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embeddedFontLst>
    <p:embeddedFont>
      <p:font typeface="Cambria" panose="02040503050406030204" pitchFamily="18" charset="0"/>
      <p:regular r:id="rId13"/>
      <p:bold r:id="rId14"/>
      <p:italic r:id="rId15"/>
      <p:boldItalic r:id="rId16"/>
    </p:embeddedFont>
    <p:embeddedFont>
      <p:font typeface="gg sans" panose="00000800000000000000" pitchFamily="2" charset="0"/>
      <p:bold r:id="rId17"/>
    </p:embeddedFont>
    <p:embeddedFont>
      <p:font typeface="Kalam" panose="020B0604020202020204" charset="0"/>
      <p:regular r:id="rId18"/>
      <p:bold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14" y="33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9b4bde9394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9b4bde9394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975ae711a1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975ae711a1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98c51979e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98c51979e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9b4bde939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9b4bde939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9b4bde9394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9b4bde9394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99f54db652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99f54db652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9b4bde9394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9b4bde9394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9b4bde9394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9b4bde9394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10d72420847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10d72420847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VeoXYJlBtI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://www.exampaperspractice.co.uk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8Yqbu56ImXk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://www.exampaperspractice.co.uk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://www.exampaperspractice.co.uk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11C331"/>
                </a:solidFill>
                <a:latin typeface="Cambria"/>
                <a:ea typeface="Cambria"/>
                <a:cs typeface="Cambria"/>
                <a:sym typeface="Cambria"/>
              </a:rPr>
              <a:t>Edexcel IGCSE Biology</a:t>
            </a:r>
            <a:endParaRPr dirty="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latin typeface="Cambria"/>
                <a:ea typeface="Cambria"/>
                <a:cs typeface="Cambria"/>
                <a:sym typeface="Cambria"/>
              </a:rPr>
              <a:t> 7 - Enzymes</a:t>
            </a:r>
            <a:endParaRPr sz="3500" dirty="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Cambria"/>
                <a:ea typeface="Cambria"/>
                <a:cs typeface="Cambria"/>
                <a:sym typeface="Cambria"/>
              </a:rPr>
              <a:t>Biological Catalysts</a:t>
            </a:r>
            <a:endParaRPr sz="25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E06666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32004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rgbClr val="E06666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6" name="Google Shape;56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Cambria"/>
                <a:ea typeface="Cambria"/>
                <a:cs typeface="Cambria"/>
                <a:sym typeface="Cambria"/>
              </a:rPr>
              <a:t>1</a:t>
            </a:fld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2132307C-EDDD-79BB-4A97-2486B84E3E30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BF5DE8E5-A1FA-8187-9927-9D918DE549D9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021F56-4DE7-0F13-A670-02D945AFDA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BC72594-6CB6-849B-C9AD-837E6D37A67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Enzymes and pH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9" name="Google Shape;189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540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500"/>
              <a:buFont typeface="Cambria"/>
              <a:buChar char="●"/>
            </a:pPr>
            <a:r>
              <a:rPr lang="en" sz="15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Specification Point 2.13</a:t>
            </a:r>
            <a:endParaRPr sz="1500"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100"/>
              <a:buFont typeface="Cambria"/>
              <a:buChar char="○"/>
            </a:pPr>
            <a:r>
              <a:rPr lang="en" sz="11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Understand how enzyme function can be affected by changes in pH altering the active site.</a:t>
            </a:r>
            <a:endParaRPr sz="1100"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500"/>
              <a:buFont typeface="Cambria"/>
              <a:buChar char="●"/>
            </a:pPr>
            <a:r>
              <a:rPr lang="en" sz="1500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pH is a measure of how </a:t>
            </a:r>
            <a:r>
              <a:rPr lang="en" sz="1500" b="1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acidic </a:t>
            </a:r>
            <a:r>
              <a:rPr lang="en" sz="1500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or </a:t>
            </a:r>
            <a:r>
              <a:rPr lang="en" sz="1500" b="1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alkaline </a:t>
            </a:r>
            <a:r>
              <a:rPr lang="en" sz="1500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a solution is.</a:t>
            </a:r>
            <a:endParaRPr sz="1500"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100"/>
              <a:buFont typeface="Cambria"/>
              <a:buChar char="○"/>
            </a:pPr>
            <a:r>
              <a:rPr lang="en" sz="1100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Acidic solutions have a pH of </a:t>
            </a:r>
            <a:r>
              <a:rPr lang="en" sz="1100" b="1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less </a:t>
            </a:r>
            <a:r>
              <a:rPr lang="en" sz="1100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than 7.</a:t>
            </a:r>
            <a:endParaRPr sz="1100"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100"/>
              <a:buFont typeface="Cambria"/>
              <a:buChar char="○"/>
            </a:pPr>
            <a:r>
              <a:rPr lang="en" sz="1100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Alkaline solutions have a pH of </a:t>
            </a:r>
            <a:r>
              <a:rPr lang="en" sz="1100" b="1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more </a:t>
            </a:r>
            <a:r>
              <a:rPr lang="en" sz="1100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than 7.</a:t>
            </a:r>
            <a:endParaRPr sz="1100"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100"/>
              <a:buFont typeface="Cambria"/>
              <a:buChar char="○"/>
            </a:pPr>
            <a:r>
              <a:rPr lang="en" sz="1100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Neutral solutions have a pH of 7.</a:t>
            </a:r>
            <a:endParaRPr sz="1100"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500"/>
              <a:buFont typeface="Cambria"/>
              <a:buChar char="●"/>
            </a:pPr>
            <a:r>
              <a:rPr lang="en" sz="1500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Each enzyme has a different </a:t>
            </a:r>
            <a:r>
              <a:rPr lang="en" sz="1500" b="1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optimum </a:t>
            </a:r>
            <a:r>
              <a:rPr lang="en" sz="1500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pH.</a:t>
            </a:r>
            <a:endParaRPr sz="1500"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100"/>
              <a:buFont typeface="Cambria"/>
              <a:buChar char="○"/>
            </a:pPr>
            <a:r>
              <a:rPr lang="en" sz="1100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Most enzymes work well at a neutral pH.</a:t>
            </a:r>
            <a:endParaRPr sz="1100"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100"/>
              <a:buFont typeface="Cambria"/>
              <a:buChar char="○"/>
            </a:pPr>
            <a:r>
              <a:rPr lang="en" sz="1100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Some enzymes work best in acidic or alkaline conditions.</a:t>
            </a:r>
            <a:endParaRPr sz="1100"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500"/>
              <a:buFont typeface="Cambria"/>
              <a:buChar char="●"/>
            </a:pPr>
            <a:r>
              <a:rPr lang="en" sz="1500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If the pH is </a:t>
            </a:r>
            <a:r>
              <a:rPr lang="en" sz="1500" b="1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too far</a:t>
            </a:r>
            <a:r>
              <a:rPr lang="en" sz="1500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 from optimum, enzymes can denature.</a:t>
            </a:r>
            <a:endParaRPr sz="1500"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100"/>
              <a:buFont typeface="Cambria"/>
              <a:buChar char="○"/>
            </a:pPr>
            <a:r>
              <a:rPr lang="en" sz="1100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At extreme pH values, bonds inside the active site can rupture.</a:t>
            </a:r>
            <a:endParaRPr sz="1100"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90" name="Google Shape;190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Cambria"/>
                <a:ea typeface="Cambria"/>
                <a:cs typeface="Cambria"/>
                <a:sym typeface="Cambria"/>
              </a:rPr>
              <a:t>10</a:t>
            </a:fld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191" name="Google Shape;191;p22"/>
          <p:cNvGrpSpPr/>
          <p:nvPr/>
        </p:nvGrpSpPr>
        <p:grpSpPr>
          <a:xfrm>
            <a:off x="5005250" y="1915363"/>
            <a:ext cx="3467200" cy="2378175"/>
            <a:chOff x="5005250" y="2035925"/>
            <a:chExt cx="3467200" cy="2378175"/>
          </a:xfrm>
        </p:grpSpPr>
        <p:grpSp>
          <p:nvGrpSpPr>
            <p:cNvPr id="192" name="Google Shape;192;p22"/>
            <p:cNvGrpSpPr/>
            <p:nvPr/>
          </p:nvGrpSpPr>
          <p:grpSpPr>
            <a:xfrm>
              <a:off x="5005250" y="2035925"/>
              <a:ext cx="3467200" cy="2378175"/>
              <a:chOff x="4885950" y="1840925"/>
              <a:chExt cx="3467200" cy="2378175"/>
            </a:xfrm>
          </p:grpSpPr>
          <p:grpSp>
            <p:nvGrpSpPr>
              <p:cNvPr id="193" name="Google Shape;193;p22"/>
              <p:cNvGrpSpPr/>
              <p:nvPr/>
            </p:nvGrpSpPr>
            <p:grpSpPr>
              <a:xfrm>
                <a:off x="5224650" y="1840925"/>
                <a:ext cx="3128500" cy="2037181"/>
                <a:chOff x="1421900" y="678125"/>
                <a:chExt cx="5171075" cy="3348975"/>
              </a:xfrm>
            </p:grpSpPr>
            <p:sp>
              <p:nvSpPr>
                <p:cNvPr id="194" name="Google Shape;194;p22"/>
                <p:cNvSpPr/>
                <p:nvPr/>
              </p:nvSpPr>
              <p:spPr>
                <a:xfrm>
                  <a:off x="4063526" y="891643"/>
                  <a:ext cx="25" cy="312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24859" fill="none" extrusionOk="0">
                      <a:moveTo>
                        <a:pt x="0" y="1"/>
                      </a:moveTo>
                      <a:lnTo>
                        <a:pt x="0" y="124858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dash"/>
                  <a:miter lim="7521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5" name="Google Shape;195;p22"/>
                <p:cNvSpPr/>
                <p:nvPr/>
              </p:nvSpPr>
              <p:spPr>
                <a:xfrm>
                  <a:off x="1421900" y="678125"/>
                  <a:ext cx="5171075" cy="334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843" h="133959" fill="none" extrusionOk="0">
                      <a:moveTo>
                        <a:pt x="0" y="0"/>
                      </a:moveTo>
                      <a:lnTo>
                        <a:pt x="206842" y="0"/>
                      </a:lnTo>
                      <a:lnTo>
                        <a:pt x="206842" y="133959"/>
                      </a:lnTo>
                      <a:lnTo>
                        <a:pt x="0" y="133959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rgbClr val="FFFFFF"/>
                  </a:solidFill>
                  <a:prstDash val="solid"/>
                  <a:miter lim="7521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96" name="Google Shape;196;p22"/>
              <p:cNvSpPr txBox="1"/>
              <p:nvPr/>
            </p:nvSpPr>
            <p:spPr>
              <a:xfrm>
                <a:off x="5224650" y="3880400"/>
                <a:ext cx="3128400" cy="338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00">
                    <a:solidFill>
                      <a:schemeClr val="dk1"/>
                    </a:solidFill>
                    <a:latin typeface="Kalam"/>
                    <a:ea typeface="Kalam"/>
                    <a:cs typeface="Kalam"/>
                    <a:sym typeface="Kalam"/>
                  </a:rPr>
                  <a:t>pH →</a:t>
                </a:r>
                <a:endParaRPr sz="10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  <p:sp>
            <p:nvSpPr>
              <p:cNvPr id="197" name="Google Shape;197;p22"/>
              <p:cNvSpPr txBox="1"/>
              <p:nvPr/>
            </p:nvSpPr>
            <p:spPr>
              <a:xfrm rot="-5400000">
                <a:off x="4025700" y="2701325"/>
                <a:ext cx="2059200" cy="338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00">
                    <a:solidFill>
                      <a:schemeClr val="dk1"/>
                    </a:solidFill>
                    <a:latin typeface="Kalam"/>
                    <a:ea typeface="Kalam"/>
                    <a:cs typeface="Kalam"/>
                    <a:sym typeface="Kalam"/>
                  </a:rPr>
                  <a:t>RATE OF REACTION →</a:t>
                </a:r>
                <a:endParaRPr sz="10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</p:grpSp>
        <p:sp>
          <p:nvSpPr>
            <p:cNvPr id="198" name="Google Shape;198;p22"/>
            <p:cNvSpPr txBox="1"/>
            <p:nvPr/>
          </p:nvSpPr>
          <p:spPr>
            <a:xfrm rot="-5400000">
              <a:off x="6111275" y="3071133"/>
              <a:ext cx="13539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OPTIMUM pH</a:t>
              </a:r>
              <a:endParaRPr sz="8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</p:grpSp>
      <p:sp>
        <p:nvSpPr>
          <p:cNvPr id="199" name="Google Shape;199;p22"/>
          <p:cNvSpPr/>
          <p:nvPr/>
        </p:nvSpPr>
        <p:spPr>
          <a:xfrm>
            <a:off x="6041100" y="2045775"/>
            <a:ext cx="1786761" cy="1897739"/>
          </a:xfrm>
          <a:custGeom>
            <a:avLst/>
            <a:gdLst/>
            <a:ahLst/>
            <a:cxnLst/>
            <a:rect l="l" t="t" r="r" b="b"/>
            <a:pathLst>
              <a:path w="117938" h="125160" fill="none" extrusionOk="0">
                <a:moveTo>
                  <a:pt x="0" y="125159"/>
                </a:moveTo>
                <a:cubicBezTo>
                  <a:pt x="0" y="125159"/>
                  <a:pt x="12486" y="227"/>
                  <a:pt x="58518" y="151"/>
                </a:cubicBezTo>
                <a:cubicBezTo>
                  <a:pt x="104625" y="1"/>
                  <a:pt x="117938" y="125009"/>
                  <a:pt x="117938" y="125009"/>
                </a:cubicBezTo>
              </a:path>
            </a:pathLst>
          </a:custGeom>
          <a:noFill/>
          <a:ln w="9525" cap="flat" cmpd="sng">
            <a:solidFill>
              <a:srgbClr val="9900FF"/>
            </a:solidFill>
            <a:prstDash val="solid"/>
            <a:miter lim="7521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2"/>
          <p:cNvSpPr txBox="1"/>
          <p:nvPr/>
        </p:nvSpPr>
        <p:spPr>
          <a:xfrm>
            <a:off x="5346350" y="1989525"/>
            <a:ext cx="8154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ACIDIC</a:t>
            </a:r>
            <a:endParaRPr sz="800">
              <a:solidFill>
                <a:schemeClr val="dk1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201" name="Google Shape;201;p22"/>
          <p:cNvSpPr txBox="1"/>
          <p:nvPr/>
        </p:nvSpPr>
        <p:spPr>
          <a:xfrm>
            <a:off x="7657050" y="1989525"/>
            <a:ext cx="8154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ALKALINE</a:t>
            </a:r>
            <a:endParaRPr sz="800">
              <a:solidFill>
                <a:schemeClr val="dk1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B68DA556-1FA9-4432-25E1-268B2BA1D05C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0A17766F-718E-9D94-5145-2948B811FF6C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13D2E0-5E76-586B-B811-90F8D6B688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D782E14-3337-4AB7-DA94-9B60CBBEACB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Enzymes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964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Specification Point 2.10</a:t>
            </a:r>
            <a:endParaRPr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Understand the role of enzymes as biological catalysts in metabolic reactions.</a:t>
            </a:r>
            <a:endParaRPr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Enzymes are often referred to as </a:t>
            </a:r>
            <a:r>
              <a:rPr lang="en" b="1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biological catalysts</a:t>
            </a: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A catalyst is a something that</a:t>
            </a:r>
            <a:r>
              <a:rPr lang="en" b="1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 speeds up</a:t>
            </a: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 a chemical reaction without being used up itself.</a:t>
            </a:r>
            <a:endParaRPr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Enzymes can be used </a:t>
            </a:r>
            <a:r>
              <a:rPr lang="en" b="1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over and over </a:t>
            </a: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again.</a:t>
            </a:r>
            <a:endParaRPr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Enzymes can be very effective even in </a:t>
            </a:r>
            <a:r>
              <a:rPr lang="en" b="1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small quantities</a:t>
            </a: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Enzymes are </a:t>
            </a:r>
            <a:r>
              <a:rPr lang="en" b="1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proteins</a:t>
            </a: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Enzymes are synthesised by </a:t>
            </a:r>
            <a:r>
              <a:rPr lang="en" b="1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ribosomes</a:t>
            </a: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All enzymes have the suffix </a:t>
            </a:r>
            <a:r>
              <a:rPr lang="en" b="1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-ase</a:t>
            </a: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Amylase, protease and lipase are all examples of enzymes.</a:t>
            </a:r>
            <a:endParaRPr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3" name="Google Shape;63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Cambria"/>
                <a:ea typeface="Cambria"/>
                <a:cs typeface="Cambria"/>
                <a:sym typeface="Cambria"/>
              </a:rPr>
              <a:t>2</a:t>
            </a:fld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64" name="Google Shape;64;p14"/>
          <p:cNvGrpSpPr/>
          <p:nvPr/>
        </p:nvGrpSpPr>
        <p:grpSpPr>
          <a:xfrm>
            <a:off x="6407375" y="1508225"/>
            <a:ext cx="1930200" cy="2817588"/>
            <a:chOff x="6449650" y="1675863"/>
            <a:chExt cx="1930200" cy="2817588"/>
          </a:xfrm>
        </p:grpSpPr>
        <p:grpSp>
          <p:nvGrpSpPr>
            <p:cNvPr id="65" name="Google Shape;65;p14"/>
            <p:cNvGrpSpPr/>
            <p:nvPr/>
          </p:nvGrpSpPr>
          <p:grpSpPr>
            <a:xfrm>
              <a:off x="6490050" y="1675863"/>
              <a:ext cx="1849390" cy="2116020"/>
              <a:chOff x="1361525" y="238125"/>
              <a:chExt cx="4623475" cy="5290050"/>
            </a:xfrm>
          </p:grpSpPr>
          <p:sp>
            <p:nvSpPr>
              <p:cNvPr id="66" name="Google Shape;66;p14"/>
              <p:cNvSpPr/>
              <p:nvPr/>
            </p:nvSpPr>
            <p:spPr>
              <a:xfrm>
                <a:off x="1361525" y="1904600"/>
                <a:ext cx="4623475" cy="3623575"/>
              </a:xfrm>
              <a:custGeom>
                <a:avLst/>
                <a:gdLst/>
                <a:ahLst/>
                <a:cxnLst/>
                <a:rect l="l" t="t" r="r" b="b"/>
                <a:pathLst>
                  <a:path w="184939" h="144943" fill="none" extrusionOk="0">
                    <a:moveTo>
                      <a:pt x="33160" y="4444"/>
                    </a:moveTo>
                    <a:cubicBezTo>
                      <a:pt x="33160" y="4444"/>
                      <a:pt x="1" y="29057"/>
                      <a:pt x="9231" y="65976"/>
                    </a:cubicBezTo>
                    <a:cubicBezTo>
                      <a:pt x="23588" y="123406"/>
                      <a:pt x="168530" y="144942"/>
                      <a:pt x="180494" y="54012"/>
                    </a:cubicBezTo>
                    <a:cubicBezTo>
                      <a:pt x="184938" y="20169"/>
                      <a:pt x="162718" y="7179"/>
                      <a:pt x="150754" y="4444"/>
                    </a:cubicBezTo>
                    <a:cubicBezTo>
                      <a:pt x="150754" y="4444"/>
                      <a:pt x="145626" y="3761"/>
                      <a:pt x="146652" y="9572"/>
                    </a:cubicBezTo>
                    <a:cubicBezTo>
                      <a:pt x="147677" y="15383"/>
                      <a:pt x="145968" y="42389"/>
                      <a:pt x="138106" y="42731"/>
                    </a:cubicBezTo>
                    <a:cubicBezTo>
                      <a:pt x="124432" y="43756"/>
                      <a:pt x="124432" y="7179"/>
                      <a:pt x="112467" y="7179"/>
                    </a:cubicBezTo>
                    <a:cubicBezTo>
                      <a:pt x="101187" y="7179"/>
                      <a:pt x="109391" y="44098"/>
                      <a:pt x="95717" y="43756"/>
                    </a:cubicBezTo>
                    <a:cubicBezTo>
                      <a:pt x="83753" y="43756"/>
                      <a:pt x="84778" y="16409"/>
                      <a:pt x="73497" y="15383"/>
                    </a:cubicBezTo>
                    <a:cubicBezTo>
                      <a:pt x="63242" y="14016"/>
                      <a:pt x="64951" y="28715"/>
                      <a:pt x="56747" y="29057"/>
                    </a:cubicBezTo>
                    <a:cubicBezTo>
                      <a:pt x="38629" y="30425"/>
                      <a:pt x="39997" y="0"/>
                      <a:pt x="33160" y="4444"/>
                    </a:cubicBezTo>
                    <a:close/>
                  </a:path>
                </a:pathLst>
              </a:custGeom>
              <a:noFill/>
              <a:ln w="19050" cap="rnd" cmpd="sng">
                <a:solidFill>
                  <a:srgbClr val="3FA9F5"/>
                </a:solidFill>
                <a:prstDash val="solid"/>
                <a:miter lim="3418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14"/>
              <p:cNvSpPr/>
              <p:nvPr/>
            </p:nvSpPr>
            <p:spPr>
              <a:xfrm>
                <a:off x="2190500" y="238125"/>
                <a:ext cx="2709150" cy="1692125"/>
              </a:xfrm>
              <a:custGeom>
                <a:avLst/>
                <a:gdLst/>
                <a:ahLst/>
                <a:cxnLst/>
                <a:rect l="l" t="t" r="r" b="b"/>
                <a:pathLst>
                  <a:path w="108366" h="67685" fill="none" extrusionOk="0">
                    <a:moveTo>
                      <a:pt x="1" y="31450"/>
                    </a:moveTo>
                    <a:cubicBezTo>
                      <a:pt x="1" y="31450"/>
                      <a:pt x="11282" y="60164"/>
                      <a:pt x="20511" y="58797"/>
                    </a:cubicBezTo>
                    <a:cubicBezTo>
                      <a:pt x="29741" y="57430"/>
                      <a:pt x="30767" y="42047"/>
                      <a:pt x="38971" y="42047"/>
                    </a:cubicBezTo>
                    <a:cubicBezTo>
                      <a:pt x="49910" y="42047"/>
                      <a:pt x="51961" y="67685"/>
                      <a:pt x="58456" y="67685"/>
                    </a:cubicBezTo>
                    <a:cubicBezTo>
                      <a:pt x="68028" y="67685"/>
                      <a:pt x="64609" y="32133"/>
                      <a:pt x="73497" y="31450"/>
                    </a:cubicBezTo>
                    <a:cubicBezTo>
                      <a:pt x="82385" y="30766"/>
                      <a:pt x="93666" y="65292"/>
                      <a:pt x="98793" y="64608"/>
                    </a:cubicBezTo>
                    <a:cubicBezTo>
                      <a:pt x="108365" y="63241"/>
                      <a:pt x="101528" y="26322"/>
                      <a:pt x="101528" y="26322"/>
                    </a:cubicBezTo>
                    <a:cubicBezTo>
                      <a:pt x="101528" y="26322"/>
                      <a:pt x="50935" y="0"/>
                      <a:pt x="1" y="31450"/>
                    </a:cubicBezTo>
                    <a:close/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miter lim="34184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8" name="Google Shape;68;p14"/>
            <p:cNvSpPr txBox="1"/>
            <p:nvPr/>
          </p:nvSpPr>
          <p:spPr>
            <a:xfrm>
              <a:off x="6449650" y="3508250"/>
              <a:ext cx="19302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 b="1">
                  <a:solidFill>
                    <a:srgbClr val="3FA9F5"/>
                  </a:solidFill>
                  <a:latin typeface="Cambria"/>
                  <a:ea typeface="Cambria"/>
                  <a:cs typeface="Cambria"/>
                  <a:sym typeface="Cambria"/>
                </a:rPr>
                <a:t>Enzymes </a:t>
              </a:r>
              <a:r>
                <a:rPr lang="en" sz="13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are used to speed up chemical reactions in biological systems.</a:t>
              </a:r>
              <a:endParaRPr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38BA9111-9D56-85A1-C549-FDFAC5BC924D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BD5D9773-6B0C-C6F3-3865-9875D195DC3C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7E16D4-0AE0-7108-5588-A951879DEAC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D169B0F-478F-AF17-C102-66327CDCE74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Enzymes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4" name="Google Shape;74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Enzymes are </a:t>
            </a:r>
            <a:r>
              <a:rPr lang="en" b="1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3D </a:t>
            </a: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structures.</a:t>
            </a:r>
            <a:endParaRPr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All enzymes contain an </a:t>
            </a:r>
            <a:r>
              <a:rPr lang="en" b="1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active site</a:t>
            </a: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Each active site is specific to a particular enzyme.</a:t>
            </a:r>
            <a:endParaRPr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Enzymes are selective about which reactions they catalyse.</a:t>
            </a:r>
            <a:endParaRPr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Molecules that bind to the active site are called </a:t>
            </a:r>
            <a:r>
              <a:rPr lang="en" b="1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substrates</a:t>
            </a: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The resulting structure is called an </a:t>
            </a:r>
            <a:r>
              <a:rPr lang="en" b="1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enzyme-substrate complex</a:t>
            </a: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Once the enzyme has catalysed the reaction, one or more </a:t>
            </a:r>
            <a:r>
              <a:rPr lang="en" b="1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products </a:t>
            </a: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is formed.</a:t>
            </a:r>
            <a:endParaRPr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Cambria"/>
              <a:buChar char="●"/>
            </a:pPr>
            <a:r>
              <a:rPr lang="en" u="sng">
                <a:solidFill>
                  <a:schemeClr val="hlink"/>
                </a:solidFill>
                <a:latin typeface="Cambria"/>
                <a:ea typeface="Cambria"/>
                <a:cs typeface="Cambria"/>
                <a:sym typeface="Cambria"/>
                <a:hlinkClick r:id="rId3"/>
              </a:rPr>
              <a:t>Enzyme video</a:t>
            </a: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5" name="Google Shape;75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Cambria"/>
                <a:ea typeface="Cambria"/>
                <a:cs typeface="Cambria"/>
                <a:sym typeface="Cambria"/>
              </a:rPr>
              <a:t>3</a:t>
            </a:fld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1AC6089D-CA23-F136-4458-CA337D4E6065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CD65AD19-2EF3-9B2E-3C16-361755E66AEE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B5BA30-B197-1A4A-5DC1-3F801C28551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1EA4EA-C4C0-C5AD-5488-B9B41ABC608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Cambria"/>
                <a:ea typeface="Cambria"/>
                <a:cs typeface="Cambria"/>
                <a:sym typeface="Cambria"/>
              </a:rPr>
              <a:t>4</a:t>
            </a:fld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81" name="Google Shape;81;p16"/>
          <p:cNvGrpSpPr/>
          <p:nvPr/>
        </p:nvGrpSpPr>
        <p:grpSpPr>
          <a:xfrm>
            <a:off x="760900" y="1013813"/>
            <a:ext cx="7622188" cy="3115875"/>
            <a:chOff x="718825" y="826700"/>
            <a:chExt cx="7622188" cy="3115875"/>
          </a:xfrm>
        </p:grpSpPr>
        <p:sp>
          <p:nvSpPr>
            <p:cNvPr id="82" name="Google Shape;82;p16"/>
            <p:cNvSpPr/>
            <p:nvPr/>
          </p:nvSpPr>
          <p:spPr>
            <a:xfrm>
              <a:off x="1028350" y="1075475"/>
              <a:ext cx="1031965" cy="442035"/>
            </a:xfrm>
            <a:custGeom>
              <a:avLst/>
              <a:gdLst/>
              <a:ahLst/>
              <a:cxnLst/>
              <a:rect l="l" t="t" r="r" b="b"/>
              <a:pathLst>
                <a:path w="37526" h="16074" extrusionOk="0">
                  <a:moveTo>
                    <a:pt x="17620" y="1"/>
                  </a:moveTo>
                  <a:lnTo>
                    <a:pt x="17585" y="7281"/>
                  </a:lnTo>
                  <a:cubicBezTo>
                    <a:pt x="17585" y="12134"/>
                    <a:pt x="13646" y="16073"/>
                    <a:pt x="8792" y="16073"/>
                  </a:cubicBezTo>
                  <a:cubicBezTo>
                    <a:pt x="3939" y="16073"/>
                    <a:pt x="0" y="12134"/>
                    <a:pt x="0" y="7281"/>
                  </a:cubicBezTo>
                  <a:lnTo>
                    <a:pt x="0" y="1"/>
                  </a:lnTo>
                  <a:lnTo>
                    <a:pt x="17620" y="1"/>
                  </a:lnTo>
                  <a:lnTo>
                    <a:pt x="27116" y="14420"/>
                  </a:lnTo>
                  <a:lnTo>
                    <a:pt x="37526" y="1"/>
                  </a:lnTo>
                  <a:close/>
                </a:path>
              </a:pathLst>
            </a:custGeom>
            <a:solidFill>
              <a:srgbClr val="3FA9F5"/>
            </a:solidFill>
            <a:ln w="25500" cap="flat" cmpd="sng">
              <a:solidFill>
                <a:srgbClr val="0074B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16"/>
            <p:cNvSpPr/>
            <p:nvPr/>
          </p:nvSpPr>
          <p:spPr>
            <a:xfrm>
              <a:off x="2973288" y="1775708"/>
              <a:ext cx="1031993" cy="442008"/>
            </a:xfrm>
            <a:custGeom>
              <a:avLst/>
              <a:gdLst/>
              <a:ahLst/>
              <a:cxnLst/>
              <a:rect l="l" t="t" r="r" b="b"/>
              <a:pathLst>
                <a:path w="37527" h="16073" extrusionOk="0">
                  <a:moveTo>
                    <a:pt x="17620" y="0"/>
                  </a:moveTo>
                  <a:lnTo>
                    <a:pt x="17585" y="7245"/>
                  </a:lnTo>
                  <a:cubicBezTo>
                    <a:pt x="17585" y="12134"/>
                    <a:pt x="13646" y="16073"/>
                    <a:pt x="8793" y="16073"/>
                  </a:cubicBezTo>
                  <a:cubicBezTo>
                    <a:pt x="3939" y="16073"/>
                    <a:pt x="0" y="12134"/>
                    <a:pt x="0" y="7245"/>
                  </a:cubicBezTo>
                  <a:lnTo>
                    <a:pt x="0" y="0"/>
                  </a:lnTo>
                  <a:lnTo>
                    <a:pt x="17620" y="0"/>
                  </a:lnTo>
                  <a:lnTo>
                    <a:pt x="27081" y="14420"/>
                  </a:lnTo>
                  <a:lnTo>
                    <a:pt x="37526" y="0"/>
                  </a:lnTo>
                  <a:close/>
                </a:path>
              </a:pathLst>
            </a:custGeom>
            <a:solidFill>
              <a:srgbClr val="3FA9F5"/>
            </a:solidFill>
            <a:ln w="25500" cap="flat" cmpd="sng">
              <a:solidFill>
                <a:srgbClr val="0074B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16"/>
            <p:cNvSpPr/>
            <p:nvPr/>
          </p:nvSpPr>
          <p:spPr>
            <a:xfrm>
              <a:off x="2747952" y="1961388"/>
              <a:ext cx="1473945" cy="1261205"/>
            </a:xfrm>
            <a:custGeom>
              <a:avLst/>
              <a:gdLst/>
              <a:ahLst/>
              <a:cxnLst/>
              <a:rect l="l" t="t" r="r" b="b"/>
              <a:pathLst>
                <a:path w="53598" h="45862" extrusionOk="0">
                  <a:moveTo>
                    <a:pt x="27819" y="950"/>
                  </a:moveTo>
                  <a:cubicBezTo>
                    <a:pt x="27256" y="6437"/>
                    <a:pt x="21629" y="10833"/>
                    <a:pt x="17022" y="10833"/>
                  </a:cubicBezTo>
                  <a:cubicBezTo>
                    <a:pt x="12415" y="10833"/>
                    <a:pt x="7315" y="7421"/>
                    <a:pt x="6682" y="2146"/>
                  </a:cubicBezTo>
                  <a:cubicBezTo>
                    <a:pt x="6612" y="1654"/>
                    <a:pt x="6612" y="2146"/>
                    <a:pt x="6682" y="1654"/>
                  </a:cubicBezTo>
                  <a:cubicBezTo>
                    <a:pt x="3341" y="6120"/>
                    <a:pt x="0" y="11290"/>
                    <a:pt x="0" y="19062"/>
                  </a:cubicBezTo>
                  <a:cubicBezTo>
                    <a:pt x="0" y="33869"/>
                    <a:pt x="11993" y="45861"/>
                    <a:pt x="26799" y="45861"/>
                  </a:cubicBezTo>
                  <a:cubicBezTo>
                    <a:pt x="41605" y="45861"/>
                    <a:pt x="53598" y="33869"/>
                    <a:pt x="53598" y="19062"/>
                  </a:cubicBezTo>
                  <a:cubicBezTo>
                    <a:pt x="53598" y="10341"/>
                    <a:pt x="50503" y="3869"/>
                    <a:pt x="44911" y="1"/>
                  </a:cubicBezTo>
                  <a:lnTo>
                    <a:pt x="36049" y="10833"/>
                  </a:lnTo>
                  <a:close/>
                </a:path>
              </a:pathLst>
            </a:custGeom>
            <a:solidFill>
              <a:srgbClr val="5E5E5E"/>
            </a:solidFill>
            <a:ln w="36925" cap="flat" cmpd="sng">
              <a:solidFill>
                <a:srgbClr val="B4B4B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16"/>
            <p:cNvSpPr/>
            <p:nvPr/>
          </p:nvSpPr>
          <p:spPr>
            <a:xfrm>
              <a:off x="825235" y="1978795"/>
              <a:ext cx="1469133" cy="1242835"/>
            </a:xfrm>
            <a:custGeom>
              <a:avLst/>
              <a:gdLst/>
              <a:ahLst/>
              <a:cxnLst/>
              <a:rect l="l" t="t" r="r" b="b"/>
              <a:pathLst>
                <a:path w="53423" h="45194" extrusionOk="0">
                  <a:moveTo>
                    <a:pt x="46776" y="880"/>
                  </a:moveTo>
                  <a:cubicBezTo>
                    <a:pt x="50926" y="5593"/>
                    <a:pt x="53423" y="11747"/>
                    <a:pt x="53423" y="18500"/>
                  </a:cubicBezTo>
                  <a:cubicBezTo>
                    <a:pt x="53423" y="33236"/>
                    <a:pt x="41465" y="45193"/>
                    <a:pt x="26694" y="45193"/>
                  </a:cubicBezTo>
                  <a:cubicBezTo>
                    <a:pt x="11958" y="45193"/>
                    <a:pt x="1" y="33236"/>
                    <a:pt x="1" y="18500"/>
                  </a:cubicBezTo>
                  <a:cubicBezTo>
                    <a:pt x="1" y="13119"/>
                    <a:pt x="1548" y="8125"/>
                    <a:pt x="4291" y="3940"/>
                  </a:cubicBezTo>
                  <a:cubicBezTo>
                    <a:pt x="4291" y="3940"/>
                    <a:pt x="5417" y="3342"/>
                    <a:pt x="5874" y="4608"/>
                  </a:cubicBezTo>
                  <a:cubicBezTo>
                    <a:pt x="6331" y="5839"/>
                    <a:pt x="8969" y="9356"/>
                    <a:pt x="13787" y="9496"/>
                  </a:cubicBezTo>
                  <a:cubicBezTo>
                    <a:pt x="18605" y="9637"/>
                    <a:pt x="20645" y="9426"/>
                    <a:pt x="21489" y="9250"/>
                  </a:cubicBezTo>
                  <a:cubicBezTo>
                    <a:pt x="22368" y="9110"/>
                    <a:pt x="25217" y="7175"/>
                    <a:pt x="27186" y="3588"/>
                  </a:cubicBezTo>
                  <a:cubicBezTo>
                    <a:pt x="29121" y="1"/>
                    <a:pt x="31899" y="3764"/>
                    <a:pt x="32849" y="5311"/>
                  </a:cubicBezTo>
                  <a:cubicBezTo>
                    <a:pt x="33763" y="6859"/>
                    <a:pt x="35944" y="10270"/>
                    <a:pt x="35944" y="10270"/>
                  </a:cubicBezTo>
                  <a:cubicBezTo>
                    <a:pt x="35944" y="10270"/>
                    <a:pt x="42802" y="1021"/>
                    <a:pt x="43892" y="810"/>
                  </a:cubicBezTo>
                  <a:cubicBezTo>
                    <a:pt x="44982" y="564"/>
                    <a:pt x="46283" y="493"/>
                    <a:pt x="46776" y="880"/>
                  </a:cubicBezTo>
                  <a:close/>
                </a:path>
              </a:pathLst>
            </a:custGeom>
            <a:solidFill>
              <a:srgbClr val="5E5E5E"/>
            </a:solidFill>
            <a:ln w="39575" cap="flat" cmpd="sng">
              <a:solidFill>
                <a:srgbClr val="B4B4B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16"/>
            <p:cNvSpPr/>
            <p:nvPr/>
          </p:nvSpPr>
          <p:spPr>
            <a:xfrm>
              <a:off x="4676445" y="1961388"/>
              <a:ext cx="1473972" cy="1261205"/>
            </a:xfrm>
            <a:custGeom>
              <a:avLst/>
              <a:gdLst/>
              <a:ahLst/>
              <a:cxnLst/>
              <a:rect l="l" t="t" r="r" b="b"/>
              <a:pathLst>
                <a:path w="53599" h="45862" extrusionOk="0">
                  <a:moveTo>
                    <a:pt x="27784" y="950"/>
                  </a:moveTo>
                  <a:cubicBezTo>
                    <a:pt x="27257" y="6437"/>
                    <a:pt x="21630" y="10552"/>
                    <a:pt x="17022" y="10552"/>
                  </a:cubicBezTo>
                  <a:cubicBezTo>
                    <a:pt x="12380" y="10552"/>
                    <a:pt x="7316" y="7421"/>
                    <a:pt x="6647" y="2146"/>
                  </a:cubicBezTo>
                  <a:cubicBezTo>
                    <a:pt x="6612" y="1654"/>
                    <a:pt x="6577" y="2146"/>
                    <a:pt x="6683" y="1654"/>
                  </a:cubicBezTo>
                  <a:cubicBezTo>
                    <a:pt x="3342" y="6120"/>
                    <a:pt x="1" y="11290"/>
                    <a:pt x="1" y="19062"/>
                  </a:cubicBezTo>
                  <a:cubicBezTo>
                    <a:pt x="1" y="33869"/>
                    <a:pt x="11993" y="45861"/>
                    <a:pt x="26799" y="45861"/>
                  </a:cubicBezTo>
                  <a:cubicBezTo>
                    <a:pt x="41571" y="45861"/>
                    <a:pt x="53598" y="33869"/>
                    <a:pt x="53598" y="19062"/>
                  </a:cubicBezTo>
                  <a:cubicBezTo>
                    <a:pt x="53598" y="10341"/>
                    <a:pt x="50468" y="3869"/>
                    <a:pt x="44912" y="1"/>
                  </a:cubicBezTo>
                  <a:lnTo>
                    <a:pt x="36014" y="10833"/>
                  </a:lnTo>
                  <a:close/>
                </a:path>
              </a:pathLst>
            </a:custGeom>
            <a:solidFill>
              <a:srgbClr val="5E5E5E"/>
            </a:solidFill>
            <a:ln w="36925" cap="flat" cmpd="sng">
              <a:solidFill>
                <a:srgbClr val="B4B4B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16"/>
            <p:cNvSpPr/>
            <p:nvPr/>
          </p:nvSpPr>
          <p:spPr>
            <a:xfrm>
              <a:off x="6724865" y="1978795"/>
              <a:ext cx="1469132" cy="1242835"/>
            </a:xfrm>
            <a:custGeom>
              <a:avLst/>
              <a:gdLst/>
              <a:ahLst/>
              <a:cxnLst/>
              <a:rect l="l" t="t" r="r" b="b"/>
              <a:pathLst>
                <a:path w="53423" h="45194" extrusionOk="0">
                  <a:moveTo>
                    <a:pt x="46776" y="880"/>
                  </a:moveTo>
                  <a:cubicBezTo>
                    <a:pt x="50926" y="5593"/>
                    <a:pt x="53423" y="11747"/>
                    <a:pt x="53423" y="18500"/>
                  </a:cubicBezTo>
                  <a:cubicBezTo>
                    <a:pt x="53423" y="33236"/>
                    <a:pt x="41465" y="45193"/>
                    <a:pt x="26694" y="45193"/>
                  </a:cubicBezTo>
                  <a:cubicBezTo>
                    <a:pt x="11958" y="45193"/>
                    <a:pt x="1" y="33236"/>
                    <a:pt x="1" y="18500"/>
                  </a:cubicBezTo>
                  <a:cubicBezTo>
                    <a:pt x="1" y="13119"/>
                    <a:pt x="1548" y="8125"/>
                    <a:pt x="4292" y="3940"/>
                  </a:cubicBezTo>
                  <a:cubicBezTo>
                    <a:pt x="4292" y="3940"/>
                    <a:pt x="5417" y="3342"/>
                    <a:pt x="5874" y="4608"/>
                  </a:cubicBezTo>
                  <a:cubicBezTo>
                    <a:pt x="6331" y="5839"/>
                    <a:pt x="8969" y="9356"/>
                    <a:pt x="13787" y="9496"/>
                  </a:cubicBezTo>
                  <a:cubicBezTo>
                    <a:pt x="18605" y="9637"/>
                    <a:pt x="20645" y="9426"/>
                    <a:pt x="21489" y="9250"/>
                  </a:cubicBezTo>
                  <a:cubicBezTo>
                    <a:pt x="22369" y="9110"/>
                    <a:pt x="25217" y="7175"/>
                    <a:pt x="27187" y="3588"/>
                  </a:cubicBezTo>
                  <a:cubicBezTo>
                    <a:pt x="29121" y="1"/>
                    <a:pt x="31899" y="3764"/>
                    <a:pt x="32849" y="5311"/>
                  </a:cubicBezTo>
                  <a:cubicBezTo>
                    <a:pt x="33763" y="6859"/>
                    <a:pt x="35944" y="10270"/>
                    <a:pt x="35944" y="10270"/>
                  </a:cubicBezTo>
                  <a:cubicBezTo>
                    <a:pt x="35944" y="10270"/>
                    <a:pt x="42802" y="1021"/>
                    <a:pt x="43892" y="810"/>
                  </a:cubicBezTo>
                  <a:cubicBezTo>
                    <a:pt x="44982" y="564"/>
                    <a:pt x="46284" y="493"/>
                    <a:pt x="46776" y="880"/>
                  </a:cubicBezTo>
                  <a:close/>
                </a:path>
              </a:pathLst>
            </a:custGeom>
            <a:solidFill>
              <a:srgbClr val="5E5E5E"/>
            </a:solidFill>
            <a:ln w="39575" cap="flat" cmpd="sng">
              <a:solidFill>
                <a:srgbClr val="B4B4B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16"/>
            <p:cNvSpPr/>
            <p:nvPr/>
          </p:nvSpPr>
          <p:spPr>
            <a:xfrm>
              <a:off x="4899855" y="1763140"/>
              <a:ext cx="484578" cy="442970"/>
            </a:xfrm>
            <a:custGeom>
              <a:avLst/>
              <a:gdLst/>
              <a:ahLst/>
              <a:cxnLst/>
              <a:rect l="l" t="t" r="r" b="b"/>
              <a:pathLst>
                <a:path w="17621" h="16108" extrusionOk="0">
                  <a:moveTo>
                    <a:pt x="17585" y="7280"/>
                  </a:moveTo>
                  <a:cubicBezTo>
                    <a:pt x="17585" y="12133"/>
                    <a:pt x="13646" y="16108"/>
                    <a:pt x="8793" y="16108"/>
                  </a:cubicBezTo>
                  <a:cubicBezTo>
                    <a:pt x="3940" y="16108"/>
                    <a:pt x="1" y="12133"/>
                    <a:pt x="1" y="7280"/>
                  </a:cubicBezTo>
                  <a:lnTo>
                    <a:pt x="1" y="0"/>
                  </a:lnTo>
                  <a:lnTo>
                    <a:pt x="17620" y="0"/>
                  </a:lnTo>
                  <a:close/>
                </a:path>
              </a:pathLst>
            </a:custGeom>
            <a:solidFill>
              <a:srgbClr val="1AE1E1"/>
            </a:solidFill>
            <a:ln w="25500" cap="flat" cmpd="sng">
              <a:solidFill>
                <a:srgbClr val="1ABDB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16"/>
            <p:cNvSpPr/>
            <p:nvPr/>
          </p:nvSpPr>
          <p:spPr>
            <a:xfrm>
              <a:off x="5409540" y="1763140"/>
              <a:ext cx="556160" cy="403315"/>
            </a:xfrm>
            <a:custGeom>
              <a:avLst/>
              <a:gdLst/>
              <a:ahLst/>
              <a:cxnLst/>
              <a:rect l="l" t="t" r="r" b="b"/>
              <a:pathLst>
                <a:path w="20224" h="14666" extrusionOk="0">
                  <a:moveTo>
                    <a:pt x="1" y="0"/>
                  </a:moveTo>
                  <a:lnTo>
                    <a:pt x="9110" y="14666"/>
                  </a:lnTo>
                  <a:lnTo>
                    <a:pt x="20223" y="0"/>
                  </a:lnTo>
                  <a:close/>
                </a:path>
              </a:pathLst>
            </a:custGeom>
            <a:solidFill>
              <a:srgbClr val="FF006F"/>
            </a:solidFill>
            <a:ln w="25500" cap="flat" cmpd="sng">
              <a:solidFill>
                <a:srgbClr val="D3005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16"/>
            <p:cNvSpPr/>
            <p:nvPr/>
          </p:nvSpPr>
          <p:spPr>
            <a:xfrm>
              <a:off x="6608815" y="1134490"/>
              <a:ext cx="578380" cy="578380"/>
            </a:xfrm>
            <a:custGeom>
              <a:avLst/>
              <a:gdLst/>
              <a:ahLst/>
              <a:cxnLst/>
              <a:rect l="l" t="t" r="r" b="b"/>
              <a:pathLst>
                <a:path w="21032" h="21032" extrusionOk="0">
                  <a:moveTo>
                    <a:pt x="17585" y="5170"/>
                  </a:moveTo>
                  <a:cubicBezTo>
                    <a:pt x="21032" y="8581"/>
                    <a:pt x="21032" y="14173"/>
                    <a:pt x="17585" y="17585"/>
                  </a:cubicBezTo>
                  <a:cubicBezTo>
                    <a:pt x="14174" y="21031"/>
                    <a:pt x="8582" y="21031"/>
                    <a:pt x="5171" y="17585"/>
                  </a:cubicBezTo>
                  <a:lnTo>
                    <a:pt x="1" y="12450"/>
                  </a:lnTo>
                  <a:lnTo>
                    <a:pt x="12451" y="0"/>
                  </a:lnTo>
                  <a:close/>
                </a:path>
              </a:pathLst>
            </a:custGeom>
            <a:solidFill>
              <a:srgbClr val="1AE1E1"/>
            </a:solidFill>
            <a:ln w="25500" cap="flat" cmpd="sng">
              <a:solidFill>
                <a:srgbClr val="1ABDB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6"/>
            <p:cNvSpPr/>
            <p:nvPr/>
          </p:nvSpPr>
          <p:spPr>
            <a:xfrm>
              <a:off x="7840980" y="1073550"/>
              <a:ext cx="500032" cy="462330"/>
            </a:xfrm>
            <a:custGeom>
              <a:avLst/>
              <a:gdLst/>
              <a:ahLst/>
              <a:cxnLst/>
              <a:rect l="l" t="t" r="r" b="b"/>
              <a:pathLst>
                <a:path w="18183" h="16812" extrusionOk="0">
                  <a:moveTo>
                    <a:pt x="3904" y="1"/>
                  </a:moveTo>
                  <a:lnTo>
                    <a:pt x="0" y="16811"/>
                  </a:lnTo>
                  <a:lnTo>
                    <a:pt x="18183" y="14314"/>
                  </a:lnTo>
                  <a:close/>
                </a:path>
              </a:pathLst>
            </a:custGeom>
            <a:solidFill>
              <a:srgbClr val="FF006F"/>
            </a:solidFill>
            <a:ln w="25500" cap="flat" cmpd="sng">
              <a:solidFill>
                <a:srgbClr val="D3005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16"/>
            <p:cNvSpPr/>
            <p:nvPr/>
          </p:nvSpPr>
          <p:spPr>
            <a:xfrm>
              <a:off x="2356243" y="2380185"/>
              <a:ext cx="344328" cy="277585"/>
            </a:xfrm>
            <a:custGeom>
              <a:avLst/>
              <a:gdLst/>
              <a:ahLst/>
              <a:cxnLst/>
              <a:rect l="l" t="t" r="r" b="b"/>
              <a:pathLst>
                <a:path w="12521" h="10094" extrusionOk="0">
                  <a:moveTo>
                    <a:pt x="12521" y="5064"/>
                  </a:moveTo>
                  <a:lnTo>
                    <a:pt x="7492" y="0"/>
                  </a:lnTo>
                  <a:lnTo>
                    <a:pt x="7492" y="2603"/>
                  </a:lnTo>
                  <a:lnTo>
                    <a:pt x="1" y="2603"/>
                  </a:lnTo>
                  <a:lnTo>
                    <a:pt x="1" y="5064"/>
                  </a:lnTo>
                  <a:lnTo>
                    <a:pt x="1" y="7491"/>
                  </a:lnTo>
                  <a:lnTo>
                    <a:pt x="7492" y="7491"/>
                  </a:lnTo>
                  <a:lnTo>
                    <a:pt x="7492" y="10094"/>
                  </a:lnTo>
                  <a:close/>
                </a:path>
              </a:pathLst>
            </a:custGeom>
            <a:solidFill>
              <a:srgbClr val="B2B2B2"/>
            </a:solidFill>
            <a:ln w="13200" cap="flat" cmpd="sng">
              <a:solidFill>
                <a:srgbClr val="000000"/>
              </a:solidFill>
              <a:prstDash val="solid"/>
              <a:miter lim="351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16"/>
            <p:cNvSpPr/>
            <p:nvPr/>
          </p:nvSpPr>
          <p:spPr>
            <a:xfrm>
              <a:off x="4279923" y="2380185"/>
              <a:ext cx="344328" cy="277585"/>
            </a:xfrm>
            <a:custGeom>
              <a:avLst/>
              <a:gdLst/>
              <a:ahLst/>
              <a:cxnLst/>
              <a:rect l="l" t="t" r="r" b="b"/>
              <a:pathLst>
                <a:path w="12521" h="10094" extrusionOk="0">
                  <a:moveTo>
                    <a:pt x="12520" y="5064"/>
                  </a:moveTo>
                  <a:lnTo>
                    <a:pt x="7491" y="0"/>
                  </a:lnTo>
                  <a:lnTo>
                    <a:pt x="7491" y="2603"/>
                  </a:lnTo>
                  <a:lnTo>
                    <a:pt x="0" y="2603"/>
                  </a:lnTo>
                  <a:lnTo>
                    <a:pt x="0" y="5064"/>
                  </a:lnTo>
                  <a:lnTo>
                    <a:pt x="0" y="7491"/>
                  </a:lnTo>
                  <a:lnTo>
                    <a:pt x="7491" y="7491"/>
                  </a:lnTo>
                  <a:lnTo>
                    <a:pt x="7491" y="10094"/>
                  </a:lnTo>
                  <a:close/>
                </a:path>
              </a:pathLst>
            </a:custGeom>
            <a:solidFill>
              <a:srgbClr val="B2B2B2"/>
            </a:solidFill>
            <a:ln w="13200" cap="flat" cmpd="sng">
              <a:solidFill>
                <a:srgbClr val="000000"/>
              </a:solidFill>
              <a:prstDash val="solid"/>
              <a:miter lim="351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6"/>
            <p:cNvSpPr/>
            <p:nvPr/>
          </p:nvSpPr>
          <p:spPr>
            <a:xfrm>
              <a:off x="6262590" y="2380185"/>
              <a:ext cx="345290" cy="277585"/>
            </a:xfrm>
            <a:custGeom>
              <a:avLst/>
              <a:gdLst/>
              <a:ahLst/>
              <a:cxnLst/>
              <a:rect l="l" t="t" r="r" b="b"/>
              <a:pathLst>
                <a:path w="12556" h="10094" extrusionOk="0">
                  <a:moveTo>
                    <a:pt x="12555" y="5064"/>
                  </a:moveTo>
                  <a:lnTo>
                    <a:pt x="7491" y="0"/>
                  </a:lnTo>
                  <a:lnTo>
                    <a:pt x="7491" y="2603"/>
                  </a:lnTo>
                  <a:lnTo>
                    <a:pt x="0" y="2603"/>
                  </a:lnTo>
                  <a:lnTo>
                    <a:pt x="0" y="5064"/>
                  </a:lnTo>
                  <a:lnTo>
                    <a:pt x="0" y="7491"/>
                  </a:lnTo>
                  <a:lnTo>
                    <a:pt x="7491" y="7491"/>
                  </a:lnTo>
                  <a:lnTo>
                    <a:pt x="7491" y="10094"/>
                  </a:lnTo>
                  <a:close/>
                </a:path>
              </a:pathLst>
            </a:custGeom>
            <a:solidFill>
              <a:srgbClr val="B2B2B2"/>
            </a:solidFill>
            <a:ln w="13200" cap="flat" cmpd="sng">
              <a:solidFill>
                <a:srgbClr val="000000"/>
              </a:solidFill>
              <a:prstDash val="solid"/>
              <a:miter lim="351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16"/>
            <p:cNvSpPr/>
            <p:nvPr/>
          </p:nvSpPr>
          <p:spPr>
            <a:xfrm>
              <a:off x="1419070" y="1426568"/>
              <a:ext cx="164450" cy="378180"/>
            </a:xfrm>
            <a:custGeom>
              <a:avLst/>
              <a:gdLst/>
              <a:ahLst/>
              <a:cxnLst/>
              <a:rect l="l" t="t" r="r" b="b"/>
              <a:pathLst>
                <a:path w="5980" h="13752" fill="none" extrusionOk="0">
                  <a:moveTo>
                    <a:pt x="5979" y="0"/>
                  </a:moveTo>
                  <a:cubicBezTo>
                    <a:pt x="5979" y="0"/>
                    <a:pt x="1" y="6823"/>
                    <a:pt x="1653" y="13751"/>
                  </a:cubicBezTo>
                </a:path>
              </a:pathLst>
            </a:custGeom>
            <a:noFill/>
            <a:ln w="25500" cap="flat" cmpd="sng">
              <a:solidFill>
                <a:srgbClr val="000000"/>
              </a:solidFill>
              <a:prstDash val="solid"/>
              <a:miter lim="351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6"/>
            <p:cNvSpPr/>
            <p:nvPr/>
          </p:nvSpPr>
          <p:spPr>
            <a:xfrm>
              <a:off x="1390058" y="1771830"/>
              <a:ext cx="138325" cy="132522"/>
            </a:xfrm>
            <a:custGeom>
              <a:avLst/>
              <a:gdLst/>
              <a:ahLst/>
              <a:cxnLst/>
              <a:rect l="l" t="t" r="r" b="b"/>
              <a:pathLst>
                <a:path w="5030" h="4819" extrusionOk="0">
                  <a:moveTo>
                    <a:pt x="0" y="1935"/>
                  </a:moveTo>
                  <a:lnTo>
                    <a:pt x="5030" y="1"/>
                  </a:lnTo>
                  <a:lnTo>
                    <a:pt x="3904" y="4819"/>
                  </a:lnTo>
                  <a:close/>
                </a:path>
              </a:pathLst>
            </a:custGeom>
            <a:solidFill>
              <a:srgbClr val="000000"/>
            </a:solidFill>
            <a:ln w="11425" cap="flat" cmpd="sng">
              <a:solidFill>
                <a:srgbClr val="000000"/>
              </a:solidFill>
              <a:prstDash val="solid"/>
              <a:miter lim="351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6"/>
            <p:cNvSpPr/>
            <p:nvPr/>
          </p:nvSpPr>
          <p:spPr>
            <a:xfrm>
              <a:off x="7140748" y="1842422"/>
              <a:ext cx="97707" cy="259242"/>
            </a:xfrm>
            <a:custGeom>
              <a:avLst/>
              <a:gdLst/>
              <a:ahLst/>
              <a:cxnLst/>
              <a:rect l="l" t="t" r="r" b="b"/>
              <a:pathLst>
                <a:path w="3553" h="9427" fill="none" extrusionOk="0">
                  <a:moveTo>
                    <a:pt x="1583" y="9426"/>
                  </a:moveTo>
                  <a:cubicBezTo>
                    <a:pt x="1583" y="9426"/>
                    <a:pt x="3553" y="4327"/>
                    <a:pt x="1" y="1"/>
                  </a:cubicBezTo>
                </a:path>
              </a:pathLst>
            </a:custGeom>
            <a:noFill/>
            <a:ln w="31650" cap="flat" cmpd="sng">
              <a:solidFill>
                <a:srgbClr val="000000"/>
              </a:solidFill>
              <a:prstDash val="solid"/>
              <a:miter lim="351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16"/>
            <p:cNvSpPr/>
            <p:nvPr/>
          </p:nvSpPr>
          <p:spPr>
            <a:xfrm>
              <a:off x="7059513" y="1764103"/>
              <a:ext cx="133485" cy="131560"/>
            </a:xfrm>
            <a:custGeom>
              <a:avLst/>
              <a:gdLst/>
              <a:ahLst/>
              <a:cxnLst/>
              <a:rect l="l" t="t" r="r" b="b"/>
              <a:pathLst>
                <a:path w="4854" h="4784" extrusionOk="0">
                  <a:moveTo>
                    <a:pt x="4854" y="844"/>
                  </a:moveTo>
                  <a:lnTo>
                    <a:pt x="915" y="47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1425" cap="flat" cmpd="sng">
              <a:solidFill>
                <a:srgbClr val="000000"/>
              </a:solidFill>
              <a:prstDash val="solid"/>
              <a:miter lim="351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16"/>
            <p:cNvSpPr/>
            <p:nvPr/>
          </p:nvSpPr>
          <p:spPr>
            <a:xfrm>
              <a:off x="7614655" y="1694472"/>
              <a:ext cx="159610" cy="350130"/>
            </a:xfrm>
            <a:custGeom>
              <a:avLst/>
              <a:gdLst/>
              <a:ahLst/>
              <a:cxnLst/>
              <a:rect l="l" t="t" r="r" b="b"/>
              <a:pathLst>
                <a:path w="5804" h="12732" fill="none" extrusionOk="0">
                  <a:moveTo>
                    <a:pt x="1759" y="12731"/>
                  </a:moveTo>
                  <a:cubicBezTo>
                    <a:pt x="1759" y="12731"/>
                    <a:pt x="1" y="4678"/>
                    <a:pt x="5804" y="0"/>
                  </a:cubicBezTo>
                </a:path>
              </a:pathLst>
            </a:custGeom>
            <a:noFill/>
            <a:ln w="31650" cap="flat" cmpd="sng">
              <a:solidFill>
                <a:srgbClr val="000000"/>
              </a:solidFill>
              <a:prstDash val="solid"/>
              <a:miter lim="351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16"/>
            <p:cNvSpPr/>
            <p:nvPr/>
          </p:nvSpPr>
          <p:spPr>
            <a:xfrm>
              <a:off x="7722978" y="1623853"/>
              <a:ext cx="139288" cy="138325"/>
            </a:xfrm>
            <a:custGeom>
              <a:avLst/>
              <a:gdLst/>
              <a:ahLst/>
              <a:cxnLst/>
              <a:rect l="l" t="t" r="r" b="b"/>
              <a:pathLst>
                <a:path w="5065" h="5030" extrusionOk="0">
                  <a:moveTo>
                    <a:pt x="1" y="1"/>
                  </a:moveTo>
                  <a:lnTo>
                    <a:pt x="4080" y="5030"/>
                  </a:lnTo>
                  <a:lnTo>
                    <a:pt x="5065" y="563"/>
                  </a:lnTo>
                  <a:close/>
                </a:path>
              </a:pathLst>
            </a:custGeom>
            <a:solidFill>
              <a:srgbClr val="000000"/>
            </a:solidFill>
            <a:ln w="11425" cap="flat" cmpd="sng">
              <a:solidFill>
                <a:srgbClr val="000000"/>
              </a:solidFill>
              <a:prstDash val="solid"/>
              <a:miter lim="351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16"/>
            <p:cNvSpPr/>
            <p:nvPr/>
          </p:nvSpPr>
          <p:spPr>
            <a:xfrm>
              <a:off x="1840755" y="1151898"/>
              <a:ext cx="530035" cy="183783"/>
            </a:xfrm>
            <a:custGeom>
              <a:avLst/>
              <a:gdLst/>
              <a:ahLst/>
              <a:cxnLst/>
              <a:rect l="l" t="t" r="r" b="b"/>
              <a:pathLst>
                <a:path w="19274" h="6683" fill="none" extrusionOk="0">
                  <a:moveTo>
                    <a:pt x="19273" y="6682"/>
                  </a:moveTo>
                  <a:lnTo>
                    <a:pt x="0" y="0"/>
                  </a:lnTo>
                </a:path>
              </a:pathLst>
            </a:custGeom>
            <a:noFill/>
            <a:ln w="19350" cap="flat" cmpd="sng">
              <a:solidFill>
                <a:srgbClr val="000000"/>
              </a:solidFill>
              <a:prstDash val="solid"/>
              <a:miter lim="351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6"/>
            <p:cNvSpPr/>
            <p:nvPr/>
          </p:nvSpPr>
          <p:spPr>
            <a:xfrm>
              <a:off x="1790458" y="1759263"/>
              <a:ext cx="461367" cy="344328"/>
            </a:xfrm>
            <a:custGeom>
              <a:avLst/>
              <a:gdLst/>
              <a:ahLst/>
              <a:cxnLst/>
              <a:rect l="l" t="t" r="r" b="b"/>
              <a:pathLst>
                <a:path w="16777" h="12521" fill="none" extrusionOk="0">
                  <a:moveTo>
                    <a:pt x="16776" y="0"/>
                  </a:moveTo>
                  <a:lnTo>
                    <a:pt x="1" y="12521"/>
                  </a:lnTo>
                </a:path>
              </a:pathLst>
            </a:custGeom>
            <a:noFill/>
            <a:ln w="19350" cap="flat" cmpd="sng">
              <a:solidFill>
                <a:srgbClr val="000000"/>
              </a:solidFill>
              <a:prstDash val="solid"/>
              <a:miter lim="351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6"/>
            <p:cNvSpPr txBox="1"/>
            <p:nvPr/>
          </p:nvSpPr>
          <p:spPr>
            <a:xfrm>
              <a:off x="718825" y="3296075"/>
              <a:ext cx="17187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Kalam"/>
                  <a:ea typeface="Kalam"/>
                  <a:cs typeface="Kalam"/>
                  <a:sym typeface="Kalam"/>
                </a:rPr>
                <a:t>SUBSTRATE ENTERS THE </a:t>
              </a:r>
              <a:r>
                <a:rPr lang="en" sz="1000" b="1">
                  <a:latin typeface="Kalam"/>
                  <a:ea typeface="Kalam"/>
                  <a:cs typeface="Kalam"/>
                  <a:sym typeface="Kalam"/>
                </a:rPr>
                <a:t>ACTIVE SITE </a:t>
              </a:r>
              <a:r>
                <a:rPr lang="en" sz="1000">
                  <a:latin typeface="Kalam"/>
                  <a:ea typeface="Kalam"/>
                  <a:cs typeface="Kalam"/>
                  <a:sym typeface="Kalam"/>
                </a:rPr>
                <a:t>OF THE ENZYME</a:t>
              </a:r>
              <a:endParaRPr sz="1000"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104" name="Google Shape;104;p16"/>
            <p:cNvSpPr txBox="1"/>
            <p:nvPr/>
          </p:nvSpPr>
          <p:spPr>
            <a:xfrm>
              <a:off x="2612513" y="3351200"/>
              <a:ext cx="17187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Kalam"/>
                  <a:ea typeface="Kalam"/>
                  <a:cs typeface="Kalam"/>
                  <a:sym typeface="Kalam"/>
                </a:rPr>
                <a:t>ENZYME-SUBSTRATE COMPLEX IS FORMED</a:t>
              </a:r>
              <a:endParaRPr sz="1000"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105" name="Google Shape;105;p16"/>
            <p:cNvSpPr txBox="1"/>
            <p:nvPr/>
          </p:nvSpPr>
          <p:spPr>
            <a:xfrm>
              <a:off x="4545838" y="3373025"/>
              <a:ext cx="17187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Kalam"/>
                  <a:ea typeface="Kalam"/>
                  <a:cs typeface="Kalam"/>
                  <a:sym typeface="Kalam"/>
                </a:rPr>
                <a:t>ENZYME-PRODUCT COMPLEX IS FORMED</a:t>
              </a:r>
              <a:endParaRPr sz="1000"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106" name="Google Shape;106;p16"/>
            <p:cNvSpPr txBox="1"/>
            <p:nvPr/>
          </p:nvSpPr>
          <p:spPr>
            <a:xfrm>
              <a:off x="6600075" y="3373025"/>
              <a:ext cx="17187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Kalam"/>
                  <a:ea typeface="Kalam"/>
                  <a:cs typeface="Kalam"/>
                  <a:sym typeface="Kalam"/>
                </a:rPr>
                <a:t>PRODUCTS LEAVE THE ACTIVE SITE OF ENZYME</a:t>
              </a:r>
              <a:endParaRPr sz="1000"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107" name="Google Shape;107;p16"/>
            <p:cNvSpPr txBox="1"/>
            <p:nvPr/>
          </p:nvSpPr>
          <p:spPr>
            <a:xfrm>
              <a:off x="6913125" y="826700"/>
              <a:ext cx="10926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Kalam"/>
                  <a:ea typeface="Kalam"/>
                  <a:cs typeface="Kalam"/>
                  <a:sym typeface="Kalam"/>
                </a:rPr>
                <a:t>PRODUCTS</a:t>
              </a:r>
              <a:endParaRPr sz="1000"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108" name="Google Shape;108;p16"/>
            <p:cNvSpPr txBox="1"/>
            <p:nvPr/>
          </p:nvSpPr>
          <p:spPr>
            <a:xfrm>
              <a:off x="2251825" y="1165388"/>
              <a:ext cx="10926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Kalam"/>
                  <a:ea typeface="Kalam"/>
                  <a:cs typeface="Kalam"/>
                  <a:sym typeface="Kalam"/>
                </a:rPr>
                <a:t>SUBSTRATE</a:t>
              </a:r>
              <a:endParaRPr sz="1000"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109" name="Google Shape;109;p16"/>
            <p:cNvSpPr txBox="1"/>
            <p:nvPr/>
          </p:nvSpPr>
          <p:spPr>
            <a:xfrm>
              <a:off x="1982113" y="1479188"/>
              <a:ext cx="10926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Kalam"/>
                  <a:ea typeface="Kalam"/>
                  <a:cs typeface="Kalam"/>
                  <a:sym typeface="Kalam"/>
                </a:rPr>
                <a:t>ACTIVE SITE</a:t>
              </a:r>
              <a:endParaRPr sz="1000">
                <a:latin typeface="Kalam"/>
                <a:ea typeface="Kalam"/>
                <a:cs typeface="Kalam"/>
                <a:sym typeface="Kalam"/>
              </a:endParaRPr>
            </a:p>
          </p:txBody>
        </p:sp>
      </p:grp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02A6C934-F954-D101-D7D0-D2622B974CB8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16D1F6D9-5ECF-D125-6301-AF88A1724A51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46BE32-35C8-188D-166E-DDA8701A47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6977901-3714-A230-CFAB-64BBF8469CC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Lock and Key/Induced Fit Models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5" name="Google Shape;115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734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One theory of how enzymes work is called the </a:t>
            </a:r>
            <a:r>
              <a:rPr lang="en" b="1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lock and key </a:t>
            </a: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model.</a:t>
            </a:r>
            <a:endParaRPr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Here the shape of the substrate (the key) fits in the active site (the lock).</a:t>
            </a:r>
            <a:endParaRPr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These shapes are </a:t>
            </a:r>
            <a:r>
              <a:rPr lang="en" b="1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perfectly </a:t>
            </a: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complementary to one another.</a:t>
            </a:r>
            <a:endParaRPr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A more modern theory is called the </a:t>
            </a:r>
            <a:r>
              <a:rPr lang="en" b="1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induced fit </a:t>
            </a: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model.</a:t>
            </a:r>
            <a:endParaRPr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The enzyme and the substrate are not perfectly complementary to one another.</a:t>
            </a:r>
            <a:endParaRPr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The substrate </a:t>
            </a:r>
            <a:r>
              <a:rPr lang="en" b="1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induces</a:t>
            </a:r>
            <a:r>
              <a:rPr lang="en" b="1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">
                <a:latin typeface="Cambria"/>
                <a:ea typeface="Cambria"/>
                <a:cs typeface="Cambria"/>
                <a:sym typeface="Cambria"/>
              </a:rPr>
              <a:t>a slight change in the shape of the active site to create a fit.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6" name="Google Shape;116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Cambria"/>
                <a:ea typeface="Cambria"/>
                <a:cs typeface="Cambria"/>
                <a:sym typeface="Cambria"/>
              </a:rPr>
              <a:t>5</a:t>
            </a:fld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117" name="Google Shape;117;p17"/>
          <p:cNvGrpSpPr/>
          <p:nvPr/>
        </p:nvGrpSpPr>
        <p:grpSpPr>
          <a:xfrm>
            <a:off x="5638491" y="1316189"/>
            <a:ext cx="1028643" cy="3252683"/>
            <a:chOff x="5979950" y="350550"/>
            <a:chExt cx="1246840" cy="3881020"/>
          </a:xfrm>
        </p:grpSpPr>
        <p:sp>
          <p:nvSpPr>
            <p:cNvPr id="118" name="Google Shape;118;p17"/>
            <p:cNvSpPr/>
            <p:nvPr/>
          </p:nvSpPr>
          <p:spPr>
            <a:xfrm>
              <a:off x="5979950" y="350550"/>
              <a:ext cx="483720" cy="722240"/>
            </a:xfrm>
            <a:custGeom>
              <a:avLst/>
              <a:gdLst/>
              <a:ahLst/>
              <a:cxnLst/>
              <a:rect l="l" t="t" r="r" b="b"/>
              <a:pathLst>
                <a:path w="24186" h="36112" extrusionOk="0">
                  <a:moveTo>
                    <a:pt x="1" y="0"/>
                  </a:moveTo>
                  <a:lnTo>
                    <a:pt x="1" y="36112"/>
                  </a:lnTo>
                  <a:lnTo>
                    <a:pt x="24185" y="36112"/>
                  </a:lnTo>
                  <a:lnTo>
                    <a:pt x="24185" y="30387"/>
                  </a:lnTo>
                  <a:lnTo>
                    <a:pt x="21317" y="30387"/>
                  </a:lnTo>
                  <a:lnTo>
                    <a:pt x="21317" y="26177"/>
                  </a:lnTo>
                  <a:lnTo>
                    <a:pt x="20068" y="26177"/>
                  </a:lnTo>
                  <a:lnTo>
                    <a:pt x="20068" y="22233"/>
                  </a:lnTo>
                  <a:lnTo>
                    <a:pt x="22432" y="22233"/>
                  </a:lnTo>
                  <a:lnTo>
                    <a:pt x="22432" y="19005"/>
                  </a:lnTo>
                  <a:lnTo>
                    <a:pt x="16575" y="19005"/>
                  </a:lnTo>
                  <a:lnTo>
                    <a:pt x="16575" y="15127"/>
                  </a:lnTo>
                  <a:lnTo>
                    <a:pt x="23030" y="15127"/>
                  </a:lnTo>
                  <a:lnTo>
                    <a:pt x="23030" y="9204"/>
                  </a:lnTo>
                  <a:lnTo>
                    <a:pt x="19019" y="9204"/>
                  </a:lnTo>
                  <a:lnTo>
                    <a:pt x="19019" y="6455"/>
                  </a:lnTo>
                  <a:lnTo>
                    <a:pt x="24185" y="6455"/>
                  </a:lnTo>
                  <a:lnTo>
                    <a:pt x="24185" y="0"/>
                  </a:lnTo>
                  <a:close/>
                </a:path>
              </a:pathLst>
            </a:custGeom>
            <a:solidFill>
              <a:srgbClr val="C83737"/>
            </a:solidFill>
            <a:ln w="6650" cap="flat" cmpd="sng">
              <a:solidFill>
                <a:srgbClr val="FFFFFF"/>
              </a:solidFill>
              <a:prstDash val="solid"/>
              <a:miter lim="132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7"/>
            <p:cNvSpPr/>
            <p:nvPr/>
          </p:nvSpPr>
          <p:spPr>
            <a:xfrm>
              <a:off x="6878290" y="479630"/>
              <a:ext cx="348500" cy="478680"/>
            </a:xfrm>
            <a:custGeom>
              <a:avLst/>
              <a:gdLst/>
              <a:ahLst/>
              <a:cxnLst/>
              <a:rect l="l" t="t" r="r" b="b"/>
              <a:pathLst>
                <a:path w="17425" h="23934" extrusionOk="0">
                  <a:moveTo>
                    <a:pt x="2431" y="1"/>
                  </a:moveTo>
                  <a:lnTo>
                    <a:pt x="2431" y="2750"/>
                  </a:lnTo>
                  <a:lnTo>
                    <a:pt x="6455" y="2750"/>
                  </a:lnTo>
                  <a:lnTo>
                    <a:pt x="6455" y="8673"/>
                  </a:lnTo>
                  <a:lnTo>
                    <a:pt x="0" y="8673"/>
                  </a:lnTo>
                  <a:lnTo>
                    <a:pt x="0" y="12551"/>
                  </a:lnTo>
                  <a:lnTo>
                    <a:pt x="5857" y="12551"/>
                  </a:lnTo>
                  <a:lnTo>
                    <a:pt x="5857" y="15779"/>
                  </a:lnTo>
                  <a:lnTo>
                    <a:pt x="3480" y="15779"/>
                  </a:lnTo>
                  <a:lnTo>
                    <a:pt x="3480" y="19723"/>
                  </a:lnTo>
                  <a:lnTo>
                    <a:pt x="4728" y="19723"/>
                  </a:lnTo>
                  <a:lnTo>
                    <a:pt x="4728" y="23933"/>
                  </a:lnTo>
                  <a:lnTo>
                    <a:pt x="17425" y="23933"/>
                  </a:lnTo>
                  <a:lnTo>
                    <a:pt x="17425" y="1"/>
                  </a:lnTo>
                  <a:close/>
                </a:path>
              </a:pathLst>
            </a:custGeom>
            <a:solidFill>
              <a:srgbClr val="AAEEFF"/>
            </a:solidFill>
            <a:ln w="4325" cap="flat" cmpd="sng">
              <a:solidFill>
                <a:srgbClr val="FFFFFF"/>
              </a:solidFill>
              <a:prstDash val="solid"/>
              <a:miter lim="132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7"/>
            <p:cNvSpPr/>
            <p:nvPr/>
          </p:nvSpPr>
          <p:spPr>
            <a:xfrm>
              <a:off x="5979950" y="350550"/>
              <a:ext cx="483720" cy="722240"/>
            </a:xfrm>
            <a:custGeom>
              <a:avLst/>
              <a:gdLst/>
              <a:ahLst/>
              <a:cxnLst/>
              <a:rect l="l" t="t" r="r" b="b"/>
              <a:pathLst>
                <a:path w="24186" h="36112" extrusionOk="0">
                  <a:moveTo>
                    <a:pt x="1" y="0"/>
                  </a:moveTo>
                  <a:lnTo>
                    <a:pt x="1" y="36112"/>
                  </a:lnTo>
                  <a:lnTo>
                    <a:pt x="24185" y="36112"/>
                  </a:lnTo>
                  <a:lnTo>
                    <a:pt x="24185" y="30387"/>
                  </a:lnTo>
                  <a:lnTo>
                    <a:pt x="21317" y="30387"/>
                  </a:lnTo>
                  <a:lnTo>
                    <a:pt x="21317" y="26177"/>
                  </a:lnTo>
                  <a:lnTo>
                    <a:pt x="20068" y="26177"/>
                  </a:lnTo>
                  <a:lnTo>
                    <a:pt x="20068" y="22233"/>
                  </a:lnTo>
                  <a:lnTo>
                    <a:pt x="22432" y="22233"/>
                  </a:lnTo>
                  <a:lnTo>
                    <a:pt x="22432" y="19005"/>
                  </a:lnTo>
                  <a:lnTo>
                    <a:pt x="16575" y="19005"/>
                  </a:lnTo>
                  <a:lnTo>
                    <a:pt x="16575" y="15127"/>
                  </a:lnTo>
                  <a:lnTo>
                    <a:pt x="23030" y="15127"/>
                  </a:lnTo>
                  <a:lnTo>
                    <a:pt x="23030" y="9204"/>
                  </a:lnTo>
                  <a:lnTo>
                    <a:pt x="19019" y="9204"/>
                  </a:lnTo>
                  <a:lnTo>
                    <a:pt x="19019" y="6455"/>
                  </a:lnTo>
                  <a:lnTo>
                    <a:pt x="24185" y="6455"/>
                  </a:lnTo>
                  <a:lnTo>
                    <a:pt x="24185" y="0"/>
                  </a:lnTo>
                  <a:close/>
                </a:path>
              </a:pathLst>
            </a:custGeom>
            <a:solidFill>
              <a:srgbClr val="FF1080"/>
            </a:solidFill>
            <a:ln w="6650" cap="flat" cmpd="sng">
              <a:solidFill>
                <a:srgbClr val="FFFFFF"/>
              </a:solidFill>
              <a:prstDash val="solid"/>
              <a:miter lim="132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7"/>
            <p:cNvSpPr/>
            <p:nvPr/>
          </p:nvSpPr>
          <p:spPr>
            <a:xfrm>
              <a:off x="5979950" y="1271450"/>
              <a:ext cx="483720" cy="722000"/>
            </a:xfrm>
            <a:custGeom>
              <a:avLst/>
              <a:gdLst/>
              <a:ahLst/>
              <a:cxnLst/>
              <a:rect l="l" t="t" r="r" b="b"/>
              <a:pathLst>
                <a:path w="24186" h="36100" extrusionOk="0">
                  <a:moveTo>
                    <a:pt x="1" y="1"/>
                  </a:moveTo>
                  <a:lnTo>
                    <a:pt x="1" y="36099"/>
                  </a:lnTo>
                  <a:lnTo>
                    <a:pt x="24185" y="36099"/>
                  </a:lnTo>
                  <a:lnTo>
                    <a:pt x="24185" y="30388"/>
                  </a:lnTo>
                  <a:lnTo>
                    <a:pt x="21317" y="30388"/>
                  </a:lnTo>
                  <a:lnTo>
                    <a:pt x="21317" y="26178"/>
                  </a:lnTo>
                  <a:lnTo>
                    <a:pt x="20068" y="26178"/>
                  </a:lnTo>
                  <a:lnTo>
                    <a:pt x="20068" y="22233"/>
                  </a:lnTo>
                  <a:lnTo>
                    <a:pt x="22432" y="22233"/>
                  </a:lnTo>
                  <a:lnTo>
                    <a:pt x="22432" y="19006"/>
                  </a:lnTo>
                  <a:lnTo>
                    <a:pt x="16575" y="19006"/>
                  </a:lnTo>
                  <a:lnTo>
                    <a:pt x="16575" y="15128"/>
                  </a:lnTo>
                  <a:lnTo>
                    <a:pt x="23030" y="15128"/>
                  </a:lnTo>
                  <a:lnTo>
                    <a:pt x="23030" y="9205"/>
                  </a:lnTo>
                  <a:lnTo>
                    <a:pt x="19019" y="9205"/>
                  </a:lnTo>
                  <a:lnTo>
                    <a:pt x="19019" y="6455"/>
                  </a:lnTo>
                  <a:lnTo>
                    <a:pt x="24185" y="6455"/>
                  </a:lnTo>
                  <a:lnTo>
                    <a:pt x="24185" y="1"/>
                  </a:lnTo>
                  <a:close/>
                </a:path>
              </a:pathLst>
            </a:custGeom>
            <a:solidFill>
              <a:srgbClr val="FF1080"/>
            </a:solidFill>
            <a:ln w="6650" cap="flat" cmpd="sng">
              <a:solidFill>
                <a:srgbClr val="FFFFFF"/>
              </a:solidFill>
              <a:prstDash val="solid"/>
              <a:miter lim="132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7"/>
            <p:cNvSpPr/>
            <p:nvPr/>
          </p:nvSpPr>
          <p:spPr>
            <a:xfrm>
              <a:off x="6311450" y="1400550"/>
              <a:ext cx="348780" cy="478680"/>
            </a:xfrm>
            <a:custGeom>
              <a:avLst/>
              <a:gdLst/>
              <a:ahLst/>
              <a:cxnLst/>
              <a:rect l="l" t="t" r="r" b="b"/>
              <a:pathLst>
                <a:path w="17439" h="23934" extrusionOk="0">
                  <a:moveTo>
                    <a:pt x="2444" y="0"/>
                  </a:moveTo>
                  <a:lnTo>
                    <a:pt x="2444" y="2750"/>
                  </a:lnTo>
                  <a:lnTo>
                    <a:pt x="6455" y="2750"/>
                  </a:lnTo>
                  <a:lnTo>
                    <a:pt x="6455" y="8673"/>
                  </a:lnTo>
                  <a:lnTo>
                    <a:pt x="0" y="8673"/>
                  </a:lnTo>
                  <a:lnTo>
                    <a:pt x="0" y="12551"/>
                  </a:lnTo>
                  <a:lnTo>
                    <a:pt x="5857" y="12551"/>
                  </a:lnTo>
                  <a:lnTo>
                    <a:pt x="5857" y="15778"/>
                  </a:lnTo>
                  <a:lnTo>
                    <a:pt x="3493" y="15778"/>
                  </a:lnTo>
                  <a:lnTo>
                    <a:pt x="3493" y="19723"/>
                  </a:lnTo>
                  <a:lnTo>
                    <a:pt x="4742" y="19723"/>
                  </a:lnTo>
                  <a:lnTo>
                    <a:pt x="4742" y="23933"/>
                  </a:lnTo>
                  <a:lnTo>
                    <a:pt x="17438" y="23933"/>
                  </a:lnTo>
                  <a:lnTo>
                    <a:pt x="17438" y="0"/>
                  </a:lnTo>
                  <a:close/>
                </a:path>
              </a:pathLst>
            </a:custGeom>
            <a:solidFill>
              <a:srgbClr val="AAEEFF"/>
            </a:solidFill>
            <a:ln w="4325" cap="flat" cmpd="sng">
              <a:solidFill>
                <a:srgbClr val="FFFFFF"/>
              </a:solidFill>
              <a:prstDash val="solid"/>
              <a:miter lim="132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7"/>
            <p:cNvSpPr/>
            <p:nvPr/>
          </p:nvSpPr>
          <p:spPr>
            <a:xfrm>
              <a:off x="6499250" y="719750"/>
              <a:ext cx="303080" cy="20"/>
            </a:xfrm>
            <a:custGeom>
              <a:avLst/>
              <a:gdLst/>
              <a:ahLst/>
              <a:cxnLst/>
              <a:rect l="l" t="t" r="r" b="b"/>
              <a:pathLst>
                <a:path w="15154" h="1" fill="none" extrusionOk="0">
                  <a:moveTo>
                    <a:pt x="15154" y="1"/>
                  </a:moveTo>
                  <a:lnTo>
                    <a:pt x="0" y="1"/>
                  </a:lnTo>
                </a:path>
              </a:pathLst>
            </a:custGeom>
            <a:noFill/>
            <a:ln w="4325" cap="flat" cmpd="sng">
              <a:solidFill>
                <a:srgbClr val="FFFFFF"/>
              </a:solidFill>
              <a:prstDash val="solid"/>
              <a:miter lim="132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7"/>
            <p:cNvSpPr/>
            <p:nvPr/>
          </p:nvSpPr>
          <p:spPr>
            <a:xfrm>
              <a:off x="6494470" y="704090"/>
              <a:ext cx="42520" cy="31360"/>
            </a:xfrm>
            <a:custGeom>
              <a:avLst/>
              <a:gdLst/>
              <a:ahLst/>
              <a:cxnLst/>
              <a:rect l="l" t="t" r="r" b="b"/>
              <a:pathLst>
                <a:path w="2126" h="1568" extrusionOk="0">
                  <a:moveTo>
                    <a:pt x="2125" y="1567"/>
                  </a:moveTo>
                  <a:lnTo>
                    <a:pt x="0" y="784"/>
                  </a:lnTo>
                  <a:lnTo>
                    <a:pt x="2125" y="0"/>
                  </a:lnTo>
                  <a:cubicBezTo>
                    <a:pt x="1780" y="465"/>
                    <a:pt x="1793" y="1089"/>
                    <a:pt x="2125" y="1567"/>
                  </a:cubicBezTo>
                  <a:close/>
                </a:path>
              </a:pathLst>
            </a:custGeom>
            <a:solidFill>
              <a:srgbClr val="FFFFFF"/>
            </a:solidFill>
            <a:ln w="30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7"/>
            <p:cNvSpPr/>
            <p:nvPr/>
          </p:nvSpPr>
          <p:spPr>
            <a:xfrm>
              <a:off x="5979950" y="2263030"/>
              <a:ext cx="483720" cy="722240"/>
            </a:xfrm>
            <a:custGeom>
              <a:avLst/>
              <a:gdLst/>
              <a:ahLst/>
              <a:cxnLst/>
              <a:rect l="l" t="t" r="r" b="b"/>
              <a:pathLst>
                <a:path w="24186" h="36112" extrusionOk="0">
                  <a:moveTo>
                    <a:pt x="1" y="0"/>
                  </a:moveTo>
                  <a:lnTo>
                    <a:pt x="1" y="36112"/>
                  </a:lnTo>
                  <a:lnTo>
                    <a:pt x="24185" y="36112"/>
                  </a:lnTo>
                  <a:lnTo>
                    <a:pt x="24185" y="30388"/>
                  </a:lnTo>
                  <a:lnTo>
                    <a:pt x="21317" y="30388"/>
                  </a:lnTo>
                  <a:lnTo>
                    <a:pt x="21317" y="26178"/>
                  </a:lnTo>
                  <a:lnTo>
                    <a:pt x="20068" y="26178"/>
                  </a:lnTo>
                  <a:lnTo>
                    <a:pt x="20068" y="22233"/>
                  </a:lnTo>
                  <a:lnTo>
                    <a:pt x="22432" y="22233"/>
                  </a:lnTo>
                  <a:lnTo>
                    <a:pt x="22432" y="19006"/>
                  </a:lnTo>
                  <a:lnTo>
                    <a:pt x="16575" y="19006"/>
                  </a:lnTo>
                  <a:lnTo>
                    <a:pt x="16575" y="15128"/>
                  </a:lnTo>
                  <a:lnTo>
                    <a:pt x="23030" y="15128"/>
                  </a:lnTo>
                  <a:lnTo>
                    <a:pt x="23030" y="9204"/>
                  </a:lnTo>
                  <a:lnTo>
                    <a:pt x="19019" y="9204"/>
                  </a:lnTo>
                  <a:lnTo>
                    <a:pt x="19019" y="6455"/>
                  </a:lnTo>
                  <a:lnTo>
                    <a:pt x="24185" y="6455"/>
                  </a:lnTo>
                  <a:lnTo>
                    <a:pt x="24185" y="0"/>
                  </a:lnTo>
                  <a:close/>
                </a:path>
              </a:pathLst>
            </a:custGeom>
            <a:solidFill>
              <a:srgbClr val="FF1080"/>
            </a:solidFill>
            <a:ln w="6650" cap="flat" cmpd="sng">
              <a:solidFill>
                <a:srgbClr val="FFFFFF"/>
              </a:solidFill>
              <a:prstDash val="solid"/>
              <a:miter lim="132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7"/>
            <p:cNvSpPr/>
            <p:nvPr/>
          </p:nvSpPr>
          <p:spPr>
            <a:xfrm>
              <a:off x="6381310" y="2643130"/>
              <a:ext cx="278920" cy="227660"/>
            </a:xfrm>
            <a:custGeom>
              <a:avLst/>
              <a:gdLst/>
              <a:ahLst/>
              <a:cxnLst/>
              <a:rect l="l" t="t" r="r" b="b"/>
              <a:pathLst>
                <a:path w="13946" h="11383" extrusionOk="0">
                  <a:moveTo>
                    <a:pt x="2364" y="1"/>
                  </a:moveTo>
                  <a:lnTo>
                    <a:pt x="2364" y="3228"/>
                  </a:lnTo>
                  <a:lnTo>
                    <a:pt x="0" y="3228"/>
                  </a:lnTo>
                  <a:lnTo>
                    <a:pt x="0" y="7173"/>
                  </a:lnTo>
                  <a:lnTo>
                    <a:pt x="1249" y="7173"/>
                  </a:lnTo>
                  <a:lnTo>
                    <a:pt x="1249" y="11383"/>
                  </a:lnTo>
                  <a:lnTo>
                    <a:pt x="13945" y="11383"/>
                  </a:lnTo>
                  <a:lnTo>
                    <a:pt x="13945" y="1"/>
                  </a:lnTo>
                  <a:close/>
                </a:path>
              </a:pathLst>
            </a:custGeom>
            <a:solidFill>
              <a:srgbClr val="37C871"/>
            </a:solidFill>
            <a:ln w="4325" cap="flat" cmpd="sng">
              <a:solidFill>
                <a:srgbClr val="FFFFFF"/>
              </a:solidFill>
              <a:prstDash val="solid"/>
              <a:miter lim="132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7"/>
            <p:cNvSpPr/>
            <p:nvPr/>
          </p:nvSpPr>
          <p:spPr>
            <a:xfrm>
              <a:off x="6311450" y="2392130"/>
              <a:ext cx="348780" cy="251020"/>
            </a:xfrm>
            <a:custGeom>
              <a:avLst/>
              <a:gdLst/>
              <a:ahLst/>
              <a:cxnLst/>
              <a:rect l="l" t="t" r="r" b="b"/>
              <a:pathLst>
                <a:path w="17439" h="12551" extrusionOk="0">
                  <a:moveTo>
                    <a:pt x="2444" y="0"/>
                  </a:moveTo>
                  <a:lnTo>
                    <a:pt x="2444" y="2749"/>
                  </a:lnTo>
                  <a:lnTo>
                    <a:pt x="6455" y="2749"/>
                  </a:lnTo>
                  <a:lnTo>
                    <a:pt x="6455" y="8673"/>
                  </a:lnTo>
                  <a:lnTo>
                    <a:pt x="0" y="8673"/>
                  </a:lnTo>
                  <a:lnTo>
                    <a:pt x="0" y="12551"/>
                  </a:lnTo>
                  <a:lnTo>
                    <a:pt x="17438" y="12551"/>
                  </a:lnTo>
                  <a:lnTo>
                    <a:pt x="17438" y="0"/>
                  </a:lnTo>
                  <a:close/>
                </a:path>
              </a:pathLst>
            </a:custGeom>
            <a:solidFill>
              <a:srgbClr val="8DD35F"/>
            </a:solidFill>
            <a:ln w="4325" cap="flat" cmpd="sng">
              <a:solidFill>
                <a:srgbClr val="FFFFFF"/>
              </a:solidFill>
              <a:prstDash val="solid"/>
              <a:miter lim="132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7"/>
            <p:cNvSpPr/>
            <p:nvPr/>
          </p:nvSpPr>
          <p:spPr>
            <a:xfrm>
              <a:off x="5979950" y="3325510"/>
              <a:ext cx="483720" cy="722260"/>
            </a:xfrm>
            <a:custGeom>
              <a:avLst/>
              <a:gdLst/>
              <a:ahLst/>
              <a:cxnLst/>
              <a:rect l="l" t="t" r="r" b="b"/>
              <a:pathLst>
                <a:path w="24186" h="36113" extrusionOk="0">
                  <a:moveTo>
                    <a:pt x="1" y="1"/>
                  </a:moveTo>
                  <a:lnTo>
                    <a:pt x="1" y="36112"/>
                  </a:lnTo>
                  <a:lnTo>
                    <a:pt x="24185" y="36112"/>
                  </a:lnTo>
                  <a:lnTo>
                    <a:pt x="24185" y="30388"/>
                  </a:lnTo>
                  <a:lnTo>
                    <a:pt x="21317" y="30388"/>
                  </a:lnTo>
                  <a:lnTo>
                    <a:pt x="21317" y="26178"/>
                  </a:lnTo>
                  <a:lnTo>
                    <a:pt x="20068" y="26178"/>
                  </a:lnTo>
                  <a:lnTo>
                    <a:pt x="20068" y="22234"/>
                  </a:lnTo>
                  <a:lnTo>
                    <a:pt x="22432" y="22234"/>
                  </a:lnTo>
                  <a:lnTo>
                    <a:pt x="22432" y="19006"/>
                  </a:lnTo>
                  <a:lnTo>
                    <a:pt x="16575" y="19006"/>
                  </a:lnTo>
                  <a:lnTo>
                    <a:pt x="16575" y="15128"/>
                  </a:lnTo>
                  <a:lnTo>
                    <a:pt x="23030" y="15128"/>
                  </a:lnTo>
                  <a:lnTo>
                    <a:pt x="23030" y="9205"/>
                  </a:lnTo>
                  <a:lnTo>
                    <a:pt x="19019" y="9205"/>
                  </a:lnTo>
                  <a:lnTo>
                    <a:pt x="19019" y="6456"/>
                  </a:lnTo>
                  <a:lnTo>
                    <a:pt x="24185" y="6456"/>
                  </a:lnTo>
                  <a:lnTo>
                    <a:pt x="24185" y="1"/>
                  </a:lnTo>
                  <a:close/>
                </a:path>
              </a:pathLst>
            </a:custGeom>
            <a:solidFill>
              <a:srgbClr val="FF1080"/>
            </a:solidFill>
            <a:ln w="6650" cap="flat" cmpd="sng">
              <a:solidFill>
                <a:srgbClr val="FFFFFF"/>
              </a:solidFill>
              <a:prstDash val="solid"/>
              <a:miter lim="132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7"/>
            <p:cNvSpPr/>
            <p:nvPr/>
          </p:nvSpPr>
          <p:spPr>
            <a:xfrm>
              <a:off x="6667910" y="3919990"/>
              <a:ext cx="332840" cy="311580"/>
            </a:xfrm>
            <a:custGeom>
              <a:avLst/>
              <a:gdLst/>
              <a:ahLst/>
              <a:cxnLst/>
              <a:rect l="l" t="t" r="r" b="b"/>
              <a:pathLst>
                <a:path w="16642" h="15579" extrusionOk="0">
                  <a:moveTo>
                    <a:pt x="6508" y="0"/>
                  </a:moveTo>
                  <a:lnTo>
                    <a:pt x="4954" y="2816"/>
                  </a:lnTo>
                  <a:lnTo>
                    <a:pt x="2883" y="1674"/>
                  </a:lnTo>
                  <a:lnTo>
                    <a:pt x="957" y="5113"/>
                  </a:lnTo>
                  <a:lnTo>
                    <a:pt x="2059" y="5724"/>
                  </a:lnTo>
                  <a:lnTo>
                    <a:pt x="1" y="9403"/>
                  </a:lnTo>
                  <a:lnTo>
                    <a:pt x="11104" y="15579"/>
                  </a:lnTo>
                  <a:lnTo>
                    <a:pt x="16642" y="5631"/>
                  </a:lnTo>
                  <a:close/>
                </a:path>
              </a:pathLst>
            </a:custGeom>
            <a:solidFill>
              <a:srgbClr val="37C871"/>
            </a:solidFill>
            <a:ln w="4325" cap="flat" cmpd="sng">
              <a:solidFill>
                <a:srgbClr val="FFFFFF"/>
              </a:solidFill>
              <a:prstDash val="solid"/>
              <a:miter lim="132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7"/>
            <p:cNvSpPr/>
            <p:nvPr/>
          </p:nvSpPr>
          <p:spPr>
            <a:xfrm>
              <a:off x="6622750" y="3158970"/>
              <a:ext cx="390480" cy="409080"/>
            </a:xfrm>
            <a:custGeom>
              <a:avLst/>
              <a:gdLst/>
              <a:ahLst/>
              <a:cxnLst/>
              <a:rect l="l" t="t" r="r" b="b"/>
              <a:pathLst>
                <a:path w="19524" h="20454" extrusionOk="0">
                  <a:moveTo>
                    <a:pt x="1" y="8926"/>
                  </a:moveTo>
                  <a:lnTo>
                    <a:pt x="1634" y="11130"/>
                  </a:lnTo>
                  <a:lnTo>
                    <a:pt x="4875" y="8740"/>
                  </a:lnTo>
                  <a:lnTo>
                    <a:pt x="8394" y="13508"/>
                  </a:lnTo>
                  <a:lnTo>
                    <a:pt x="3202" y="17333"/>
                  </a:lnTo>
                  <a:lnTo>
                    <a:pt x="5499" y="20454"/>
                  </a:lnTo>
                  <a:lnTo>
                    <a:pt x="19524" y="10094"/>
                  </a:lnTo>
                  <a:lnTo>
                    <a:pt x="12073" y="1"/>
                  </a:lnTo>
                  <a:close/>
                </a:path>
              </a:pathLst>
            </a:custGeom>
            <a:solidFill>
              <a:srgbClr val="8DD35F"/>
            </a:solidFill>
            <a:ln w="4325" cap="flat" cmpd="sng">
              <a:solidFill>
                <a:srgbClr val="FFFFFF"/>
              </a:solidFill>
              <a:prstDash val="solid"/>
              <a:miter lim="132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17"/>
            <p:cNvSpPr/>
            <p:nvPr/>
          </p:nvSpPr>
          <p:spPr>
            <a:xfrm>
              <a:off x="6480110" y="3483570"/>
              <a:ext cx="178260" cy="96180"/>
            </a:xfrm>
            <a:custGeom>
              <a:avLst/>
              <a:gdLst/>
              <a:ahLst/>
              <a:cxnLst/>
              <a:rect l="l" t="t" r="r" b="b"/>
              <a:pathLst>
                <a:path w="8913" h="4809" fill="none" extrusionOk="0">
                  <a:moveTo>
                    <a:pt x="1" y="4808"/>
                  </a:moveTo>
                  <a:cubicBezTo>
                    <a:pt x="3985" y="4449"/>
                    <a:pt x="6270" y="2006"/>
                    <a:pt x="8912" y="0"/>
                  </a:cubicBezTo>
                </a:path>
              </a:pathLst>
            </a:custGeom>
            <a:noFill/>
            <a:ln w="4325" cap="flat" cmpd="sng">
              <a:solidFill>
                <a:srgbClr val="FFFFFF"/>
              </a:solidFill>
              <a:prstDash val="solid"/>
              <a:miter lim="132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17"/>
            <p:cNvSpPr/>
            <p:nvPr/>
          </p:nvSpPr>
          <p:spPr>
            <a:xfrm>
              <a:off x="6618770" y="3480650"/>
              <a:ext cx="43320" cy="38260"/>
            </a:xfrm>
            <a:custGeom>
              <a:avLst/>
              <a:gdLst/>
              <a:ahLst/>
              <a:cxnLst/>
              <a:rect l="l" t="t" r="r" b="b"/>
              <a:pathLst>
                <a:path w="2166" h="1913" extrusionOk="0">
                  <a:moveTo>
                    <a:pt x="1" y="664"/>
                  </a:moveTo>
                  <a:lnTo>
                    <a:pt x="2165" y="0"/>
                  </a:lnTo>
                  <a:lnTo>
                    <a:pt x="944" y="1913"/>
                  </a:lnTo>
                  <a:cubicBezTo>
                    <a:pt x="944" y="1342"/>
                    <a:pt x="558" y="837"/>
                    <a:pt x="1" y="664"/>
                  </a:cubicBezTo>
                  <a:close/>
                </a:path>
              </a:pathLst>
            </a:custGeom>
            <a:solidFill>
              <a:srgbClr val="FFFFFF"/>
            </a:solidFill>
            <a:ln w="30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7"/>
            <p:cNvSpPr/>
            <p:nvPr/>
          </p:nvSpPr>
          <p:spPr>
            <a:xfrm>
              <a:off x="6411850" y="3833390"/>
              <a:ext cx="283980" cy="106800"/>
            </a:xfrm>
            <a:custGeom>
              <a:avLst/>
              <a:gdLst/>
              <a:ahLst/>
              <a:cxnLst/>
              <a:rect l="l" t="t" r="r" b="b"/>
              <a:pathLst>
                <a:path w="14199" h="5340" fill="none" extrusionOk="0">
                  <a:moveTo>
                    <a:pt x="1" y="1"/>
                  </a:moveTo>
                  <a:cubicBezTo>
                    <a:pt x="5220" y="399"/>
                    <a:pt x="9776" y="2697"/>
                    <a:pt x="14198" y="5340"/>
                  </a:cubicBezTo>
                </a:path>
              </a:pathLst>
            </a:custGeom>
            <a:noFill/>
            <a:ln w="4325" cap="flat" cmpd="sng">
              <a:solidFill>
                <a:srgbClr val="FFFFFF"/>
              </a:solidFill>
              <a:prstDash val="solid"/>
              <a:miter lim="132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7"/>
            <p:cNvSpPr/>
            <p:nvPr/>
          </p:nvSpPr>
          <p:spPr>
            <a:xfrm>
              <a:off x="6655430" y="3907230"/>
              <a:ext cx="44640" cy="35360"/>
            </a:xfrm>
            <a:custGeom>
              <a:avLst/>
              <a:gdLst/>
              <a:ahLst/>
              <a:cxnLst/>
              <a:rect l="l" t="t" r="r" b="b"/>
              <a:pathLst>
                <a:path w="2232" h="1768" extrusionOk="0">
                  <a:moveTo>
                    <a:pt x="797" y="1"/>
                  </a:moveTo>
                  <a:lnTo>
                    <a:pt x="2232" y="1767"/>
                  </a:lnTo>
                  <a:lnTo>
                    <a:pt x="0" y="1342"/>
                  </a:lnTo>
                  <a:cubicBezTo>
                    <a:pt x="532" y="1130"/>
                    <a:pt x="850" y="585"/>
                    <a:pt x="797" y="1"/>
                  </a:cubicBezTo>
                  <a:close/>
                </a:path>
              </a:pathLst>
            </a:custGeom>
            <a:solidFill>
              <a:srgbClr val="FFFFFF"/>
            </a:solidFill>
            <a:ln w="30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5" name="Google Shape;135;p17"/>
          <p:cNvSpPr txBox="1"/>
          <p:nvPr/>
        </p:nvSpPr>
        <p:spPr>
          <a:xfrm>
            <a:off x="6667125" y="2368075"/>
            <a:ext cx="1732200" cy="9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 </a:t>
            </a:r>
            <a:r>
              <a:rPr lang="en" sz="1300" b="1">
                <a:solidFill>
                  <a:srgbClr val="FF1080"/>
                </a:solidFill>
                <a:latin typeface="Cambria"/>
                <a:ea typeface="Cambria"/>
                <a:cs typeface="Cambria"/>
                <a:sym typeface="Cambria"/>
              </a:rPr>
              <a:t>lock</a:t>
            </a:r>
            <a:r>
              <a:rPr lang="en"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and </a:t>
            </a:r>
            <a:r>
              <a:rPr lang="en" sz="1300" b="1">
                <a:solidFill>
                  <a:srgbClr val="AAEEFF"/>
                </a:solidFill>
                <a:latin typeface="Cambria"/>
                <a:ea typeface="Cambria"/>
                <a:cs typeface="Cambria"/>
                <a:sym typeface="Cambria"/>
              </a:rPr>
              <a:t>key</a:t>
            </a:r>
            <a:r>
              <a:rPr lang="en"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model summarizes the basic mechanism of enzyme action.</a:t>
            </a:r>
            <a:endParaRPr sz="13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3C846B33-CAFE-C298-0538-72B8B71FAA49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E7A7EB07-C275-7E72-A13E-89B4346C028F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4DC50E-9A3A-7F4D-7F43-1CCE0D8A07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495FE29-4447-F96B-C866-9ED3DB9F1FE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Enzymes and Temperature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41" name="Google Shape;141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612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500"/>
              <a:buFont typeface="Cambria"/>
              <a:buChar char="●"/>
            </a:pPr>
            <a:r>
              <a:rPr lang="en" sz="15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Specification Point 2.11</a:t>
            </a:r>
            <a:endParaRPr sz="1500"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100"/>
              <a:buFont typeface="Cambria"/>
              <a:buChar char="○"/>
            </a:pPr>
            <a:r>
              <a:rPr lang="en" sz="11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Understand how temperature changes can affect enzyme function, including changes to the shape of the active site.</a:t>
            </a:r>
            <a:endParaRPr sz="1100"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500"/>
              <a:buFont typeface="Cambria"/>
              <a:buChar char="●"/>
            </a:pPr>
            <a:r>
              <a:rPr lang="en" sz="1500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For an enzyme to work correctly, it must </a:t>
            </a:r>
            <a:r>
              <a:rPr lang="en" sz="1500" b="1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collide </a:t>
            </a:r>
            <a:r>
              <a:rPr lang="en" sz="1500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with the substrate.</a:t>
            </a:r>
            <a:endParaRPr sz="1500"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100"/>
              <a:buFont typeface="Cambria"/>
              <a:buChar char="○"/>
            </a:pPr>
            <a:r>
              <a:rPr lang="en" sz="1100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When the substrate collides with enough force, an enzyme-substrate complex is formed.</a:t>
            </a:r>
            <a:endParaRPr sz="1100"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500"/>
              <a:buFont typeface="Cambria"/>
              <a:buChar char="●"/>
            </a:pPr>
            <a:r>
              <a:rPr lang="en" sz="1500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As temperature increases, so does </a:t>
            </a:r>
            <a:r>
              <a:rPr lang="en" sz="1500" b="1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kinetic energy</a:t>
            </a:r>
            <a:r>
              <a:rPr lang="en" sz="1500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500"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100"/>
              <a:buFont typeface="Cambria"/>
              <a:buChar char="○"/>
            </a:pPr>
            <a:r>
              <a:rPr lang="en" sz="1100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This increases the likelihood of a successful collision between enzyme and substrate.</a:t>
            </a:r>
            <a:endParaRPr sz="1100"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500"/>
              <a:buFont typeface="Cambria"/>
              <a:buChar char="●"/>
            </a:pPr>
            <a:r>
              <a:rPr lang="en" sz="1500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Enzymes work fastest at their </a:t>
            </a:r>
            <a:r>
              <a:rPr lang="en" sz="1500" b="1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optimum temperature</a:t>
            </a:r>
            <a:r>
              <a:rPr lang="en" sz="1500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500"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100"/>
              <a:buFont typeface="Cambria"/>
              <a:buChar char="○"/>
            </a:pPr>
            <a:r>
              <a:rPr lang="en" sz="1100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Enzymes in the human body work fastest at around 37°C.</a:t>
            </a:r>
            <a:endParaRPr sz="1100"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42" name="Google Shape;142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Cambria"/>
                <a:ea typeface="Cambria"/>
                <a:cs typeface="Cambria"/>
                <a:sym typeface="Cambria"/>
              </a:rPr>
              <a:t>6</a:t>
            </a:fld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143" name="Google Shape;143;p18"/>
          <p:cNvGrpSpPr/>
          <p:nvPr/>
        </p:nvGrpSpPr>
        <p:grpSpPr>
          <a:xfrm>
            <a:off x="5005250" y="1915363"/>
            <a:ext cx="3467200" cy="2378175"/>
            <a:chOff x="5005250" y="2035925"/>
            <a:chExt cx="3467200" cy="2378175"/>
          </a:xfrm>
        </p:grpSpPr>
        <p:grpSp>
          <p:nvGrpSpPr>
            <p:cNvPr id="144" name="Google Shape;144;p18"/>
            <p:cNvGrpSpPr/>
            <p:nvPr/>
          </p:nvGrpSpPr>
          <p:grpSpPr>
            <a:xfrm>
              <a:off x="5005250" y="2035925"/>
              <a:ext cx="3467200" cy="2378175"/>
              <a:chOff x="4885950" y="1840925"/>
              <a:chExt cx="3467200" cy="2378175"/>
            </a:xfrm>
          </p:grpSpPr>
          <p:grpSp>
            <p:nvGrpSpPr>
              <p:cNvPr id="145" name="Google Shape;145;p18"/>
              <p:cNvGrpSpPr/>
              <p:nvPr/>
            </p:nvGrpSpPr>
            <p:grpSpPr>
              <a:xfrm>
                <a:off x="5224650" y="1840925"/>
                <a:ext cx="3128500" cy="2039478"/>
                <a:chOff x="1421900" y="678125"/>
                <a:chExt cx="5171075" cy="3352750"/>
              </a:xfrm>
            </p:grpSpPr>
            <p:sp>
              <p:nvSpPr>
                <p:cNvPr id="146" name="Google Shape;146;p18"/>
                <p:cNvSpPr/>
                <p:nvPr/>
              </p:nvSpPr>
              <p:spPr>
                <a:xfrm>
                  <a:off x="4216150" y="888725"/>
                  <a:ext cx="25" cy="312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24859" fill="none" extrusionOk="0">
                      <a:moveTo>
                        <a:pt x="0" y="1"/>
                      </a:moveTo>
                      <a:lnTo>
                        <a:pt x="0" y="124858"/>
                      </a:lnTo>
                    </a:path>
                  </a:pathLst>
                </a:custGeom>
                <a:noFill/>
                <a:ln w="9525" cap="flat" cmpd="sng">
                  <a:solidFill>
                    <a:srgbClr val="3FA9F5"/>
                  </a:solidFill>
                  <a:prstDash val="dash"/>
                  <a:miter lim="7521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" name="Google Shape;147;p18"/>
                <p:cNvSpPr/>
                <p:nvPr/>
              </p:nvSpPr>
              <p:spPr>
                <a:xfrm>
                  <a:off x="1421900" y="883075"/>
                  <a:ext cx="4501650" cy="3147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066" h="125912" fill="none" extrusionOk="0">
                      <a:moveTo>
                        <a:pt x="0" y="115908"/>
                      </a:moveTo>
                      <a:cubicBezTo>
                        <a:pt x="69123" y="92591"/>
                        <a:pt x="85896" y="1"/>
                        <a:pt x="112522" y="227"/>
                      </a:cubicBezTo>
                      <a:cubicBezTo>
                        <a:pt x="170889" y="76"/>
                        <a:pt x="175929" y="100263"/>
                        <a:pt x="180066" y="125911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FF006F"/>
                  </a:solidFill>
                  <a:prstDash val="solid"/>
                  <a:miter lim="7521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" name="Google Shape;148;p18"/>
                <p:cNvSpPr/>
                <p:nvPr/>
              </p:nvSpPr>
              <p:spPr>
                <a:xfrm>
                  <a:off x="1421900" y="678125"/>
                  <a:ext cx="5171075" cy="334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843" h="133959" fill="none" extrusionOk="0">
                      <a:moveTo>
                        <a:pt x="0" y="0"/>
                      </a:moveTo>
                      <a:lnTo>
                        <a:pt x="206842" y="0"/>
                      </a:lnTo>
                      <a:lnTo>
                        <a:pt x="206842" y="133959"/>
                      </a:lnTo>
                      <a:lnTo>
                        <a:pt x="0" y="133959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rgbClr val="FFFFFF"/>
                  </a:solidFill>
                  <a:prstDash val="solid"/>
                  <a:miter lim="7521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9" name="Google Shape;149;p18"/>
              <p:cNvSpPr txBox="1"/>
              <p:nvPr/>
            </p:nvSpPr>
            <p:spPr>
              <a:xfrm>
                <a:off x="5224650" y="3880400"/>
                <a:ext cx="3128400" cy="338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00">
                    <a:solidFill>
                      <a:schemeClr val="dk1"/>
                    </a:solidFill>
                    <a:latin typeface="Kalam"/>
                    <a:ea typeface="Kalam"/>
                    <a:cs typeface="Kalam"/>
                    <a:sym typeface="Kalam"/>
                  </a:rPr>
                  <a:t>TEMPERATURE (°C) →</a:t>
                </a:r>
                <a:endParaRPr sz="10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  <p:sp>
            <p:nvSpPr>
              <p:cNvPr id="150" name="Google Shape;150;p18"/>
              <p:cNvSpPr txBox="1"/>
              <p:nvPr/>
            </p:nvSpPr>
            <p:spPr>
              <a:xfrm rot="-5400000">
                <a:off x="4025700" y="2701325"/>
                <a:ext cx="2059200" cy="338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00">
                    <a:solidFill>
                      <a:schemeClr val="dk1"/>
                    </a:solidFill>
                    <a:latin typeface="Kalam"/>
                    <a:ea typeface="Kalam"/>
                    <a:cs typeface="Kalam"/>
                    <a:sym typeface="Kalam"/>
                  </a:rPr>
                  <a:t>RATE OF REACTION →</a:t>
                </a:r>
                <a:endParaRPr sz="10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</p:grpSp>
        <p:sp>
          <p:nvSpPr>
            <p:cNvPr id="151" name="Google Shape;151;p18"/>
            <p:cNvSpPr txBox="1"/>
            <p:nvPr/>
          </p:nvSpPr>
          <p:spPr>
            <a:xfrm rot="-5400000">
              <a:off x="6194700" y="3071108"/>
              <a:ext cx="13539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FA9F5"/>
                  </a:solidFill>
                  <a:latin typeface="Kalam"/>
                  <a:ea typeface="Kalam"/>
                  <a:cs typeface="Kalam"/>
                  <a:sym typeface="Kalam"/>
                </a:rPr>
                <a:t>OPTIMUM TEMPERATURE </a:t>
              </a:r>
              <a:endParaRPr sz="800">
                <a:solidFill>
                  <a:srgbClr val="3FA9F5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</p:grp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D2A453D5-50B4-C0EA-025D-1A25E87C4583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0B598EEF-9025-B5DC-0C85-7653BC1EFCF2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30956E-99C6-82F7-7200-7E2A18A9A7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68A0369-8F82-6DA3-8185-CBDC53477EE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Denaturation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57" name="Google Shape;157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15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At higher temperatures, enzymes can </a:t>
            </a:r>
            <a:r>
              <a:rPr lang="en" b="1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denature</a:t>
            </a: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At high temperatures, bonds inside the active site </a:t>
            </a:r>
            <a:r>
              <a:rPr lang="en" b="1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rupture</a:t>
            </a: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When enzymes denature, the rate of reaction </a:t>
            </a:r>
            <a:r>
              <a:rPr lang="en" b="1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decreases</a:t>
            </a: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 significantly.</a:t>
            </a:r>
            <a:endParaRPr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This is because the active site and the substrate are no longer </a:t>
            </a:r>
            <a:r>
              <a:rPr lang="en" b="1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complementary </a:t>
            </a: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with each other.</a:t>
            </a:r>
            <a:endParaRPr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58" name="Google Shape;158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Cambria"/>
                <a:ea typeface="Cambria"/>
                <a:cs typeface="Cambria"/>
                <a:sym typeface="Cambria"/>
              </a:rPr>
              <a:t>7</a:t>
            </a:fld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159" name="Google Shape;159;p19"/>
          <p:cNvGrpSpPr/>
          <p:nvPr/>
        </p:nvGrpSpPr>
        <p:grpSpPr>
          <a:xfrm>
            <a:off x="1046190" y="2891582"/>
            <a:ext cx="7170312" cy="1695904"/>
            <a:chOff x="1183325" y="2916271"/>
            <a:chExt cx="7289125" cy="1695904"/>
          </a:xfrm>
        </p:grpSpPr>
        <p:grpSp>
          <p:nvGrpSpPr>
            <p:cNvPr id="160" name="Google Shape;160;p19"/>
            <p:cNvGrpSpPr/>
            <p:nvPr/>
          </p:nvGrpSpPr>
          <p:grpSpPr>
            <a:xfrm>
              <a:off x="1183325" y="2916271"/>
              <a:ext cx="4451450" cy="1695904"/>
              <a:chOff x="1183325" y="2817421"/>
              <a:chExt cx="4451450" cy="1695904"/>
            </a:xfrm>
          </p:grpSpPr>
          <p:grpSp>
            <p:nvGrpSpPr>
              <p:cNvPr id="161" name="Google Shape;161;p19"/>
              <p:cNvGrpSpPr/>
              <p:nvPr/>
            </p:nvGrpSpPr>
            <p:grpSpPr>
              <a:xfrm>
                <a:off x="1183325" y="2826225"/>
                <a:ext cx="4138538" cy="1379301"/>
                <a:chOff x="2325475" y="2866650"/>
                <a:chExt cx="3583150" cy="1194200"/>
              </a:xfrm>
            </p:grpSpPr>
            <p:sp>
              <p:nvSpPr>
                <p:cNvPr id="162" name="Google Shape;162;p19"/>
                <p:cNvSpPr/>
                <p:nvPr/>
              </p:nvSpPr>
              <p:spPr>
                <a:xfrm>
                  <a:off x="5902625" y="2866650"/>
                  <a:ext cx="25" cy="119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47768" extrusionOk="0">
                      <a:moveTo>
                        <a:pt x="1" y="0"/>
                      </a:moveTo>
                      <a:lnTo>
                        <a:pt x="1" y="47767"/>
                      </a:lnTo>
                    </a:path>
                  </a:pathLst>
                </a:custGeom>
                <a:solidFill>
                  <a:srgbClr val="40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3" name="Google Shape;163;p19"/>
                <p:cNvSpPr/>
                <p:nvPr/>
              </p:nvSpPr>
              <p:spPr>
                <a:xfrm>
                  <a:off x="5902625" y="2866650"/>
                  <a:ext cx="25" cy="119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47768" fill="none" extrusionOk="0">
                      <a:moveTo>
                        <a:pt x="1" y="0"/>
                      </a:moveTo>
                      <a:lnTo>
                        <a:pt x="1" y="47767"/>
                      </a:lnTo>
                    </a:path>
                  </a:pathLst>
                </a:custGeom>
                <a:noFill/>
                <a:ln w="10525" cap="flat" cmpd="sng">
                  <a:solidFill>
                    <a:schemeClr val="dk1"/>
                  </a:solidFill>
                  <a:prstDash val="solid"/>
                  <a:miter lim="794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" name="Google Shape;164;p19"/>
                <p:cNvSpPr/>
                <p:nvPr/>
              </p:nvSpPr>
              <p:spPr>
                <a:xfrm>
                  <a:off x="2368375" y="2932825"/>
                  <a:ext cx="3441589" cy="1124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334" h="44993" fill="none" extrusionOk="0">
                      <a:moveTo>
                        <a:pt x="0" y="0"/>
                      </a:moveTo>
                      <a:lnTo>
                        <a:pt x="125185" y="0"/>
                      </a:lnTo>
                      <a:cubicBezTo>
                        <a:pt x="128094" y="0"/>
                        <a:pt x="135233" y="867"/>
                        <a:pt x="138691" y="7027"/>
                      </a:cubicBezTo>
                      <a:cubicBezTo>
                        <a:pt x="139120" y="7798"/>
                        <a:pt x="139494" y="8649"/>
                        <a:pt x="139796" y="9595"/>
                      </a:cubicBezTo>
                      <a:cubicBezTo>
                        <a:pt x="142506" y="18093"/>
                        <a:pt x="146394" y="36177"/>
                        <a:pt x="149891" y="40589"/>
                      </a:cubicBezTo>
                      <a:cubicBezTo>
                        <a:pt x="153389" y="44993"/>
                        <a:pt x="156759" y="44929"/>
                        <a:pt x="168333" y="44961"/>
                      </a:cubicBezTo>
                    </a:path>
                  </a:pathLst>
                </a:custGeom>
                <a:noFill/>
                <a:ln w="10525" cap="rnd" cmpd="sng">
                  <a:solidFill>
                    <a:srgbClr val="D3005C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" name="Google Shape;165;p19"/>
                <p:cNvSpPr/>
                <p:nvPr/>
              </p:nvSpPr>
              <p:spPr>
                <a:xfrm>
                  <a:off x="2325475" y="4058225"/>
                  <a:ext cx="358315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326" h="1" fill="none" extrusionOk="0">
                      <a:moveTo>
                        <a:pt x="143325" y="1"/>
                      </a:moveTo>
                      <a:lnTo>
                        <a:pt x="0" y="1"/>
                      </a:lnTo>
                    </a:path>
                  </a:pathLst>
                </a:custGeom>
                <a:noFill/>
                <a:ln w="10525" cap="flat" cmpd="sng">
                  <a:solidFill>
                    <a:schemeClr val="dk1"/>
                  </a:solidFill>
                  <a:prstDash val="solid"/>
                  <a:miter lim="794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66" name="Google Shape;166;p19"/>
              <p:cNvSpPr txBox="1"/>
              <p:nvPr/>
            </p:nvSpPr>
            <p:spPr>
              <a:xfrm>
                <a:off x="1183325" y="4205525"/>
                <a:ext cx="4138500" cy="30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800">
                    <a:solidFill>
                      <a:schemeClr val="dk1"/>
                    </a:solidFill>
                    <a:latin typeface="Kalam"/>
                    <a:ea typeface="Kalam"/>
                    <a:cs typeface="Kalam"/>
                    <a:sym typeface="Kalam"/>
                  </a:rPr>
                  <a:t>TEMPERATURE (°C) →</a:t>
                </a:r>
                <a:endParaRPr sz="8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  <p:sp>
            <p:nvSpPr>
              <p:cNvPr id="167" name="Google Shape;167;p19"/>
              <p:cNvSpPr txBox="1"/>
              <p:nvPr/>
            </p:nvSpPr>
            <p:spPr>
              <a:xfrm rot="-5400000">
                <a:off x="4784275" y="3355021"/>
                <a:ext cx="1388100" cy="312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800">
                    <a:solidFill>
                      <a:schemeClr val="dk1"/>
                    </a:solidFill>
                    <a:latin typeface="Kalam"/>
                    <a:ea typeface="Kalam"/>
                    <a:cs typeface="Kalam"/>
                    <a:sym typeface="Kalam"/>
                  </a:rPr>
                  <a:t>RATE OF REACTION →</a:t>
                </a:r>
                <a:endParaRPr sz="8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</p:grpSp>
        <p:sp>
          <p:nvSpPr>
            <p:cNvPr id="168" name="Google Shape;168;p19"/>
            <p:cNvSpPr txBox="1"/>
            <p:nvPr/>
          </p:nvSpPr>
          <p:spPr>
            <a:xfrm>
              <a:off x="5848950" y="3064475"/>
              <a:ext cx="2623500" cy="1108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At higher temperatures, enzymes can </a:t>
              </a:r>
              <a:r>
                <a:rPr lang="en" sz="1200" b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denature</a:t>
              </a:r>
              <a:r>
                <a:rPr lang="en" sz="12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. This has a negative impact on the rate of many chemical reactions. In the human body, enzymes denature around 40°C.</a:t>
              </a:r>
              <a:endParaRPr sz="1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548B859F-CD55-135D-75F9-167C81D745E5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ADE6E8F6-9EB9-DB27-C322-FFD32C167DE9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4ADF19-4921-E62C-601B-7AA1D26DFD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19788E1-BB43-B920-8DC3-804EE62EDBC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Temperature and Enzymes Practical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74" name="Google Shape;174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600"/>
              <a:buFont typeface="Cambria"/>
              <a:buChar char="●"/>
            </a:pPr>
            <a:r>
              <a:rPr lang="en" sz="1600">
                <a:solidFill>
                  <a:srgbClr val="8E7CC3"/>
                </a:solidFill>
                <a:latin typeface="Cambria"/>
                <a:ea typeface="Cambria"/>
                <a:cs typeface="Cambria"/>
                <a:sym typeface="Cambria"/>
              </a:rPr>
              <a:t>Specification Point 2.12</a:t>
            </a:r>
            <a:endParaRPr sz="1600">
              <a:solidFill>
                <a:srgbClr val="8E7CC3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8E7CC3"/>
                </a:solidFill>
                <a:latin typeface="Cambria"/>
                <a:ea typeface="Cambria"/>
                <a:cs typeface="Cambria"/>
                <a:sym typeface="Cambria"/>
              </a:rPr>
              <a:t>Practical: Investigate how enzyme activity can be affected by changes in temperature.</a:t>
            </a:r>
            <a:endParaRPr sz="1200">
              <a:solidFill>
                <a:srgbClr val="8E7CC3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Cambria"/>
              <a:buAutoNum type="arabicPeriod"/>
            </a:pPr>
            <a:r>
              <a:rPr lang="en" sz="1600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Heat a solution containing </a:t>
            </a:r>
            <a:r>
              <a:rPr lang="en" sz="1600" b="1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starch </a:t>
            </a:r>
            <a:r>
              <a:rPr lang="en" sz="1600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to a set temperature.</a:t>
            </a:r>
            <a:endParaRPr sz="1600"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Cambria"/>
              <a:buAutoNum type="arabicPeriod"/>
            </a:pPr>
            <a:r>
              <a:rPr lang="en" sz="1600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Add </a:t>
            </a:r>
            <a:r>
              <a:rPr lang="en" sz="1600" b="1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iodine </a:t>
            </a:r>
            <a:r>
              <a:rPr lang="en" sz="1600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solution to the wells of a spotting tile.</a:t>
            </a:r>
            <a:endParaRPr sz="1600"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Cambria"/>
              <a:buAutoNum type="alphaLcPeriod"/>
            </a:pPr>
            <a:r>
              <a:rPr lang="en" sz="1200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Iodine is the test for starch.</a:t>
            </a:r>
            <a:endParaRPr sz="1200"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Cambria"/>
              <a:buAutoNum type="alphaLcPeriod"/>
            </a:pPr>
            <a:r>
              <a:rPr lang="en" sz="1200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A positive result is a colour change from </a:t>
            </a:r>
            <a:r>
              <a:rPr lang="en" sz="1200" b="1">
                <a:solidFill>
                  <a:srgbClr val="B45F06"/>
                </a:solidFill>
                <a:latin typeface="Cambria"/>
                <a:ea typeface="Cambria"/>
                <a:cs typeface="Cambria"/>
                <a:sym typeface="Cambria"/>
              </a:rPr>
              <a:t>orange </a:t>
            </a:r>
            <a:r>
              <a:rPr lang="en" sz="1200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to</a:t>
            </a:r>
            <a:r>
              <a:rPr lang="en" sz="1200" b="1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" sz="1200" b="1">
                <a:solidFill>
                  <a:srgbClr val="0B5394"/>
                </a:solidFill>
                <a:latin typeface="Cambria"/>
                <a:ea typeface="Cambria"/>
                <a:cs typeface="Cambria"/>
                <a:sym typeface="Cambria"/>
              </a:rPr>
              <a:t>blue-black</a:t>
            </a:r>
            <a:r>
              <a:rPr lang="en" sz="1200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200"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Cambria"/>
              <a:buAutoNum type="arabicPeriod"/>
            </a:pPr>
            <a:r>
              <a:rPr lang="en" sz="1600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Add some </a:t>
            </a:r>
            <a:r>
              <a:rPr lang="en" sz="1600" b="1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amylase </a:t>
            </a:r>
            <a:r>
              <a:rPr lang="en" sz="1600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to the wells of the spotting tile.</a:t>
            </a:r>
            <a:endParaRPr sz="1600"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Cambria"/>
              <a:buAutoNum type="alphaLcPeriod"/>
            </a:pPr>
            <a:r>
              <a:rPr lang="en" sz="1200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Amylase is an enzyme that breaks down starch into </a:t>
            </a:r>
            <a:r>
              <a:rPr lang="en" sz="1200" b="1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maltose</a:t>
            </a:r>
            <a:r>
              <a:rPr lang="en" sz="1200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200"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Cambria"/>
              <a:buAutoNum type="alphaLcPeriod"/>
            </a:pPr>
            <a:r>
              <a:rPr lang="en" sz="1200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As the starch is broken down, the iodine will return to its orange colour.</a:t>
            </a:r>
            <a:endParaRPr sz="1200"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Cambria"/>
              <a:buChar char="●"/>
            </a:pPr>
            <a:r>
              <a:rPr lang="en" sz="1600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The amylase will work at </a:t>
            </a:r>
            <a:r>
              <a:rPr lang="en" sz="1600" b="1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different rates</a:t>
            </a:r>
            <a:r>
              <a:rPr lang="en" sz="1600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 at </a:t>
            </a:r>
            <a:r>
              <a:rPr lang="en" sz="1600" b="1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different temperatures</a:t>
            </a:r>
            <a:r>
              <a:rPr lang="en" sz="1600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600"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Cambria"/>
              <a:buAutoNum type="alphaLcPeriod"/>
            </a:pPr>
            <a:r>
              <a:rPr lang="en" sz="1200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The amylase will break down the starch slowly at low temperatures.</a:t>
            </a:r>
            <a:endParaRPr sz="1200"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Cambria"/>
              <a:buAutoNum type="alphaLcPeriod"/>
            </a:pPr>
            <a:r>
              <a:rPr lang="en" sz="1200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The amylase will break down the starch quickly at the </a:t>
            </a:r>
            <a:r>
              <a:rPr lang="en" sz="1200" b="1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optimum </a:t>
            </a:r>
            <a:r>
              <a:rPr lang="en" sz="1200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temperature.</a:t>
            </a:r>
            <a:endParaRPr sz="1200"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Cambria"/>
              <a:buAutoNum type="alphaLcPeriod"/>
            </a:pPr>
            <a:r>
              <a:rPr lang="en" sz="1200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At high temperatures the amylase will denature and stop working.</a:t>
            </a:r>
            <a:endParaRPr sz="1200"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Cambria"/>
              <a:buChar char="●"/>
            </a:pPr>
            <a:r>
              <a:rPr lang="en" sz="1600" u="sng">
                <a:solidFill>
                  <a:schemeClr val="accent5"/>
                </a:solidFill>
                <a:latin typeface="Cambria"/>
                <a:ea typeface="Cambria"/>
                <a:cs typeface="Cambria"/>
                <a:sym typeface="Cambri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Temperature practical video</a:t>
            </a:r>
            <a:r>
              <a:rPr lang="en" sz="1600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600"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75" name="Google Shape;175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Cambria"/>
                <a:ea typeface="Cambria"/>
                <a:cs typeface="Cambria"/>
                <a:sym typeface="Cambria"/>
              </a:rPr>
              <a:t>8</a:t>
            </a:fld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843876C5-4B13-8698-EA05-E01E6F915247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9FB8A880-5A8C-5493-FC81-27DABD2A0617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D78B20-9B2B-6713-6F43-84837147E20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E484C4-2BA8-5EEE-5DE7-89CE433D684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Cambria"/>
                <a:ea typeface="Cambria"/>
                <a:cs typeface="Cambria"/>
                <a:sym typeface="Cambria"/>
              </a:rPr>
              <a:t>9</a:t>
            </a:fld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81" name="Google Shape;181;p21"/>
          <p:cNvPicPr preferRelativeResize="0"/>
          <p:nvPr/>
        </p:nvPicPr>
        <p:blipFill rotWithShape="1">
          <a:blip r:embed="rId3">
            <a:alphaModFix/>
          </a:blip>
          <a:srcRect t="21969" b="13167"/>
          <a:stretch/>
        </p:blipFill>
        <p:spPr>
          <a:xfrm>
            <a:off x="0" y="0"/>
            <a:ext cx="4572000" cy="51435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2" name="Google Shape;182;p21"/>
          <p:cNvCxnSpPr/>
          <p:nvPr/>
        </p:nvCxnSpPr>
        <p:spPr>
          <a:xfrm>
            <a:off x="4572000" y="-8250"/>
            <a:ext cx="0" cy="51519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3" name="Google Shape;183;p21"/>
          <p:cNvSpPr txBox="1"/>
          <p:nvPr/>
        </p:nvSpPr>
        <p:spPr>
          <a:xfrm>
            <a:off x="5469900" y="2048400"/>
            <a:ext cx="28422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As the </a:t>
            </a: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amylase 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enzyme</a:t>
            </a: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breaks down the starch into maltose, the iodine stain reverts from its blue-black colour to orange.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D3140754-A35A-D296-13DA-ABA1B5A21945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285D30BE-E5DA-F352-50AF-5984034328E8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727751-837B-F6DC-729C-36769FFD06F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F0B03F9-6735-B8E1-2590-8C4DF16B186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1037</Words>
  <Application>Microsoft Office PowerPoint</Application>
  <PresentationFormat>On-screen Show (16:9)</PresentationFormat>
  <Paragraphs>123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Times New Roman</vt:lpstr>
      <vt:lpstr>gg sans</vt:lpstr>
      <vt:lpstr>Cambria</vt:lpstr>
      <vt:lpstr>Kalam</vt:lpstr>
      <vt:lpstr>Simple Dark</vt:lpstr>
      <vt:lpstr>Edexcel IGCSE Biology  7 - Enzymes</vt:lpstr>
      <vt:lpstr>Enzymes  </vt:lpstr>
      <vt:lpstr>Enzymes </vt:lpstr>
      <vt:lpstr>PowerPoint Presentation</vt:lpstr>
      <vt:lpstr>Lock and Key/Induced Fit Models </vt:lpstr>
      <vt:lpstr>Enzymes and Temperature  </vt:lpstr>
      <vt:lpstr>Denaturation</vt:lpstr>
      <vt:lpstr>Temperature and Enzymes Practical</vt:lpstr>
      <vt:lpstr>PowerPoint Presentation</vt:lpstr>
      <vt:lpstr>Enzymes and pH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Edexcel IGCSE Biology  6 - Enzymes</dc:title>
  <cp:lastModifiedBy>Chezka Mae Madrona</cp:lastModifiedBy>
  <cp:revision>3</cp:revision>
  <dcterms:modified xsi:type="dcterms:W3CDTF">2025-04-26T07:29:35Z</dcterms:modified>
</cp:coreProperties>
</file>