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gg sans" panose="00000800000000000000" pitchFamily="2" charset="0"/>
      <p:bold r:id="rId17"/>
    </p:embeddedFont>
    <p:embeddedFont>
      <p:font typeface="Kalam" panose="020B0604020202020204" charset="0"/>
      <p:regular r:id="rId18"/>
      <p:bold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992a95d344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992a95d344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75ae711a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75ae711a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8c51979e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8c51979e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9f54db6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9f54db6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9f54db65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9f54db65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992a95d344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992a95d344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92a95d344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92a95d344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99f54db65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99f54db652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99f54db65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99f54db65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kMLGbNA0gE&amp;t=614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 6 </a:t>
            </a:r>
            <a:r>
              <a:rPr lang="en" sz="3500" dirty="0">
                <a:latin typeface="Cambria"/>
                <a:ea typeface="Cambria"/>
                <a:cs typeface="Cambria"/>
                <a:sym typeface="Cambria"/>
              </a:rPr>
              <a:t>- Food Tests</a:t>
            </a:r>
            <a:endParaRPr sz="3500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Tests for Sugars, Proteins and Lipids</a:t>
            </a: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9775" y="0"/>
            <a:ext cx="3114223" cy="514349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2" name="Google Shape;292;p22"/>
          <p:cNvSpPr txBox="1"/>
          <p:nvPr/>
        </p:nvSpPr>
        <p:spPr>
          <a:xfrm>
            <a:off x="1097350" y="2048400"/>
            <a:ext cx="3684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If lipids are present in a food sample, a layer of </a:t>
            </a:r>
            <a:r>
              <a:rPr lang="en" b="1">
                <a:solidFill>
                  <a:srgbClr val="D4421D"/>
                </a:solidFill>
                <a:latin typeface="Cambria"/>
                <a:ea typeface="Cambria"/>
                <a:cs typeface="Cambria"/>
                <a:sym typeface="Cambria"/>
              </a:rPr>
              <a:t>Sudan III dye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will form at the top of the sample. If no lipids are present, the dye will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diffuse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throughout the sample.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93" name="Google Shape;293;p22"/>
          <p:cNvCxnSpPr/>
          <p:nvPr/>
        </p:nvCxnSpPr>
        <p:spPr>
          <a:xfrm>
            <a:off x="6029775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C709740-3EC0-0265-88F0-58FF85B6A1B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3B4A00A-7E61-6B0C-300D-D17F69433D3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0691A7-36AD-0067-947D-9E81AAFA5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713F17-39FE-059A-E945-132BFF19B3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Food Tests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05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Specification Point 2.9</a:t>
            </a:r>
            <a:endParaRPr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8E7CC3"/>
                </a:solidFill>
                <a:latin typeface="Cambria"/>
                <a:ea typeface="Cambria"/>
                <a:cs typeface="Cambria"/>
                <a:sym typeface="Cambria"/>
              </a:rPr>
              <a:t>Practical: Investigate food samples for the presence of glucose, starch, protein and fat.</a:t>
            </a:r>
            <a:endParaRPr>
              <a:solidFill>
                <a:srgbClr val="8E7CC3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well established biochemical tests for the major food groups: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test for glucose is called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Benedict’s test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test for starch is called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iodine test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test for proteins is called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Biuret test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test for lipids is called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Sudan III test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4" name="Google Shape;64;p14"/>
          <p:cNvGrpSpPr/>
          <p:nvPr/>
        </p:nvGrpSpPr>
        <p:grpSpPr>
          <a:xfrm>
            <a:off x="5888875" y="1458225"/>
            <a:ext cx="2432850" cy="2682850"/>
            <a:chOff x="6039600" y="1522825"/>
            <a:chExt cx="2432850" cy="2682850"/>
          </a:xfrm>
        </p:grpSpPr>
        <p:pic>
          <p:nvPicPr>
            <p:cNvPr id="65" name="Google Shape;65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039600" y="1522825"/>
              <a:ext cx="2432850" cy="20978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" name="Google Shape;66;p14"/>
            <p:cNvSpPr txBox="1"/>
            <p:nvPr/>
          </p:nvSpPr>
          <p:spPr>
            <a:xfrm>
              <a:off x="6039600" y="3620675"/>
              <a:ext cx="2432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There are well established tests for the major food groups.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40AAC92D-2D78-5086-DE38-4F32C5A8F12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3B206AD-4BB7-40FD-B2F1-9C3924AD0B9E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CA2C3-A717-242F-2B3B-959A35A3A3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20A9D-27E8-EA66-4E4D-AEE010C272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Benedict’s Test for Glucose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38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 some Benedict’s reagent to a food sample containing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Benedict’s reagent is a </a:t>
            </a:r>
            <a:r>
              <a:rPr lang="en" sz="1300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pale blue solution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Heat the sample in a </a:t>
            </a:r>
            <a:r>
              <a:rPr lang="en" sz="17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water bath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Heat the sample to around 60° C for approximately five minutes.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700"/>
              <a:buFont typeface="Cambria"/>
              <a:buAutoNum type="arabicPeriod"/>
            </a:pP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Benedict’s reagent will change into a </a:t>
            </a:r>
            <a:r>
              <a:rPr lang="en" sz="1700" b="1">
                <a:solidFill>
                  <a:srgbClr val="990000"/>
                </a:solidFill>
                <a:latin typeface="Cambria"/>
                <a:ea typeface="Cambria"/>
                <a:cs typeface="Cambria"/>
                <a:sym typeface="Cambria"/>
              </a:rPr>
              <a:t>brick red precipitate</a:t>
            </a:r>
            <a:r>
              <a:rPr lang="en" sz="17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300"/>
              <a:buFont typeface="Cambria"/>
              <a:buAutoNum type="alphaLcPeriod"/>
            </a:pP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transition from blue to red depends on the </a:t>
            </a:r>
            <a:r>
              <a:rPr lang="en" sz="13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concentration </a:t>
            </a:r>
            <a:r>
              <a:rPr lang="en" sz="13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sugar.</a:t>
            </a:r>
            <a:endParaRPr sz="13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91C7FB"/>
                </a:solidFill>
                <a:latin typeface="Kalam"/>
                <a:ea typeface="Kalam"/>
                <a:cs typeface="Kalam"/>
                <a:sym typeface="Kalam"/>
              </a:rPr>
              <a:t>PALE BLUE</a:t>
            </a:r>
            <a:r>
              <a:rPr lang="en" sz="1300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300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100">
                <a:solidFill>
                  <a:srgbClr val="11C331"/>
                </a:solidFill>
                <a:latin typeface="Kalam"/>
                <a:ea typeface="Kalam"/>
                <a:cs typeface="Kalam"/>
                <a:sym typeface="Kalam"/>
              </a:rPr>
              <a:t>GREEN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100">
                <a:solidFill>
                  <a:srgbClr val="FBCA00"/>
                </a:solidFill>
                <a:latin typeface="Kalam"/>
                <a:ea typeface="Kalam"/>
                <a:cs typeface="Kalam"/>
                <a:sym typeface="Kalam"/>
              </a:rPr>
              <a:t>YELLOW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100">
                <a:solidFill>
                  <a:srgbClr val="FF9900"/>
                </a:solidFill>
                <a:latin typeface="Kalam"/>
                <a:ea typeface="Kalam"/>
                <a:cs typeface="Kalam"/>
                <a:sym typeface="Kalam"/>
              </a:rPr>
              <a:t>ORANGE </a:t>
            </a:r>
            <a:r>
              <a:rPr lang="en"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</a:t>
            </a:r>
            <a:r>
              <a:rPr lang="en" sz="1100">
                <a:solidFill>
                  <a:srgbClr val="990000"/>
                </a:solidFill>
                <a:latin typeface="Kalam"/>
                <a:ea typeface="Kalam"/>
                <a:cs typeface="Kalam"/>
                <a:sym typeface="Kalam"/>
              </a:rPr>
              <a:t>BRICK RED</a:t>
            </a:r>
            <a:endParaRPr sz="1100">
              <a:solidFill>
                <a:srgbClr val="990000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→ INCREASING CONCENTRATION OF GLUCOSE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74" name="Google Shape;74;p15"/>
          <p:cNvGrpSpPr/>
          <p:nvPr/>
        </p:nvGrpSpPr>
        <p:grpSpPr>
          <a:xfrm>
            <a:off x="6367425" y="1539525"/>
            <a:ext cx="1842900" cy="2830300"/>
            <a:chOff x="6267600" y="1868375"/>
            <a:chExt cx="1842900" cy="2830300"/>
          </a:xfrm>
        </p:grpSpPr>
        <p:grpSp>
          <p:nvGrpSpPr>
            <p:cNvPr id="75" name="Google Shape;75;p15"/>
            <p:cNvGrpSpPr/>
            <p:nvPr/>
          </p:nvGrpSpPr>
          <p:grpSpPr>
            <a:xfrm>
              <a:off x="6428275" y="1868375"/>
              <a:ext cx="374010" cy="1984600"/>
              <a:chOff x="6371950" y="-231775"/>
              <a:chExt cx="935025" cy="4961500"/>
            </a:xfrm>
          </p:grpSpPr>
          <p:sp>
            <p:nvSpPr>
              <p:cNvPr id="76" name="Google Shape;76;p15"/>
              <p:cNvSpPr/>
              <p:nvPr/>
            </p:nvSpPr>
            <p:spPr>
              <a:xfrm>
                <a:off x="6371950" y="-231775"/>
                <a:ext cx="935025" cy="4961500"/>
              </a:xfrm>
              <a:custGeom>
                <a:avLst/>
                <a:gdLst/>
                <a:ahLst/>
                <a:cxnLst/>
                <a:rect l="l" t="t" r="r" b="b"/>
                <a:pathLst>
                  <a:path w="37401" h="198460" extrusionOk="0">
                    <a:moveTo>
                      <a:pt x="2527" y="0"/>
                    </a:moveTo>
                    <a:cubicBezTo>
                      <a:pt x="1171" y="0"/>
                      <a:pt x="1" y="1110"/>
                      <a:pt x="1" y="2527"/>
                    </a:cubicBezTo>
                    <a:lnTo>
                      <a:pt x="1" y="9859"/>
                    </a:lnTo>
                    <a:cubicBezTo>
                      <a:pt x="1" y="10968"/>
                      <a:pt x="679" y="11769"/>
                      <a:pt x="1603" y="12138"/>
                    </a:cubicBezTo>
                    <a:cubicBezTo>
                      <a:pt x="1603" y="67899"/>
                      <a:pt x="1541" y="123660"/>
                      <a:pt x="1603" y="179421"/>
                    </a:cubicBezTo>
                    <a:cubicBezTo>
                      <a:pt x="1788" y="190204"/>
                      <a:pt x="13618" y="198460"/>
                      <a:pt x="23722" y="194886"/>
                    </a:cubicBezTo>
                    <a:cubicBezTo>
                      <a:pt x="31855" y="192607"/>
                      <a:pt x="36723" y="183981"/>
                      <a:pt x="35737" y="175848"/>
                    </a:cubicBezTo>
                    <a:lnTo>
                      <a:pt x="35737" y="12200"/>
                    </a:lnTo>
                    <a:cubicBezTo>
                      <a:pt x="36723" y="11830"/>
                      <a:pt x="37401" y="10968"/>
                      <a:pt x="37401" y="9859"/>
                    </a:cubicBezTo>
                    <a:lnTo>
                      <a:pt x="37401" y="2465"/>
                    </a:lnTo>
                    <a:cubicBezTo>
                      <a:pt x="37401" y="1110"/>
                      <a:pt x="36292" y="0"/>
                      <a:pt x="34936" y="0"/>
                    </a:cubicBezTo>
                    <a:lnTo>
                      <a:pt x="2527" y="0"/>
                    </a:lnTo>
                    <a:close/>
                  </a:path>
                </a:pathLst>
              </a:custGeom>
              <a:noFill/>
              <a:ln w="20025" cap="flat" cmpd="sng">
                <a:solidFill>
                  <a:srgbClr val="F2F2F2"/>
                </a:solidFill>
                <a:prstDash val="solid"/>
                <a:miter lim="616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6410475" y="2485425"/>
                <a:ext cx="879550" cy="2176100"/>
              </a:xfrm>
              <a:custGeom>
                <a:avLst/>
                <a:gdLst/>
                <a:ahLst/>
                <a:cxnLst/>
                <a:rect l="l" t="t" r="r" b="b"/>
                <a:pathLst>
                  <a:path w="35182" h="87044" extrusionOk="0">
                    <a:moveTo>
                      <a:pt x="62" y="0"/>
                    </a:moveTo>
                    <a:cubicBezTo>
                      <a:pt x="62" y="55761"/>
                      <a:pt x="0" y="15034"/>
                      <a:pt x="62" y="70795"/>
                    </a:cubicBezTo>
                    <a:cubicBezTo>
                      <a:pt x="217" y="79786"/>
                      <a:pt x="8562" y="87044"/>
                      <a:pt x="17248" y="87044"/>
                    </a:cubicBezTo>
                    <a:cubicBezTo>
                      <a:pt x="18919" y="87044"/>
                      <a:pt x="20603" y="86775"/>
                      <a:pt x="22243" y="86198"/>
                    </a:cubicBezTo>
                    <a:cubicBezTo>
                      <a:pt x="30314" y="83919"/>
                      <a:pt x="35182" y="75293"/>
                      <a:pt x="34196" y="67160"/>
                    </a:cubicBezTo>
                    <a:lnTo>
                      <a:pt x="34196" y="0"/>
                    </a:lnTo>
                    <a:close/>
                  </a:path>
                </a:pathLst>
              </a:custGeom>
              <a:solidFill>
                <a:srgbClr val="91C7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15"/>
              <p:cNvSpPr/>
              <p:nvPr/>
            </p:nvSpPr>
            <p:spPr>
              <a:xfrm>
                <a:off x="6413550" y="2436125"/>
                <a:ext cx="8503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34012" h="4252" extrusionOk="0">
                    <a:moveTo>
                      <a:pt x="34011" y="2095"/>
                    </a:moveTo>
                    <a:cubicBezTo>
                      <a:pt x="34011" y="3266"/>
                      <a:pt x="26371" y="4252"/>
                      <a:pt x="17006" y="4252"/>
                    </a:cubicBezTo>
                    <a:cubicBezTo>
                      <a:pt x="7641" y="4252"/>
                      <a:pt x="0" y="3266"/>
                      <a:pt x="0" y="2095"/>
                    </a:cubicBezTo>
                    <a:cubicBezTo>
                      <a:pt x="0" y="925"/>
                      <a:pt x="7641" y="0"/>
                      <a:pt x="17006" y="0"/>
                    </a:cubicBezTo>
                    <a:cubicBezTo>
                      <a:pt x="26371" y="0"/>
                      <a:pt x="34011" y="925"/>
                      <a:pt x="34011" y="2095"/>
                    </a:cubicBezTo>
                    <a:close/>
                  </a:path>
                </a:pathLst>
              </a:custGeom>
              <a:solidFill>
                <a:srgbClr val="85B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15"/>
            <p:cNvGrpSpPr/>
            <p:nvPr/>
          </p:nvGrpSpPr>
          <p:grpSpPr>
            <a:xfrm>
              <a:off x="7575800" y="1868375"/>
              <a:ext cx="374010" cy="1984600"/>
              <a:chOff x="6371950" y="-231775"/>
              <a:chExt cx="935025" cy="4961500"/>
            </a:xfrm>
          </p:grpSpPr>
          <p:sp>
            <p:nvSpPr>
              <p:cNvPr id="80" name="Google Shape;80;p15"/>
              <p:cNvSpPr/>
              <p:nvPr/>
            </p:nvSpPr>
            <p:spPr>
              <a:xfrm>
                <a:off x="6371950" y="-231775"/>
                <a:ext cx="935025" cy="4961500"/>
              </a:xfrm>
              <a:custGeom>
                <a:avLst/>
                <a:gdLst/>
                <a:ahLst/>
                <a:cxnLst/>
                <a:rect l="l" t="t" r="r" b="b"/>
                <a:pathLst>
                  <a:path w="37401" h="198460" extrusionOk="0">
                    <a:moveTo>
                      <a:pt x="2527" y="0"/>
                    </a:moveTo>
                    <a:cubicBezTo>
                      <a:pt x="1171" y="0"/>
                      <a:pt x="1" y="1110"/>
                      <a:pt x="1" y="2527"/>
                    </a:cubicBezTo>
                    <a:lnTo>
                      <a:pt x="1" y="9859"/>
                    </a:lnTo>
                    <a:cubicBezTo>
                      <a:pt x="1" y="10968"/>
                      <a:pt x="679" y="11769"/>
                      <a:pt x="1603" y="12138"/>
                    </a:cubicBezTo>
                    <a:cubicBezTo>
                      <a:pt x="1603" y="67899"/>
                      <a:pt x="1541" y="123660"/>
                      <a:pt x="1603" y="179421"/>
                    </a:cubicBezTo>
                    <a:cubicBezTo>
                      <a:pt x="1788" y="190204"/>
                      <a:pt x="13618" y="198460"/>
                      <a:pt x="23722" y="194886"/>
                    </a:cubicBezTo>
                    <a:cubicBezTo>
                      <a:pt x="31855" y="192607"/>
                      <a:pt x="36723" y="183981"/>
                      <a:pt x="35737" y="175848"/>
                    </a:cubicBezTo>
                    <a:lnTo>
                      <a:pt x="35737" y="12200"/>
                    </a:lnTo>
                    <a:cubicBezTo>
                      <a:pt x="36723" y="11830"/>
                      <a:pt x="37401" y="10968"/>
                      <a:pt x="37401" y="9859"/>
                    </a:cubicBezTo>
                    <a:lnTo>
                      <a:pt x="37401" y="2465"/>
                    </a:lnTo>
                    <a:cubicBezTo>
                      <a:pt x="37401" y="1110"/>
                      <a:pt x="36292" y="0"/>
                      <a:pt x="34936" y="0"/>
                    </a:cubicBezTo>
                    <a:lnTo>
                      <a:pt x="2527" y="0"/>
                    </a:lnTo>
                    <a:close/>
                  </a:path>
                </a:pathLst>
              </a:custGeom>
              <a:noFill/>
              <a:ln w="20025" cap="flat" cmpd="sng">
                <a:solidFill>
                  <a:srgbClr val="F2F2F2"/>
                </a:solidFill>
                <a:prstDash val="solid"/>
                <a:miter lim="616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410475" y="2485425"/>
                <a:ext cx="879550" cy="2176100"/>
              </a:xfrm>
              <a:custGeom>
                <a:avLst/>
                <a:gdLst/>
                <a:ahLst/>
                <a:cxnLst/>
                <a:rect l="l" t="t" r="r" b="b"/>
                <a:pathLst>
                  <a:path w="35182" h="87044" extrusionOk="0">
                    <a:moveTo>
                      <a:pt x="62" y="0"/>
                    </a:moveTo>
                    <a:cubicBezTo>
                      <a:pt x="62" y="55761"/>
                      <a:pt x="0" y="15034"/>
                      <a:pt x="62" y="70795"/>
                    </a:cubicBezTo>
                    <a:cubicBezTo>
                      <a:pt x="217" y="79786"/>
                      <a:pt x="8562" y="87044"/>
                      <a:pt x="17248" y="87044"/>
                    </a:cubicBezTo>
                    <a:cubicBezTo>
                      <a:pt x="18919" y="87044"/>
                      <a:pt x="20603" y="86775"/>
                      <a:pt x="22243" y="86198"/>
                    </a:cubicBezTo>
                    <a:cubicBezTo>
                      <a:pt x="30314" y="83919"/>
                      <a:pt x="35182" y="75293"/>
                      <a:pt x="34196" y="67160"/>
                    </a:cubicBezTo>
                    <a:lnTo>
                      <a:pt x="34196" y="0"/>
                    </a:lnTo>
                    <a:close/>
                  </a:path>
                </a:pathLst>
              </a:custGeom>
              <a:solidFill>
                <a:srgbClr val="9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413550" y="2436125"/>
                <a:ext cx="8503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34012" h="4252" extrusionOk="0">
                    <a:moveTo>
                      <a:pt x="34011" y="2095"/>
                    </a:moveTo>
                    <a:cubicBezTo>
                      <a:pt x="34011" y="3266"/>
                      <a:pt x="26371" y="4252"/>
                      <a:pt x="17006" y="4252"/>
                    </a:cubicBezTo>
                    <a:cubicBezTo>
                      <a:pt x="7641" y="4252"/>
                      <a:pt x="0" y="3266"/>
                      <a:pt x="0" y="2095"/>
                    </a:cubicBezTo>
                    <a:cubicBezTo>
                      <a:pt x="0" y="925"/>
                      <a:pt x="7641" y="0"/>
                      <a:pt x="17006" y="0"/>
                    </a:cubicBezTo>
                    <a:cubicBezTo>
                      <a:pt x="26371" y="0"/>
                      <a:pt x="34011" y="925"/>
                      <a:pt x="34011" y="2095"/>
                    </a:cubicBezTo>
                    <a:close/>
                  </a:path>
                </a:pathLst>
              </a:custGeom>
              <a:solidFill>
                <a:srgbClr val="79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3" name="Google Shape;83;p15"/>
            <p:cNvCxnSpPr/>
            <p:nvPr/>
          </p:nvCxnSpPr>
          <p:spPr>
            <a:xfrm>
              <a:off x="6856188" y="2789075"/>
              <a:ext cx="66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4" name="Google Shape;84;p15"/>
            <p:cNvSpPr txBox="1"/>
            <p:nvPr/>
          </p:nvSpPr>
          <p:spPr>
            <a:xfrm>
              <a:off x="6267600" y="3898275"/>
              <a:ext cx="18429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positive test for glucose sees Benedict’s reagent change from a pale blue solution to a brick red precipitate.</a:t>
              </a:r>
              <a:endParaRPr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F34B6DC-7645-C7CA-8141-7AAF842503D7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F4CF569-5286-828A-908C-15671A65035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2D7BD-2599-7FD9-DEC9-2AC5B2F78A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C09871-6807-7109-115B-4D792EF21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0" name="Google Shape;90;p16"/>
          <p:cNvGrpSpPr/>
          <p:nvPr/>
        </p:nvGrpSpPr>
        <p:grpSpPr>
          <a:xfrm>
            <a:off x="0" y="309463"/>
            <a:ext cx="2821050" cy="4811375"/>
            <a:chOff x="2047050" y="435400"/>
            <a:chExt cx="2821050" cy="4811375"/>
          </a:xfrm>
        </p:grpSpPr>
        <p:sp>
          <p:nvSpPr>
            <p:cNvPr id="91" name="Google Shape;91;p16"/>
            <p:cNvSpPr/>
            <p:nvPr/>
          </p:nvSpPr>
          <p:spPr>
            <a:xfrm>
              <a:off x="3727550" y="4590525"/>
              <a:ext cx="137500" cy="290750"/>
            </a:xfrm>
            <a:custGeom>
              <a:avLst/>
              <a:gdLst/>
              <a:ahLst/>
              <a:cxnLst/>
              <a:rect l="l" t="t" r="r" b="b"/>
              <a:pathLst>
                <a:path w="5500" h="11630" extrusionOk="0">
                  <a:moveTo>
                    <a:pt x="0" y="0"/>
                  </a:moveTo>
                  <a:lnTo>
                    <a:pt x="0" y="11630"/>
                  </a:lnTo>
                  <a:lnTo>
                    <a:pt x="5499" y="1163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C6C7C9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3727550" y="4629975"/>
              <a:ext cx="21200" cy="3350"/>
            </a:xfrm>
            <a:custGeom>
              <a:avLst/>
              <a:gdLst/>
              <a:ahLst/>
              <a:cxnLst/>
              <a:rect l="l" t="t" r="r" b="b"/>
              <a:pathLst>
                <a:path w="848" h="134" extrusionOk="0">
                  <a:moveTo>
                    <a:pt x="0" y="0"/>
                  </a:moveTo>
                  <a:lnTo>
                    <a:pt x="0" y="133"/>
                  </a:lnTo>
                  <a:lnTo>
                    <a:pt x="847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3727550" y="4629975"/>
              <a:ext cx="84750" cy="13725"/>
            </a:xfrm>
            <a:custGeom>
              <a:avLst/>
              <a:gdLst/>
              <a:ahLst/>
              <a:cxnLst/>
              <a:rect l="l" t="t" r="r" b="b"/>
              <a:pathLst>
                <a:path w="3390" h="549" extrusionOk="0">
                  <a:moveTo>
                    <a:pt x="2094" y="0"/>
                  </a:moveTo>
                  <a:lnTo>
                    <a:pt x="0" y="349"/>
                  </a:lnTo>
                  <a:lnTo>
                    <a:pt x="0" y="549"/>
                  </a:lnTo>
                  <a:lnTo>
                    <a:pt x="338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3727550" y="4629975"/>
              <a:ext cx="137500" cy="24125"/>
            </a:xfrm>
            <a:custGeom>
              <a:avLst/>
              <a:gdLst/>
              <a:ahLst/>
              <a:cxnLst/>
              <a:rect l="l" t="t" r="r" b="b"/>
              <a:pathLst>
                <a:path w="5500" h="965" extrusionOk="0">
                  <a:moveTo>
                    <a:pt x="4635" y="0"/>
                  </a:moveTo>
                  <a:lnTo>
                    <a:pt x="0" y="765"/>
                  </a:lnTo>
                  <a:lnTo>
                    <a:pt x="0" y="964"/>
                  </a:lnTo>
                  <a:lnTo>
                    <a:pt x="5499" y="67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3727550" y="463702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3727550" y="464742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3727550" y="4657800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3727550" y="466817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6"/>
            <p:cNvSpPr/>
            <p:nvPr/>
          </p:nvSpPr>
          <p:spPr>
            <a:xfrm>
              <a:off x="3727550" y="467857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3727550" y="4688950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6"/>
            <p:cNvSpPr/>
            <p:nvPr/>
          </p:nvSpPr>
          <p:spPr>
            <a:xfrm>
              <a:off x="3727550" y="469932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6"/>
            <p:cNvSpPr/>
            <p:nvPr/>
          </p:nvSpPr>
          <p:spPr>
            <a:xfrm>
              <a:off x="3727550" y="470972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6"/>
            <p:cNvSpPr/>
            <p:nvPr/>
          </p:nvSpPr>
          <p:spPr>
            <a:xfrm>
              <a:off x="3727550" y="4720100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6"/>
            <p:cNvSpPr/>
            <p:nvPr/>
          </p:nvSpPr>
          <p:spPr>
            <a:xfrm>
              <a:off x="3727550" y="4730475"/>
              <a:ext cx="137500" cy="27450"/>
            </a:xfrm>
            <a:custGeom>
              <a:avLst/>
              <a:gdLst/>
              <a:ahLst/>
              <a:cxnLst/>
              <a:rect l="l" t="t" r="r" b="b"/>
              <a:pathLst>
                <a:path w="5500" h="1098" extrusionOk="0">
                  <a:moveTo>
                    <a:pt x="5499" y="1"/>
                  </a:moveTo>
                  <a:lnTo>
                    <a:pt x="0" y="898"/>
                  </a:lnTo>
                  <a:lnTo>
                    <a:pt x="0" y="1098"/>
                  </a:lnTo>
                  <a:lnTo>
                    <a:pt x="5499" y="200"/>
                  </a:lnTo>
                  <a:lnTo>
                    <a:pt x="5499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6"/>
            <p:cNvSpPr/>
            <p:nvPr/>
          </p:nvSpPr>
          <p:spPr>
            <a:xfrm>
              <a:off x="3727550" y="4740875"/>
              <a:ext cx="137500" cy="27425"/>
            </a:xfrm>
            <a:custGeom>
              <a:avLst/>
              <a:gdLst/>
              <a:ahLst/>
              <a:cxnLst/>
              <a:rect l="l" t="t" r="r" b="b"/>
              <a:pathLst>
                <a:path w="5500" h="1097" extrusionOk="0">
                  <a:moveTo>
                    <a:pt x="5499" y="0"/>
                  </a:moveTo>
                  <a:lnTo>
                    <a:pt x="0" y="897"/>
                  </a:lnTo>
                  <a:lnTo>
                    <a:pt x="0" y="1097"/>
                  </a:lnTo>
                  <a:lnTo>
                    <a:pt x="5499" y="200"/>
                  </a:lnTo>
                  <a:lnTo>
                    <a:pt x="5499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6"/>
            <p:cNvSpPr/>
            <p:nvPr/>
          </p:nvSpPr>
          <p:spPr>
            <a:xfrm>
              <a:off x="3741675" y="4751250"/>
              <a:ext cx="123375" cy="19975"/>
            </a:xfrm>
            <a:custGeom>
              <a:avLst/>
              <a:gdLst/>
              <a:ahLst/>
              <a:cxnLst/>
              <a:rect l="l" t="t" r="r" b="b"/>
              <a:pathLst>
                <a:path w="4935" h="799" extrusionOk="0">
                  <a:moveTo>
                    <a:pt x="4934" y="1"/>
                  </a:moveTo>
                  <a:lnTo>
                    <a:pt x="0" y="798"/>
                  </a:lnTo>
                  <a:lnTo>
                    <a:pt x="1296" y="798"/>
                  </a:lnTo>
                  <a:lnTo>
                    <a:pt x="4934" y="200"/>
                  </a:lnTo>
                  <a:lnTo>
                    <a:pt x="4934" y="1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6"/>
            <p:cNvSpPr/>
            <p:nvPr/>
          </p:nvSpPr>
          <p:spPr>
            <a:xfrm>
              <a:off x="3805200" y="4761650"/>
              <a:ext cx="59850" cy="9575"/>
            </a:xfrm>
            <a:custGeom>
              <a:avLst/>
              <a:gdLst/>
              <a:ahLst/>
              <a:cxnLst/>
              <a:rect l="l" t="t" r="r" b="b"/>
              <a:pathLst>
                <a:path w="2394" h="383" extrusionOk="0">
                  <a:moveTo>
                    <a:pt x="2393" y="0"/>
                  </a:moveTo>
                  <a:lnTo>
                    <a:pt x="1" y="382"/>
                  </a:lnTo>
                  <a:lnTo>
                    <a:pt x="1297" y="382"/>
                  </a:lnTo>
                  <a:lnTo>
                    <a:pt x="2393" y="199"/>
                  </a:lnTo>
                  <a:lnTo>
                    <a:pt x="2393" y="0"/>
                  </a:lnTo>
                  <a:close/>
                </a:path>
              </a:pathLst>
            </a:custGeom>
            <a:solidFill>
              <a:srgbClr val="9D9E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6"/>
            <p:cNvSpPr/>
            <p:nvPr/>
          </p:nvSpPr>
          <p:spPr>
            <a:xfrm>
              <a:off x="3727550" y="4590525"/>
              <a:ext cx="137500" cy="290750"/>
            </a:xfrm>
            <a:custGeom>
              <a:avLst/>
              <a:gdLst/>
              <a:ahLst/>
              <a:cxnLst/>
              <a:rect l="l" t="t" r="r" b="b"/>
              <a:pathLst>
                <a:path w="5500" h="11630" fill="none" extrusionOk="0">
                  <a:moveTo>
                    <a:pt x="0" y="0"/>
                  </a:moveTo>
                  <a:lnTo>
                    <a:pt x="5499" y="0"/>
                  </a:lnTo>
                  <a:lnTo>
                    <a:pt x="5499" y="11630"/>
                  </a:lnTo>
                  <a:lnTo>
                    <a:pt x="0" y="11630"/>
                  </a:lnTo>
                  <a:close/>
                </a:path>
              </a:pathLst>
            </a:custGeom>
            <a:noFill/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6"/>
            <p:cNvSpPr/>
            <p:nvPr/>
          </p:nvSpPr>
          <p:spPr>
            <a:xfrm>
              <a:off x="3740425" y="5043250"/>
              <a:ext cx="111750" cy="98875"/>
            </a:xfrm>
            <a:custGeom>
              <a:avLst/>
              <a:gdLst/>
              <a:ahLst/>
              <a:cxnLst/>
              <a:rect l="l" t="t" r="r" b="b"/>
              <a:pathLst>
                <a:path w="4470" h="3955" extrusionOk="0">
                  <a:moveTo>
                    <a:pt x="0" y="0"/>
                  </a:moveTo>
                  <a:lnTo>
                    <a:pt x="0" y="3954"/>
                  </a:lnTo>
                  <a:lnTo>
                    <a:pt x="4469" y="3954"/>
                  </a:lnTo>
                  <a:lnTo>
                    <a:pt x="4469" y="0"/>
                  </a:lnTo>
                  <a:close/>
                </a:path>
              </a:pathLst>
            </a:custGeom>
            <a:solidFill>
              <a:srgbClr val="C6C7C9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6"/>
            <p:cNvSpPr/>
            <p:nvPr/>
          </p:nvSpPr>
          <p:spPr>
            <a:xfrm>
              <a:off x="3245750" y="4811075"/>
              <a:ext cx="682850" cy="254200"/>
            </a:xfrm>
            <a:custGeom>
              <a:avLst/>
              <a:gdLst/>
              <a:ahLst/>
              <a:cxnLst/>
              <a:rect l="l" t="t" r="r" b="b"/>
              <a:pathLst>
                <a:path w="27314" h="10168" extrusionOk="0">
                  <a:moveTo>
                    <a:pt x="16730" y="0"/>
                  </a:moveTo>
                  <a:lnTo>
                    <a:pt x="16730" y="3323"/>
                  </a:lnTo>
                  <a:lnTo>
                    <a:pt x="12627" y="3323"/>
                  </a:lnTo>
                  <a:lnTo>
                    <a:pt x="12544" y="3090"/>
                  </a:lnTo>
                  <a:cubicBezTo>
                    <a:pt x="12444" y="2829"/>
                    <a:pt x="12195" y="2670"/>
                    <a:pt x="11915" y="2670"/>
                  </a:cubicBezTo>
                  <a:cubicBezTo>
                    <a:pt x="11822" y="2670"/>
                    <a:pt x="11725" y="2687"/>
                    <a:pt x="11630" y="2725"/>
                  </a:cubicBezTo>
                  <a:lnTo>
                    <a:pt x="10284" y="3256"/>
                  </a:lnTo>
                  <a:cubicBezTo>
                    <a:pt x="10176" y="3300"/>
                    <a:pt x="10066" y="3321"/>
                    <a:pt x="9961" y="3321"/>
                  </a:cubicBezTo>
                  <a:cubicBezTo>
                    <a:pt x="9710" y="3321"/>
                    <a:pt x="9491" y="3201"/>
                    <a:pt x="9420" y="2991"/>
                  </a:cubicBezTo>
                  <a:cubicBezTo>
                    <a:pt x="9350" y="2780"/>
                    <a:pt x="9131" y="2660"/>
                    <a:pt x="8880" y="2660"/>
                  </a:cubicBezTo>
                  <a:cubicBezTo>
                    <a:pt x="8775" y="2660"/>
                    <a:pt x="8664" y="2681"/>
                    <a:pt x="8556" y="2725"/>
                  </a:cubicBezTo>
                  <a:lnTo>
                    <a:pt x="7211" y="3256"/>
                  </a:lnTo>
                  <a:cubicBezTo>
                    <a:pt x="7098" y="3300"/>
                    <a:pt x="6984" y="3321"/>
                    <a:pt x="6876" y="3321"/>
                  </a:cubicBezTo>
                  <a:cubicBezTo>
                    <a:pt x="6619" y="3321"/>
                    <a:pt x="6400" y="3201"/>
                    <a:pt x="6330" y="2991"/>
                  </a:cubicBezTo>
                  <a:cubicBezTo>
                    <a:pt x="6260" y="2780"/>
                    <a:pt x="6041" y="2660"/>
                    <a:pt x="5790" y="2660"/>
                  </a:cubicBezTo>
                  <a:cubicBezTo>
                    <a:pt x="5685" y="2660"/>
                    <a:pt x="5574" y="2681"/>
                    <a:pt x="5466" y="2725"/>
                  </a:cubicBezTo>
                  <a:lnTo>
                    <a:pt x="4120" y="3256"/>
                  </a:lnTo>
                  <a:cubicBezTo>
                    <a:pt x="4008" y="3300"/>
                    <a:pt x="3894" y="3321"/>
                    <a:pt x="3786" y="3321"/>
                  </a:cubicBezTo>
                  <a:cubicBezTo>
                    <a:pt x="3529" y="3321"/>
                    <a:pt x="3310" y="3201"/>
                    <a:pt x="3240" y="2991"/>
                  </a:cubicBezTo>
                  <a:cubicBezTo>
                    <a:pt x="3170" y="2780"/>
                    <a:pt x="2951" y="2660"/>
                    <a:pt x="2699" y="2660"/>
                  </a:cubicBezTo>
                  <a:cubicBezTo>
                    <a:pt x="2594" y="2660"/>
                    <a:pt x="2484" y="2681"/>
                    <a:pt x="2376" y="2725"/>
                  </a:cubicBezTo>
                  <a:lnTo>
                    <a:pt x="681" y="3406"/>
                  </a:lnTo>
                  <a:cubicBezTo>
                    <a:pt x="299" y="3555"/>
                    <a:pt x="0" y="3971"/>
                    <a:pt x="0" y="4320"/>
                  </a:cubicBezTo>
                  <a:lnTo>
                    <a:pt x="0" y="4918"/>
                  </a:lnTo>
                  <a:cubicBezTo>
                    <a:pt x="0" y="4951"/>
                    <a:pt x="0" y="4968"/>
                    <a:pt x="0" y="4984"/>
                  </a:cubicBezTo>
                  <a:cubicBezTo>
                    <a:pt x="0" y="5001"/>
                    <a:pt x="0" y="5034"/>
                    <a:pt x="0" y="5051"/>
                  </a:cubicBezTo>
                  <a:lnTo>
                    <a:pt x="0" y="5649"/>
                  </a:lnTo>
                  <a:cubicBezTo>
                    <a:pt x="0" y="6014"/>
                    <a:pt x="299" y="6430"/>
                    <a:pt x="681" y="6579"/>
                  </a:cubicBezTo>
                  <a:lnTo>
                    <a:pt x="2376" y="7244"/>
                  </a:lnTo>
                  <a:cubicBezTo>
                    <a:pt x="2484" y="7288"/>
                    <a:pt x="2594" y="7309"/>
                    <a:pt x="2699" y="7309"/>
                  </a:cubicBezTo>
                  <a:cubicBezTo>
                    <a:pt x="2951" y="7309"/>
                    <a:pt x="3170" y="7189"/>
                    <a:pt x="3240" y="6978"/>
                  </a:cubicBezTo>
                  <a:cubicBezTo>
                    <a:pt x="3310" y="6767"/>
                    <a:pt x="3529" y="6647"/>
                    <a:pt x="3786" y="6647"/>
                  </a:cubicBezTo>
                  <a:cubicBezTo>
                    <a:pt x="3894" y="6647"/>
                    <a:pt x="4008" y="6668"/>
                    <a:pt x="4120" y="6712"/>
                  </a:cubicBezTo>
                  <a:lnTo>
                    <a:pt x="5466" y="7244"/>
                  </a:lnTo>
                  <a:cubicBezTo>
                    <a:pt x="5574" y="7288"/>
                    <a:pt x="5685" y="7309"/>
                    <a:pt x="5790" y="7309"/>
                  </a:cubicBezTo>
                  <a:cubicBezTo>
                    <a:pt x="6041" y="7309"/>
                    <a:pt x="6260" y="7189"/>
                    <a:pt x="6330" y="6978"/>
                  </a:cubicBezTo>
                  <a:cubicBezTo>
                    <a:pt x="6400" y="6767"/>
                    <a:pt x="6619" y="6647"/>
                    <a:pt x="6876" y="6647"/>
                  </a:cubicBezTo>
                  <a:cubicBezTo>
                    <a:pt x="6984" y="6647"/>
                    <a:pt x="7098" y="6668"/>
                    <a:pt x="7211" y="6712"/>
                  </a:cubicBezTo>
                  <a:lnTo>
                    <a:pt x="8556" y="7244"/>
                  </a:lnTo>
                  <a:cubicBezTo>
                    <a:pt x="8664" y="7288"/>
                    <a:pt x="8775" y="7309"/>
                    <a:pt x="8880" y="7309"/>
                  </a:cubicBezTo>
                  <a:cubicBezTo>
                    <a:pt x="9131" y="7309"/>
                    <a:pt x="9350" y="7189"/>
                    <a:pt x="9420" y="6978"/>
                  </a:cubicBezTo>
                  <a:cubicBezTo>
                    <a:pt x="9491" y="6767"/>
                    <a:pt x="9710" y="6647"/>
                    <a:pt x="9961" y="6647"/>
                  </a:cubicBezTo>
                  <a:cubicBezTo>
                    <a:pt x="10066" y="6647"/>
                    <a:pt x="10176" y="6668"/>
                    <a:pt x="10284" y="6712"/>
                  </a:cubicBezTo>
                  <a:lnTo>
                    <a:pt x="11630" y="7244"/>
                  </a:lnTo>
                  <a:cubicBezTo>
                    <a:pt x="11730" y="7283"/>
                    <a:pt x="11831" y="7301"/>
                    <a:pt x="11928" y="7301"/>
                  </a:cubicBezTo>
                  <a:cubicBezTo>
                    <a:pt x="12202" y="7301"/>
                    <a:pt x="12445" y="7152"/>
                    <a:pt x="12544" y="6895"/>
                  </a:cubicBezTo>
                  <a:lnTo>
                    <a:pt x="12627" y="6662"/>
                  </a:lnTo>
                  <a:lnTo>
                    <a:pt x="16730" y="6662"/>
                  </a:lnTo>
                  <a:lnTo>
                    <a:pt x="16730" y="10168"/>
                  </a:lnTo>
                  <a:lnTo>
                    <a:pt x="27313" y="10168"/>
                  </a:lnTo>
                  <a:lnTo>
                    <a:pt x="27313" y="0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6"/>
            <p:cNvSpPr/>
            <p:nvPr/>
          </p:nvSpPr>
          <p:spPr>
            <a:xfrm>
              <a:off x="3245750" y="4811075"/>
              <a:ext cx="682850" cy="254200"/>
            </a:xfrm>
            <a:custGeom>
              <a:avLst/>
              <a:gdLst/>
              <a:ahLst/>
              <a:cxnLst/>
              <a:rect l="l" t="t" r="r" b="b"/>
              <a:pathLst>
                <a:path w="27314" h="10168" extrusionOk="0">
                  <a:moveTo>
                    <a:pt x="16730" y="0"/>
                  </a:moveTo>
                  <a:lnTo>
                    <a:pt x="16730" y="3323"/>
                  </a:lnTo>
                  <a:lnTo>
                    <a:pt x="12627" y="3323"/>
                  </a:lnTo>
                  <a:lnTo>
                    <a:pt x="12544" y="3090"/>
                  </a:lnTo>
                  <a:cubicBezTo>
                    <a:pt x="12444" y="2829"/>
                    <a:pt x="12195" y="2670"/>
                    <a:pt x="11915" y="2670"/>
                  </a:cubicBezTo>
                  <a:cubicBezTo>
                    <a:pt x="11822" y="2670"/>
                    <a:pt x="11725" y="2687"/>
                    <a:pt x="11630" y="2725"/>
                  </a:cubicBezTo>
                  <a:lnTo>
                    <a:pt x="10284" y="3256"/>
                  </a:lnTo>
                  <a:cubicBezTo>
                    <a:pt x="10176" y="3300"/>
                    <a:pt x="10066" y="3321"/>
                    <a:pt x="9961" y="3321"/>
                  </a:cubicBezTo>
                  <a:cubicBezTo>
                    <a:pt x="9710" y="3321"/>
                    <a:pt x="9491" y="3201"/>
                    <a:pt x="9420" y="2991"/>
                  </a:cubicBezTo>
                  <a:cubicBezTo>
                    <a:pt x="9350" y="2780"/>
                    <a:pt x="9131" y="2660"/>
                    <a:pt x="8880" y="2660"/>
                  </a:cubicBezTo>
                  <a:cubicBezTo>
                    <a:pt x="8775" y="2660"/>
                    <a:pt x="8664" y="2681"/>
                    <a:pt x="8556" y="2725"/>
                  </a:cubicBezTo>
                  <a:lnTo>
                    <a:pt x="7211" y="3256"/>
                  </a:lnTo>
                  <a:cubicBezTo>
                    <a:pt x="7098" y="3300"/>
                    <a:pt x="6984" y="3321"/>
                    <a:pt x="6876" y="3321"/>
                  </a:cubicBezTo>
                  <a:cubicBezTo>
                    <a:pt x="6619" y="3321"/>
                    <a:pt x="6400" y="3201"/>
                    <a:pt x="6330" y="2991"/>
                  </a:cubicBezTo>
                  <a:cubicBezTo>
                    <a:pt x="6260" y="2780"/>
                    <a:pt x="6041" y="2660"/>
                    <a:pt x="5790" y="2660"/>
                  </a:cubicBezTo>
                  <a:cubicBezTo>
                    <a:pt x="5685" y="2660"/>
                    <a:pt x="5574" y="2681"/>
                    <a:pt x="5466" y="2725"/>
                  </a:cubicBezTo>
                  <a:lnTo>
                    <a:pt x="4120" y="3256"/>
                  </a:lnTo>
                  <a:cubicBezTo>
                    <a:pt x="4008" y="3300"/>
                    <a:pt x="3894" y="3321"/>
                    <a:pt x="3786" y="3321"/>
                  </a:cubicBezTo>
                  <a:cubicBezTo>
                    <a:pt x="3529" y="3321"/>
                    <a:pt x="3310" y="3201"/>
                    <a:pt x="3240" y="2991"/>
                  </a:cubicBezTo>
                  <a:cubicBezTo>
                    <a:pt x="3170" y="2780"/>
                    <a:pt x="2951" y="2660"/>
                    <a:pt x="2699" y="2660"/>
                  </a:cubicBezTo>
                  <a:cubicBezTo>
                    <a:pt x="2594" y="2660"/>
                    <a:pt x="2484" y="2681"/>
                    <a:pt x="2376" y="2725"/>
                  </a:cubicBezTo>
                  <a:lnTo>
                    <a:pt x="681" y="3406"/>
                  </a:lnTo>
                  <a:cubicBezTo>
                    <a:pt x="299" y="3555"/>
                    <a:pt x="0" y="3971"/>
                    <a:pt x="0" y="4320"/>
                  </a:cubicBezTo>
                  <a:lnTo>
                    <a:pt x="0" y="4918"/>
                  </a:lnTo>
                  <a:cubicBezTo>
                    <a:pt x="0" y="4951"/>
                    <a:pt x="0" y="4968"/>
                    <a:pt x="0" y="4984"/>
                  </a:cubicBezTo>
                  <a:cubicBezTo>
                    <a:pt x="0" y="5001"/>
                    <a:pt x="0" y="5034"/>
                    <a:pt x="0" y="5051"/>
                  </a:cubicBezTo>
                  <a:lnTo>
                    <a:pt x="0" y="5649"/>
                  </a:lnTo>
                  <a:cubicBezTo>
                    <a:pt x="0" y="6014"/>
                    <a:pt x="299" y="6430"/>
                    <a:pt x="681" y="6579"/>
                  </a:cubicBezTo>
                  <a:lnTo>
                    <a:pt x="2376" y="7244"/>
                  </a:lnTo>
                  <a:cubicBezTo>
                    <a:pt x="2484" y="7288"/>
                    <a:pt x="2594" y="7309"/>
                    <a:pt x="2699" y="7309"/>
                  </a:cubicBezTo>
                  <a:cubicBezTo>
                    <a:pt x="2951" y="7309"/>
                    <a:pt x="3170" y="7189"/>
                    <a:pt x="3240" y="6978"/>
                  </a:cubicBezTo>
                  <a:cubicBezTo>
                    <a:pt x="3310" y="6767"/>
                    <a:pt x="3529" y="6647"/>
                    <a:pt x="3786" y="6647"/>
                  </a:cubicBezTo>
                  <a:cubicBezTo>
                    <a:pt x="3894" y="6647"/>
                    <a:pt x="4008" y="6668"/>
                    <a:pt x="4120" y="6712"/>
                  </a:cubicBezTo>
                  <a:lnTo>
                    <a:pt x="5466" y="7244"/>
                  </a:lnTo>
                  <a:cubicBezTo>
                    <a:pt x="5574" y="7288"/>
                    <a:pt x="5685" y="7309"/>
                    <a:pt x="5790" y="7309"/>
                  </a:cubicBezTo>
                  <a:cubicBezTo>
                    <a:pt x="6041" y="7309"/>
                    <a:pt x="6260" y="7189"/>
                    <a:pt x="6330" y="6978"/>
                  </a:cubicBezTo>
                  <a:cubicBezTo>
                    <a:pt x="6400" y="6767"/>
                    <a:pt x="6619" y="6647"/>
                    <a:pt x="6876" y="6647"/>
                  </a:cubicBezTo>
                  <a:cubicBezTo>
                    <a:pt x="6984" y="6647"/>
                    <a:pt x="7098" y="6668"/>
                    <a:pt x="7211" y="6712"/>
                  </a:cubicBezTo>
                  <a:lnTo>
                    <a:pt x="8556" y="7244"/>
                  </a:lnTo>
                  <a:cubicBezTo>
                    <a:pt x="8664" y="7288"/>
                    <a:pt x="8775" y="7309"/>
                    <a:pt x="8880" y="7309"/>
                  </a:cubicBezTo>
                  <a:cubicBezTo>
                    <a:pt x="9131" y="7309"/>
                    <a:pt x="9350" y="7189"/>
                    <a:pt x="9420" y="6978"/>
                  </a:cubicBezTo>
                  <a:cubicBezTo>
                    <a:pt x="9491" y="6767"/>
                    <a:pt x="9710" y="6647"/>
                    <a:pt x="9961" y="6647"/>
                  </a:cubicBezTo>
                  <a:cubicBezTo>
                    <a:pt x="10066" y="6647"/>
                    <a:pt x="10176" y="6668"/>
                    <a:pt x="10284" y="6712"/>
                  </a:cubicBezTo>
                  <a:lnTo>
                    <a:pt x="11630" y="7244"/>
                  </a:lnTo>
                  <a:cubicBezTo>
                    <a:pt x="11730" y="7283"/>
                    <a:pt x="11831" y="7301"/>
                    <a:pt x="11928" y="7301"/>
                  </a:cubicBezTo>
                  <a:cubicBezTo>
                    <a:pt x="12202" y="7301"/>
                    <a:pt x="12445" y="7152"/>
                    <a:pt x="12544" y="6895"/>
                  </a:cubicBezTo>
                  <a:lnTo>
                    <a:pt x="12627" y="6662"/>
                  </a:lnTo>
                  <a:lnTo>
                    <a:pt x="16730" y="6662"/>
                  </a:lnTo>
                  <a:lnTo>
                    <a:pt x="16730" y="10168"/>
                  </a:lnTo>
                  <a:lnTo>
                    <a:pt x="27313" y="10168"/>
                  </a:lnTo>
                  <a:lnTo>
                    <a:pt x="27313" y="0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6"/>
            <p:cNvSpPr/>
            <p:nvPr/>
          </p:nvSpPr>
          <p:spPr>
            <a:xfrm>
              <a:off x="3520275" y="3145950"/>
              <a:ext cx="552025" cy="1484050"/>
            </a:xfrm>
            <a:custGeom>
              <a:avLst/>
              <a:gdLst/>
              <a:ahLst/>
              <a:cxnLst/>
              <a:rect l="l" t="t" r="r" b="b"/>
              <a:pathLst>
                <a:path w="22081" h="59362" extrusionOk="0">
                  <a:moveTo>
                    <a:pt x="8291" y="0"/>
                  </a:moveTo>
                  <a:lnTo>
                    <a:pt x="8291" y="42083"/>
                  </a:lnTo>
                  <a:lnTo>
                    <a:pt x="1" y="59361"/>
                  </a:lnTo>
                  <a:lnTo>
                    <a:pt x="22081" y="59361"/>
                  </a:lnTo>
                  <a:lnTo>
                    <a:pt x="13790" y="42083"/>
                  </a:lnTo>
                  <a:lnTo>
                    <a:pt x="13790" y="0"/>
                  </a:lnTo>
                  <a:close/>
                </a:path>
              </a:pathLst>
            </a:custGeom>
            <a:solidFill>
              <a:srgbClr val="AEA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6"/>
            <p:cNvSpPr/>
            <p:nvPr/>
          </p:nvSpPr>
          <p:spPr>
            <a:xfrm>
              <a:off x="3520275" y="3145950"/>
              <a:ext cx="552025" cy="1484050"/>
            </a:xfrm>
            <a:custGeom>
              <a:avLst/>
              <a:gdLst/>
              <a:ahLst/>
              <a:cxnLst/>
              <a:rect l="l" t="t" r="r" b="b"/>
              <a:pathLst>
                <a:path w="22081" h="59362" fill="none" extrusionOk="0">
                  <a:moveTo>
                    <a:pt x="22081" y="59361"/>
                  </a:moveTo>
                  <a:lnTo>
                    <a:pt x="13790" y="42083"/>
                  </a:lnTo>
                  <a:lnTo>
                    <a:pt x="13790" y="0"/>
                  </a:lnTo>
                  <a:lnTo>
                    <a:pt x="8291" y="0"/>
                  </a:lnTo>
                  <a:lnTo>
                    <a:pt x="8291" y="42083"/>
                  </a:lnTo>
                  <a:lnTo>
                    <a:pt x="1" y="59361"/>
                  </a:lnTo>
                  <a:close/>
                </a:path>
              </a:pathLst>
            </a:custGeom>
            <a:noFill/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6"/>
            <p:cNvSpPr/>
            <p:nvPr/>
          </p:nvSpPr>
          <p:spPr>
            <a:xfrm>
              <a:off x="3500350" y="4652825"/>
              <a:ext cx="584000" cy="53175"/>
            </a:xfrm>
            <a:custGeom>
              <a:avLst/>
              <a:gdLst/>
              <a:ahLst/>
              <a:cxnLst/>
              <a:rect l="l" t="t" r="r" b="b"/>
              <a:pathLst>
                <a:path w="23360" h="2127" extrusionOk="0">
                  <a:moveTo>
                    <a:pt x="0" y="0"/>
                  </a:moveTo>
                  <a:lnTo>
                    <a:pt x="0" y="2127"/>
                  </a:lnTo>
                  <a:lnTo>
                    <a:pt x="23359" y="2127"/>
                  </a:lnTo>
                  <a:lnTo>
                    <a:pt x="23359" y="0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6"/>
            <p:cNvSpPr/>
            <p:nvPr/>
          </p:nvSpPr>
          <p:spPr>
            <a:xfrm>
              <a:off x="37919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6"/>
            <p:cNvSpPr/>
            <p:nvPr/>
          </p:nvSpPr>
          <p:spPr>
            <a:xfrm>
              <a:off x="3814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6"/>
            <p:cNvSpPr/>
            <p:nvPr/>
          </p:nvSpPr>
          <p:spPr>
            <a:xfrm>
              <a:off x="3837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6"/>
            <p:cNvSpPr/>
            <p:nvPr/>
          </p:nvSpPr>
          <p:spPr>
            <a:xfrm>
              <a:off x="3859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388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3902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6"/>
            <p:cNvSpPr/>
            <p:nvPr/>
          </p:nvSpPr>
          <p:spPr>
            <a:xfrm>
              <a:off x="392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6"/>
            <p:cNvSpPr/>
            <p:nvPr/>
          </p:nvSpPr>
          <p:spPr>
            <a:xfrm>
              <a:off x="39435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6"/>
            <p:cNvSpPr/>
            <p:nvPr/>
          </p:nvSpPr>
          <p:spPr>
            <a:xfrm>
              <a:off x="396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6"/>
            <p:cNvSpPr/>
            <p:nvPr/>
          </p:nvSpPr>
          <p:spPr>
            <a:xfrm>
              <a:off x="3980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6"/>
            <p:cNvSpPr/>
            <p:nvPr/>
          </p:nvSpPr>
          <p:spPr>
            <a:xfrm>
              <a:off x="39971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40124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6"/>
            <p:cNvSpPr/>
            <p:nvPr/>
          </p:nvSpPr>
          <p:spPr>
            <a:xfrm>
              <a:off x="40266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6"/>
            <p:cNvSpPr/>
            <p:nvPr/>
          </p:nvSpPr>
          <p:spPr>
            <a:xfrm>
              <a:off x="40390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6"/>
            <p:cNvSpPr/>
            <p:nvPr/>
          </p:nvSpPr>
          <p:spPr>
            <a:xfrm>
              <a:off x="40502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6"/>
            <p:cNvSpPr/>
            <p:nvPr/>
          </p:nvSpPr>
          <p:spPr>
            <a:xfrm>
              <a:off x="4059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6"/>
            <p:cNvSpPr/>
            <p:nvPr/>
          </p:nvSpPr>
          <p:spPr>
            <a:xfrm>
              <a:off x="40677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40739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40785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40810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4081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6"/>
            <p:cNvSpPr/>
            <p:nvPr/>
          </p:nvSpPr>
          <p:spPr>
            <a:xfrm>
              <a:off x="40810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40785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0739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0677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6"/>
            <p:cNvSpPr/>
            <p:nvPr/>
          </p:nvSpPr>
          <p:spPr>
            <a:xfrm>
              <a:off x="4059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6"/>
            <p:cNvSpPr/>
            <p:nvPr/>
          </p:nvSpPr>
          <p:spPr>
            <a:xfrm>
              <a:off x="40502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40390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40266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40124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39971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3980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396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39435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392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39028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>
              <a:off x="388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6"/>
            <p:cNvSpPr/>
            <p:nvPr/>
          </p:nvSpPr>
          <p:spPr>
            <a:xfrm>
              <a:off x="3859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6"/>
            <p:cNvSpPr/>
            <p:nvPr/>
          </p:nvSpPr>
          <p:spPr>
            <a:xfrm>
              <a:off x="3837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3814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>
              <a:off x="37919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3769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6"/>
            <p:cNvSpPr/>
            <p:nvPr/>
          </p:nvSpPr>
          <p:spPr>
            <a:xfrm>
              <a:off x="37466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6"/>
            <p:cNvSpPr/>
            <p:nvPr/>
          </p:nvSpPr>
          <p:spPr>
            <a:xfrm>
              <a:off x="37242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6"/>
            <p:cNvSpPr/>
            <p:nvPr/>
          </p:nvSpPr>
          <p:spPr>
            <a:xfrm>
              <a:off x="370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6"/>
            <p:cNvSpPr/>
            <p:nvPr/>
          </p:nvSpPr>
          <p:spPr>
            <a:xfrm>
              <a:off x="3681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6"/>
            <p:cNvSpPr/>
            <p:nvPr/>
          </p:nvSpPr>
          <p:spPr>
            <a:xfrm>
              <a:off x="3660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6"/>
            <p:cNvSpPr/>
            <p:nvPr/>
          </p:nvSpPr>
          <p:spPr>
            <a:xfrm>
              <a:off x="36403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6"/>
            <p:cNvSpPr/>
            <p:nvPr/>
          </p:nvSpPr>
          <p:spPr>
            <a:xfrm>
              <a:off x="362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6"/>
            <p:cNvSpPr/>
            <p:nvPr/>
          </p:nvSpPr>
          <p:spPr>
            <a:xfrm>
              <a:off x="3603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6"/>
            <p:cNvSpPr/>
            <p:nvPr/>
          </p:nvSpPr>
          <p:spPr>
            <a:xfrm>
              <a:off x="35871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6"/>
            <p:cNvSpPr/>
            <p:nvPr/>
          </p:nvSpPr>
          <p:spPr>
            <a:xfrm>
              <a:off x="35713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6"/>
            <p:cNvSpPr/>
            <p:nvPr/>
          </p:nvSpPr>
          <p:spPr>
            <a:xfrm>
              <a:off x="3557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6"/>
            <p:cNvSpPr/>
            <p:nvPr/>
          </p:nvSpPr>
          <p:spPr>
            <a:xfrm>
              <a:off x="35448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6"/>
            <p:cNvSpPr/>
            <p:nvPr/>
          </p:nvSpPr>
          <p:spPr>
            <a:xfrm>
              <a:off x="353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6"/>
            <p:cNvSpPr/>
            <p:nvPr/>
          </p:nvSpPr>
          <p:spPr>
            <a:xfrm>
              <a:off x="3524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35161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6"/>
            <p:cNvSpPr/>
            <p:nvPr/>
          </p:nvSpPr>
          <p:spPr>
            <a:xfrm>
              <a:off x="35099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6"/>
            <p:cNvSpPr/>
            <p:nvPr/>
          </p:nvSpPr>
          <p:spPr>
            <a:xfrm>
              <a:off x="35057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6"/>
            <p:cNvSpPr/>
            <p:nvPr/>
          </p:nvSpPr>
          <p:spPr>
            <a:xfrm>
              <a:off x="35028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6"/>
            <p:cNvSpPr/>
            <p:nvPr/>
          </p:nvSpPr>
          <p:spPr>
            <a:xfrm>
              <a:off x="35020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6"/>
            <p:cNvSpPr/>
            <p:nvPr/>
          </p:nvSpPr>
          <p:spPr>
            <a:xfrm>
              <a:off x="35028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6"/>
            <p:cNvSpPr/>
            <p:nvPr/>
          </p:nvSpPr>
          <p:spPr>
            <a:xfrm>
              <a:off x="35057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6"/>
            <p:cNvSpPr/>
            <p:nvPr/>
          </p:nvSpPr>
          <p:spPr>
            <a:xfrm>
              <a:off x="35099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6"/>
            <p:cNvSpPr/>
            <p:nvPr/>
          </p:nvSpPr>
          <p:spPr>
            <a:xfrm>
              <a:off x="35161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6"/>
            <p:cNvSpPr/>
            <p:nvPr/>
          </p:nvSpPr>
          <p:spPr>
            <a:xfrm>
              <a:off x="3524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35335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35448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3557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35713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35871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36037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36216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36403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36602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36810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370220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372422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3746650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0" y="0"/>
                  </a:moveTo>
                  <a:lnTo>
                    <a:pt x="0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3769075" y="4652825"/>
              <a:ext cx="25" cy="53175"/>
            </a:xfrm>
            <a:custGeom>
              <a:avLst/>
              <a:gdLst/>
              <a:ahLst/>
              <a:cxnLst/>
              <a:rect l="l" t="t" r="r" b="b"/>
              <a:pathLst>
                <a:path w="1" h="2127" fill="none" extrusionOk="0">
                  <a:moveTo>
                    <a:pt x="1" y="0"/>
                  </a:moveTo>
                  <a:lnTo>
                    <a:pt x="1" y="2127"/>
                  </a:lnTo>
                </a:path>
              </a:pathLst>
            </a:custGeom>
            <a:noFill/>
            <a:ln w="5400" cap="rnd" cmpd="sng">
              <a:solidFill>
                <a:srgbClr val="7576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3500350" y="4652825"/>
              <a:ext cx="584000" cy="53175"/>
            </a:xfrm>
            <a:custGeom>
              <a:avLst/>
              <a:gdLst/>
              <a:ahLst/>
              <a:cxnLst/>
              <a:rect l="l" t="t" r="r" b="b"/>
              <a:pathLst>
                <a:path w="23360" h="2127" fill="none" extrusionOk="0">
                  <a:moveTo>
                    <a:pt x="0" y="0"/>
                  </a:moveTo>
                  <a:lnTo>
                    <a:pt x="23359" y="0"/>
                  </a:lnTo>
                  <a:lnTo>
                    <a:pt x="23359" y="2127"/>
                  </a:lnTo>
                  <a:lnTo>
                    <a:pt x="0" y="2127"/>
                  </a:lnTo>
                  <a:close/>
                </a:path>
              </a:pathLst>
            </a:custGeom>
            <a:noFill/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3798575" y="4936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C6C7C9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3711350" y="4848450"/>
              <a:ext cx="174475" cy="174475"/>
            </a:xfrm>
            <a:custGeom>
              <a:avLst/>
              <a:gdLst/>
              <a:ahLst/>
              <a:cxnLst/>
              <a:rect l="l" t="t" r="r" b="b"/>
              <a:pathLst>
                <a:path w="6979" h="6979" extrusionOk="0">
                  <a:moveTo>
                    <a:pt x="3489" y="0"/>
                  </a:moveTo>
                  <a:cubicBezTo>
                    <a:pt x="1562" y="0"/>
                    <a:pt x="0" y="1562"/>
                    <a:pt x="0" y="3489"/>
                  </a:cubicBezTo>
                  <a:cubicBezTo>
                    <a:pt x="0" y="5416"/>
                    <a:pt x="1562" y="6978"/>
                    <a:pt x="3489" y="6978"/>
                  </a:cubicBezTo>
                  <a:cubicBezTo>
                    <a:pt x="5416" y="6978"/>
                    <a:pt x="6978" y="5416"/>
                    <a:pt x="6978" y="3489"/>
                  </a:cubicBezTo>
                  <a:cubicBezTo>
                    <a:pt x="6978" y="1562"/>
                    <a:pt x="5416" y="0"/>
                    <a:pt x="3489" y="0"/>
                  </a:cubicBezTo>
                  <a:close/>
                </a:path>
              </a:pathLst>
            </a:custGeom>
            <a:solidFill>
              <a:srgbClr val="535355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3620375" y="4897050"/>
              <a:ext cx="354725" cy="77275"/>
            </a:xfrm>
            <a:custGeom>
              <a:avLst/>
              <a:gdLst/>
              <a:ahLst/>
              <a:cxnLst/>
              <a:rect l="l" t="t" r="r" b="b"/>
              <a:pathLst>
                <a:path w="14189" h="3091" extrusionOk="0">
                  <a:moveTo>
                    <a:pt x="14189" y="0"/>
                  </a:moveTo>
                  <a:lnTo>
                    <a:pt x="1" y="847"/>
                  </a:lnTo>
                  <a:lnTo>
                    <a:pt x="1" y="2260"/>
                  </a:lnTo>
                  <a:lnTo>
                    <a:pt x="14189" y="3090"/>
                  </a:lnTo>
                  <a:lnTo>
                    <a:pt x="14189" y="0"/>
                  </a:lnTo>
                  <a:close/>
                </a:path>
              </a:pathLst>
            </a:custGeom>
            <a:solidFill>
              <a:srgbClr val="757678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2047050" y="4870050"/>
              <a:ext cx="1447500" cy="376725"/>
            </a:xfrm>
            <a:custGeom>
              <a:avLst/>
              <a:gdLst/>
              <a:ahLst/>
              <a:cxnLst/>
              <a:rect l="l" t="t" r="r" b="b"/>
              <a:pathLst>
                <a:path w="57900" h="15069" extrusionOk="0">
                  <a:moveTo>
                    <a:pt x="50640" y="0"/>
                  </a:moveTo>
                  <a:cubicBezTo>
                    <a:pt x="50490" y="0"/>
                    <a:pt x="50357" y="17"/>
                    <a:pt x="50208" y="83"/>
                  </a:cubicBezTo>
                  <a:lnTo>
                    <a:pt x="48513" y="748"/>
                  </a:lnTo>
                  <a:cubicBezTo>
                    <a:pt x="48413" y="798"/>
                    <a:pt x="48181" y="814"/>
                    <a:pt x="47981" y="814"/>
                  </a:cubicBezTo>
                  <a:lnTo>
                    <a:pt x="46935" y="814"/>
                  </a:lnTo>
                  <a:cubicBezTo>
                    <a:pt x="43346" y="814"/>
                    <a:pt x="40455" y="1545"/>
                    <a:pt x="37830" y="2592"/>
                  </a:cubicBezTo>
                  <a:cubicBezTo>
                    <a:pt x="33876" y="4170"/>
                    <a:pt x="30504" y="6313"/>
                    <a:pt x="25054" y="8091"/>
                  </a:cubicBezTo>
                  <a:cubicBezTo>
                    <a:pt x="19622" y="9869"/>
                    <a:pt x="12079" y="11331"/>
                    <a:pt x="1" y="11331"/>
                  </a:cubicBezTo>
                  <a:lnTo>
                    <a:pt x="1" y="15069"/>
                  </a:lnTo>
                  <a:cubicBezTo>
                    <a:pt x="8258" y="15069"/>
                    <a:pt x="14555" y="14404"/>
                    <a:pt x="19572" y="13391"/>
                  </a:cubicBezTo>
                  <a:cubicBezTo>
                    <a:pt x="27098" y="11879"/>
                    <a:pt x="31766" y="9537"/>
                    <a:pt x="35588" y="7692"/>
                  </a:cubicBezTo>
                  <a:cubicBezTo>
                    <a:pt x="37515" y="6779"/>
                    <a:pt x="39193" y="5998"/>
                    <a:pt x="40970" y="5450"/>
                  </a:cubicBezTo>
                  <a:cubicBezTo>
                    <a:pt x="42748" y="4901"/>
                    <a:pt x="44609" y="4569"/>
                    <a:pt x="46935" y="4552"/>
                  </a:cubicBezTo>
                  <a:lnTo>
                    <a:pt x="48380" y="4552"/>
                  </a:lnTo>
                  <a:cubicBezTo>
                    <a:pt x="48596" y="4552"/>
                    <a:pt x="48746" y="4602"/>
                    <a:pt x="48746" y="4602"/>
                  </a:cubicBezTo>
                  <a:lnTo>
                    <a:pt x="50208" y="5184"/>
                  </a:lnTo>
                  <a:cubicBezTo>
                    <a:pt x="50341" y="5234"/>
                    <a:pt x="50490" y="5267"/>
                    <a:pt x="50640" y="5267"/>
                  </a:cubicBezTo>
                  <a:cubicBezTo>
                    <a:pt x="51038" y="5267"/>
                    <a:pt x="51371" y="5051"/>
                    <a:pt x="51487" y="4719"/>
                  </a:cubicBezTo>
                  <a:cubicBezTo>
                    <a:pt x="51504" y="4652"/>
                    <a:pt x="51603" y="4602"/>
                    <a:pt x="51736" y="4602"/>
                  </a:cubicBezTo>
                  <a:cubicBezTo>
                    <a:pt x="51803" y="4602"/>
                    <a:pt x="51886" y="4619"/>
                    <a:pt x="51952" y="4635"/>
                  </a:cubicBezTo>
                  <a:lnTo>
                    <a:pt x="53298" y="5184"/>
                  </a:lnTo>
                  <a:cubicBezTo>
                    <a:pt x="53431" y="5234"/>
                    <a:pt x="53580" y="5267"/>
                    <a:pt x="53730" y="5267"/>
                  </a:cubicBezTo>
                  <a:cubicBezTo>
                    <a:pt x="54129" y="5267"/>
                    <a:pt x="54461" y="5051"/>
                    <a:pt x="54577" y="4719"/>
                  </a:cubicBezTo>
                  <a:cubicBezTo>
                    <a:pt x="54594" y="4652"/>
                    <a:pt x="54693" y="4602"/>
                    <a:pt x="54826" y="4602"/>
                  </a:cubicBezTo>
                  <a:cubicBezTo>
                    <a:pt x="54893" y="4602"/>
                    <a:pt x="54959" y="4619"/>
                    <a:pt x="55042" y="4635"/>
                  </a:cubicBezTo>
                  <a:lnTo>
                    <a:pt x="56388" y="5184"/>
                  </a:lnTo>
                  <a:cubicBezTo>
                    <a:pt x="56521" y="5234"/>
                    <a:pt x="56670" y="5267"/>
                    <a:pt x="56820" y="5267"/>
                  </a:cubicBezTo>
                  <a:cubicBezTo>
                    <a:pt x="57219" y="5267"/>
                    <a:pt x="57551" y="5051"/>
                    <a:pt x="57667" y="4719"/>
                  </a:cubicBezTo>
                  <a:cubicBezTo>
                    <a:pt x="57667" y="4685"/>
                    <a:pt x="57700" y="4652"/>
                    <a:pt x="57750" y="4635"/>
                  </a:cubicBezTo>
                  <a:cubicBezTo>
                    <a:pt x="57784" y="4619"/>
                    <a:pt x="57784" y="4619"/>
                    <a:pt x="57833" y="4552"/>
                  </a:cubicBezTo>
                  <a:cubicBezTo>
                    <a:pt x="57900" y="4503"/>
                    <a:pt x="57883" y="4386"/>
                    <a:pt x="57883" y="4386"/>
                  </a:cubicBezTo>
                  <a:lnTo>
                    <a:pt x="57883" y="2575"/>
                  </a:lnTo>
                  <a:lnTo>
                    <a:pt x="57883" y="848"/>
                  </a:lnTo>
                  <a:cubicBezTo>
                    <a:pt x="57883" y="848"/>
                    <a:pt x="57900" y="731"/>
                    <a:pt x="57867" y="681"/>
                  </a:cubicBezTo>
                  <a:cubicBezTo>
                    <a:pt x="57817" y="632"/>
                    <a:pt x="57800" y="648"/>
                    <a:pt x="57767" y="632"/>
                  </a:cubicBezTo>
                  <a:cubicBezTo>
                    <a:pt x="57717" y="615"/>
                    <a:pt x="57684" y="582"/>
                    <a:pt x="57667" y="532"/>
                  </a:cubicBezTo>
                  <a:cubicBezTo>
                    <a:pt x="57551" y="200"/>
                    <a:pt x="57219" y="0"/>
                    <a:pt x="56820" y="0"/>
                  </a:cubicBezTo>
                  <a:cubicBezTo>
                    <a:pt x="56670" y="0"/>
                    <a:pt x="56521" y="17"/>
                    <a:pt x="56388" y="83"/>
                  </a:cubicBezTo>
                  <a:lnTo>
                    <a:pt x="55042" y="615"/>
                  </a:lnTo>
                  <a:cubicBezTo>
                    <a:pt x="54959" y="648"/>
                    <a:pt x="54893" y="648"/>
                    <a:pt x="54826" y="648"/>
                  </a:cubicBezTo>
                  <a:cubicBezTo>
                    <a:pt x="54693" y="648"/>
                    <a:pt x="54594" y="615"/>
                    <a:pt x="54577" y="532"/>
                  </a:cubicBezTo>
                  <a:cubicBezTo>
                    <a:pt x="54461" y="200"/>
                    <a:pt x="54129" y="0"/>
                    <a:pt x="53730" y="0"/>
                  </a:cubicBezTo>
                  <a:cubicBezTo>
                    <a:pt x="53580" y="0"/>
                    <a:pt x="53431" y="17"/>
                    <a:pt x="53298" y="83"/>
                  </a:cubicBezTo>
                  <a:lnTo>
                    <a:pt x="51952" y="615"/>
                  </a:lnTo>
                  <a:cubicBezTo>
                    <a:pt x="51886" y="648"/>
                    <a:pt x="51803" y="648"/>
                    <a:pt x="51736" y="648"/>
                  </a:cubicBezTo>
                  <a:cubicBezTo>
                    <a:pt x="51603" y="648"/>
                    <a:pt x="51504" y="615"/>
                    <a:pt x="51487" y="532"/>
                  </a:cubicBezTo>
                  <a:cubicBezTo>
                    <a:pt x="51371" y="200"/>
                    <a:pt x="51038" y="0"/>
                    <a:pt x="50640" y="0"/>
                  </a:cubicBezTo>
                  <a:close/>
                </a:path>
              </a:pathLst>
            </a:custGeom>
            <a:solidFill>
              <a:srgbClr val="B60000"/>
            </a:solidFill>
            <a:ln w="49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3339200" y="5113425"/>
              <a:ext cx="912125" cy="107200"/>
            </a:xfrm>
            <a:custGeom>
              <a:avLst/>
              <a:gdLst/>
              <a:ahLst/>
              <a:cxnLst/>
              <a:rect l="l" t="t" r="r" b="b"/>
              <a:pathLst>
                <a:path w="36485" h="4288" extrusionOk="0">
                  <a:moveTo>
                    <a:pt x="1861" y="1"/>
                  </a:moveTo>
                  <a:cubicBezTo>
                    <a:pt x="831" y="1"/>
                    <a:pt x="0" y="848"/>
                    <a:pt x="0" y="1878"/>
                  </a:cubicBezTo>
                  <a:lnTo>
                    <a:pt x="0" y="4287"/>
                  </a:lnTo>
                  <a:lnTo>
                    <a:pt x="36484" y="4287"/>
                  </a:lnTo>
                  <a:lnTo>
                    <a:pt x="36484" y="1878"/>
                  </a:lnTo>
                  <a:cubicBezTo>
                    <a:pt x="36484" y="848"/>
                    <a:pt x="35653" y="1"/>
                    <a:pt x="34623" y="1"/>
                  </a:cubicBezTo>
                  <a:close/>
                </a:path>
              </a:pathLst>
            </a:custGeom>
            <a:solidFill>
              <a:srgbClr val="535355"/>
            </a:solidFill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3693475" y="3142200"/>
              <a:ext cx="205625" cy="213925"/>
            </a:xfrm>
            <a:custGeom>
              <a:avLst/>
              <a:gdLst/>
              <a:ahLst/>
              <a:cxnLst/>
              <a:rect l="l" t="t" r="r" b="b"/>
              <a:pathLst>
                <a:path w="8225" h="8557" extrusionOk="0">
                  <a:moveTo>
                    <a:pt x="1" y="1"/>
                  </a:moveTo>
                  <a:lnTo>
                    <a:pt x="1" y="5334"/>
                  </a:lnTo>
                  <a:lnTo>
                    <a:pt x="898" y="5334"/>
                  </a:lnTo>
                  <a:lnTo>
                    <a:pt x="898" y="8557"/>
                  </a:lnTo>
                  <a:lnTo>
                    <a:pt x="7328" y="8557"/>
                  </a:lnTo>
                  <a:lnTo>
                    <a:pt x="7328" y="5334"/>
                  </a:lnTo>
                  <a:lnTo>
                    <a:pt x="8225" y="5334"/>
                  </a:lnTo>
                  <a:lnTo>
                    <a:pt x="8225" y="1"/>
                  </a:lnTo>
                  <a:close/>
                </a:path>
              </a:pathLst>
            </a:custGeom>
            <a:solidFill>
              <a:srgbClr val="C6C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3693475" y="3142200"/>
              <a:ext cx="205625" cy="213925"/>
            </a:xfrm>
            <a:custGeom>
              <a:avLst/>
              <a:gdLst/>
              <a:ahLst/>
              <a:cxnLst/>
              <a:rect l="l" t="t" r="r" b="b"/>
              <a:pathLst>
                <a:path w="8225" h="8557" fill="none" extrusionOk="0">
                  <a:moveTo>
                    <a:pt x="8225" y="1"/>
                  </a:moveTo>
                  <a:lnTo>
                    <a:pt x="1" y="1"/>
                  </a:lnTo>
                  <a:lnTo>
                    <a:pt x="1" y="5334"/>
                  </a:lnTo>
                  <a:lnTo>
                    <a:pt x="898" y="5334"/>
                  </a:lnTo>
                  <a:lnTo>
                    <a:pt x="898" y="8557"/>
                  </a:lnTo>
                  <a:lnTo>
                    <a:pt x="7328" y="8557"/>
                  </a:lnTo>
                  <a:lnTo>
                    <a:pt x="7328" y="5334"/>
                  </a:lnTo>
                  <a:lnTo>
                    <a:pt x="8225" y="5334"/>
                  </a:lnTo>
                  <a:close/>
                </a:path>
              </a:pathLst>
            </a:custGeom>
            <a:noFill/>
            <a:ln w="540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3192175" y="1206700"/>
              <a:ext cx="1307925" cy="1104425"/>
            </a:xfrm>
            <a:custGeom>
              <a:avLst/>
              <a:gdLst/>
              <a:ahLst/>
              <a:cxnLst/>
              <a:rect l="l" t="t" r="r" b="b"/>
              <a:pathLst>
                <a:path w="52317" h="44177" extrusionOk="0">
                  <a:moveTo>
                    <a:pt x="0" y="0"/>
                  </a:moveTo>
                  <a:lnTo>
                    <a:pt x="0" y="38561"/>
                  </a:lnTo>
                  <a:cubicBezTo>
                    <a:pt x="0" y="41651"/>
                    <a:pt x="2525" y="44177"/>
                    <a:pt x="5615" y="44177"/>
                  </a:cubicBezTo>
                  <a:lnTo>
                    <a:pt x="46701" y="44177"/>
                  </a:lnTo>
                  <a:cubicBezTo>
                    <a:pt x="49808" y="44177"/>
                    <a:pt x="52317" y="41651"/>
                    <a:pt x="52317" y="38561"/>
                  </a:cubicBezTo>
                  <a:lnTo>
                    <a:pt x="52317" y="0"/>
                  </a:lnTo>
                  <a:close/>
                </a:path>
              </a:pathLst>
            </a:custGeom>
            <a:solidFill>
              <a:srgbClr val="00A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3616225" y="436850"/>
              <a:ext cx="826975" cy="1386725"/>
            </a:xfrm>
            <a:custGeom>
              <a:avLst/>
              <a:gdLst/>
              <a:ahLst/>
              <a:cxnLst/>
              <a:rect l="l" t="t" r="r" b="b"/>
              <a:pathLst>
                <a:path w="33079" h="55469" extrusionOk="0">
                  <a:moveTo>
                    <a:pt x="23504" y="0"/>
                  </a:moveTo>
                  <a:cubicBezTo>
                    <a:pt x="23347" y="0"/>
                    <a:pt x="23198" y="87"/>
                    <a:pt x="23127" y="242"/>
                  </a:cubicBezTo>
                  <a:cubicBezTo>
                    <a:pt x="23027" y="458"/>
                    <a:pt x="23110" y="707"/>
                    <a:pt x="23326" y="806"/>
                  </a:cubicBezTo>
                  <a:lnTo>
                    <a:pt x="1164" y="48339"/>
                  </a:lnTo>
                  <a:cubicBezTo>
                    <a:pt x="1" y="50847"/>
                    <a:pt x="1081" y="53838"/>
                    <a:pt x="3589" y="55001"/>
                  </a:cubicBezTo>
                  <a:cubicBezTo>
                    <a:pt x="4269" y="55318"/>
                    <a:pt x="4986" y="55468"/>
                    <a:pt x="5693" y="55468"/>
                  </a:cubicBezTo>
                  <a:cubicBezTo>
                    <a:pt x="7578" y="55468"/>
                    <a:pt x="9394" y="54400"/>
                    <a:pt x="10251" y="52575"/>
                  </a:cubicBezTo>
                  <a:lnTo>
                    <a:pt x="32414" y="5043"/>
                  </a:lnTo>
                  <a:cubicBezTo>
                    <a:pt x="32471" y="5069"/>
                    <a:pt x="32531" y="5082"/>
                    <a:pt x="32589" y="5082"/>
                  </a:cubicBezTo>
                  <a:cubicBezTo>
                    <a:pt x="32752" y="5082"/>
                    <a:pt x="32906" y="4986"/>
                    <a:pt x="32979" y="4827"/>
                  </a:cubicBezTo>
                  <a:cubicBezTo>
                    <a:pt x="33079" y="4628"/>
                    <a:pt x="32979" y="4378"/>
                    <a:pt x="32763" y="4279"/>
                  </a:cubicBezTo>
                  <a:lnTo>
                    <a:pt x="23692" y="42"/>
                  </a:lnTo>
                  <a:cubicBezTo>
                    <a:pt x="23631" y="14"/>
                    <a:pt x="23567" y="0"/>
                    <a:pt x="23504" y="0"/>
                  </a:cubicBezTo>
                  <a:close/>
                </a:path>
              </a:pathLst>
            </a:custGeom>
            <a:noFill/>
            <a:ln w="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3616225" y="1413550"/>
              <a:ext cx="413700" cy="410025"/>
            </a:xfrm>
            <a:custGeom>
              <a:avLst/>
              <a:gdLst/>
              <a:ahLst/>
              <a:cxnLst/>
              <a:rect l="l" t="t" r="r" b="b"/>
              <a:pathLst>
                <a:path w="16548" h="16401" extrusionOk="0">
                  <a:moveTo>
                    <a:pt x="5483" y="0"/>
                  </a:moveTo>
                  <a:lnTo>
                    <a:pt x="1164" y="9271"/>
                  </a:lnTo>
                  <a:cubicBezTo>
                    <a:pt x="1" y="11779"/>
                    <a:pt x="1081" y="14770"/>
                    <a:pt x="3589" y="15933"/>
                  </a:cubicBezTo>
                  <a:cubicBezTo>
                    <a:pt x="4269" y="16250"/>
                    <a:pt x="4986" y="16400"/>
                    <a:pt x="5693" y="16400"/>
                  </a:cubicBezTo>
                  <a:cubicBezTo>
                    <a:pt x="7578" y="16400"/>
                    <a:pt x="9394" y="15332"/>
                    <a:pt x="10251" y="13507"/>
                  </a:cubicBezTo>
                  <a:lnTo>
                    <a:pt x="16548" y="0"/>
                  </a:lnTo>
                  <a:close/>
                </a:path>
              </a:pathLst>
            </a:custGeom>
            <a:solidFill>
              <a:srgbClr val="79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3616225" y="435400"/>
              <a:ext cx="826975" cy="1405550"/>
            </a:xfrm>
            <a:custGeom>
              <a:avLst/>
              <a:gdLst/>
              <a:ahLst/>
              <a:cxnLst/>
              <a:rect l="l" t="t" r="r" b="b"/>
              <a:pathLst>
                <a:path w="33079" h="56222" fill="none" extrusionOk="0">
                  <a:moveTo>
                    <a:pt x="32763" y="4337"/>
                  </a:moveTo>
                  <a:lnTo>
                    <a:pt x="32763" y="4337"/>
                  </a:lnTo>
                  <a:lnTo>
                    <a:pt x="23692" y="100"/>
                  </a:lnTo>
                  <a:cubicBezTo>
                    <a:pt x="23476" y="1"/>
                    <a:pt x="23227" y="84"/>
                    <a:pt x="23127" y="300"/>
                  </a:cubicBezTo>
                  <a:cubicBezTo>
                    <a:pt x="23027" y="516"/>
                    <a:pt x="23110" y="765"/>
                    <a:pt x="23326" y="864"/>
                  </a:cubicBezTo>
                  <a:lnTo>
                    <a:pt x="1164" y="48397"/>
                  </a:lnTo>
                  <a:cubicBezTo>
                    <a:pt x="1" y="50905"/>
                    <a:pt x="1081" y="53896"/>
                    <a:pt x="3589" y="55059"/>
                  </a:cubicBezTo>
                  <a:cubicBezTo>
                    <a:pt x="6081" y="56222"/>
                    <a:pt x="9072" y="55142"/>
                    <a:pt x="10251" y="52633"/>
                  </a:cubicBezTo>
                  <a:lnTo>
                    <a:pt x="32414" y="5101"/>
                  </a:lnTo>
                  <a:cubicBezTo>
                    <a:pt x="32630" y="5201"/>
                    <a:pt x="32879" y="5101"/>
                    <a:pt x="32979" y="4885"/>
                  </a:cubicBezTo>
                  <a:cubicBezTo>
                    <a:pt x="33079" y="4686"/>
                    <a:pt x="32979" y="4436"/>
                    <a:pt x="32763" y="4337"/>
                  </a:cubicBezTo>
                  <a:close/>
                </a:path>
              </a:pathLst>
            </a:custGeom>
            <a:noFill/>
            <a:ln w="54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3158938" y="1055500"/>
              <a:ext cx="1374400" cy="1255625"/>
            </a:xfrm>
            <a:custGeom>
              <a:avLst/>
              <a:gdLst/>
              <a:ahLst/>
              <a:cxnLst/>
              <a:rect l="l" t="t" r="r" b="b"/>
              <a:pathLst>
                <a:path w="54976" h="50225" extrusionOk="0">
                  <a:moveTo>
                    <a:pt x="715" y="1"/>
                  </a:moveTo>
                  <a:cubicBezTo>
                    <a:pt x="317" y="1"/>
                    <a:pt x="1" y="316"/>
                    <a:pt x="1" y="715"/>
                  </a:cubicBezTo>
                  <a:cubicBezTo>
                    <a:pt x="1" y="1413"/>
                    <a:pt x="715" y="1097"/>
                    <a:pt x="715" y="2692"/>
                  </a:cubicBezTo>
                  <a:lnTo>
                    <a:pt x="715" y="43994"/>
                  </a:lnTo>
                  <a:cubicBezTo>
                    <a:pt x="715" y="47417"/>
                    <a:pt x="3506" y="50224"/>
                    <a:pt x="6945" y="50224"/>
                  </a:cubicBezTo>
                  <a:lnTo>
                    <a:pt x="48031" y="50224"/>
                  </a:lnTo>
                  <a:cubicBezTo>
                    <a:pt x="51470" y="50224"/>
                    <a:pt x="54261" y="47417"/>
                    <a:pt x="54261" y="43994"/>
                  </a:cubicBezTo>
                  <a:lnTo>
                    <a:pt x="54261" y="2692"/>
                  </a:lnTo>
                  <a:cubicBezTo>
                    <a:pt x="54261" y="1097"/>
                    <a:pt x="54976" y="1413"/>
                    <a:pt x="54976" y="715"/>
                  </a:cubicBezTo>
                  <a:cubicBezTo>
                    <a:pt x="54976" y="316"/>
                    <a:pt x="54660" y="1"/>
                    <a:pt x="5426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2824175" y="2329375"/>
              <a:ext cx="2043925" cy="2891250"/>
            </a:xfrm>
            <a:custGeom>
              <a:avLst/>
              <a:gdLst/>
              <a:ahLst/>
              <a:cxnLst/>
              <a:rect l="l" t="t" r="r" b="b"/>
              <a:pathLst>
                <a:path w="81757" h="115650" extrusionOk="0">
                  <a:moveTo>
                    <a:pt x="7460" y="1"/>
                  </a:moveTo>
                  <a:lnTo>
                    <a:pt x="7460" y="3257"/>
                  </a:lnTo>
                  <a:lnTo>
                    <a:pt x="10882" y="3257"/>
                  </a:lnTo>
                  <a:lnTo>
                    <a:pt x="0" y="115649"/>
                  </a:lnTo>
                  <a:lnTo>
                    <a:pt x="3273" y="115649"/>
                  </a:lnTo>
                  <a:lnTo>
                    <a:pt x="14155" y="3257"/>
                  </a:lnTo>
                  <a:lnTo>
                    <a:pt x="67602" y="3257"/>
                  </a:lnTo>
                  <a:lnTo>
                    <a:pt x="78484" y="115649"/>
                  </a:lnTo>
                  <a:lnTo>
                    <a:pt x="81757" y="115649"/>
                  </a:lnTo>
                  <a:lnTo>
                    <a:pt x="70875" y="3257"/>
                  </a:lnTo>
                  <a:lnTo>
                    <a:pt x="74297" y="3257"/>
                  </a:lnTo>
                  <a:lnTo>
                    <a:pt x="74297" y="1"/>
                  </a:lnTo>
                  <a:close/>
                </a:path>
              </a:pathLst>
            </a:custGeom>
            <a:solidFill>
              <a:srgbClr val="C6C7C9"/>
            </a:solidFill>
            <a:ln w="49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3010650" y="2329375"/>
              <a:ext cx="1670950" cy="81425"/>
            </a:xfrm>
            <a:custGeom>
              <a:avLst/>
              <a:gdLst/>
              <a:ahLst/>
              <a:cxnLst/>
              <a:rect l="l" t="t" r="r" b="b"/>
              <a:pathLst>
                <a:path w="66838" h="3257" extrusionOk="0">
                  <a:moveTo>
                    <a:pt x="1" y="1"/>
                  </a:moveTo>
                  <a:lnTo>
                    <a:pt x="1" y="3257"/>
                  </a:lnTo>
                  <a:lnTo>
                    <a:pt x="66838" y="3257"/>
                  </a:lnTo>
                  <a:lnTo>
                    <a:pt x="66838" y="1"/>
                  </a:lnTo>
                  <a:close/>
                </a:path>
              </a:pathLst>
            </a:custGeom>
            <a:solidFill>
              <a:srgbClr val="AEAEAF"/>
            </a:solidFill>
            <a:ln w="5400" cap="flat" cmpd="sng">
              <a:solidFill>
                <a:schemeClr val="dk1"/>
              </a:solidFill>
              <a:prstDash val="solid"/>
              <a:miter lim="1661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0" name="Google Shape;210;p16"/>
          <p:cNvPicPr preferRelativeResize="0"/>
          <p:nvPr/>
        </p:nvPicPr>
        <p:blipFill rotWithShape="1">
          <a:blip r:embed="rId3">
            <a:alphaModFix/>
          </a:blip>
          <a:srcRect l="25420" r="22165" b="7114"/>
          <a:stretch/>
        </p:blipFill>
        <p:spPr>
          <a:xfrm>
            <a:off x="1528575" y="2375325"/>
            <a:ext cx="469326" cy="630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6"/>
          <p:cNvSpPr txBox="1"/>
          <p:nvPr/>
        </p:nvSpPr>
        <p:spPr>
          <a:xfrm>
            <a:off x="4203550" y="2156100"/>
            <a:ext cx="3735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When heated in the presence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glucose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Benedict’s reagent will turn from a </a:t>
            </a:r>
            <a:r>
              <a:rPr lang="en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pale blue solution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into a </a:t>
            </a:r>
            <a:r>
              <a:rPr lang="en" b="1">
                <a:solidFill>
                  <a:srgbClr val="990000"/>
                </a:solidFill>
                <a:latin typeface="Cambria"/>
                <a:ea typeface="Cambria"/>
                <a:cs typeface="Cambria"/>
                <a:sym typeface="Cambria"/>
              </a:rPr>
              <a:t>brick red precipitate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338319F-7FE4-C258-9C9A-15B642FFE05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89BE38D-D5FC-DDCE-014A-C1E01DF28AD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0DB661-CF16-CEC3-4019-0BC7436ABC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A5E75-D3D9-34C5-2B5B-F4305CEDEA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Iodine Test For Starch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7" name="Google Shape;21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2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 some iodine to a food sample containing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starch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Iodine is a </a:t>
            </a:r>
            <a:r>
              <a:rPr lang="en" b="1">
                <a:solidFill>
                  <a:srgbClr val="B45F06"/>
                </a:solidFill>
                <a:latin typeface="Cambria"/>
                <a:ea typeface="Cambria"/>
                <a:cs typeface="Cambria"/>
                <a:sym typeface="Cambria"/>
              </a:rPr>
              <a:t>dark orange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liquid.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iodine will turn a </a:t>
            </a:r>
            <a:r>
              <a:rPr lang="en" b="1">
                <a:solidFill>
                  <a:srgbClr val="0B5394"/>
                </a:solidFill>
                <a:latin typeface="Cambria"/>
                <a:ea typeface="Cambria"/>
                <a:cs typeface="Cambria"/>
                <a:sym typeface="Cambria"/>
              </a:rPr>
              <a:t>blue-black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colour.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Starchy foods like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potatoes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cause an instant colour change.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" name="Google Shape;21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19" name="Google Shape;219;p17"/>
          <p:cNvGrpSpPr/>
          <p:nvPr/>
        </p:nvGrpSpPr>
        <p:grpSpPr>
          <a:xfrm>
            <a:off x="2057690" y="2765391"/>
            <a:ext cx="5028610" cy="1852906"/>
            <a:chOff x="1971140" y="2760666"/>
            <a:chExt cx="5028610" cy="1852906"/>
          </a:xfrm>
        </p:grpSpPr>
        <p:grpSp>
          <p:nvGrpSpPr>
            <p:cNvPr id="220" name="Google Shape;220;p17"/>
            <p:cNvGrpSpPr/>
            <p:nvPr/>
          </p:nvGrpSpPr>
          <p:grpSpPr>
            <a:xfrm>
              <a:off x="1971140" y="2760666"/>
              <a:ext cx="1497799" cy="1852906"/>
              <a:chOff x="4635015" y="2066366"/>
              <a:chExt cx="1217228" cy="1505815"/>
            </a:xfrm>
          </p:grpSpPr>
          <p:grpSp>
            <p:nvGrpSpPr>
              <p:cNvPr id="221" name="Google Shape;221;p17"/>
              <p:cNvGrpSpPr/>
              <p:nvPr/>
            </p:nvGrpSpPr>
            <p:grpSpPr>
              <a:xfrm>
                <a:off x="4635015" y="2066366"/>
                <a:ext cx="299208" cy="1505815"/>
                <a:chOff x="6371950" y="-231775"/>
                <a:chExt cx="935025" cy="4961500"/>
              </a:xfrm>
            </p:grpSpPr>
            <p:sp>
              <p:nvSpPr>
                <p:cNvPr id="222" name="Google Shape;222;p17"/>
                <p:cNvSpPr/>
                <p:nvPr/>
              </p:nvSpPr>
              <p:spPr>
                <a:xfrm>
                  <a:off x="6371950" y="-231775"/>
                  <a:ext cx="935025" cy="49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1" h="198460" extrusionOk="0">
                      <a:moveTo>
                        <a:pt x="2527" y="0"/>
                      </a:moveTo>
                      <a:cubicBezTo>
                        <a:pt x="1171" y="0"/>
                        <a:pt x="1" y="1110"/>
                        <a:pt x="1" y="2527"/>
                      </a:cubicBezTo>
                      <a:lnTo>
                        <a:pt x="1" y="9859"/>
                      </a:lnTo>
                      <a:cubicBezTo>
                        <a:pt x="1" y="10968"/>
                        <a:pt x="679" y="11769"/>
                        <a:pt x="1603" y="12138"/>
                      </a:cubicBezTo>
                      <a:cubicBezTo>
                        <a:pt x="1603" y="67899"/>
                        <a:pt x="1541" y="123660"/>
                        <a:pt x="1603" y="179421"/>
                      </a:cubicBezTo>
                      <a:cubicBezTo>
                        <a:pt x="1788" y="190204"/>
                        <a:pt x="13618" y="198460"/>
                        <a:pt x="23722" y="194886"/>
                      </a:cubicBezTo>
                      <a:cubicBezTo>
                        <a:pt x="31855" y="192607"/>
                        <a:pt x="36723" y="183981"/>
                        <a:pt x="35737" y="175848"/>
                      </a:cubicBezTo>
                      <a:lnTo>
                        <a:pt x="35737" y="12200"/>
                      </a:lnTo>
                      <a:cubicBezTo>
                        <a:pt x="36723" y="11830"/>
                        <a:pt x="37401" y="10968"/>
                        <a:pt x="37401" y="9859"/>
                      </a:cubicBezTo>
                      <a:lnTo>
                        <a:pt x="37401" y="2465"/>
                      </a:lnTo>
                      <a:cubicBezTo>
                        <a:pt x="37401" y="1110"/>
                        <a:pt x="36292" y="0"/>
                        <a:pt x="34936" y="0"/>
                      </a:cubicBezTo>
                      <a:lnTo>
                        <a:pt x="2527" y="0"/>
                      </a:lnTo>
                      <a:close/>
                    </a:path>
                  </a:pathLst>
                </a:custGeom>
                <a:noFill/>
                <a:ln w="20025" cap="flat" cmpd="sng">
                  <a:solidFill>
                    <a:srgbClr val="F2F2F2"/>
                  </a:solidFill>
                  <a:prstDash val="solid"/>
                  <a:miter lim="6161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17"/>
                <p:cNvSpPr/>
                <p:nvPr/>
              </p:nvSpPr>
              <p:spPr>
                <a:xfrm>
                  <a:off x="6410475" y="2485425"/>
                  <a:ext cx="879550" cy="2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2" h="87044" extrusionOk="0">
                      <a:moveTo>
                        <a:pt x="62" y="0"/>
                      </a:moveTo>
                      <a:cubicBezTo>
                        <a:pt x="62" y="55761"/>
                        <a:pt x="0" y="15034"/>
                        <a:pt x="62" y="70795"/>
                      </a:cubicBezTo>
                      <a:cubicBezTo>
                        <a:pt x="217" y="79786"/>
                        <a:pt x="8562" y="87044"/>
                        <a:pt x="17248" y="87044"/>
                      </a:cubicBezTo>
                      <a:cubicBezTo>
                        <a:pt x="18919" y="87044"/>
                        <a:pt x="20603" y="86775"/>
                        <a:pt x="22243" y="86198"/>
                      </a:cubicBezTo>
                      <a:cubicBezTo>
                        <a:pt x="30314" y="83919"/>
                        <a:pt x="35182" y="75293"/>
                        <a:pt x="34196" y="67160"/>
                      </a:cubicBezTo>
                      <a:lnTo>
                        <a:pt x="34196" y="0"/>
                      </a:lnTo>
                      <a:close/>
                    </a:path>
                  </a:pathLst>
                </a:custGeom>
                <a:solidFill>
                  <a:srgbClr val="B45F0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17"/>
                <p:cNvSpPr/>
                <p:nvPr/>
              </p:nvSpPr>
              <p:spPr>
                <a:xfrm>
                  <a:off x="6413550" y="2436125"/>
                  <a:ext cx="850300" cy="1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" h="4252" extrusionOk="0">
                      <a:moveTo>
                        <a:pt x="34011" y="2095"/>
                      </a:moveTo>
                      <a:cubicBezTo>
                        <a:pt x="34011" y="3266"/>
                        <a:pt x="26371" y="4252"/>
                        <a:pt x="17006" y="4252"/>
                      </a:cubicBezTo>
                      <a:cubicBezTo>
                        <a:pt x="7641" y="4252"/>
                        <a:pt x="0" y="3266"/>
                        <a:pt x="0" y="2095"/>
                      </a:cubicBezTo>
                      <a:cubicBezTo>
                        <a:pt x="0" y="925"/>
                        <a:pt x="7641" y="0"/>
                        <a:pt x="17006" y="0"/>
                      </a:cubicBezTo>
                      <a:cubicBezTo>
                        <a:pt x="26371" y="0"/>
                        <a:pt x="34011" y="925"/>
                        <a:pt x="34011" y="2095"/>
                      </a:cubicBezTo>
                      <a:close/>
                    </a:path>
                  </a:pathLst>
                </a:custGeom>
                <a:solidFill>
                  <a:srgbClr val="A858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5" name="Google Shape;225;p17"/>
              <p:cNvGrpSpPr/>
              <p:nvPr/>
            </p:nvGrpSpPr>
            <p:grpSpPr>
              <a:xfrm>
                <a:off x="5553035" y="2066366"/>
                <a:ext cx="299208" cy="1505815"/>
                <a:chOff x="6371950" y="-231775"/>
                <a:chExt cx="935025" cy="4961500"/>
              </a:xfrm>
            </p:grpSpPr>
            <p:sp>
              <p:nvSpPr>
                <p:cNvPr id="226" name="Google Shape;226;p17"/>
                <p:cNvSpPr/>
                <p:nvPr/>
              </p:nvSpPr>
              <p:spPr>
                <a:xfrm>
                  <a:off x="6371950" y="-231775"/>
                  <a:ext cx="935025" cy="496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1" h="198460" extrusionOk="0">
                      <a:moveTo>
                        <a:pt x="2527" y="0"/>
                      </a:moveTo>
                      <a:cubicBezTo>
                        <a:pt x="1171" y="0"/>
                        <a:pt x="1" y="1110"/>
                        <a:pt x="1" y="2527"/>
                      </a:cubicBezTo>
                      <a:lnTo>
                        <a:pt x="1" y="9859"/>
                      </a:lnTo>
                      <a:cubicBezTo>
                        <a:pt x="1" y="10968"/>
                        <a:pt x="679" y="11769"/>
                        <a:pt x="1603" y="12138"/>
                      </a:cubicBezTo>
                      <a:cubicBezTo>
                        <a:pt x="1603" y="67899"/>
                        <a:pt x="1541" y="123660"/>
                        <a:pt x="1603" y="179421"/>
                      </a:cubicBezTo>
                      <a:cubicBezTo>
                        <a:pt x="1788" y="190204"/>
                        <a:pt x="13618" y="198460"/>
                        <a:pt x="23722" y="194886"/>
                      </a:cubicBezTo>
                      <a:cubicBezTo>
                        <a:pt x="31855" y="192607"/>
                        <a:pt x="36723" y="183981"/>
                        <a:pt x="35737" y="175848"/>
                      </a:cubicBezTo>
                      <a:lnTo>
                        <a:pt x="35737" y="12200"/>
                      </a:lnTo>
                      <a:cubicBezTo>
                        <a:pt x="36723" y="11830"/>
                        <a:pt x="37401" y="10968"/>
                        <a:pt x="37401" y="9859"/>
                      </a:cubicBezTo>
                      <a:lnTo>
                        <a:pt x="37401" y="2465"/>
                      </a:lnTo>
                      <a:cubicBezTo>
                        <a:pt x="37401" y="1110"/>
                        <a:pt x="36292" y="0"/>
                        <a:pt x="34936" y="0"/>
                      </a:cubicBezTo>
                      <a:lnTo>
                        <a:pt x="2527" y="0"/>
                      </a:lnTo>
                      <a:close/>
                    </a:path>
                  </a:pathLst>
                </a:custGeom>
                <a:noFill/>
                <a:ln w="20025" cap="flat" cmpd="sng">
                  <a:solidFill>
                    <a:srgbClr val="F2F2F2"/>
                  </a:solidFill>
                  <a:prstDash val="solid"/>
                  <a:miter lim="6161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7" name="Google Shape;227;p17"/>
                <p:cNvSpPr/>
                <p:nvPr/>
              </p:nvSpPr>
              <p:spPr>
                <a:xfrm>
                  <a:off x="6410475" y="2485425"/>
                  <a:ext cx="879550" cy="217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82" h="87044" extrusionOk="0">
                      <a:moveTo>
                        <a:pt x="62" y="0"/>
                      </a:moveTo>
                      <a:cubicBezTo>
                        <a:pt x="62" y="55761"/>
                        <a:pt x="0" y="15034"/>
                        <a:pt x="62" y="70795"/>
                      </a:cubicBezTo>
                      <a:cubicBezTo>
                        <a:pt x="217" y="79786"/>
                        <a:pt x="8562" y="87044"/>
                        <a:pt x="17248" y="87044"/>
                      </a:cubicBezTo>
                      <a:cubicBezTo>
                        <a:pt x="18919" y="87044"/>
                        <a:pt x="20603" y="86775"/>
                        <a:pt x="22243" y="86198"/>
                      </a:cubicBezTo>
                      <a:cubicBezTo>
                        <a:pt x="30314" y="83919"/>
                        <a:pt x="35182" y="75293"/>
                        <a:pt x="34196" y="67160"/>
                      </a:cubicBezTo>
                      <a:lnTo>
                        <a:pt x="34196" y="0"/>
                      </a:lnTo>
                      <a:close/>
                    </a:path>
                  </a:pathLst>
                </a:custGeom>
                <a:solidFill>
                  <a:srgbClr val="07376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" name="Google Shape;228;p17"/>
                <p:cNvSpPr/>
                <p:nvPr/>
              </p:nvSpPr>
              <p:spPr>
                <a:xfrm>
                  <a:off x="6413550" y="2436125"/>
                  <a:ext cx="850300" cy="10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12" h="4252" extrusionOk="0">
                      <a:moveTo>
                        <a:pt x="34011" y="2095"/>
                      </a:moveTo>
                      <a:cubicBezTo>
                        <a:pt x="34011" y="3266"/>
                        <a:pt x="26371" y="4252"/>
                        <a:pt x="17006" y="4252"/>
                      </a:cubicBezTo>
                      <a:cubicBezTo>
                        <a:pt x="7641" y="4252"/>
                        <a:pt x="0" y="3266"/>
                        <a:pt x="0" y="2095"/>
                      </a:cubicBezTo>
                      <a:cubicBezTo>
                        <a:pt x="0" y="925"/>
                        <a:pt x="7641" y="0"/>
                        <a:pt x="17006" y="0"/>
                      </a:cubicBezTo>
                      <a:cubicBezTo>
                        <a:pt x="26371" y="0"/>
                        <a:pt x="34011" y="925"/>
                        <a:pt x="34011" y="2095"/>
                      </a:cubicBezTo>
                      <a:close/>
                    </a:path>
                  </a:pathLst>
                </a:custGeom>
                <a:solidFill>
                  <a:srgbClr val="0B53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229" name="Google Shape;229;p17"/>
              <p:cNvCxnSpPr/>
              <p:nvPr/>
            </p:nvCxnSpPr>
            <p:spPr>
              <a:xfrm>
                <a:off x="4977345" y="2764905"/>
                <a:ext cx="532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sp>
          <p:nvSpPr>
            <p:cNvPr id="230" name="Google Shape;230;p17"/>
            <p:cNvSpPr txBox="1"/>
            <p:nvPr/>
          </p:nvSpPr>
          <p:spPr>
            <a:xfrm>
              <a:off x="3807450" y="3325175"/>
              <a:ext cx="3192300" cy="72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If starch is present in a food sample, iodine will immediately change colour from dark orange to blue-black.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5105256-E42E-96F2-4631-35E3369E85F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FFDC044-047E-F56A-C4A7-F995E4C21D2F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35371-FD98-85FC-9B04-CCFD84EBF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FF51C6-ABC2-AB9C-FD89-85E425420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36" name="Google Shape;236;p18"/>
          <p:cNvPicPr preferRelativeResize="0"/>
          <p:nvPr/>
        </p:nvPicPr>
        <p:blipFill rotWithShape="1">
          <a:blip r:embed="rId3">
            <a:alphaModFix/>
          </a:blip>
          <a:srcRect l="3549" r="14288"/>
          <a:stretch/>
        </p:blipFill>
        <p:spPr>
          <a:xfrm>
            <a:off x="0" y="0"/>
            <a:ext cx="5634708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18"/>
          <p:cNvCxnSpPr/>
          <p:nvPr/>
        </p:nvCxnSpPr>
        <p:spPr>
          <a:xfrm>
            <a:off x="5634700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8" name="Google Shape;238;p18"/>
          <p:cNvSpPr txBox="1"/>
          <p:nvPr/>
        </p:nvSpPr>
        <p:spPr>
          <a:xfrm>
            <a:off x="6330450" y="2156100"/>
            <a:ext cx="211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Starchy foods like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potatoes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cause iodine to change colour instantly.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7047E3E-6669-1143-531C-1BF74925B721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E8AD9DB7-BE93-A1D3-EF64-B41520194FD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34755A-9F12-B645-810B-538AF2B27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ADA722-4702-4591-B2D6-5F8D12AFBB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The Biuret Test for Proteins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4" name="Google Shape;244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437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 some Biuret reagent to a food sample containing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Biuret reagent is a </a:t>
            </a:r>
            <a:r>
              <a:rPr lang="en" b="1">
                <a:solidFill>
                  <a:srgbClr val="91C7FB"/>
                </a:solidFill>
                <a:latin typeface="Cambria"/>
                <a:ea typeface="Cambria"/>
                <a:cs typeface="Cambria"/>
                <a:sym typeface="Cambria"/>
              </a:rPr>
              <a:t>pale blue solution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Biuret reagent can detect the peptide bonds found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proteins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 some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sodium hydroxide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to the solution.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Biuret reagent will only work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alkaline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conditions.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Biuret reagent will turn a </a:t>
            </a:r>
            <a:r>
              <a:rPr lang="en" b="1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purple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colour.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greater the concentration of protein, the deeper the purple colour.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5" name="Google Shape;24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46" name="Google Shape;246;p19"/>
          <p:cNvGrpSpPr/>
          <p:nvPr/>
        </p:nvGrpSpPr>
        <p:grpSpPr>
          <a:xfrm>
            <a:off x="6067100" y="1522475"/>
            <a:ext cx="1842900" cy="2676400"/>
            <a:chOff x="6267600" y="1868375"/>
            <a:chExt cx="1842900" cy="2676400"/>
          </a:xfrm>
        </p:grpSpPr>
        <p:grpSp>
          <p:nvGrpSpPr>
            <p:cNvPr id="247" name="Google Shape;247;p19"/>
            <p:cNvGrpSpPr/>
            <p:nvPr/>
          </p:nvGrpSpPr>
          <p:grpSpPr>
            <a:xfrm>
              <a:off x="6428275" y="1868375"/>
              <a:ext cx="374010" cy="1984600"/>
              <a:chOff x="6371950" y="-231775"/>
              <a:chExt cx="935025" cy="4961500"/>
            </a:xfrm>
          </p:grpSpPr>
          <p:sp>
            <p:nvSpPr>
              <p:cNvPr id="248" name="Google Shape;248;p19"/>
              <p:cNvSpPr/>
              <p:nvPr/>
            </p:nvSpPr>
            <p:spPr>
              <a:xfrm>
                <a:off x="6371950" y="-231775"/>
                <a:ext cx="935025" cy="4961500"/>
              </a:xfrm>
              <a:custGeom>
                <a:avLst/>
                <a:gdLst/>
                <a:ahLst/>
                <a:cxnLst/>
                <a:rect l="l" t="t" r="r" b="b"/>
                <a:pathLst>
                  <a:path w="37401" h="198460" extrusionOk="0">
                    <a:moveTo>
                      <a:pt x="2527" y="0"/>
                    </a:moveTo>
                    <a:cubicBezTo>
                      <a:pt x="1171" y="0"/>
                      <a:pt x="1" y="1110"/>
                      <a:pt x="1" y="2527"/>
                    </a:cubicBezTo>
                    <a:lnTo>
                      <a:pt x="1" y="9859"/>
                    </a:lnTo>
                    <a:cubicBezTo>
                      <a:pt x="1" y="10968"/>
                      <a:pt x="679" y="11769"/>
                      <a:pt x="1603" y="12138"/>
                    </a:cubicBezTo>
                    <a:cubicBezTo>
                      <a:pt x="1603" y="67899"/>
                      <a:pt x="1541" y="123660"/>
                      <a:pt x="1603" y="179421"/>
                    </a:cubicBezTo>
                    <a:cubicBezTo>
                      <a:pt x="1788" y="190204"/>
                      <a:pt x="13618" y="198460"/>
                      <a:pt x="23722" y="194886"/>
                    </a:cubicBezTo>
                    <a:cubicBezTo>
                      <a:pt x="31855" y="192607"/>
                      <a:pt x="36723" y="183981"/>
                      <a:pt x="35737" y="175848"/>
                    </a:cubicBezTo>
                    <a:lnTo>
                      <a:pt x="35737" y="12200"/>
                    </a:lnTo>
                    <a:cubicBezTo>
                      <a:pt x="36723" y="11830"/>
                      <a:pt x="37401" y="10968"/>
                      <a:pt x="37401" y="9859"/>
                    </a:cubicBezTo>
                    <a:lnTo>
                      <a:pt x="37401" y="2465"/>
                    </a:lnTo>
                    <a:cubicBezTo>
                      <a:pt x="37401" y="1110"/>
                      <a:pt x="36292" y="0"/>
                      <a:pt x="34936" y="0"/>
                    </a:cubicBezTo>
                    <a:lnTo>
                      <a:pt x="2527" y="0"/>
                    </a:lnTo>
                    <a:close/>
                  </a:path>
                </a:pathLst>
              </a:custGeom>
              <a:noFill/>
              <a:ln w="20025" cap="flat" cmpd="sng">
                <a:solidFill>
                  <a:srgbClr val="F2F2F2"/>
                </a:solidFill>
                <a:prstDash val="solid"/>
                <a:miter lim="616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6410475" y="2485425"/>
                <a:ext cx="879550" cy="2176100"/>
              </a:xfrm>
              <a:custGeom>
                <a:avLst/>
                <a:gdLst/>
                <a:ahLst/>
                <a:cxnLst/>
                <a:rect l="l" t="t" r="r" b="b"/>
                <a:pathLst>
                  <a:path w="35182" h="87044" extrusionOk="0">
                    <a:moveTo>
                      <a:pt x="62" y="0"/>
                    </a:moveTo>
                    <a:cubicBezTo>
                      <a:pt x="62" y="55761"/>
                      <a:pt x="0" y="15034"/>
                      <a:pt x="62" y="70795"/>
                    </a:cubicBezTo>
                    <a:cubicBezTo>
                      <a:pt x="217" y="79786"/>
                      <a:pt x="8562" y="87044"/>
                      <a:pt x="17248" y="87044"/>
                    </a:cubicBezTo>
                    <a:cubicBezTo>
                      <a:pt x="18919" y="87044"/>
                      <a:pt x="20603" y="86775"/>
                      <a:pt x="22243" y="86198"/>
                    </a:cubicBezTo>
                    <a:cubicBezTo>
                      <a:pt x="30314" y="83919"/>
                      <a:pt x="35182" y="75293"/>
                      <a:pt x="34196" y="67160"/>
                    </a:cubicBezTo>
                    <a:lnTo>
                      <a:pt x="34196" y="0"/>
                    </a:lnTo>
                    <a:close/>
                  </a:path>
                </a:pathLst>
              </a:custGeom>
              <a:solidFill>
                <a:srgbClr val="91C7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6413550" y="2436125"/>
                <a:ext cx="8503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34012" h="4252" extrusionOk="0">
                    <a:moveTo>
                      <a:pt x="34011" y="2095"/>
                    </a:moveTo>
                    <a:cubicBezTo>
                      <a:pt x="34011" y="3266"/>
                      <a:pt x="26371" y="4252"/>
                      <a:pt x="17006" y="4252"/>
                    </a:cubicBezTo>
                    <a:cubicBezTo>
                      <a:pt x="7641" y="4252"/>
                      <a:pt x="0" y="3266"/>
                      <a:pt x="0" y="2095"/>
                    </a:cubicBezTo>
                    <a:cubicBezTo>
                      <a:pt x="0" y="925"/>
                      <a:pt x="7641" y="0"/>
                      <a:pt x="17006" y="0"/>
                    </a:cubicBezTo>
                    <a:cubicBezTo>
                      <a:pt x="26371" y="0"/>
                      <a:pt x="34011" y="925"/>
                      <a:pt x="34011" y="2095"/>
                    </a:cubicBezTo>
                    <a:close/>
                  </a:path>
                </a:pathLst>
              </a:custGeom>
              <a:solidFill>
                <a:srgbClr val="85B9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1" name="Google Shape;251;p19"/>
            <p:cNvGrpSpPr/>
            <p:nvPr/>
          </p:nvGrpSpPr>
          <p:grpSpPr>
            <a:xfrm>
              <a:off x="7575800" y="1868375"/>
              <a:ext cx="374010" cy="1984600"/>
              <a:chOff x="6371950" y="-231775"/>
              <a:chExt cx="935025" cy="4961500"/>
            </a:xfrm>
          </p:grpSpPr>
          <p:sp>
            <p:nvSpPr>
              <p:cNvPr id="252" name="Google Shape;252;p19"/>
              <p:cNvSpPr/>
              <p:nvPr/>
            </p:nvSpPr>
            <p:spPr>
              <a:xfrm>
                <a:off x="6371950" y="-231775"/>
                <a:ext cx="935025" cy="4961500"/>
              </a:xfrm>
              <a:custGeom>
                <a:avLst/>
                <a:gdLst/>
                <a:ahLst/>
                <a:cxnLst/>
                <a:rect l="l" t="t" r="r" b="b"/>
                <a:pathLst>
                  <a:path w="37401" h="198460" extrusionOk="0">
                    <a:moveTo>
                      <a:pt x="2527" y="0"/>
                    </a:moveTo>
                    <a:cubicBezTo>
                      <a:pt x="1171" y="0"/>
                      <a:pt x="1" y="1110"/>
                      <a:pt x="1" y="2527"/>
                    </a:cubicBezTo>
                    <a:lnTo>
                      <a:pt x="1" y="9859"/>
                    </a:lnTo>
                    <a:cubicBezTo>
                      <a:pt x="1" y="10968"/>
                      <a:pt x="679" y="11769"/>
                      <a:pt x="1603" y="12138"/>
                    </a:cubicBezTo>
                    <a:cubicBezTo>
                      <a:pt x="1603" y="67899"/>
                      <a:pt x="1541" y="123660"/>
                      <a:pt x="1603" y="179421"/>
                    </a:cubicBezTo>
                    <a:cubicBezTo>
                      <a:pt x="1788" y="190204"/>
                      <a:pt x="13618" y="198460"/>
                      <a:pt x="23722" y="194886"/>
                    </a:cubicBezTo>
                    <a:cubicBezTo>
                      <a:pt x="31855" y="192607"/>
                      <a:pt x="36723" y="183981"/>
                      <a:pt x="35737" y="175848"/>
                    </a:cubicBezTo>
                    <a:lnTo>
                      <a:pt x="35737" y="12200"/>
                    </a:lnTo>
                    <a:cubicBezTo>
                      <a:pt x="36723" y="11830"/>
                      <a:pt x="37401" y="10968"/>
                      <a:pt x="37401" y="9859"/>
                    </a:cubicBezTo>
                    <a:lnTo>
                      <a:pt x="37401" y="2465"/>
                    </a:lnTo>
                    <a:cubicBezTo>
                      <a:pt x="37401" y="1110"/>
                      <a:pt x="36292" y="0"/>
                      <a:pt x="34936" y="0"/>
                    </a:cubicBezTo>
                    <a:lnTo>
                      <a:pt x="2527" y="0"/>
                    </a:lnTo>
                    <a:close/>
                  </a:path>
                </a:pathLst>
              </a:custGeom>
              <a:noFill/>
              <a:ln w="20025" cap="flat" cmpd="sng">
                <a:solidFill>
                  <a:srgbClr val="F2F2F2"/>
                </a:solidFill>
                <a:prstDash val="solid"/>
                <a:miter lim="616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6410475" y="2485425"/>
                <a:ext cx="879550" cy="2176100"/>
              </a:xfrm>
              <a:custGeom>
                <a:avLst/>
                <a:gdLst/>
                <a:ahLst/>
                <a:cxnLst/>
                <a:rect l="l" t="t" r="r" b="b"/>
                <a:pathLst>
                  <a:path w="35182" h="87044" extrusionOk="0">
                    <a:moveTo>
                      <a:pt x="62" y="0"/>
                    </a:moveTo>
                    <a:cubicBezTo>
                      <a:pt x="62" y="55761"/>
                      <a:pt x="0" y="15034"/>
                      <a:pt x="62" y="70795"/>
                    </a:cubicBezTo>
                    <a:cubicBezTo>
                      <a:pt x="217" y="79786"/>
                      <a:pt x="8562" y="87044"/>
                      <a:pt x="17248" y="87044"/>
                    </a:cubicBezTo>
                    <a:cubicBezTo>
                      <a:pt x="18919" y="87044"/>
                      <a:pt x="20603" y="86775"/>
                      <a:pt x="22243" y="86198"/>
                    </a:cubicBezTo>
                    <a:cubicBezTo>
                      <a:pt x="30314" y="83919"/>
                      <a:pt x="35182" y="75293"/>
                      <a:pt x="34196" y="67160"/>
                    </a:cubicBezTo>
                    <a:lnTo>
                      <a:pt x="34196" y="0"/>
                    </a:lnTo>
                    <a:close/>
                  </a:path>
                </a:pathLst>
              </a:custGeom>
              <a:solidFill>
                <a:srgbClr val="9900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9"/>
              <p:cNvSpPr/>
              <p:nvPr/>
            </p:nvSpPr>
            <p:spPr>
              <a:xfrm>
                <a:off x="6413550" y="2436125"/>
                <a:ext cx="850300" cy="106300"/>
              </a:xfrm>
              <a:custGeom>
                <a:avLst/>
                <a:gdLst/>
                <a:ahLst/>
                <a:cxnLst/>
                <a:rect l="l" t="t" r="r" b="b"/>
                <a:pathLst>
                  <a:path w="34012" h="4252" extrusionOk="0">
                    <a:moveTo>
                      <a:pt x="34011" y="2095"/>
                    </a:moveTo>
                    <a:cubicBezTo>
                      <a:pt x="34011" y="3266"/>
                      <a:pt x="26371" y="4252"/>
                      <a:pt x="17006" y="4252"/>
                    </a:cubicBezTo>
                    <a:cubicBezTo>
                      <a:pt x="7641" y="4252"/>
                      <a:pt x="0" y="3266"/>
                      <a:pt x="0" y="2095"/>
                    </a:cubicBezTo>
                    <a:cubicBezTo>
                      <a:pt x="0" y="925"/>
                      <a:pt x="7641" y="0"/>
                      <a:pt x="17006" y="0"/>
                    </a:cubicBezTo>
                    <a:cubicBezTo>
                      <a:pt x="26371" y="0"/>
                      <a:pt x="34011" y="925"/>
                      <a:pt x="34011" y="2095"/>
                    </a:cubicBezTo>
                    <a:close/>
                  </a:path>
                </a:pathLst>
              </a:custGeom>
              <a:solidFill>
                <a:srgbClr val="6500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55" name="Google Shape;255;p19"/>
            <p:cNvCxnSpPr/>
            <p:nvPr/>
          </p:nvCxnSpPr>
          <p:spPr>
            <a:xfrm>
              <a:off x="6856188" y="2789075"/>
              <a:ext cx="665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6" name="Google Shape;256;p19"/>
            <p:cNvSpPr txBox="1"/>
            <p:nvPr/>
          </p:nvSpPr>
          <p:spPr>
            <a:xfrm>
              <a:off x="6267600" y="3898275"/>
              <a:ext cx="18429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 positive test for proteins sees Biuret reagent change colour from pale blue to purple.</a:t>
              </a:r>
              <a:endParaRPr sz="1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135B3B9-348B-4854-EC77-0A57122BBBC3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F4B2881-2670-91F2-20B3-20D5051448C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2A66A-E0C7-32CC-1A56-EAE35A5D5E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62B4-F052-B873-5D23-F2F37FA1C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20"/>
          <p:cNvPicPr preferRelativeResize="0"/>
          <p:nvPr/>
        </p:nvPicPr>
        <p:blipFill rotWithShape="1">
          <a:blip r:embed="rId3">
            <a:alphaModFix/>
          </a:blip>
          <a:srcRect t="2109" b="14522"/>
          <a:stretch/>
        </p:blipFill>
        <p:spPr>
          <a:xfrm flipH="1">
            <a:off x="4516779" y="0"/>
            <a:ext cx="46272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63" name="Google Shape;263;p20"/>
          <p:cNvCxnSpPr/>
          <p:nvPr/>
        </p:nvCxnSpPr>
        <p:spPr>
          <a:xfrm>
            <a:off x="4513475" y="0"/>
            <a:ext cx="3300" cy="51435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/>
          <p:nvPr/>
        </p:nvSpPr>
        <p:spPr>
          <a:xfrm>
            <a:off x="435625" y="2156100"/>
            <a:ext cx="3594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Biuret reagent can be used to estimate the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concentration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protein. The higher the concentration, the deeper the </a:t>
            </a:r>
            <a:r>
              <a:rPr lang="en" b="1">
                <a:solidFill>
                  <a:srgbClr val="9900FF"/>
                </a:solidFill>
                <a:latin typeface="Cambria"/>
                <a:ea typeface="Cambria"/>
                <a:cs typeface="Cambria"/>
                <a:sym typeface="Cambria"/>
              </a:rPr>
              <a:t>purple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colour.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E3E70DB-72CA-A8FE-20DD-21A314A84E2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2EDA360-6A09-6DA2-C198-104106B4DE72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1B3A2-8DC4-2A2F-5C7F-141EC23D8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458D2-FDA7-5A23-4EF2-3879FB586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 Sudan III Test for Lipids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0" name="Google Shape;27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Add some Sudan III dye to a food sample containing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lipids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Sudan III is a </a:t>
            </a:r>
            <a:r>
              <a:rPr lang="en" b="1">
                <a:solidFill>
                  <a:srgbClr val="D4421D"/>
                </a:solidFill>
                <a:latin typeface="Cambria"/>
                <a:ea typeface="Cambria"/>
                <a:cs typeface="Cambria"/>
                <a:sym typeface="Cambria"/>
              </a:rPr>
              <a:t>red/orange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dye that binds to triglycerides.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Triglycerides are the basis of most lipids.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AutoNum type="arabi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red layer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stained lipid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will form at the top of the food sample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dye will not bind to water-soluble compounds.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AutoNum type="alphaLcPeriod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Food tests video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1" name="Google Shape;271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72" name="Google Shape;272;p21"/>
          <p:cNvGrpSpPr/>
          <p:nvPr/>
        </p:nvGrpSpPr>
        <p:grpSpPr>
          <a:xfrm>
            <a:off x="2046590" y="3043116"/>
            <a:ext cx="5050810" cy="1852906"/>
            <a:chOff x="2057690" y="3043116"/>
            <a:chExt cx="5050810" cy="1852906"/>
          </a:xfrm>
        </p:grpSpPr>
        <p:grpSp>
          <p:nvGrpSpPr>
            <p:cNvPr id="273" name="Google Shape;273;p21"/>
            <p:cNvGrpSpPr/>
            <p:nvPr/>
          </p:nvGrpSpPr>
          <p:grpSpPr>
            <a:xfrm>
              <a:off x="2057690" y="3043116"/>
              <a:ext cx="5050810" cy="1852906"/>
              <a:chOff x="1971140" y="2760666"/>
              <a:chExt cx="5050810" cy="1852906"/>
            </a:xfrm>
          </p:grpSpPr>
          <p:grpSp>
            <p:nvGrpSpPr>
              <p:cNvPr id="274" name="Google Shape;274;p21"/>
              <p:cNvGrpSpPr/>
              <p:nvPr/>
            </p:nvGrpSpPr>
            <p:grpSpPr>
              <a:xfrm>
                <a:off x="1971140" y="2760666"/>
                <a:ext cx="1497799" cy="1852906"/>
                <a:chOff x="4635015" y="2066366"/>
                <a:chExt cx="1217228" cy="1505815"/>
              </a:xfrm>
            </p:grpSpPr>
            <p:grpSp>
              <p:nvGrpSpPr>
                <p:cNvPr id="275" name="Google Shape;275;p21"/>
                <p:cNvGrpSpPr/>
                <p:nvPr/>
              </p:nvGrpSpPr>
              <p:grpSpPr>
                <a:xfrm>
                  <a:off x="4635015" y="2066366"/>
                  <a:ext cx="299208" cy="1505815"/>
                  <a:chOff x="6371950" y="-231775"/>
                  <a:chExt cx="935025" cy="4961500"/>
                </a:xfrm>
              </p:grpSpPr>
              <p:sp>
                <p:nvSpPr>
                  <p:cNvPr id="276" name="Google Shape;276;p21"/>
                  <p:cNvSpPr/>
                  <p:nvPr/>
                </p:nvSpPr>
                <p:spPr>
                  <a:xfrm>
                    <a:off x="6371950" y="-231775"/>
                    <a:ext cx="935025" cy="496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1" h="198460" extrusionOk="0">
                        <a:moveTo>
                          <a:pt x="2527" y="0"/>
                        </a:moveTo>
                        <a:cubicBezTo>
                          <a:pt x="1171" y="0"/>
                          <a:pt x="1" y="1110"/>
                          <a:pt x="1" y="2527"/>
                        </a:cubicBezTo>
                        <a:lnTo>
                          <a:pt x="1" y="9859"/>
                        </a:lnTo>
                        <a:cubicBezTo>
                          <a:pt x="1" y="10968"/>
                          <a:pt x="679" y="11769"/>
                          <a:pt x="1603" y="12138"/>
                        </a:cubicBezTo>
                        <a:cubicBezTo>
                          <a:pt x="1603" y="67899"/>
                          <a:pt x="1541" y="123660"/>
                          <a:pt x="1603" y="179421"/>
                        </a:cubicBezTo>
                        <a:cubicBezTo>
                          <a:pt x="1788" y="190204"/>
                          <a:pt x="13618" y="198460"/>
                          <a:pt x="23722" y="194886"/>
                        </a:cubicBezTo>
                        <a:cubicBezTo>
                          <a:pt x="31855" y="192607"/>
                          <a:pt x="36723" y="183981"/>
                          <a:pt x="35737" y="175848"/>
                        </a:cubicBezTo>
                        <a:lnTo>
                          <a:pt x="35737" y="12200"/>
                        </a:lnTo>
                        <a:cubicBezTo>
                          <a:pt x="36723" y="11830"/>
                          <a:pt x="37401" y="10968"/>
                          <a:pt x="37401" y="9859"/>
                        </a:cubicBezTo>
                        <a:lnTo>
                          <a:pt x="37401" y="2465"/>
                        </a:lnTo>
                        <a:cubicBezTo>
                          <a:pt x="37401" y="1110"/>
                          <a:pt x="36292" y="0"/>
                          <a:pt x="34936" y="0"/>
                        </a:cubicBezTo>
                        <a:lnTo>
                          <a:pt x="2527" y="0"/>
                        </a:lnTo>
                        <a:close/>
                      </a:path>
                    </a:pathLst>
                  </a:custGeom>
                  <a:noFill/>
                  <a:ln w="20025" cap="flat" cmpd="sng">
                    <a:solidFill>
                      <a:srgbClr val="F2F2F2"/>
                    </a:solidFill>
                    <a:prstDash val="solid"/>
                    <a:miter lim="6161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7" name="Google Shape;277;p21"/>
                  <p:cNvSpPr/>
                  <p:nvPr/>
                </p:nvSpPr>
                <p:spPr>
                  <a:xfrm>
                    <a:off x="6410475" y="2485425"/>
                    <a:ext cx="879550" cy="2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82" h="87044" extrusionOk="0">
                        <a:moveTo>
                          <a:pt x="62" y="0"/>
                        </a:moveTo>
                        <a:cubicBezTo>
                          <a:pt x="62" y="55761"/>
                          <a:pt x="0" y="15034"/>
                          <a:pt x="62" y="70795"/>
                        </a:cubicBezTo>
                        <a:cubicBezTo>
                          <a:pt x="217" y="79786"/>
                          <a:pt x="8562" y="87044"/>
                          <a:pt x="17248" y="87044"/>
                        </a:cubicBezTo>
                        <a:cubicBezTo>
                          <a:pt x="18919" y="87044"/>
                          <a:pt x="20603" y="86775"/>
                          <a:pt x="22243" y="86198"/>
                        </a:cubicBezTo>
                        <a:cubicBezTo>
                          <a:pt x="30314" y="83919"/>
                          <a:pt x="35182" y="75293"/>
                          <a:pt x="34196" y="67160"/>
                        </a:cubicBezTo>
                        <a:lnTo>
                          <a:pt x="34196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8" name="Google Shape;278;p21"/>
                  <p:cNvSpPr/>
                  <p:nvPr/>
                </p:nvSpPr>
                <p:spPr>
                  <a:xfrm>
                    <a:off x="6413550" y="2436125"/>
                    <a:ext cx="850300" cy="10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2" h="4252" extrusionOk="0">
                        <a:moveTo>
                          <a:pt x="34011" y="2095"/>
                        </a:moveTo>
                        <a:cubicBezTo>
                          <a:pt x="34011" y="3266"/>
                          <a:pt x="26371" y="4252"/>
                          <a:pt x="17006" y="4252"/>
                        </a:cubicBezTo>
                        <a:cubicBezTo>
                          <a:pt x="7641" y="4252"/>
                          <a:pt x="0" y="3266"/>
                          <a:pt x="0" y="2095"/>
                        </a:cubicBezTo>
                        <a:cubicBezTo>
                          <a:pt x="0" y="925"/>
                          <a:pt x="7641" y="0"/>
                          <a:pt x="17006" y="0"/>
                        </a:cubicBezTo>
                        <a:cubicBezTo>
                          <a:pt x="26371" y="0"/>
                          <a:pt x="34011" y="925"/>
                          <a:pt x="34011" y="209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79" name="Google Shape;279;p21"/>
                <p:cNvGrpSpPr/>
                <p:nvPr/>
              </p:nvGrpSpPr>
              <p:grpSpPr>
                <a:xfrm>
                  <a:off x="5553035" y="2066366"/>
                  <a:ext cx="299208" cy="1505815"/>
                  <a:chOff x="6371950" y="-231775"/>
                  <a:chExt cx="935025" cy="4961500"/>
                </a:xfrm>
              </p:grpSpPr>
              <p:sp>
                <p:nvSpPr>
                  <p:cNvPr id="280" name="Google Shape;280;p21"/>
                  <p:cNvSpPr/>
                  <p:nvPr/>
                </p:nvSpPr>
                <p:spPr>
                  <a:xfrm>
                    <a:off x="6371950" y="-231775"/>
                    <a:ext cx="935025" cy="4961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1" h="198460" extrusionOk="0">
                        <a:moveTo>
                          <a:pt x="2527" y="0"/>
                        </a:moveTo>
                        <a:cubicBezTo>
                          <a:pt x="1171" y="0"/>
                          <a:pt x="1" y="1110"/>
                          <a:pt x="1" y="2527"/>
                        </a:cubicBezTo>
                        <a:lnTo>
                          <a:pt x="1" y="9859"/>
                        </a:lnTo>
                        <a:cubicBezTo>
                          <a:pt x="1" y="10968"/>
                          <a:pt x="679" y="11769"/>
                          <a:pt x="1603" y="12138"/>
                        </a:cubicBezTo>
                        <a:cubicBezTo>
                          <a:pt x="1603" y="67899"/>
                          <a:pt x="1541" y="123660"/>
                          <a:pt x="1603" y="179421"/>
                        </a:cubicBezTo>
                        <a:cubicBezTo>
                          <a:pt x="1788" y="190204"/>
                          <a:pt x="13618" y="198460"/>
                          <a:pt x="23722" y="194886"/>
                        </a:cubicBezTo>
                        <a:cubicBezTo>
                          <a:pt x="31855" y="192607"/>
                          <a:pt x="36723" y="183981"/>
                          <a:pt x="35737" y="175848"/>
                        </a:cubicBezTo>
                        <a:lnTo>
                          <a:pt x="35737" y="12200"/>
                        </a:lnTo>
                        <a:cubicBezTo>
                          <a:pt x="36723" y="11830"/>
                          <a:pt x="37401" y="10968"/>
                          <a:pt x="37401" y="9859"/>
                        </a:cubicBezTo>
                        <a:lnTo>
                          <a:pt x="37401" y="2465"/>
                        </a:lnTo>
                        <a:cubicBezTo>
                          <a:pt x="37401" y="1110"/>
                          <a:pt x="36292" y="0"/>
                          <a:pt x="34936" y="0"/>
                        </a:cubicBezTo>
                        <a:lnTo>
                          <a:pt x="2527" y="0"/>
                        </a:lnTo>
                        <a:close/>
                      </a:path>
                    </a:pathLst>
                  </a:custGeom>
                  <a:noFill/>
                  <a:ln w="20025" cap="flat" cmpd="sng">
                    <a:solidFill>
                      <a:srgbClr val="F2F2F2"/>
                    </a:solidFill>
                    <a:prstDash val="solid"/>
                    <a:miter lim="6161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1" name="Google Shape;281;p21"/>
                  <p:cNvSpPr/>
                  <p:nvPr/>
                </p:nvSpPr>
                <p:spPr>
                  <a:xfrm>
                    <a:off x="6410475" y="2485425"/>
                    <a:ext cx="879550" cy="2176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82" h="87044" extrusionOk="0">
                        <a:moveTo>
                          <a:pt x="62" y="0"/>
                        </a:moveTo>
                        <a:cubicBezTo>
                          <a:pt x="62" y="55761"/>
                          <a:pt x="0" y="15034"/>
                          <a:pt x="62" y="70795"/>
                        </a:cubicBezTo>
                        <a:cubicBezTo>
                          <a:pt x="217" y="79786"/>
                          <a:pt x="8562" y="87044"/>
                          <a:pt x="17248" y="87044"/>
                        </a:cubicBezTo>
                        <a:cubicBezTo>
                          <a:pt x="18919" y="87044"/>
                          <a:pt x="20603" y="86775"/>
                          <a:pt x="22243" y="86198"/>
                        </a:cubicBezTo>
                        <a:cubicBezTo>
                          <a:pt x="30314" y="83919"/>
                          <a:pt x="35182" y="75293"/>
                          <a:pt x="34196" y="67160"/>
                        </a:cubicBezTo>
                        <a:lnTo>
                          <a:pt x="34196" y="0"/>
                        </a:ln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82" name="Google Shape;282;p21"/>
                  <p:cNvSpPr/>
                  <p:nvPr/>
                </p:nvSpPr>
                <p:spPr>
                  <a:xfrm>
                    <a:off x="6413550" y="2436125"/>
                    <a:ext cx="850300" cy="10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012" h="4252" extrusionOk="0">
                        <a:moveTo>
                          <a:pt x="34011" y="2095"/>
                        </a:moveTo>
                        <a:cubicBezTo>
                          <a:pt x="34011" y="3266"/>
                          <a:pt x="26371" y="4252"/>
                          <a:pt x="17006" y="4252"/>
                        </a:cubicBezTo>
                        <a:cubicBezTo>
                          <a:pt x="7641" y="4252"/>
                          <a:pt x="0" y="3266"/>
                          <a:pt x="0" y="2095"/>
                        </a:cubicBezTo>
                        <a:cubicBezTo>
                          <a:pt x="0" y="925"/>
                          <a:pt x="7641" y="0"/>
                          <a:pt x="17006" y="0"/>
                        </a:cubicBezTo>
                        <a:cubicBezTo>
                          <a:pt x="26371" y="0"/>
                          <a:pt x="34011" y="925"/>
                          <a:pt x="34011" y="2095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dk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cxnSp>
              <p:nvCxnSpPr>
                <p:cNvPr id="283" name="Google Shape;283;p21"/>
                <p:cNvCxnSpPr/>
                <p:nvPr/>
              </p:nvCxnSpPr>
              <p:spPr>
                <a:xfrm>
                  <a:off x="4977345" y="2764905"/>
                  <a:ext cx="5325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</p:grpSp>
          <p:sp>
            <p:nvSpPr>
              <p:cNvPr id="284" name="Google Shape;284;p21"/>
              <p:cNvSpPr txBox="1"/>
              <p:nvPr/>
            </p:nvSpPr>
            <p:spPr>
              <a:xfrm>
                <a:off x="3728850" y="3325175"/>
                <a:ext cx="3293100" cy="72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300">
                    <a:solidFill>
                      <a:schemeClr val="dk1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If lipids are present in a food sample, the Sudan III stain will bind to them, creating a layer of stained lipid at the top of the sample.</a:t>
                </a:r>
                <a:endParaRPr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  <p:sp>
          <p:nvSpPr>
            <p:cNvPr id="285" name="Google Shape;285;p21"/>
            <p:cNvSpPr/>
            <p:nvPr/>
          </p:nvSpPr>
          <p:spPr>
            <a:xfrm>
              <a:off x="3218850" y="4175725"/>
              <a:ext cx="304500" cy="61200"/>
            </a:xfrm>
            <a:prstGeom prst="rect">
              <a:avLst/>
            </a:prstGeom>
            <a:solidFill>
              <a:srgbClr val="D4421D"/>
            </a:solidFill>
            <a:ln w="9525" cap="flat" cmpd="sng">
              <a:solidFill>
                <a:srgbClr val="D442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798181A0-E161-208A-2871-64293EEDD6F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4F0EBF78-E006-399B-DE8B-9D2B775673DB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A5A9F-4363-4C55-784A-F8F00EF4D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2F2E17-7A32-6BC3-F7A1-80C33B0943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777</Words>
  <Application>Microsoft Office PowerPoint</Application>
  <PresentationFormat>On-screen Show (16:9)</PresentationFormat>
  <Paragraphs>79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Cambria</vt:lpstr>
      <vt:lpstr>Kalam</vt:lpstr>
      <vt:lpstr>gg sans</vt:lpstr>
      <vt:lpstr>Simple Dark</vt:lpstr>
      <vt:lpstr>Edexcel IGCSE Biology  6 - Food Tests</vt:lpstr>
      <vt:lpstr>Food Tests  </vt:lpstr>
      <vt:lpstr>Benedict’s Test for Glucose </vt:lpstr>
      <vt:lpstr>PowerPoint Presentation</vt:lpstr>
      <vt:lpstr>The Iodine Test For Starch  </vt:lpstr>
      <vt:lpstr>PowerPoint Presentation</vt:lpstr>
      <vt:lpstr> The Biuret Test for Proteins  </vt:lpstr>
      <vt:lpstr>PowerPoint Presentation</vt:lpstr>
      <vt:lpstr>The Sudan III Test for Lipids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Biology  5 - Food Tests</dc:title>
  <cp:lastModifiedBy>Chezka Mae Madrona</cp:lastModifiedBy>
  <cp:revision>3</cp:revision>
  <dcterms:modified xsi:type="dcterms:W3CDTF">2025-04-26T07:28:51Z</dcterms:modified>
</cp:coreProperties>
</file>