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0CB680-180B-48BA-96D1-89B231480255}">
  <a:tblStyle styleId="{260CB680-180B-48BA-96D1-89B2314802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3de3363e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3de3363e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f819fd551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f819fd551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f819fd551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f819fd551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3de3363e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3de3363e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3de3363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3de3363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4bfd15a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4bfd15a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f819fd551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f819fd551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3dd797f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3dd797f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de3363e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de3363e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f819fd551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f819fd551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3de3363e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3de3363e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51 - Biotic and Abiotic Factors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Impacts on Populations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6489300" y="1985400"/>
            <a:ext cx="2122500" cy="11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vital for photosynthesis. Areas with low light intensity only support a few species of plants.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l="13467" r="10958"/>
          <a:stretch/>
        </p:blipFill>
        <p:spPr>
          <a:xfrm>
            <a:off x="0" y="0"/>
            <a:ext cx="587080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2"/>
          <p:cNvCxnSpPr/>
          <p:nvPr/>
        </p:nvCxnSpPr>
        <p:spPr>
          <a:xfrm flipH="1">
            <a:off x="5870800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36CC58D-317E-90EE-F187-7F1CE3EE694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CF37907-FA6B-8813-36D0-582D60104A5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A6329-ABAD-AB86-45ED-859DEBF64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A9EEF-47D7-D2C4-D59A-F700B960C0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9" name="Google Shape;139;p23"/>
          <p:cNvGrpSpPr/>
          <p:nvPr/>
        </p:nvGrpSpPr>
        <p:grpSpPr>
          <a:xfrm>
            <a:off x="454975" y="1038850"/>
            <a:ext cx="5051400" cy="3229075"/>
            <a:chOff x="557550" y="1083150"/>
            <a:chExt cx="5051400" cy="3229075"/>
          </a:xfrm>
        </p:grpSpPr>
        <p:sp>
          <p:nvSpPr>
            <p:cNvPr id="140" name="Google Shape;140;p23"/>
            <p:cNvSpPr txBox="1"/>
            <p:nvPr/>
          </p:nvSpPr>
          <p:spPr>
            <a:xfrm rot="-5400000">
              <a:off x="-702750" y="2343450"/>
              <a:ext cx="28791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RATE OF PHOTOSYNTHESIS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41" name="Google Shape;141;p23"/>
            <p:cNvGrpSpPr/>
            <p:nvPr/>
          </p:nvGrpSpPr>
          <p:grpSpPr>
            <a:xfrm>
              <a:off x="916053" y="1105679"/>
              <a:ext cx="4692824" cy="2848050"/>
              <a:chOff x="893450" y="1097025"/>
              <a:chExt cx="5988800" cy="2944025"/>
            </a:xfrm>
          </p:grpSpPr>
          <p:sp>
            <p:nvSpPr>
              <p:cNvPr id="142" name="Google Shape;142;p23"/>
              <p:cNvSpPr/>
              <p:nvPr/>
            </p:nvSpPr>
            <p:spPr>
              <a:xfrm>
                <a:off x="893450" y="1097025"/>
                <a:ext cx="5988800" cy="2944025"/>
              </a:xfrm>
              <a:custGeom>
                <a:avLst/>
                <a:gdLst/>
                <a:ahLst/>
                <a:cxnLst/>
                <a:rect l="l" t="t" r="r" b="b"/>
                <a:pathLst>
                  <a:path w="239552" h="117761" fill="none" extrusionOk="0">
                    <a:moveTo>
                      <a:pt x="1" y="1"/>
                    </a:moveTo>
                    <a:lnTo>
                      <a:pt x="1" y="117760"/>
                    </a:lnTo>
                    <a:lnTo>
                      <a:pt x="239552" y="117760"/>
                    </a:lnTo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miter lim="44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3"/>
              <p:cNvSpPr/>
              <p:nvPr/>
            </p:nvSpPr>
            <p:spPr>
              <a:xfrm>
                <a:off x="899050" y="1752375"/>
                <a:ext cx="5972000" cy="2280825"/>
              </a:xfrm>
              <a:custGeom>
                <a:avLst/>
                <a:gdLst/>
                <a:ahLst/>
                <a:cxnLst/>
                <a:rect l="l" t="t" r="r" b="b"/>
                <a:pathLst>
                  <a:path w="238880" h="91233" fill="none" extrusionOk="0">
                    <a:moveTo>
                      <a:pt x="1" y="91233"/>
                    </a:moveTo>
                    <a:cubicBezTo>
                      <a:pt x="6946" y="82584"/>
                      <a:pt x="11382" y="77162"/>
                      <a:pt x="17476" y="69634"/>
                    </a:cubicBezTo>
                    <a:cubicBezTo>
                      <a:pt x="23077" y="62734"/>
                      <a:pt x="28589" y="56147"/>
                      <a:pt x="34907" y="47498"/>
                    </a:cubicBezTo>
                    <a:cubicBezTo>
                      <a:pt x="43107" y="36341"/>
                      <a:pt x="53369" y="25631"/>
                      <a:pt x="68111" y="16983"/>
                    </a:cubicBezTo>
                    <a:cubicBezTo>
                      <a:pt x="75953" y="12368"/>
                      <a:pt x="83929" y="7304"/>
                      <a:pt x="92711" y="4123"/>
                    </a:cubicBezTo>
                    <a:cubicBezTo>
                      <a:pt x="100463" y="1300"/>
                      <a:pt x="108305" y="269"/>
                      <a:pt x="119642" y="180"/>
                    </a:cubicBezTo>
                    <a:cubicBezTo>
                      <a:pt x="138686" y="0"/>
                      <a:pt x="156968" y="269"/>
                      <a:pt x="176640" y="180"/>
                    </a:cubicBezTo>
                    <a:cubicBezTo>
                      <a:pt x="196490" y="90"/>
                      <a:pt x="217237" y="180"/>
                      <a:pt x="238880" y="180"/>
                    </a:cubicBezTo>
                  </a:path>
                </a:pathLst>
              </a:custGeom>
              <a:noFill/>
              <a:ln w="19050" cap="flat" cmpd="sng">
                <a:solidFill>
                  <a:srgbClr val="FFD966"/>
                </a:solidFill>
                <a:prstDash val="solid"/>
                <a:miter lim="4480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" name="Google Shape;144;p23"/>
            <p:cNvSpPr txBox="1"/>
            <p:nvPr/>
          </p:nvSpPr>
          <p:spPr>
            <a:xfrm>
              <a:off x="916050" y="3953725"/>
              <a:ext cx="46929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LIGHT INTENSITY (LUX) →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45" name="Google Shape;145;p23"/>
          <p:cNvSpPr txBox="1"/>
          <p:nvPr/>
        </p:nvSpPr>
        <p:spPr>
          <a:xfrm>
            <a:off x="6110950" y="1940700"/>
            <a:ext cx="23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light intensity increases, the rate of photosynthesis increases until something else becomes a limiting factor.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0586C7C-97C5-1F17-3EF1-0C6DF681E82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AE82FD9-BFE8-2BA7-14F6-0F5A88FA84C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DF8EC-574D-F34D-E3F6-AC026AD7C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2296A-BE39-EC69-3CBA-A0D8CB021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1" name="Google Shape;151;p24"/>
          <p:cNvGrpSpPr/>
          <p:nvPr/>
        </p:nvGrpSpPr>
        <p:grpSpPr>
          <a:xfrm>
            <a:off x="4101450" y="439200"/>
            <a:ext cx="4059990" cy="4047097"/>
            <a:chOff x="3877000" y="218025"/>
            <a:chExt cx="4059990" cy="4047097"/>
          </a:xfrm>
        </p:grpSpPr>
        <p:sp>
          <p:nvSpPr>
            <p:cNvPr id="152" name="Google Shape;152;p24"/>
            <p:cNvSpPr/>
            <p:nvPr/>
          </p:nvSpPr>
          <p:spPr>
            <a:xfrm>
              <a:off x="4634575" y="3813600"/>
              <a:ext cx="2264918" cy="433909"/>
            </a:xfrm>
            <a:custGeom>
              <a:avLst/>
              <a:gdLst/>
              <a:ahLst/>
              <a:cxnLst/>
              <a:rect l="l" t="t" r="r" b="b"/>
              <a:pathLst>
                <a:path w="100663" h="19136" extrusionOk="0">
                  <a:moveTo>
                    <a:pt x="100663" y="1"/>
                  </a:moveTo>
                  <a:cubicBezTo>
                    <a:pt x="76444" y="3358"/>
                    <a:pt x="10072" y="11438"/>
                    <a:pt x="1" y="18057"/>
                  </a:cubicBezTo>
                  <a:cubicBezTo>
                    <a:pt x="1744" y="18046"/>
                    <a:pt x="3585" y="18041"/>
                    <a:pt x="5509" y="18041"/>
                  </a:cubicBezTo>
                  <a:cubicBezTo>
                    <a:pt x="29593" y="18041"/>
                    <a:pt x="66582" y="18825"/>
                    <a:pt x="86012" y="19136"/>
                  </a:cubicBezTo>
                  <a:cubicBezTo>
                    <a:pt x="90208" y="16450"/>
                    <a:pt x="99392" y="5588"/>
                    <a:pt x="100663" y="1"/>
                  </a:cubicBezTo>
                  <a:close/>
                </a:path>
              </a:pathLst>
            </a:custGeom>
            <a:solidFill>
              <a:srgbClr val="927E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3877000" y="3380324"/>
              <a:ext cx="1134720" cy="837478"/>
            </a:xfrm>
            <a:custGeom>
              <a:avLst/>
              <a:gdLst/>
              <a:ahLst/>
              <a:cxnLst/>
              <a:rect l="l" t="t" r="r" b="b"/>
              <a:pathLst>
                <a:path w="50432" h="36934" extrusionOk="0">
                  <a:moveTo>
                    <a:pt x="49017" y="1"/>
                  </a:moveTo>
                  <a:lnTo>
                    <a:pt x="49017" y="1"/>
                  </a:lnTo>
                  <a:cubicBezTo>
                    <a:pt x="40025" y="11870"/>
                    <a:pt x="31201" y="24627"/>
                    <a:pt x="13744" y="30789"/>
                  </a:cubicBezTo>
                  <a:lnTo>
                    <a:pt x="13744" y="30765"/>
                  </a:lnTo>
                  <a:lnTo>
                    <a:pt x="13744" y="30765"/>
                  </a:lnTo>
                  <a:cubicBezTo>
                    <a:pt x="1" y="35232"/>
                    <a:pt x="12834" y="36933"/>
                    <a:pt x="23975" y="36933"/>
                  </a:cubicBezTo>
                  <a:cubicBezTo>
                    <a:pt x="26829" y="36933"/>
                    <a:pt x="29572" y="36821"/>
                    <a:pt x="31728" y="36616"/>
                  </a:cubicBezTo>
                  <a:cubicBezTo>
                    <a:pt x="33647" y="36137"/>
                    <a:pt x="40888" y="31173"/>
                    <a:pt x="41991" y="30717"/>
                  </a:cubicBezTo>
                  <a:cubicBezTo>
                    <a:pt x="44173" y="28439"/>
                    <a:pt x="50432" y="600"/>
                    <a:pt x="49017" y="1"/>
                  </a:cubicBezTo>
                  <a:close/>
                </a:path>
              </a:pathLst>
            </a:custGeom>
            <a:solidFill>
              <a:srgbClr val="93A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6942108" y="1798891"/>
              <a:ext cx="968985" cy="1981319"/>
            </a:xfrm>
            <a:custGeom>
              <a:avLst/>
              <a:gdLst/>
              <a:ahLst/>
              <a:cxnLst/>
              <a:rect l="l" t="t" r="r" b="b"/>
              <a:pathLst>
                <a:path w="43066" h="87379" extrusionOk="0">
                  <a:moveTo>
                    <a:pt x="38893" y="0"/>
                  </a:moveTo>
                  <a:cubicBezTo>
                    <a:pt x="31508" y="10431"/>
                    <a:pt x="16497" y="14819"/>
                    <a:pt x="4292" y="16738"/>
                  </a:cubicBezTo>
                  <a:cubicBezTo>
                    <a:pt x="2638" y="58293"/>
                    <a:pt x="6282" y="63976"/>
                    <a:pt x="0" y="87379"/>
                  </a:cubicBezTo>
                  <a:cubicBezTo>
                    <a:pt x="14147" y="84262"/>
                    <a:pt x="35081" y="80761"/>
                    <a:pt x="43066" y="68628"/>
                  </a:cubicBezTo>
                  <a:cubicBezTo>
                    <a:pt x="42682" y="65007"/>
                    <a:pt x="41699" y="22325"/>
                    <a:pt x="38893" y="0"/>
                  </a:cubicBezTo>
                  <a:close/>
                </a:path>
              </a:pathLst>
            </a:custGeom>
            <a:solidFill>
              <a:srgbClr val="97A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4861172" y="2518668"/>
              <a:ext cx="841140" cy="1530041"/>
            </a:xfrm>
            <a:custGeom>
              <a:avLst/>
              <a:gdLst/>
              <a:ahLst/>
              <a:cxnLst/>
              <a:rect l="l" t="t" r="r" b="b"/>
              <a:pathLst>
                <a:path w="37384" h="67477" extrusionOk="0">
                  <a:moveTo>
                    <a:pt x="37383" y="0"/>
                  </a:moveTo>
                  <a:lnTo>
                    <a:pt x="37383" y="0"/>
                  </a:lnTo>
                  <a:cubicBezTo>
                    <a:pt x="21006" y="14028"/>
                    <a:pt x="13309" y="28271"/>
                    <a:pt x="6978" y="36184"/>
                  </a:cubicBezTo>
                  <a:cubicBezTo>
                    <a:pt x="5132" y="46111"/>
                    <a:pt x="3693" y="60619"/>
                    <a:pt x="1" y="67476"/>
                  </a:cubicBezTo>
                  <a:lnTo>
                    <a:pt x="25" y="67476"/>
                  </a:lnTo>
                  <a:cubicBezTo>
                    <a:pt x="4509" y="66445"/>
                    <a:pt x="18944" y="62417"/>
                    <a:pt x="23596" y="59923"/>
                  </a:cubicBezTo>
                  <a:cubicBezTo>
                    <a:pt x="34458" y="49181"/>
                    <a:pt x="32803" y="28487"/>
                    <a:pt x="34242" y="11078"/>
                  </a:cubicBezTo>
                  <a:cubicBezTo>
                    <a:pt x="35201" y="6930"/>
                    <a:pt x="34937" y="8848"/>
                    <a:pt x="37383" y="0"/>
                  </a:cubicBezTo>
                  <a:close/>
                </a:path>
              </a:pathLst>
            </a:custGeom>
            <a:solidFill>
              <a:srgbClr val="5B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621077" y="3392294"/>
              <a:ext cx="1315913" cy="864439"/>
            </a:xfrm>
            <a:custGeom>
              <a:avLst/>
              <a:gdLst/>
              <a:ahLst/>
              <a:cxnLst/>
              <a:rect l="l" t="t" r="r" b="b"/>
              <a:pathLst>
                <a:path w="58485" h="38123" extrusionOk="0">
                  <a:moveTo>
                    <a:pt x="57525" y="0"/>
                  </a:moveTo>
                  <a:cubicBezTo>
                    <a:pt x="46064" y="13284"/>
                    <a:pt x="27121" y="15874"/>
                    <a:pt x="13836" y="18392"/>
                  </a:cubicBezTo>
                  <a:cubicBezTo>
                    <a:pt x="12422" y="21317"/>
                    <a:pt x="11295" y="26161"/>
                    <a:pt x="1" y="37671"/>
                  </a:cubicBezTo>
                  <a:cubicBezTo>
                    <a:pt x="7992" y="38007"/>
                    <a:pt x="15872" y="38123"/>
                    <a:pt x="23501" y="38123"/>
                  </a:cubicBezTo>
                  <a:cubicBezTo>
                    <a:pt x="36018" y="38123"/>
                    <a:pt x="47856" y="37811"/>
                    <a:pt x="58389" y="37647"/>
                  </a:cubicBezTo>
                  <a:cubicBezTo>
                    <a:pt x="58485" y="25466"/>
                    <a:pt x="58173" y="12181"/>
                    <a:pt x="57525" y="0"/>
                  </a:cubicBezTo>
                  <a:close/>
                </a:path>
              </a:pathLst>
            </a:custGeom>
            <a:solidFill>
              <a:srgbClr val="C87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719288" y="3150366"/>
              <a:ext cx="2284335" cy="1006997"/>
            </a:xfrm>
            <a:custGeom>
              <a:avLst/>
              <a:gdLst/>
              <a:ahLst/>
              <a:cxnLst/>
              <a:rect l="l" t="t" r="r" b="b"/>
              <a:pathLst>
                <a:path w="101526" h="44410" extrusionOk="0">
                  <a:moveTo>
                    <a:pt x="101286" y="1"/>
                  </a:moveTo>
                  <a:lnTo>
                    <a:pt x="101286" y="1"/>
                  </a:lnTo>
                  <a:cubicBezTo>
                    <a:pt x="87067" y="3406"/>
                    <a:pt x="72104" y="10168"/>
                    <a:pt x="44337" y="27432"/>
                  </a:cubicBezTo>
                  <a:cubicBezTo>
                    <a:pt x="35680" y="34098"/>
                    <a:pt x="4964" y="39230"/>
                    <a:pt x="0" y="44409"/>
                  </a:cubicBezTo>
                  <a:cubicBezTo>
                    <a:pt x="22132" y="38726"/>
                    <a:pt x="71456" y="31461"/>
                    <a:pt x="97545" y="28104"/>
                  </a:cubicBezTo>
                  <a:cubicBezTo>
                    <a:pt x="98528" y="26473"/>
                    <a:pt x="101526" y="11822"/>
                    <a:pt x="101286" y="1"/>
                  </a:cubicBezTo>
                  <a:close/>
                </a:path>
              </a:pathLst>
            </a:custGeom>
            <a:solidFill>
              <a:srgbClr val="B37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5433055" y="2179433"/>
              <a:ext cx="1583527" cy="1691532"/>
            </a:xfrm>
            <a:custGeom>
              <a:avLst/>
              <a:gdLst/>
              <a:ahLst/>
              <a:cxnLst/>
              <a:rect l="l" t="t" r="r" b="b"/>
              <a:pathLst>
                <a:path w="70379" h="74599" extrusionOk="0">
                  <a:moveTo>
                    <a:pt x="70378" y="1"/>
                  </a:moveTo>
                  <a:lnTo>
                    <a:pt x="70378" y="1"/>
                  </a:lnTo>
                  <a:cubicBezTo>
                    <a:pt x="48917" y="4173"/>
                    <a:pt x="17817" y="12038"/>
                    <a:pt x="9688" y="28775"/>
                  </a:cubicBezTo>
                  <a:cubicBezTo>
                    <a:pt x="7890" y="42899"/>
                    <a:pt x="11367" y="60235"/>
                    <a:pt x="1" y="74598"/>
                  </a:cubicBezTo>
                  <a:cubicBezTo>
                    <a:pt x="13045" y="70354"/>
                    <a:pt x="43954" y="46351"/>
                    <a:pt x="69515" y="41843"/>
                  </a:cubicBezTo>
                  <a:cubicBezTo>
                    <a:pt x="69779" y="27888"/>
                    <a:pt x="70090" y="13932"/>
                    <a:pt x="70378" y="1"/>
                  </a:cubicBezTo>
                  <a:close/>
                </a:path>
              </a:pathLst>
            </a:custGeom>
            <a:solidFill>
              <a:srgbClr val="2C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5659113" y="1278623"/>
              <a:ext cx="1454580" cy="1470791"/>
            </a:xfrm>
            <a:custGeom>
              <a:avLst/>
              <a:gdLst/>
              <a:ahLst/>
              <a:cxnLst/>
              <a:rect l="l" t="t" r="r" b="b"/>
              <a:pathLst>
                <a:path w="64648" h="64864" extrusionOk="0">
                  <a:moveTo>
                    <a:pt x="64647" y="1"/>
                  </a:moveTo>
                  <a:cubicBezTo>
                    <a:pt x="53281" y="17649"/>
                    <a:pt x="24171" y="35801"/>
                    <a:pt x="3382" y="53833"/>
                  </a:cubicBezTo>
                  <a:cubicBezTo>
                    <a:pt x="3310" y="54217"/>
                    <a:pt x="73" y="64480"/>
                    <a:pt x="1" y="64863"/>
                  </a:cubicBezTo>
                  <a:cubicBezTo>
                    <a:pt x="14628" y="48893"/>
                    <a:pt x="38007" y="42803"/>
                    <a:pt x="60235" y="38631"/>
                  </a:cubicBezTo>
                  <a:cubicBezTo>
                    <a:pt x="61074" y="26713"/>
                    <a:pt x="63448" y="12542"/>
                    <a:pt x="64647" y="1"/>
                  </a:cubicBezTo>
                  <a:close/>
                </a:path>
              </a:pathLst>
            </a:custGeom>
            <a:solidFill>
              <a:srgbClr val="0A5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7042998" y="297375"/>
              <a:ext cx="769905" cy="1855178"/>
            </a:xfrm>
            <a:custGeom>
              <a:avLst/>
              <a:gdLst/>
              <a:ahLst/>
              <a:cxnLst/>
              <a:rect l="l" t="t" r="r" b="b"/>
              <a:pathLst>
                <a:path w="34218" h="81816" extrusionOk="0">
                  <a:moveTo>
                    <a:pt x="21653" y="0"/>
                  </a:moveTo>
                  <a:cubicBezTo>
                    <a:pt x="16905" y="336"/>
                    <a:pt x="12805" y="25897"/>
                    <a:pt x="4340" y="41819"/>
                  </a:cubicBezTo>
                  <a:cubicBezTo>
                    <a:pt x="2278" y="57429"/>
                    <a:pt x="528" y="70426"/>
                    <a:pt x="0" y="81816"/>
                  </a:cubicBezTo>
                  <a:cubicBezTo>
                    <a:pt x="19710" y="78411"/>
                    <a:pt x="29230" y="72368"/>
                    <a:pt x="34218" y="64743"/>
                  </a:cubicBezTo>
                  <a:cubicBezTo>
                    <a:pt x="32947" y="47574"/>
                    <a:pt x="29062" y="2206"/>
                    <a:pt x="21653" y="0"/>
                  </a:cubicBezTo>
                  <a:close/>
                </a:path>
              </a:pathLst>
            </a:custGeom>
            <a:solidFill>
              <a:srgbClr val="075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 txBox="1"/>
            <p:nvPr/>
          </p:nvSpPr>
          <p:spPr>
            <a:xfrm rot="-2114457">
              <a:off x="4331511" y="3847300"/>
              <a:ext cx="565669" cy="279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TUNDRA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2" name="Google Shape;162;p24"/>
            <p:cNvSpPr txBox="1"/>
            <p:nvPr/>
          </p:nvSpPr>
          <p:spPr>
            <a:xfrm>
              <a:off x="4999729" y="3257945"/>
              <a:ext cx="5640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BOREAL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FOREST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3" name="Google Shape;163;p24"/>
            <p:cNvSpPr txBox="1"/>
            <p:nvPr/>
          </p:nvSpPr>
          <p:spPr>
            <a:xfrm>
              <a:off x="5967763" y="2706613"/>
              <a:ext cx="7089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TEMPERATE FOREST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4" name="Google Shape;164;p24"/>
            <p:cNvSpPr txBox="1"/>
            <p:nvPr/>
          </p:nvSpPr>
          <p:spPr>
            <a:xfrm>
              <a:off x="6076200" y="3469371"/>
              <a:ext cx="7089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WOODLAND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5" name="Google Shape;165;p24"/>
            <p:cNvSpPr txBox="1"/>
            <p:nvPr/>
          </p:nvSpPr>
          <p:spPr>
            <a:xfrm>
              <a:off x="5766775" y="3936996"/>
              <a:ext cx="7089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GRASSLAND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6" name="Google Shape;166;p24"/>
            <p:cNvSpPr txBox="1"/>
            <p:nvPr/>
          </p:nvSpPr>
          <p:spPr>
            <a:xfrm>
              <a:off x="7137425" y="3900571"/>
              <a:ext cx="7089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DESERT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7" name="Google Shape;167;p24"/>
            <p:cNvSpPr txBox="1"/>
            <p:nvPr/>
          </p:nvSpPr>
          <p:spPr>
            <a:xfrm rot="-1906713">
              <a:off x="5834570" y="1959425"/>
              <a:ext cx="1277159" cy="2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TEMPERATE RAINFOREST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8" name="Google Shape;168;p24"/>
            <p:cNvSpPr txBox="1"/>
            <p:nvPr/>
          </p:nvSpPr>
          <p:spPr>
            <a:xfrm rot="3440">
              <a:off x="6992800" y="1279075"/>
              <a:ext cx="899400" cy="3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TROPICAL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RAINFOREST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" name="Google Shape;169;p24"/>
            <p:cNvSpPr txBox="1"/>
            <p:nvPr/>
          </p:nvSpPr>
          <p:spPr>
            <a:xfrm rot="3100">
              <a:off x="7109800" y="2621550"/>
              <a:ext cx="665400" cy="33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SAVANNA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3943600" y="218025"/>
              <a:ext cx="3993300" cy="40296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4"/>
          <p:cNvSpPr txBox="1"/>
          <p:nvPr/>
        </p:nvSpPr>
        <p:spPr>
          <a:xfrm rot="-5400000">
            <a:off x="6308950" y="2295100"/>
            <a:ext cx="404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BIODIVERSITY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 rot="-5400000">
            <a:off x="1953475" y="2295100"/>
            <a:ext cx="404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ANNUAL </a:t>
            </a:r>
            <a:r>
              <a:rPr lang="en" sz="1000" b="1">
                <a:solidFill>
                  <a:srgbClr val="4285F4"/>
                </a:solidFill>
                <a:latin typeface="Kalam"/>
                <a:ea typeface="Kalam"/>
                <a:cs typeface="Kalam"/>
                <a:sym typeface="Kalam"/>
              </a:rPr>
              <a:t>RAINFALL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(mm)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596375" y="2048400"/>
            <a:ext cx="2699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Water provides the medium for many chemical reactions. There is a strong correlation between annual rainfall and biodiversity.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A740A23-8762-4A5F-599D-9BFA4FDB2DA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573DAEE-6983-ACDD-3E83-557FBF40865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127C1-9934-18A7-EF82-0B84E2B08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367D2-810D-C320-0C5A-45AD9E6D7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l="25622"/>
          <a:stretch/>
        </p:blipFill>
        <p:spPr>
          <a:xfrm>
            <a:off x="4039776" y="0"/>
            <a:ext cx="5104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96350" y="2199750"/>
            <a:ext cx="27123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require soil that are rich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nutrients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such as magnesium or nitrates.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1" name="Google Shape;181;p25"/>
          <p:cNvCxnSpPr/>
          <p:nvPr/>
        </p:nvCxnSpPr>
        <p:spPr>
          <a:xfrm flipH="1">
            <a:off x="4039775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E49F6F0-9236-83CC-2559-1BC07C76400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6907E23-9D2C-CA12-740E-C83997F3EEA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F6634-FD10-71FA-F5CF-4B09D10BE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72F7B-DF0A-B5C9-F8EB-74D4A9C9EA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Biotic and Abiotic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4.5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abiotic and biotic factors affect the population size and distribution of organisms.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Biotic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factors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factors that affect an ecosystem.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Abiotic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factors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non-living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factors that affect an ecosystem.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Biotic and abiotic factors can impact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size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distribution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populations.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Biotic and abiotic factors often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interact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 one another.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EB1D2C-15D6-DB25-7AFC-CBD9E66C96D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CC3B54-DB2A-2360-3BA0-0B8BFFBB3FB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C5DF3-D1CD-D33F-286F-92817FF96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329DA-824C-7D38-70E2-91BEB241F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Examples of Biotic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Biotic factors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components that affect other organisms.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71" name="Google Shape;71;p15"/>
          <p:cNvGraphicFramePr/>
          <p:nvPr/>
        </p:nvGraphicFramePr>
        <p:xfrm>
          <a:off x="952500" y="1836325"/>
          <a:ext cx="7239000" cy="2956440"/>
        </p:xfrm>
        <a:graphic>
          <a:graphicData uri="http://schemas.openxmlformats.org/drawingml/2006/table">
            <a:tbl>
              <a:tblPr>
                <a:noFill/>
                <a:tableStyleId>{260CB680-180B-48BA-96D1-89B231480255}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Factor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Explanation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Predators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Predators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eat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other organisms. They control the population of other organisms.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Pathogens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Pathogens spread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disease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between organisms. Some of the organisms may die due to the pathogen.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Parasites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Parasites live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inside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or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on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other organisms. They steal some of the nutrients from the host organism. This may lead to its death or an inability to breed.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Competition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When different species eat the same food, they begin to compete for resources. If one species is a better competitor, it can lead to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extinction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for the other species.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9FD92A-49E4-B883-0690-62444C4513F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59EF64-91F5-2651-51C3-975ADC9FB0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A8FB4-CFEA-656D-3969-631384B3B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8B676-4B2D-E7AC-6E7D-6C6E4BE2F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32240"/>
          <a:stretch/>
        </p:blipFill>
        <p:spPr>
          <a:xfrm>
            <a:off x="3918701" y="0"/>
            <a:ext cx="52253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58600" y="2068200"/>
            <a:ext cx="28161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Lions are natural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predators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zebras. This predation is a biotic factor and helps to suppress the population size of prey.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 flipH="1">
            <a:off x="3920500" y="-570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336FB42-8279-6DA7-FC45-5DC22CE8B77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78A2662-88CD-FE0A-B020-EC45883AA91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C00A6-40A2-FE6B-C911-54F81415D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992C6-C873-D540-843F-A7FD46A0E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6275850" y="2065800"/>
            <a:ext cx="24705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Parasites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mosquitos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feed on the nutrients of their host. This biotic factor can reduce the health of a population.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 flipH="1">
            <a:off x="5876425" y="0"/>
            <a:ext cx="1800" cy="5149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l="12972" r="9490"/>
          <a:stretch/>
        </p:blipFill>
        <p:spPr>
          <a:xfrm>
            <a:off x="0" y="3150"/>
            <a:ext cx="58764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06E62A5-168F-C3CA-160B-4FA7BE15F8D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96ECB80-E63A-5F75-0C4D-3F2880963CA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D4222-BA05-61E0-875E-5BB3369C5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B86BE-0485-A52E-943B-E654C8C67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5559525" y="2070150"/>
            <a:ext cx="3141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United Kingdom, the </a:t>
            </a:r>
            <a:r>
              <a:rPr lang="en" b="1">
                <a:solidFill>
                  <a:srgbClr val="BE4223"/>
                </a:solidFill>
                <a:latin typeface="Cambria"/>
                <a:ea typeface="Cambria"/>
                <a:cs typeface="Cambria"/>
                <a:sym typeface="Cambria"/>
              </a:rPr>
              <a:t>red squirrel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been almost entirely outcompeted by the larger and stronger </a:t>
            </a:r>
            <a:r>
              <a:rPr lang="en" b="1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grey squirrel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l="2921" r="12882"/>
          <a:stretch/>
        </p:blipFill>
        <p:spPr>
          <a:xfrm>
            <a:off x="0" y="0"/>
            <a:ext cx="5181173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8"/>
          <p:cNvCxnSpPr/>
          <p:nvPr/>
        </p:nvCxnSpPr>
        <p:spPr>
          <a:xfrm flipH="1">
            <a:off x="5181175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A8509D6-323B-0B61-5E14-A460EC8EDA0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DD9385-4998-0BCB-196B-9AC8696B8FA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9E239-7192-C4EF-7CC8-63F8B49EC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10048-4447-B3E7-0155-58D6F8422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l="11210" r="5808"/>
          <a:stretch/>
        </p:blipFill>
        <p:spPr>
          <a:xfrm>
            <a:off x="3996195" y="0"/>
            <a:ext cx="51478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2" name="Google Shape;102;p19"/>
          <p:cNvCxnSpPr/>
          <p:nvPr/>
        </p:nvCxnSpPr>
        <p:spPr>
          <a:xfrm flipH="1">
            <a:off x="3996200" y="-3150"/>
            <a:ext cx="1800" cy="5149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9"/>
          <p:cNvSpPr txBox="1"/>
          <p:nvPr/>
        </p:nvSpPr>
        <p:spPr>
          <a:xfrm>
            <a:off x="410425" y="2070150"/>
            <a:ext cx="31419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 United Kingdom, the </a:t>
            </a:r>
            <a:r>
              <a:rPr lang="en" b="1">
                <a:solidFill>
                  <a:srgbClr val="BE4223"/>
                </a:solidFill>
                <a:latin typeface="Cambria"/>
                <a:ea typeface="Cambria"/>
                <a:cs typeface="Cambria"/>
                <a:sym typeface="Cambria"/>
              </a:rPr>
              <a:t>red squirrel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been almost entirely outcompeted by the larger and stronger </a:t>
            </a:r>
            <a:r>
              <a:rPr lang="en" b="1">
                <a:solidFill>
                  <a:srgbClr val="D9D9D9"/>
                </a:solidFill>
                <a:latin typeface="Cambria"/>
                <a:ea typeface="Cambria"/>
                <a:cs typeface="Cambria"/>
                <a:sym typeface="Cambria"/>
              </a:rPr>
              <a:t>grey squirrel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DDE1A78-8B71-2585-1519-40D27DEFDA4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4EB50E-67E8-6EF8-47F7-CB6F75C5D2D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2AF4D-7402-1F5C-BD04-FE4C65FCB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249D9-E64E-A037-26EF-53FB9C2AB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5509950" y="2176050"/>
            <a:ext cx="2962500" cy="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parts of the United Kingdom, the grey squirrel has forced the red squirrel into extinction.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0" name="Google Shape;110;p20"/>
          <p:cNvGrpSpPr/>
          <p:nvPr/>
        </p:nvGrpSpPr>
        <p:grpSpPr>
          <a:xfrm>
            <a:off x="855775" y="966127"/>
            <a:ext cx="4128716" cy="3211233"/>
            <a:chOff x="784525" y="628600"/>
            <a:chExt cx="6371475" cy="3595200"/>
          </a:xfrm>
        </p:grpSpPr>
        <p:sp>
          <p:nvSpPr>
            <p:cNvPr id="111" name="Google Shape;111;p20"/>
            <p:cNvSpPr/>
            <p:nvPr/>
          </p:nvSpPr>
          <p:spPr>
            <a:xfrm>
              <a:off x="784563" y="628600"/>
              <a:ext cx="6371400" cy="3595200"/>
            </a:xfrm>
            <a:prstGeom prst="rect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0"/>
            <p:cNvSpPr/>
            <p:nvPr/>
          </p:nvSpPr>
          <p:spPr>
            <a:xfrm>
              <a:off x="784525" y="2309975"/>
              <a:ext cx="6371475" cy="1891775"/>
            </a:xfrm>
            <a:custGeom>
              <a:avLst/>
              <a:gdLst/>
              <a:ahLst/>
              <a:cxnLst/>
              <a:rect l="l" t="t" r="r" b="b"/>
              <a:pathLst>
                <a:path w="254859" h="75671" fill="none" extrusionOk="0">
                  <a:moveTo>
                    <a:pt x="0" y="31768"/>
                  </a:moveTo>
                  <a:lnTo>
                    <a:pt x="13430" y="2017"/>
                  </a:lnTo>
                  <a:lnTo>
                    <a:pt x="26859" y="1"/>
                  </a:lnTo>
                  <a:lnTo>
                    <a:pt x="40251" y="12099"/>
                  </a:lnTo>
                  <a:lnTo>
                    <a:pt x="53681" y="18148"/>
                  </a:lnTo>
                  <a:lnTo>
                    <a:pt x="67072" y="11072"/>
                  </a:lnTo>
                  <a:lnTo>
                    <a:pt x="80502" y="12593"/>
                  </a:lnTo>
                  <a:lnTo>
                    <a:pt x="93893" y="26213"/>
                  </a:lnTo>
                  <a:lnTo>
                    <a:pt x="107323" y="31273"/>
                  </a:lnTo>
                  <a:lnTo>
                    <a:pt x="120714" y="44360"/>
                  </a:lnTo>
                  <a:lnTo>
                    <a:pt x="134144" y="40860"/>
                  </a:lnTo>
                  <a:lnTo>
                    <a:pt x="147574" y="52958"/>
                  </a:lnTo>
                  <a:lnTo>
                    <a:pt x="160965" y="53947"/>
                  </a:lnTo>
                  <a:lnTo>
                    <a:pt x="174395" y="65551"/>
                  </a:lnTo>
                  <a:lnTo>
                    <a:pt x="187786" y="60034"/>
                  </a:lnTo>
                  <a:lnTo>
                    <a:pt x="201216" y="67567"/>
                  </a:lnTo>
                  <a:lnTo>
                    <a:pt x="214608" y="73654"/>
                  </a:lnTo>
                  <a:lnTo>
                    <a:pt x="228037" y="72627"/>
                  </a:lnTo>
                  <a:lnTo>
                    <a:pt x="241467" y="73654"/>
                  </a:lnTo>
                  <a:lnTo>
                    <a:pt x="254858" y="75670"/>
                  </a:lnTo>
                </a:path>
              </a:pathLst>
            </a:custGeom>
            <a:noFill/>
            <a:ln w="23775" cap="flat" cmpd="sng">
              <a:solidFill>
                <a:srgbClr val="BE4223"/>
              </a:solidFill>
              <a:prstDash val="solid"/>
              <a:miter lim="380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784525" y="1855350"/>
              <a:ext cx="6371475" cy="2346400"/>
            </a:xfrm>
            <a:custGeom>
              <a:avLst/>
              <a:gdLst/>
              <a:ahLst/>
              <a:cxnLst/>
              <a:rect l="l" t="t" r="r" b="b"/>
              <a:pathLst>
                <a:path w="254859" h="93856" fill="none" extrusionOk="0">
                  <a:moveTo>
                    <a:pt x="0" y="93855"/>
                  </a:moveTo>
                  <a:lnTo>
                    <a:pt x="13430" y="93855"/>
                  </a:lnTo>
                  <a:lnTo>
                    <a:pt x="26859" y="93855"/>
                  </a:lnTo>
                  <a:lnTo>
                    <a:pt x="40251" y="93855"/>
                  </a:lnTo>
                  <a:lnTo>
                    <a:pt x="53681" y="93855"/>
                  </a:lnTo>
                  <a:lnTo>
                    <a:pt x="67072" y="93855"/>
                  </a:lnTo>
                  <a:lnTo>
                    <a:pt x="80502" y="93855"/>
                  </a:lnTo>
                  <a:lnTo>
                    <a:pt x="93893" y="90812"/>
                  </a:lnTo>
                  <a:lnTo>
                    <a:pt x="107323" y="88796"/>
                  </a:lnTo>
                  <a:lnTo>
                    <a:pt x="120714" y="83736"/>
                  </a:lnTo>
                  <a:lnTo>
                    <a:pt x="134144" y="75670"/>
                  </a:lnTo>
                  <a:lnTo>
                    <a:pt x="147574" y="61556"/>
                  </a:lnTo>
                  <a:lnTo>
                    <a:pt x="160965" y="42382"/>
                  </a:lnTo>
                  <a:lnTo>
                    <a:pt x="174395" y="21191"/>
                  </a:lnTo>
                  <a:lnTo>
                    <a:pt x="187786" y="15142"/>
                  </a:lnTo>
                  <a:lnTo>
                    <a:pt x="201216" y="11110"/>
                  </a:lnTo>
                  <a:lnTo>
                    <a:pt x="214608" y="1"/>
                  </a:lnTo>
                  <a:lnTo>
                    <a:pt x="228037" y="12099"/>
                  </a:lnTo>
                  <a:lnTo>
                    <a:pt x="241467" y="6050"/>
                  </a:lnTo>
                  <a:lnTo>
                    <a:pt x="254858" y="4033"/>
                  </a:lnTo>
                </a:path>
              </a:pathLst>
            </a:custGeom>
            <a:noFill/>
            <a:ln w="23775" cap="flat" cmpd="sng">
              <a:solidFill>
                <a:srgbClr val="D9D9D9"/>
              </a:solidFill>
              <a:prstDash val="solid"/>
              <a:miter lim="380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0"/>
          <p:cNvSpPr txBox="1"/>
          <p:nvPr/>
        </p:nvSpPr>
        <p:spPr>
          <a:xfrm>
            <a:off x="855724" y="612125"/>
            <a:ext cx="412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POPULATION OF SQUIRRELS OVER TIME ON ANGLESEY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855724" y="4192650"/>
            <a:ext cx="412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 rot="-5400000">
            <a:off x="-931825" y="2399700"/>
            <a:ext cx="323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POPULATION SIZE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855725" y="966125"/>
            <a:ext cx="11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E4223"/>
                </a:solidFill>
                <a:latin typeface="Kalam"/>
                <a:ea typeface="Kalam"/>
                <a:cs typeface="Kalam"/>
                <a:sym typeface="Kalam"/>
              </a:rPr>
              <a:t>RED SQUIRREL</a:t>
            </a:r>
            <a:endParaRPr sz="900">
              <a:solidFill>
                <a:srgbClr val="BE4223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9D9D9"/>
                </a:solidFill>
                <a:latin typeface="Kalam"/>
                <a:ea typeface="Kalam"/>
                <a:cs typeface="Kalam"/>
                <a:sym typeface="Kalam"/>
              </a:rPr>
              <a:t>GREY SQUIRREL</a:t>
            </a:r>
            <a:endParaRPr sz="900">
              <a:solidFill>
                <a:srgbClr val="D9D9D9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FFD847-434E-A964-B222-B9F32EBD55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8D63084-CC37-2647-4C47-92FDCECF5C0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5B16F-753D-8F76-B716-3FDBAC127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14FAA-CA11-C03C-4DDD-B27147078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Examples of Abiotic Factors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Abiotic factors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non-living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components that affect other organisms.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25" name="Google Shape;125;p21"/>
          <p:cNvGraphicFramePr/>
          <p:nvPr/>
        </p:nvGraphicFramePr>
        <p:xfrm>
          <a:off x="952500" y="1854150"/>
          <a:ext cx="7239000" cy="2621160"/>
        </p:xfrm>
        <a:graphic>
          <a:graphicData uri="http://schemas.openxmlformats.org/drawingml/2006/table">
            <a:tbl>
              <a:tblPr>
                <a:noFill/>
                <a:tableStyleId>{260CB680-180B-48BA-96D1-89B231480255}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Factor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Explanation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Temperature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Animals and plants have an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optimum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temperature for survival. If the temperature is far from optimal, organisms may not survive.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D96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Light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Availability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Light is required for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photosynthesis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As light intensity increases, the rate of photosynthesis increases.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5189E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Water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Availability 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Water is vital for both plants and animals. Many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chemical reactions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in the body require water.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Soil Composition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Plants only grow in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fertile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soil. There must be sufficient minerals to sustain growth.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5E9FA29-887F-D2F4-78E9-6B63FE9A486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EE5FAE3-3938-66C3-2785-8DC58FCDFF2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D6AEB-372B-5F0E-D611-897EB5DBF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2A602-26F6-6C08-FCD2-BD068D3A4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810</Words>
  <Application>Microsoft Office PowerPoint</Application>
  <PresentationFormat>On-screen Show (16:9)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gg sans</vt:lpstr>
      <vt:lpstr>Arial</vt:lpstr>
      <vt:lpstr>Times New Roman</vt:lpstr>
      <vt:lpstr>Cambria</vt:lpstr>
      <vt:lpstr>Kalam</vt:lpstr>
      <vt:lpstr>Simple Dark</vt:lpstr>
      <vt:lpstr>Edexcel IGCSE Biology 51 - Biotic and Abiotic Factors</vt:lpstr>
      <vt:lpstr>Biotic and Abiotic Factors  </vt:lpstr>
      <vt:lpstr>Examples of Biotic Factors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Abiotic Factors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2025-04-26T08:09:51Z</dcterms:modified>
</cp:coreProperties>
</file>