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f2557bc4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0f2557bc4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f2557bc4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f2557bc4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4d7a4f7a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4d7a4f7a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f2557bc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f2557bc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f2557bc4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0f2557bc4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4d7a4f7a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a4d7a4f7a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f2557bc4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0f2557bc4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f2557bc4d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f2557bc4d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43 - Inheritance and Codominance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Alleles and Genotypes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10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3" name="Google Shape;253;p22"/>
          <p:cNvSpPr txBox="1"/>
          <p:nvPr/>
        </p:nvSpPr>
        <p:spPr>
          <a:xfrm>
            <a:off x="5570000" y="2276550"/>
            <a:ext cx="27978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Roan cattle display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codominance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their coat colour.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4" name="Google Shape;254;p22"/>
          <p:cNvPicPr preferRelativeResize="0"/>
          <p:nvPr/>
        </p:nvPicPr>
        <p:blipFill rotWithShape="1">
          <a:blip r:embed="rId3">
            <a:alphaModFix/>
          </a:blip>
          <a:srcRect l="13523" r="22984"/>
          <a:stretch/>
        </p:blipFill>
        <p:spPr>
          <a:xfrm>
            <a:off x="0" y="0"/>
            <a:ext cx="4896123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p22"/>
          <p:cNvCxnSpPr/>
          <p:nvPr/>
        </p:nvCxnSpPr>
        <p:spPr>
          <a:xfrm>
            <a:off x="4896125" y="4200"/>
            <a:ext cx="0" cy="5135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68BA170-EDBD-B4A6-27D4-CC8DD92174E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255C2C8-54C6-B8EF-EC7E-B2F45A19A73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3F15F-A761-2EC8-CF98-D4CE187DE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288AC-C65D-08FE-E7E6-0D31E3438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Alleles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3.19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genes exist in alternative forms called alleles which give rise to differences in inherited characteristics.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Most organisms contain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copies of the same chromosome.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called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homologous pair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23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same gene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be present on both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example the is the gene for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eye colour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genes may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slightly different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base sequences.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versions of a gene are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will code for for different versions of a characteristic.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example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blue eyes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brown eyes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EE31EC6-FA02-C663-CFFA-D815E1A29B4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7A19F0C-8261-18D7-B5A7-EB0F7538C74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3D26B-3755-14A5-47E2-E5C1EF072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27D87-63F5-2AD2-0E2F-17C13D4BE9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9" name="Google Shape;69;p15"/>
          <p:cNvGrpSpPr/>
          <p:nvPr/>
        </p:nvGrpSpPr>
        <p:grpSpPr>
          <a:xfrm>
            <a:off x="2300500" y="480197"/>
            <a:ext cx="740855" cy="4183099"/>
            <a:chOff x="3509050" y="598375"/>
            <a:chExt cx="856975" cy="4841550"/>
          </a:xfrm>
        </p:grpSpPr>
        <p:grpSp>
          <p:nvGrpSpPr>
            <p:cNvPr id="70" name="Google Shape;70;p15"/>
            <p:cNvGrpSpPr/>
            <p:nvPr/>
          </p:nvGrpSpPr>
          <p:grpSpPr>
            <a:xfrm>
              <a:off x="3509050" y="598375"/>
              <a:ext cx="269150" cy="4841550"/>
              <a:chOff x="3509050" y="598375"/>
              <a:chExt cx="269150" cy="4841550"/>
            </a:xfrm>
          </p:grpSpPr>
          <p:sp>
            <p:nvSpPr>
              <p:cNvPr id="71" name="Google Shape;71;p15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175" cap="flat" cmpd="sng">
                <a:solidFill>
                  <a:srgbClr val="FFFFFF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" name="Google Shape;99;p15"/>
            <p:cNvGrpSpPr/>
            <p:nvPr/>
          </p:nvGrpSpPr>
          <p:grpSpPr>
            <a:xfrm>
              <a:off x="4096875" y="598375"/>
              <a:ext cx="269150" cy="4841550"/>
              <a:chOff x="3509050" y="598375"/>
              <a:chExt cx="269150" cy="4841550"/>
            </a:xfrm>
          </p:grpSpPr>
          <p:sp>
            <p:nvSpPr>
              <p:cNvPr id="100" name="Google Shape;100;p15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175" cap="flat" cmpd="sng">
                <a:solidFill>
                  <a:srgbClr val="FFFFFF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A5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28" name="Google Shape;128;p15"/>
          <p:cNvCxnSpPr/>
          <p:nvPr/>
        </p:nvCxnSpPr>
        <p:spPr>
          <a:xfrm>
            <a:off x="1640075" y="3529300"/>
            <a:ext cx="75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5"/>
          <p:cNvSpPr txBox="1"/>
          <p:nvPr/>
        </p:nvSpPr>
        <p:spPr>
          <a:xfrm>
            <a:off x="717375" y="3367750"/>
            <a:ext cx="126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Kalam"/>
                <a:ea typeface="Kalam"/>
                <a:cs typeface="Kalam"/>
                <a:sym typeface="Kalam"/>
              </a:rPr>
              <a:t>ALLELE</a:t>
            </a:r>
            <a:endParaRPr sz="9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0" name="Google Shape;130;p15"/>
          <p:cNvSpPr txBox="1"/>
          <p:nvPr/>
        </p:nvSpPr>
        <p:spPr>
          <a:xfrm>
            <a:off x="4280500" y="1833000"/>
            <a:ext cx="3798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1 specific region on chromosome 15 plays an important role in the development of eye colour in humans. 2 of the most common alleles are the 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brown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allele and the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blue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allele. The combination of these alleles is referred to as an individual's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genotype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1747A1E-86CC-E070-A95D-D29FDE54CFA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842E6B6-67E3-4CF6-961E-FB2D413F05D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67DEE-FD51-38B0-27BB-210D9E51D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EFE18-0C37-22DD-6115-3B8FEAB25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Homozygous and Heterozygous Alleles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meaning of the terms: dominant, recessive, homozygous, heterozygous, phenotype, and genotype.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usually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of each gene.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there are two of each chromosome.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both alleles are the same, they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homozygous alleles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alleles are different, they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heterozygous alleles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alleles are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dominant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their characteristic is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always displayed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organism. 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Dominant alleles are said to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always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expressed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Other alleles are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recessive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their characteristic is not always displayed in the organism. 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Recessive alleles are said to only be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sometimes expressed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D70DBBB-2B02-146F-4321-1619B226155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B0833D3-0292-CE71-6C64-9B6BEB9B173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C7565-AA23-D518-51FF-2ED3FF750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8E77C-CDE5-0694-D401-2452FBF16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Homozygous and Heterozygous Alleles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4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meaning of the terms: dominant, recessive, homozygous, heterozygous, phenotype, and genotype.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usually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of each gene.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there are two of each chromosome.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both alleles are the same, they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homozygous alleles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If alleles are different, they are called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heterozygous alleles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4" name="Google Shape;14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45" name="Google Shape;145;p17"/>
          <p:cNvGrpSpPr/>
          <p:nvPr/>
        </p:nvGrpSpPr>
        <p:grpSpPr>
          <a:xfrm>
            <a:off x="5543689" y="1396585"/>
            <a:ext cx="591227" cy="2928169"/>
            <a:chOff x="3509050" y="598375"/>
            <a:chExt cx="856975" cy="4841550"/>
          </a:xfrm>
        </p:grpSpPr>
        <p:grpSp>
          <p:nvGrpSpPr>
            <p:cNvPr id="146" name="Google Shape;146;p17"/>
            <p:cNvGrpSpPr/>
            <p:nvPr/>
          </p:nvGrpSpPr>
          <p:grpSpPr>
            <a:xfrm>
              <a:off x="3509050" y="598375"/>
              <a:ext cx="269150" cy="4841550"/>
              <a:chOff x="3509050" y="598375"/>
              <a:chExt cx="269150" cy="4841550"/>
            </a:xfrm>
          </p:grpSpPr>
          <p:sp>
            <p:nvSpPr>
              <p:cNvPr id="147" name="Google Shape;147;p17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A5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17"/>
            <p:cNvGrpSpPr/>
            <p:nvPr/>
          </p:nvGrpSpPr>
          <p:grpSpPr>
            <a:xfrm>
              <a:off x="4096875" y="598375"/>
              <a:ext cx="269150" cy="4841550"/>
              <a:chOff x="3509050" y="598375"/>
              <a:chExt cx="269150" cy="4841550"/>
            </a:xfrm>
          </p:grpSpPr>
          <p:sp>
            <p:nvSpPr>
              <p:cNvPr id="176" name="Google Shape;176;p17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A5F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7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7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7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7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7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7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7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4" name="Google Shape;204;p17"/>
          <p:cNvSpPr txBox="1"/>
          <p:nvPr/>
        </p:nvSpPr>
        <p:spPr>
          <a:xfrm>
            <a:off x="6502050" y="2368075"/>
            <a:ext cx="19704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this example, both alleles are the </a:t>
            </a:r>
            <a:r>
              <a:rPr lang="en" sz="1300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same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 alleles are said to be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homozygous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E70C68D-9957-FED0-6856-F57D4C96BB9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AC8E4C7-99AE-4464-C868-BB7A97E2E17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EA965-1047-96E4-76CE-EBCA9BACA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7B560-32D2-E4FF-9E67-EE12197A2B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Dominant and Recessive Alleles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are represented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letters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Dominant alleles are given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capital letters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for brown eyes).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Recessive alleles are given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lowercase letters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for blue eyes).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individual could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homozygous dominant.</a:t>
            </a:r>
            <a:endParaRPr b="1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their alleles would be dominant - 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individual could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homozygous recessive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their alleles would be recessive -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individual could be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heterozygous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means they would have one of each allele - 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1" name="Google Shape;21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87CD717-9AE8-F64F-FFF0-DFA016F7BFB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ED8EB62-F02F-D8A4-BA2C-8B8109D0B0F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B0007-D134-CC46-2D4B-EDCEA3CAC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3FD84-784A-2245-6646-730823F2A2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Genotypes and Phenotypes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60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letter notation (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genotype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characteristic displayed by the individual (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brown eyes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blue eyes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phenotype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the </a:t>
            </a: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dominant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 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allele, the following combinations are possible: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- brown eyes.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783F04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- brown eyes.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00A5FF"/>
                </a:solidFill>
                <a:latin typeface="Cambria"/>
                <a:ea typeface="Cambria"/>
                <a:cs typeface="Cambria"/>
                <a:sym typeface="Cambria"/>
              </a:rPr>
              <a:t>bb</a:t>
            </a:r>
            <a:r>
              <a:rPr lang="en">
                <a:solidFill>
                  <a:srgbClr val="3C78D8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- blue eyes.</a:t>
            </a:r>
            <a:endParaRPr sz="15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9" name="Google Shape;219;p19"/>
          <p:cNvGrpSpPr/>
          <p:nvPr/>
        </p:nvGrpSpPr>
        <p:grpSpPr>
          <a:xfrm>
            <a:off x="5071800" y="1398575"/>
            <a:ext cx="3600950" cy="2630500"/>
            <a:chOff x="5103175" y="1591825"/>
            <a:chExt cx="3600950" cy="2630500"/>
          </a:xfrm>
        </p:grpSpPr>
        <p:grpSp>
          <p:nvGrpSpPr>
            <p:cNvPr id="220" name="Google Shape;220;p19"/>
            <p:cNvGrpSpPr/>
            <p:nvPr/>
          </p:nvGrpSpPr>
          <p:grpSpPr>
            <a:xfrm>
              <a:off x="5103175" y="1591825"/>
              <a:ext cx="1935313" cy="2630492"/>
              <a:chOff x="5303100" y="1482500"/>
              <a:chExt cx="2150348" cy="2922769"/>
            </a:xfrm>
          </p:grpSpPr>
          <p:grpSp>
            <p:nvGrpSpPr>
              <p:cNvPr id="221" name="Google Shape;221;p19"/>
              <p:cNvGrpSpPr/>
              <p:nvPr/>
            </p:nvGrpSpPr>
            <p:grpSpPr>
              <a:xfrm>
                <a:off x="5303100" y="1482500"/>
                <a:ext cx="2150348" cy="1504069"/>
                <a:chOff x="5032050" y="1179950"/>
                <a:chExt cx="2867130" cy="2005425"/>
              </a:xfrm>
            </p:grpSpPr>
            <p:sp>
              <p:nvSpPr>
                <p:cNvPr id="222" name="Google Shape;222;p19"/>
                <p:cNvSpPr/>
                <p:nvPr/>
              </p:nvSpPr>
              <p:spPr>
                <a:xfrm>
                  <a:off x="5736075" y="1574240"/>
                  <a:ext cx="1591043" cy="141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13" h="63043" extrusionOk="0">
                      <a:moveTo>
                        <a:pt x="35333" y="1"/>
                      </a:moveTo>
                      <a:cubicBezTo>
                        <a:pt x="21024" y="1"/>
                        <a:pt x="7998" y="9520"/>
                        <a:pt x="4332" y="23797"/>
                      </a:cubicBezTo>
                      <a:cubicBezTo>
                        <a:pt x="1" y="40665"/>
                        <a:pt x="10380" y="57807"/>
                        <a:pt x="27507" y="62077"/>
                      </a:cubicBezTo>
                      <a:cubicBezTo>
                        <a:pt x="30137" y="62730"/>
                        <a:pt x="32773" y="63043"/>
                        <a:pt x="35366" y="63043"/>
                      </a:cubicBezTo>
                      <a:cubicBezTo>
                        <a:pt x="49681" y="63043"/>
                        <a:pt x="62715" y="53530"/>
                        <a:pt x="66382" y="39237"/>
                      </a:cubicBezTo>
                      <a:cubicBezTo>
                        <a:pt x="70713" y="22368"/>
                        <a:pt x="60333" y="5226"/>
                        <a:pt x="43206" y="971"/>
                      </a:cubicBezTo>
                      <a:cubicBezTo>
                        <a:pt x="40572" y="315"/>
                        <a:pt x="37931" y="1"/>
                        <a:pt x="35333" y="1"/>
                      </a:cubicBezTo>
                      <a:close/>
                    </a:path>
                  </a:pathLst>
                </a:custGeom>
                <a:solidFill>
                  <a:srgbClr val="783F04"/>
                </a:solidFill>
                <a:ln w="5700" cap="rnd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19"/>
                <p:cNvSpPr/>
                <p:nvPr/>
              </p:nvSpPr>
              <p:spPr>
                <a:xfrm>
                  <a:off x="5032050" y="1179950"/>
                  <a:ext cx="2867130" cy="200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28" h="89130" extrusionOk="0">
                      <a:moveTo>
                        <a:pt x="68812" y="14209"/>
                      </a:moveTo>
                      <a:cubicBezTo>
                        <a:pt x="99358" y="16930"/>
                        <a:pt x="119251" y="37415"/>
                        <a:pt x="119251" y="37415"/>
                      </a:cubicBezTo>
                      <a:cubicBezTo>
                        <a:pt x="113963" y="33828"/>
                        <a:pt x="108203" y="31078"/>
                        <a:pt x="102337" y="28981"/>
                      </a:cubicBezTo>
                      <a:cubicBezTo>
                        <a:pt x="113188" y="36853"/>
                        <a:pt x="120072" y="45545"/>
                        <a:pt x="120072" y="45545"/>
                      </a:cubicBezTo>
                      <a:lnTo>
                        <a:pt x="127382" y="50044"/>
                      </a:lnTo>
                      <a:cubicBezTo>
                        <a:pt x="127427" y="51882"/>
                        <a:pt x="122488" y="56928"/>
                        <a:pt x="118233" y="51822"/>
                      </a:cubicBezTo>
                      <a:cubicBezTo>
                        <a:pt x="75089" y="0"/>
                        <a:pt x="36488" y="32126"/>
                        <a:pt x="23100" y="46594"/>
                      </a:cubicBezTo>
                      <a:cubicBezTo>
                        <a:pt x="23084" y="46609"/>
                        <a:pt x="23039" y="46685"/>
                        <a:pt x="23024" y="46715"/>
                      </a:cubicBezTo>
                      <a:cubicBezTo>
                        <a:pt x="22932" y="46943"/>
                        <a:pt x="21641" y="48038"/>
                        <a:pt x="19771" y="50363"/>
                      </a:cubicBezTo>
                      <a:cubicBezTo>
                        <a:pt x="21580" y="53797"/>
                        <a:pt x="32035" y="74389"/>
                        <a:pt x="55044" y="82732"/>
                      </a:cubicBezTo>
                      <a:cubicBezTo>
                        <a:pt x="69663" y="88036"/>
                        <a:pt x="91927" y="79343"/>
                        <a:pt x="109890" y="71456"/>
                      </a:cubicBezTo>
                      <a:cubicBezTo>
                        <a:pt x="109890" y="71456"/>
                        <a:pt x="88644" y="85042"/>
                        <a:pt x="65651" y="86926"/>
                      </a:cubicBezTo>
                      <a:cubicBezTo>
                        <a:pt x="38753" y="89130"/>
                        <a:pt x="19133" y="62444"/>
                        <a:pt x="14650" y="53524"/>
                      </a:cubicBezTo>
                      <a:cubicBezTo>
                        <a:pt x="13890" y="53524"/>
                        <a:pt x="13252" y="53387"/>
                        <a:pt x="13267" y="53372"/>
                      </a:cubicBezTo>
                      <a:cubicBezTo>
                        <a:pt x="13282" y="53341"/>
                        <a:pt x="0" y="51837"/>
                        <a:pt x="3328" y="48402"/>
                      </a:cubicBezTo>
                      <a:cubicBezTo>
                        <a:pt x="10106" y="41427"/>
                        <a:pt x="16443" y="35926"/>
                        <a:pt x="22629" y="31579"/>
                      </a:cubicBezTo>
                      <a:cubicBezTo>
                        <a:pt x="25242" y="29756"/>
                        <a:pt x="27796" y="28190"/>
                        <a:pt x="30379" y="26762"/>
                      </a:cubicBezTo>
                      <a:cubicBezTo>
                        <a:pt x="19923" y="28798"/>
                        <a:pt x="12857" y="30880"/>
                        <a:pt x="12188" y="30819"/>
                      </a:cubicBezTo>
                      <a:cubicBezTo>
                        <a:pt x="12219" y="30789"/>
                        <a:pt x="12188" y="30728"/>
                        <a:pt x="12264" y="30698"/>
                      </a:cubicBezTo>
                      <a:cubicBezTo>
                        <a:pt x="13176" y="30136"/>
                        <a:pt x="18860" y="25911"/>
                        <a:pt x="28616" y="21473"/>
                      </a:cubicBezTo>
                      <a:cubicBezTo>
                        <a:pt x="43266" y="14787"/>
                        <a:pt x="56852" y="13146"/>
                        <a:pt x="68812" y="14209"/>
                      </a:cubicBezTo>
                      <a:close/>
                    </a:path>
                  </a:pathLst>
                </a:custGeom>
                <a:noFill/>
                <a:ln w="4950" cap="flat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19"/>
                <p:cNvSpPr/>
                <p:nvPr/>
              </p:nvSpPr>
              <p:spPr>
                <a:xfrm>
                  <a:off x="6179235" y="1932845"/>
                  <a:ext cx="717390" cy="650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4" h="28893" extrusionOk="0">
                      <a:moveTo>
                        <a:pt x="15949" y="1"/>
                      </a:moveTo>
                      <a:cubicBezTo>
                        <a:pt x="9462" y="1"/>
                        <a:pt x="3569" y="4389"/>
                        <a:pt x="1930" y="10959"/>
                      </a:cubicBezTo>
                      <a:cubicBezTo>
                        <a:pt x="0" y="18694"/>
                        <a:pt x="4711" y="26536"/>
                        <a:pt x="12462" y="28466"/>
                      </a:cubicBezTo>
                      <a:cubicBezTo>
                        <a:pt x="13627" y="28754"/>
                        <a:pt x="14795" y="28892"/>
                        <a:pt x="15945" y="28892"/>
                      </a:cubicBezTo>
                      <a:cubicBezTo>
                        <a:pt x="22425" y="28892"/>
                        <a:pt x="28327" y="24504"/>
                        <a:pt x="29954" y="17934"/>
                      </a:cubicBezTo>
                      <a:cubicBezTo>
                        <a:pt x="31884" y="10199"/>
                        <a:pt x="27173" y="2357"/>
                        <a:pt x="19437" y="427"/>
                      </a:cubicBezTo>
                      <a:cubicBezTo>
                        <a:pt x="18269" y="139"/>
                        <a:pt x="17100" y="1"/>
                        <a:pt x="159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5700" cap="rnd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225;p19"/>
              <p:cNvGrpSpPr/>
              <p:nvPr/>
            </p:nvGrpSpPr>
            <p:grpSpPr>
              <a:xfrm>
                <a:off x="5303100" y="2901200"/>
                <a:ext cx="2150348" cy="1504069"/>
                <a:chOff x="5032050" y="1179950"/>
                <a:chExt cx="2867130" cy="2005425"/>
              </a:xfrm>
            </p:grpSpPr>
            <p:sp>
              <p:nvSpPr>
                <p:cNvPr id="226" name="Google Shape;226;p19"/>
                <p:cNvSpPr/>
                <p:nvPr/>
              </p:nvSpPr>
              <p:spPr>
                <a:xfrm>
                  <a:off x="5736075" y="1574240"/>
                  <a:ext cx="1591043" cy="1418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13" h="63043" extrusionOk="0">
                      <a:moveTo>
                        <a:pt x="35333" y="1"/>
                      </a:moveTo>
                      <a:cubicBezTo>
                        <a:pt x="21024" y="1"/>
                        <a:pt x="7998" y="9520"/>
                        <a:pt x="4332" y="23797"/>
                      </a:cubicBezTo>
                      <a:cubicBezTo>
                        <a:pt x="1" y="40665"/>
                        <a:pt x="10380" y="57807"/>
                        <a:pt x="27507" y="62077"/>
                      </a:cubicBezTo>
                      <a:cubicBezTo>
                        <a:pt x="30137" y="62730"/>
                        <a:pt x="32773" y="63043"/>
                        <a:pt x="35366" y="63043"/>
                      </a:cubicBezTo>
                      <a:cubicBezTo>
                        <a:pt x="49681" y="63043"/>
                        <a:pt x="62715" y="53530"/>
                        <a:pt x="66382" y="39237"/>
                      </a:cubicBezTo>
                      <a:cubicBezTo>
                        <a:pt x="70713" y="22368"/>
                        <a:pt x="60333" y="5226"/>
                        <a:pt x="43206" y="971"/>
                      </a:cubicBezTo>
                      <a:cubicBezTo>
                        <a:pt x="40572" y="315"/>
                        <a:pt x="37931" y="1"/>
                        <a:pt x="35333" y="1"/>
                      </a:cubicBezTo>
                      <a:close/>
                    </a:path>
                  </a:pathLst>
                </a:custGeom>
                <a:solidFill>
                  <a:srgbClr val="00A5FF"/>
                </a:solidFill>
                <a:ln w="5700" cap="rnd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19"/>
                <p:cNvSpPr/>
                <p:nvPr/>
              </p:nvSpPr>
              <p:spPr>
                <a:xfrm>
                  <a:off x="5032050" y="1179950"/>
                  <a:ext cx="2867130" cy="200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28" h="89130" extrusionOk="0">
                      <a:moveTo>
                        <a:pt x="68812" y="14209"/>
                      </a:moveTo>
                      <a:cubicBezTo>
                        <a:pt x="99358" y="16930"/>
                        <a:pt x="119251" y="37415"/>
                        <a:pt x="119251" y="37415"/>
                      </a:cubicBezTo>
                      <a:cubicBezTo>
                        <a:pt x="113963" y="33828"/>
                        <a:pt x="108203" y="31078"/>
                        <a:pt x="102337" y="28981"/>
                      </a:cubicBezTo>
                      <a:cubicBezTo>
                        <a:pt x="113188" y="36853"/>
                        <a:pt x="120072" y="45545"/>
                        <a:pt x="120072" y="45545"/>
                      </a:cubicBezTo>
                      <a:lnTo>
                        <a:pt x="127382" y="50044"/>
                      </a:lnTo>
                      <a:cubicBezTo>
                        <a:pt x="127427" y="51882"/>
                        <a:pt x="122488" y="56928"/>
                        <a:pt x="118233" y="51822"/>
                      </a:cubicBezTo>
                      <a:cubicBezTo>
                        <a:pt x="75089" y="0"/>
                        <a:pt x="36488" y="32126"/>
                        <a:pt x="23100" y="46594"/>
                      </a:cubicBezTo>
                      <a:cubicBezTo>
                        <a:pt x="23084" y="46609"/>
                        <a:pt x="23039" y="46685"/>
                        <a:pt x="23024" y="46715"/>
                      </a:cubicBezTo>
                      <a:cubicBezTo>
                        <a:pt x="22932" y="46943"/>
                        <a:pt x="21641" y="48038"/>
                        <a:pt x="19771" y="50363"/>
                      </a:cubicBezTo>
                      <a:cubicBezTo>
                        <a:pt x="21580" y="53797"/>
                        <a:pt x="32035" y="74389"/>
                        <a:pt x="55044" y="82732"/>
                      </a:cubicBezTo>
                      <a:cubicBezTo>
                        <a:pt x="69663" y="88036"/>
                        <a:pt x="91927" y="79343"/>
                        <a:pt x="109890" y="71456"/>
                      </a:cubicBezTo>
                      <a:cubicBezTo>
                        <a:pt x="109890" y="71456"/>
                        <a:pt x="88644" y="85042"/>
                        <a:pt x="65651" y="86926"/>
                      </a:cubicBezTo>
                      <a:cubicBezTo>
                        <a:pt x="38753" y="89130"/>
                        <a:pt x="19133" y="62444"/>
                        <a:pt x="14650" y="53524"/>
                      </a:cubicBezTo>
                      <a:cubicBezTo>
                        <a:pt x="13890" y="53524"/>
                        <a:pt x="13252" y="53387"/>
                        <a:pt x="13267" y="53372"/>
                      </a:cubicBezTo>
                      <a:cubicBezTo>
                        <a:pt x="13282" y="53341"/>
                        <a:pt x="0" y="51837"/>
                        <a:pt x="3328" y="48402"/>
                      </a:cubicBezTo>
                      <a:cubicBezTo>
                        <a:pt x="10106" y="41427"/>
                        <a:pt x="16443" y="35926"/>
                        <a:pt x="22629" y="31579"/>
                      </a:cubicBezTo>
                      <a:cubicBezTo>
                        <a:pt x="25242" y="29756"/>
                        <a:pt x="27796" y="28190"/>
                        <a:pt x="30379" y="26762"/>
                      </a:cubicBezTo>
                      <a:cubicBezTo>
                        <a:pt x="19923" y="28798"/>
                        <a:pt x="12857" y="30880"/>
                        <a:pt x="12188" y="30819"/>
                      </a:cubicBezTo>
                      <a:cubicBezTo>
                        <a:pt x="12219" y="30789"/>
                        <a:pt x="12188" y="30728"/>
                        <a:pt x="12264" y="30698"/>
                      </a:cubicBezTo>
                      <a:cubicBezTo>
                        <a:pt x="13176" y="30136"/>
                        <a:pt x="18860" y="25911"/>
                        <a:pt x="28616" y="21473"/>
                      </a:cubicBezTo>
                      <a:cubicBezTo>
                        <a:pt x="43266" y="14787"/>
                        <a:pt x="56852" y="13146"/>
                        <a:pt x="68812" y="14209"/>
                      </a:cubicBezTo>
                      <a:close/>
                    </a:path>
                  </a:pathLst>
                </a:custGeom>
                <a:noFill/>
                <a:ln w="4950" cap="flat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19"/>
                <p:cNvSpPr/>
                <p:nvPr/>
              </p:nvSpPr>
              <p:spPr>
                <a:xfrm>
                  <a:off x="6179235" y="1932845"/>
                  <a:ext cx="717390" cy="650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4" h="28893" extrusionOk="0">
                      <a:moveTo>
                        <a:pt x="15949" y="1"/>
                      </a:moveTo>
                      <a:cubicBezTo>
                        <a:pt x="9462" y="1"/>
                        <a:pt x="3569" y="4389"/>
                        <a:pt x="1930" y="10959"/>
                      </a:cubicBezTo>
                      <a:cubicBezTo>
                        <a:pt x="0" y="18694"/>
                        <a:pt x="4711" y="26536"/>
                        <a:pt x="12462" y="28466"/>
                      </a:cubicBezTo>
                      <a:cubicBezTo>
                        <a:pt x="13627" y="28754"/>
                        <a:pt x="14795" y="28892"/>
                        <a:pt x="15945" y="28892"/>
                      </a:cubicBezTo>
                      <a:cubicBezTo>
                        <a:pt x="22425" y="28892"/>
                        <a:pt x="28327" y="24504"/>
                        <a:pt x="29954" y="17934"/>
                      </a:cubicBezTo>
                      <a:cubicBezTo>
                        <a:pt x="31884" y="10199"/>
                        <a:pt x="27173" y="2357"/>
                        <a:pt x="19437" y="427"/>
                      </a:cubicBezTo>
                      <a:cubicBezTo>
                        <a:pt x="18269" y="139"/>
                        <a:pt x="17100" y="1"/>
                        <a:pt x="1594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5700" cap="rnd" cmpd="sng">
                  <a:solidFill>
                    <a:schemeClr val="dk1"/>
                  </a:solidFill>
                  <a:prstDash val="solid"/>
                  <a:miter lim="1519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9" name="Google Shape;229;p19"/>
            <p:cNvSpPr txBox="1"/>
            <p:nvPr/>
          </p:nvSpPr>
          <p:spPr>
            <a:xfrm>
              <a:off x="7191225" y="1812825"/>
              <a:ext cx="15129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the brown allele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dominant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 the blue allele, this individual could be either </a:t>
              </a:r>
              <a:r>
                <a:rPr lang="en" sz="1200" b="1">
                  <a:solidFill>
                    <a:srgbClr val="783F04"/>
                  </a:solidFill>
                  <a:latin typeface="Cambria"/>
                  <a:ea typeface="Cambria"/>
                  <a:cs typeface="Cambria"/>
                  <a:sym typeface="Cambria"/>
                </a:rPr>
                <a:t>BB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or </a:t>
              </a:r>
              <a:r>
                <a:rPr lang="en" sz="1200" b="1">
                  <a:solidFill>
                    <a:srgbClr val="783F04"/>
                  </a:solidFill>
                  <a:latin typeface="Cambria"/>
                  <a:ea typeface="Cambria"/>
                  <a:cs typeface="Cambria"/>
                  <a:sym typeface="Cambria"/>
                </a:rPr>
                <a:t>B</a:t>
              </a:r>
              <a:r>
                <a:rPr lang="en" sz="1200" b="1">
                  <a:solidFill>
                    <a:srgbClr val="00A5FF"/>
                  </a:solidFill>
                  <a:latin typeface="Cambria"/>
                  <a:ea typeface="Cambria"/>
                  <a:cs typeface="Cambria"/>
                  <a:sym typeface="Cambria"/>
                </a:rPr>
                <a:t>b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0" name="Google Shape;230;p19"/>
            <p:cNvSpPr txBox="1"/>
            <p:nvPr/>
          </p:nvSpPr>
          <p:spPr>
            <a:xfrm>
              <a:off x="7191225" y="3114125"/>
              <a:ext cx="15129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the blue allele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recessive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 the brown allele, this individual could only be </a:t>
              </a:r>
              <a:r>
                <a:rPr lang="en" sz="1200" b="1">
                  <a:solidFill>
                    <a:srgbClr val="00A5FF"/>
                  </a:solidFill>
                  <a:latin typeface="Cambria"/>
                  <a:ea typeface="Cambria"/>
                  <a:cs typeface="Cambria"/>
                  <a:sym typeface="Cambria"/>
                </a:rPr>
                <a:t>bb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0FDF5F9-9296-A9BD-5576-F5EB6A5773B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4FA784A-3882-334D-B303-BAE39023383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53724-1630-ADD8-8F1A-209C6957B6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1FE8E-687B-AAC9-AD73-1B93DA93F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Codominance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6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3.21B</a:t>
            </a:r>
            <a:endParaRPr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Understand the meaning of the term codominance.</a:t>
            </a:r>
            <a:endParaRPr dirty="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Sometimes two alleles are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equally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dominant as one another.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codominance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Codominant alleles are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both expressed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in the phenotype.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heterozygous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genotype is different to both the homozygous dominant</a:t>
            </a:r>
            <a:r>
              <a:rPr lang="en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the homozygous recessive genotypes.</a:t>
            </a:r>
            <a:endParaRPr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8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8" name="Google Shape;238;p20"/>
          <p:cNvGrpSpPr/>
          <p:nvPr/>
        </p:nvGrpSpPr>
        <p:grpSpPr>
          <a:xfrm>
            <a:off x="5342175" y="1461975"/>
            <a:ext cx="2786100" cy="3201250"/>
            <a:chOff x="5282475" y="1340575"/>
            <a:chExt cx="2786100" cy="3201250"/>
          </a:xfrm>
        </p:grpSpPr>
        <p:pic>
          <p:nvPicPr>
            <p:cNvPr id="239" name="Google Shape;239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95175" y="1340575"/>
              <a:ext cx="2519440" cy="2462359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40" name="Google Shape;240;p20"/>
            <p:cNvSpPr txBox="1"/>
            <p:nvPr/>
          </p:nvSpPr>
          <p:spPr>
            <a:xfrm>
              <a:off x="5282475" y="3802925"/>
              <a:ext cx="2786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the case of this Rhododendron, the alleles for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white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</a:t>
              </a:r>
              <a:r>
                <a:rPr lang="en" sz="1200" b="1">
                  <a:solidFill>
                    <a:srgbClr val="FF2164"/>
                  </a:solidFill>
                  <a:latin typeface="Cambria"/>
                  <a:ea typeface="Cambria"/>
                  <a:cs typeface="Cambria"/>
                  <a:sym typeface="Cambria"/>
                </a:rPr>
                <a:t>pink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colour are codominant.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C251A5B-ADCB-7A9C-5F88-31197401D3F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3F474A-757C-4350-99E0-1D36D59762E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B45F5-C82A-532E-A858-6C280BEDC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705B75-37D1-9191-730B-189D407E54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Roan Cattle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6" name="Google Shape;24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types of cattle experience codominance in their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coat colour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Cattle may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white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B7B7B7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black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roan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White (W) or black (B).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potential genotypes.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WW, BB or WB.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also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potential phenotypes.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WW gives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white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cattle.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BB gives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black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cattle.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WB gives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roan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cattle.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7" name="Google Shape;2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9</a:t>
            </a:fld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C235C2-4A4D-3E5B-87AD-2F8AFB127A1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043A02-ABAF-441E-B170-53746E857F7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7267A-CABE-4C9B-C98D-F32809A8D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56B34-2F83-F41F-8D73-233650A03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956</Words>
  <Application>Microsoft Office PowerPoint</Application>
  <PresentationFormat>On-screen Show (16:9)</PresentationFormat>
  <Paragraphs>107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gg sans</vt:lpstr>
      <vt:lpstr>Times New Roman</vt:lpstr>
      <vt:lpstr>Cambria</vt:lpstr>
      <vt:lpstr>Kalam</vt:lpstr>
      <vt:lpstr>Simple Dark</vt:lpstr>
      <vt:lpstr>Edexcel IGCSE Biology 43 - Inheritance and Codominance</vt:lpstr>
      <vt:lpstr>Alleles  </vt:lpstr>
      <vt:lpstr>PowerPoint Presentation</vt:lpstr>
      <vt:lpstr>Homozygous and Heterozygous Alleles  </vt:lpstr>
      <vt:lpstr>Homozygous and Heterozygous Alleles  </vt:lpstr>
      <vt:lpstr>Dominant and Recessive Alleles  </vt:lpstr>
      <vt:lpstr>Genotypes and Phenotypes  </vt:lpstr>
      <vt:lpstr>Codominance  </vt:lpstr>
      <vt:lpstr>Roan Cattle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43 - Inheritance and Codominance</dc:title>
  <dc:creator>Tom Gordon</dc:creator>
  <cp:lastModifiedBy>Chezka Mae Madrona</cp:lastModifiedBy>
  <cp:revision>3</cp:revision>
  <dcterms:modified xsi:type="dcterms:W3CDTF">2025-04-26T07:56:24Z</dcterms:modified>
</cp:coreProperties>
</file>