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b7f658d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db7f658d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db7f658d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db7f658d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3a3c97b1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3a3c97b1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3d9ab715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3d9ab715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4bdbecafe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4bdbecafe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3d9ab715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3d9ab715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3d9ab715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3d9ab715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29 - Coordination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Responding to Stimuli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Nerves and Hormones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2.80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Understand how organisms are able to respond to changes in their environment.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two main systems that control the body are the </a:t>
            </a:r>
            <a:r>
              <a:rPr lang="en" b="1">
                <a:solidFill>
                  <a:srgbClr val="B7B7B7"/>
                </a:solidFill>
              </a:rPr>
              <a:t>nervous system </a:t>
            </a:r>
            <a:r>
              <a:rPr lang="en">
                <a:solidFill>
                  <a:srgbClr val="B7B7B7"/>
                </a:solidFill>
              </a:rPr>
              <a:t>and the </a:t>
            </a:r>
            <a:r>
              <a:rPr lang="en" b="1">
                <a:solidFill>
                  <a:srgbClr val="B7B7B7"/>
                </a:solidFill>
              </a:rPr>
              <a:t>endocrine system</a:t>
            </a:r>
            <a:r>
              <a:rPr lang="en">
                <a:solidFill>
                  <a:srgbClr val="B7B7B7"/>
                </a:solidFill>
              </a:rPr>
              <a:t>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nervous system</a:t>
            </a:r>
            <a:r>
              <a:rPr lang="en">
                <a:solidFill>
                  <a:srgbClr val="B7B7B7"/>
                </a:solidFill>
              </a:rPr>
              <a:t> includes the brain, the spinal cord and the nerves.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Electrical impulses travel to and from the brain from various nerve cells.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endocrine system </a:t>
            </a:r>
            <a:r>
              <a:rPr lang="en">
                <a:solidFill>
                  <a:srgbClr val="B7B7B7"/>
                </a:solidFill>
              </a:rPr>
              <a:t>includes the hormones and the glands that release them.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Hormones are </a:t>
            </a:r>
            <a:r>
              <a:rPr lang="en" b="1">
                <a:solidFill>
                  <a:srgbClr val="B7B7B7"/>
                </a:solidFill>
              </a:rPr>
              <a:t>chemical messengers</a:t>
            </a:r>
            <a:r>
              <a:rPr lang="en">
                <a:solidFill>
                  <a:srgbClr val="B7B7B7"/>
                </a:solidFill>
              </a:rPr>
              <a:t> that act on cells.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In order to survive, organisms must be able to </a:t>
            </a:r>
            <a:r>
              <a:rPr lang="en" b="1">
                <a:solidFill>
                  <a:srgbClr val="B7B7B7"/>
                </a:solidFill>
              </a:rPr>
              <a:t>respond </a:t>
            </a:r>
            <a:r>
              <a:rPr lang="en">
                <a:solidFill>
                  <a:srgbClr val="B7B7B7"/>
                </a:solidFill>
              </a:rPr>
              <a:t>to their environment.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ability of an individual to respond to </a:t>
            </a:r>
            <a:r>
              <a:rPr lang="en" b="1">
                <a:solidFill>
                  <a:srgbClr val="B7B7B7"/>
                </a:solidFill>
              </a:rPr>
              <a:t>changes in their environment </a:t>
            </a:r>
            <a:r>
              <a:rPr lang="en">
                <a:solidFill>
                  <a:srgbClr val="B7B7B7"/>
                </a:solidFill>
              </a:rPr>
              <a:t>is referred to as </a:t>
            </a:r>
            <a:r>
              <a:rPr lang="en" b="1">
                <a:solidFill>
                  <a:srgbClr val="B7B7B7"/>
                </a:solidFill>
              </a:rPr>
              <a:t>sensitivity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C7E41E3-09B3-6A14-C18A-95795E6EDA3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3456332-5CC0-7851-A3C3-EB1E15FBBBC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C4BB94-947B-DD0C-ACC8-8BE92F478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CBE5E-A731-DB1E-6AE3-30924C5D4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4" name="Google Shape;114;p27"/>
          <p:cNvSpPr txBox="1"/>
          <p:nvPr/>
        </p:nvSpPr>
        <p:spPr>
          <a:xfrm>
            <a:off x="4721650" y="2162250"/>
            <a:ext cx="3105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nervous system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consists of the brain, the spinal cord and the many peripheral nerves in the body.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5" name="Google Shape;115;p27"/>
          <p:cNvPicPr preferRelativeResize="0"/>
          <p:nvPr/>
        </p:nvPicPr>
        <p:blipFill rotWithShape="1">
          <a:blip r:embed="rId3">
            <a:alphaModFix/>
          </a:blip>
          <a:srcRect r="10546" b="13149"/>
          <a:stretch/>
        </p:blipFill>
        <p:spPr>
          <a:xfrm>
            <a:off x="0" y="0"/>
            <a:ext cx="42726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D54F47E-4F8C-9DCB-8B12-7C335DFD8A6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FB438A0-61C1-A71E-B9B9-F12188A9E6A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0EA43-F5D2-830E-CACD-278F90332D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7F8EE-5690-1CEF-27C6-4002146141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8"/>
          <p:cNvPicPr preferRelativeResize="0"/>
          <p:nvPr/>
        </p:nvPicPr>
        <p:blipFill rotWithShape="1">
          <a:blip r:embed="rId3">
            <a:alphaModFix/>
          </a:blip>
          <a:srcRect l="7658" r="4413"/>
          <a:stretch/>
        </p:blipFill>
        <p:spPr>
          <a:xfrm>
            <a:off x="82325" y="270500"/>
            <a:ext cx="5713172" cy="4872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2" name="Google Shape;122;p28"/>
          <p:cNvSpPr txBox="1"/>
          <p:nvPr/>
        </p:nvSpPr>
        <p:spPr>
          <a:xfrm>
            <a:off x="5406875" y="1768050"/>
            <a:ext cx="2906400" cy="16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</a:t>
            </a:r>
            <a:r>
              <a:rPr lang="en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FF0022"/>
                </a:solidFill>
                <a:latin typeface="Cambria"/>
                <a:ea typeface="Cambria"/>
                <a:cs typeface="Cambria"/>
                <a:sym typeface="Cambria"/>
              </a:rPr>
              <a:t>endocrine system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contains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glands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found in the brain, torso and reproductive organs.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These glands release chemical messengers, called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hormones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into the bloodstream.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8BF8EA7-685C-0AE9-5F3F-3794BC5D606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B9897F3-C3C3-D74F-0C8D-25482DACEBB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FBD3B-408B-A133-8F49-FEC1E0717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550D5-6FF4-FBCE-3341-99B5F90D29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Homeostasis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2.81</a:t>
            </a:r>
            <a:endParaRPr sz="1600">
              <a:solidFill>
                <a:srgbClr val="4A86E8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Char char="○"/>
            </a:pPr>
            <a:r>
              <a:rPr lang="en" sz="1200">
                <a:solidFill>
                  <a:srgbClr val="4A86E8"/>
                </a:solidFill>
              </a:rPr>
              <a:t>Understand that homeostasis is the maintenance of a constant internal environment, and that body water content and body temperature are both examples of homeostasis.</a:t>
            </a:r>
            <a:endParaRPr sz="12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Homeostasis is the </a:t>
            </a:r>
            <a:r>
              <a:rPr lang="en" sz="1600" b="1">
                <a:solidFill>
                  <a:srgbClr val="B7B7B7"/>
                </a:solidFill>
              </a:rPr>
              <a:t>control </a:t>
            </a:r>
            <a:r>
              <a:rPr lang="en" sz="1600">
                <a:solidFill>
                  <a:srgbClr val="B7B7B7"/>
                </a:solidFill>
              </a:rPr>
              <a:t>of a constant </a:t>
            </a:r>
            <a:r>
              <a:rPr lang="en" sz="1600" b="1">
                <a:solidFill>
                  <a:srgbClr val="B7B7B7"/>
                </a:solidFill>
              </a:rPr>
              <a:t>internal environmen</a:t>
            </a:r>
            <a:r>
              <a:rPr lang="en" sz="1600">
                <a:solidFill>
                  <a:srgbClr val="B7B7B7"/>
                </a:solidFill>
              </a:rPr>
              <a:t>t.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body attempts to keep several conditions as constant as possible: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The body keeps its </a:t>
            </a:r>
            <a:r>
              <a:rPr lang="en" sz="1600" b="1">
                <a:solidFill>
                  <a:srgbClr val="B7B7B7"/>
                </a:solidFill>
              </a:rPr>
              <a:t>internal temperature </a:t>
            </a:r>
            <a:r>
              <a:rPr lang="en" sz="1600">
                <a:solidFill>
                  <a:srgbClr val="B7B7B7"/>
                </a:solidFill>
              </a:rPr>
              <a:t>at around </a:t>
            </a:r>
            <a:r>
              <a:rPr lang="en" sz="1600" b="1">
                <a:solidFill>
                  <a:srgbClr val="B7B7B7"/>
                </a:solidFill>
              </a:rPr>
              <a:t>37°C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9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0094FF"/>
                </a:solidFill>
              </a:rPr>
              <a:t>water content</a:t>
            </a:r>
            <a:r>
              <a:rPr lang="en" sz="1600" b="1">
                <a:solidFill>
                  <a:srgbClr val="B7B7B7"/>
                </a:solidFill>
              </a:rPr>
              <a:t> </a:t>
            </a:r>
            <a:r>
              <a:rPr lang="en" sz="1600">
                <a:solidFill>
                  <a:srgbClr val="B7B7B7"/>
                </a:solidFill>
              </a:rPr>
              <a:t>of the body is kept fairly constant.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glucose concentration </a:t>
            </a:r>
            <a:r>
              <a:rPr lang="en" sz="1600">
                <a:solidFill>
                  <a:srgbClr val="B7B7B7"/>
                </a:solidFill>
              </a:rPr>
              <a:t>in the blood is kept fairly constant.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Homeostasis may be maintained by the nervous system, the endocrine system, or </a:t>
            </a:r>
            <a:r>
              <a:rPr lang="en" sz="1600" b="1">
                <a:solidFill>
                  <a:srgbClr val="B7B7B7"/>
                </a:solidFill>
              </a:rPr>
              <a:t>both systems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These control mechanisms are </a:t>
            </a:r>
            <a:r>
              <a:rPr lang="en" sz="1600" b="1">
                <a:solidFill>
                  <a:srgbClr val="B7B7B7"/>
                </a:solidFill>
              </a:rPr>
              <a:t>automatic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These mechanisms </a:t>
            </a:r>
            <a:r>
              <a:rPr lang="en" sz="1200" b="1">
                <a:solidFill>
                  <a:srgbClr val="FF0022"/>
                </a:solidFill>
              </a:rPr>
              <a:t>do not</a:t>
            </a:r>
            <a:r>
              <a:rPr lang="en" sz="1200">
                <a:solidFill>
                  <a:srgbClr val="B7B7B7"/>
                </a:solidFill>
              </a:rPr>
              <a:t> require </a:t>
            </a:r>
            <a:r>
              <a:rPr lang="en" sz="1200" b="1">
                <a:solidFill>
                  <a:srgbClr val="B7B7B7"/>
                </a:solidFill>
              </a:rPr>
              <a:t>conscious thought</a:t>
            </a:r>
            <a:r>
              <a:rPr lang="en" sz="1200">
                <a:solidFill>
                  <a:srgbClr val="B7B7B7"/>
                </a:solidFill>
              </a:rPr>
              <a:t> to take place.</a:t>
            </a:r>
            <a:endParaRPr sz="120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29" name="Google Shape;12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D4941E8-85D7-3EF3-44E4-D979C669DD5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E33449D-311A-0C1D-92A6-011F4E8DC58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AA1C1-1142-D778-DFAC-E42EF5299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D0878-26E8-0FEF-470C-B4EAD158A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Stimuli and Response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" name="Google Shape;13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2.82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Understand that a coordinated response requires a stimulus, a receptor and an effector.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 </a:t>
            </a:r>
            <a:r>
              <a:rPr lang="en" b="1">
                <a:solidFill>
                  <a:srgbClr val="B7B7B7"/>
                </a:solidFill>
              </a:rPr>
              <a:t>stimulus </a:t>
            </a:r>
            <a:r>
              <a:rPr lang="en">
                <a:solidFill>
                  <a:srgbClr val="B7B7B7"/>
                </a:solidFill>
              </a:rPr>
              <a:t>is a change in the environment.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Examples of stimuli include </a:t>
            </a:r>
            <a:r>
              <a:rPr lang="en" b="1">
                <a:solidFill>
                  <a:srgbClr val="FFD966"/>
                </a:solidFill>
              </a:rPr>
              <a:t>light</a:t>
            </a:r>
            <a:r>
              <a:rPr lang="en">
                <a:solidFill>
                  <a:srgbClr val="B7B7B7"/>
                </a:solidFill>
              </a:rPr>
              <a:t>, </a:t>
            </a:r>
            <a:r>
              <a:rPr lang="en" b="1">
                <a:solidFill>
                  <a:srgbClr val="B7B7B7"/>
                </a:solidFill>
              </a:rPr>
              <a:t>sound </a:t>
            </a:r>
            <a:r>
              <a:rPr lang="en">
                <a:solidFill>
                  <a:srgbClr val="B7B7B7"/>
                </a:solidFill>
              </a:rPr>
              <a:t>and </a:t>
            </a:r>
            <a:r>
              <a:rPr lang="en" b="1">
                <a:solidFill>
                  <a:srgbClr val="B7B7B7"/>
                </a:solidFill>
              </a:rPr>
              <a:t>pressure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Stimuli are detected by a type of cells called </a:t>
            </a:r>
            <a:r>
              <a:rPr lang="en" b="1">
                <a:solidFill>
                  <a:srgbClr val="B7B7B7"/>
                </a:solidFill>
              </a:rPr>
              <a:t>receptors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b="1">
                <a:solidFill>
                  <a:srgbClr val="B7B7B7"/>
                </a:solidFill>
              </a:rPr>
              <a:t>Photoreceptors </a:t>
            </a:r>
            <a:r>
              <a:rPr lang="en">
                <a:solidFill>
                  <a:srgbClr val="B7B7B7"/>
                </a:solidFill>
              </a:rPr>
              <a:t>detect light changes in the eye.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b="1">
                <a:solidFill>
                  <a:srgbClr val="B7B7B7"/>
                </a:solidFill>
              </a:rPr>
              <a:t>Baroreceptors </a:t>
            </a:r>
            <a:r>
              <a:rPr lang="en">
                <a:solidFill>
                  <a:srgbClr val="B7B7B7"/>
                </a:solidFill>
              </a:rPr>
              <a:t>detect pressure changes in the circulatory system.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central nervous system </a:t>
            </a:r>
            <a:r>
              <a:rPr lang="en">
                <a:solidFill>
                  <a:srgbClr val="B7B7B7"/>
                </a:solidFill>
              </a:rPr>
              <a:t>(</a:t>
            </a:r>
            <a:r>
              <a:rPr lang="en" b="1">
                <a:solidFill>
                  <a:srgbClr val="B7B7B7"/>
                </a:solidFill>
              </a:rPr>
              <a:t>CNS</a:t>
            </a:r>
            <a:r>
              <a:rPr lang="en">
                <a:solidFill>
                  <a:srgbClr val="B7B7B7"/>
                </a:solidFill>
              </a:rPr>
              <a:t>) coordinates a response.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response is brought about by </a:t>
            </a:r>
            <a:r>
              <a:rPr lang="en" b="1">
                <a:solidFill>
                  <a:srgbClr val="B7B7B7"/>
                </a:solidFill>
              </a:rPr>
              <a:t>effectors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Effectors maybe </a:t>
            </a:r>
            <a:r>
              <a:rPr lang="en" b="1">
                <a:solidFill>
                  <a:srgbClr val="B7B7B7"/>
                </a:solidFill>
              </a:rPr>
              <a:t>muscles </a:t>
            </a:r>
            <a:r>
              <a:rPr lang="en">
                <a:solidFill>
                  <a:srgbClr val="B7B7B7"/>
                </a:solidFill>
              </a:rPr>
              <a:t>or </a:t>
            </a:r>
            <a:r>
              <a:rPr lang="en" b="1">
                <a:solidFill>
                  <a:srgbClr val="B7B7B7"/>
                </a:solidFill>
              </a:rPr>
              <a:t>glands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36" name="Google Shape;13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A9018C4-EE69-3B1B-54F4-4FBF746CD4D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786EF21-936C-1B27-C3DD-BA51EC8D90D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18559-5F95-4935-1261-C1C50D024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27E7DE-52A7-B1A6-ABC4-B6BD5E5F5B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1"/>
          <p:cNvPicPr preferRelativeResize="0"/>
          <p:nvPr/>
        </p:nvPicPr>
        <p:blipFill rotWithShape="1">
          <a:blip r:embed="rId3">
            <a:alphaModFix/>
          </a:blip>
          <a:srcRect t="17288" b="11915"/>
          <a:stretch/>
        </p:blipFill>
        <p:spPr>
          <a:xfrm>
            <a:off x="0" y="897950"/>
            <a:ext cx="9144003" cy="431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43" name="Google Shape;143;p31"/>
          <p:cNvSpPr txBox="1"/>
          <p:nvPr/>
        </p:nvSpPr>
        <p:spPr>
          <a:xfrm>
            <a:off x="1253975" y="149900"/>
            <a:ext cx="6517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Photoreceptors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eye detect the amount of </a:t>
            </a:r>
            <a:r>
              <a:rPr lang="en" sz="1300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light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that enters. Muscles in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iris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act as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effectors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control how much light enters the eye.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4" name="Google Shape;144;p31"/>
          <p:cNvCxnSpPr/>
          <p:nvPr/>
        </p:nvCxnSpPr>
        <p:spPr>
          <a:xfrm>
            <a:off x="0" y="897950"/>
            <a:ext cx="9144000" cy="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695AEC9-C2F6-08FA-5072-10FF1421970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3BFC636-1689-2693-825F-AEC3A89460F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4A50D-34A1-578F-08DC-25FE040992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E08EA-8E9C-0B18-F84D-DFEFB0C5A6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</Words>
  <Application>Microsoft Office PowerPoint</Application>
  <PresentationFormat>On-screen Show (16:9)</PresentationFormat>
  <Paragraphs>62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Cambria</vt:lpstr>
      <vt:lpstr>gg sans</vt:lpstr>
      <vt:lpstr>Times New Roman</vt:lpstr>
      <vt:lpstr>Simple Dark</vt:lpstr>
      <vt:lpstr>Simple Dark</vt:lpstr>
      <vt:lpstr>Edexcel IGCSE Biology 29 - Coordination</vt:lpstr>
      <vt:lpstr>Nerves and Hormones  </vt:lpstr>
      <vt:lpstr>PowerPoint Presentation</vt:lpstr>
      <vt:lpstr>PowerPoint Presentation</vt:lpstr>
      <vt:lpstr>Homeostasis  </vt:lpstr>
      <vt:lpstr>Stimuli and Response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2025-04-26T07:45:09Z</dcterms:modified>
</cp:coreProperties>
</file>