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26" r:id="rId5"/>
    <p:sldId id="334" r:id="rId6"/>
    <p:sldId id="538" r:id="rId7"/>
    <p:sldId id="537" r:id="rId8"/>
    <p:sldId id="327" r:id="rId9"/>
    <p:sldId id="328" r:id="rId10"/>
    <p:sldId id="329" r:id="rId11"/>
    <p:sldId id="330" r:id="rId12"/>
    <p:sldId id="331" r:id="rId13"/>
    <p:sldId id="332" r:id="rId14"/>
    <p:sldId id="33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4BB687-F2D5-40FE-69C5-114D6344B6C1}" v="482" dt="2023-01-05T15:17:18.105"/>
    <p1510:client id="{DDA97159-6E53-2CAE-27E2-3355A9E95E0E}" v="18" dt="2023-01-19T15:38:50.2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9" d="100"/>
          <a:sy n="79" d="100"/>
        </p:scale>
        <p:origin x="102" y="4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zel Lupton" userId="S::hazel.lupton@sthelens.london::330d0395-d8b0-4d77-8620-740b48613bd9" providerId="AD" clId="Web-{B84BB687-F2D5-40FE-69C5-114D6344B6C1}"/>
    <pc:docChg chg="addSld modSld">
      <pc:chgData name="Hazel Lupton" userId="S::hazel.lupton@sthelens.london::330d0395-d8b0-4d77-8620-740b48613bd9" providerId="AD" clId="Web-{B84BB687-F2D5-40FE-69C5-114D6344B6C1}" dt="2023-01-05T15:17:18.105" v="340" actId="1076"/>
      <pc:docMkLst>
        <pc:docMk/>
      </pc:docMkLst>
      <pc:sldChg chg="delSp modSp">
        <pc:chgData name="Hazel Lupton" userId="S::hazel.lupton@sthelens.london::330d0395-d8b0-4d77-8620-740b48613bd9" providerId="AD" clId="Web-{B84BB687-F2D5-40FE-69C5-114D6344B6C1}" dt="2023-01-05T15:14:06.422" v="283"/>
        <pc:sldMkLst>
          <pc:docMk/>
          <pc:sldMk cId="44630871" sldId="326"/>
        </pc:sldMkLst>
        <pc:spChg chg="del mod">
          <ac:chgData name="Hazel Lupton" userId="S::hazel.lupton@sthelens.london::330d0395-d8b0-4d77-8620-740b48613bd9" providerId="AD" clId="Web-{B84BB687-F2D5-40FE-69C5-114D6344B6C1}" dt="2023-01-05T15:14:06.422" v="283"/>
          <ac:spMkLst>
            <pc:docMk/>
            <pc:sldMk cId="44630871" sldId="326"/>
            <ac:spMk id="2" creationId="{00000000-0000-0000-0000-000000000000}"/>
          </ac:spMkLst>
        </pc:spChg>
        <pc:spChg chg="mod">
          <ac:chgData name="Hazel Lupton" userId="S::hazel.lupton@sthelens.london::330d0395-d8b0-4d77-8620-740b48613bd9" providerId="AD" clId="Web-{B84BB687-F2D5-40FE-69C5-114D6344B6C1}" dt="2023-01-05T14:46:37.922" v="84" actId="20577"/>
          <ac:spMkLst>
            <pc:docMk/>
            <pc:sldMk cId="44630871" sldId="326"/>
            <ac:spMk id="7" creationId="{00000000-0000-0000-0000-000000000000}"/>
          </ac:spMkLst>
        </pc:spChg>
      </pc:sldChg>
      <pc:sldChg chg="modSp">
        <pc:chgData name="Hazel Lupton" userId="S::hazel.lupton@sthelens.london::330d0395-d8b0-4d77-8620-740b48613bd9" providerId="AD" clId="Web-{B84BB687-F2D5-40FE-69C5-114D6344B6C1}" dt="2023-01-05T15:17:18.105" v="340" actId="1076"/>
        <pc:sldMkLst>
          <pc:docMk/>
          <pc:sldMk cId="1478925633" sldId="331"/>
        </pc:sldMkLst>
        <pc:spChg chg="mod">
          <ac:chgData name="Hazel Lupton" userId="S::hazel.lupton@sthelens.london::330d0395-d8b0-4d77-8620-740b48613bd9" providerId="AD" clId="Web-{B84BB687-F2D5-40FE-69C5-114D6344B6C1}" dt="2023-01-05T15:17:18.105" v="340" actId="1076"/>
          <ac:spMkLst>
            <pc:docMk/>
            <pc:sldMk cId="1478925633" sldId="331"/>
            <ac:spMk id="4" creationId="{00000000-0000-0000-0000-000000000000}"/>
          </ac:spMkLst>
        </pc:spChg>
      </pc:sldChg>
      <pc:sldChg chg="addSp modSp addAnim modAnim">
        <pc:chgData name="Hazel Lupton" userId="S::hazel.lupton@sthelens.london::330d0395-d8b0-4d77-8620-740b48613bd9" providerId="AD" clId="Web-{B84BB687-F2D5-40FE-69C5-114D6344B6C1}" dt="2023-01-05T14:45:54.374" v="74"/>
        <pc:sldMkLst>
          <pc:docMk/>
          <pc:sldMk cId="451560868" sldId="334"/>
        </pc:sldMkLst>
        <pc:spChg chg="add mod">
          <ac:chgData name="Hazel Lupton" userId="S::hazel.lupton@sthelens.london::330d0395-d8b0-4d77-8620-740b48613bd9" providerId="AD" clId="Web-{B84BB687-F2D5-40FE-69C5-114D6344B6C1}" dt="2023-01-05T14:45:06.904" v="44" actId="1076"/>
          <ac:spMkLst>
            <pc:docMk/>
            <pc:sldMk cId="451560868" sldId="334"/>
            <ac:spMk id="2" creationId="{7EA6E150-093E-18D3-502A-EB65E5DD0C84}"/>
          </ac:spMkLst>
        </pc:spChg>
        <pc:spChg chg="add mod">
          <ac:chgData name="Hazel Lupton" userId="S::hazel.lupton@sthelens.london::330d0395-d8b0-4d77-8620-740b48613bd9" providerId="AD" clId="Web-{B84BB687-F2D5-40FE-69C5-114D6344B6C1}" dt="2023-01-05T14:45:43.608" v="70" actId="1076"/>
          <ac:spMkLst>
            <pc:docMk/>
            <pc:sldMk cId="451560868" sldId="334"/>
            <ac:spMk id="3" creationId="{80814838-9D56-EF40-017B-72F50B8DCEA3}"/>
          </ac:spMkLst>
        </pc:spChg>
      </pc:sldChg>
      <pc:sldChg chg="addSp modSp new">
        <pc:chgData name="Hazel Lupton" userId="S::hazel.lupton@sthelens.london::330d0395-d8b0-4d77-8620-740b48613bd9" providerId="AD" clId="Web-{B84BB687-F2D5-40FE-69C5-114D6344B6C1}" dt="2023-01-05T15:13:57.437" v="282" actId="20577"/>
        <pc:sldMkLst>
          <pc:docMk/>
          <pc:sldMk cId="847195848" sldId="538"/>
        </pc:sldMkLst>
        <pc:spChg chg="mod">
          <ac:chgData name="Hazel Lupton" userId="S::hazel.lupton@sthelens.london::330d0395-d8b0-4d77-8620-740b48613bd9" providerId="AD" clId="Web-{B84BB687-F2D5-40FE-69C5-114D6344B6C1}" dt="2023-01-05T14:47:04.641" v="98" actId="20577"/>
          <ac:spMkLst>
            <pc:docMk/>
            <pc:sldMk cId="847195848" sldId="538"/>
            <ac:spMk id="2" creationId="{F69A56DA-D5AC-5AE5-2E5D-D3363FCAB3B5}"/>
          </ac:spMkLst>
        </pc:spChg>
        <pc:spChg chg="mod">
          <ac:chgData name="Hazel Lupton" userId="S::hazel.lupton@sthelens.london::330d0395-d8b0-4d77-8620-740b48613bd9" providerId="AD" clId="Web-{B84BB687-F2D5-40FE-69C5-114D6344B6C1}" dt="2023-01-05T15:04:57.765" v="161" actId="14100"/>
          <ac:spMkLst>
            <pc:docMk/>
            <pc:sldMk cId="847195848" sldId="538"/>
            <ac:spMk id="3" creationId="{29DAC94B-02D4-CD38-761E-EB53593BD61F}"/>
          </ac:spMkLst>
        </pc:spChg>
        <pc:spChg chg="add mod">
          <ac:chgData name="Hazel Lupton" userId="S::hazel.lupton@sthelens.london::330d0395-d8b0-4d77-8620-740b48613bd9" providerId="AD" clId="Web-{B84BB687-F2D5-40FE-69C5-114D6344B6C1}" dt="2023-01-05T15:06:55.553" v="245" actId="1076"/>
          <ac:spMkLst>
            <pc:docMk/>
            <pc:sldMk cId="847195848" sldId="538"/>
            <ac:spMk id="4" creationId="{36B2CF81-1F82-9B52-BD8C-AD38957043B5}"/>
          </ac:spMkLst>
        </pc:spChg>
        <pc:spChg chg="add mod">
          <ac:chgData name="Hazel Lupton" userId="S::hazel.lupton@sthelens.london::330d0395-d8b0-4d77-8620-740b48613bd9" providerId="AD" clId="Web-{B84BB687-F2D5-40FE-69C5-114D6344B6C1}" dt="2023-01-05T15:13:57.437" v="282" actId="20577"/>
          <ac:spMkLst>
            <pc:docMk/>
            <pc:sldMk cId="847195848" sldId="538"/>
            <ac:spMk id="5" creationId="{760B568C-9A23-31AA-6F7D-7BB5EFC7F16A}"/>
          </ac:spMkLst>
        </pc:spChg>
      </pc:sldChg>
    </pc:docChg>
  </pc:docChgLst>
  <pc:docChgLst>
    <pc:chgData name="Hazel Lupton" userId="S::hazel.lupton@sthelens.london::330d0395-d8b0-4d77-8620-740b48613bd9" providerId="AD" clId="Web-{DDA97159-6E53-2CAE-27E2-3355A9E95E0E}"/>
    <pc:docChg chg="modSld">
      <pc:chgData name="Hazel Lupton" userId="S::hazel.lupton@sthelens.london::330d0395-d8b0-4d77-8620-740b48613bd9" providerId="AD" clId="Web-{DDA97159-6E53-2CAE-27E2-3355A9E95E0E}" dt="2023-01-19T15:38:50.292" v="7" actId="20577"/>
      <pc:docMkLst>
        <pc:docMk/>
      </pc:docMkLst>
      <pc:sldChg chg="modSp">
        <pc:chgData name="Hazel Lupton" userId="S::hazel.lupton@sthelens.london::330d0395-d8b0-4d77-8620-740b48613bd9" providerId="AD" clId="Web-{DDA97159-6E53-2CAE-27E2-3355A9E95E0E}" dt="2023-01-19T15:38:50.292" v="7" actId="20577"/>
        <pc:sldMkLst>
          <pc:docMk/>
          <pc:sldMk cId="179071914" sldId="332"/>
        </pc:sldMkLst>
        <pc:spChg chg="mod">
          <ac:chgData name="Hazel Lupton" userId="S::hazel.lupton@sthelens.london::330d0395-d8b0-4d77-8620-740b48613bd9" providerId="AD" clId="Web-{DDA97159-6E53-2CAE-27E2-3355A9E95E0E}" dt="2023-01-19T15:38:50.292" v="7" actId="20577"/>
          <ac:spMkLst>
            <pc:docMk/>
            <pc:sldMk cId="179071914" sldId="332"/>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477E1-6401-489E-A75A-A5409ED2FBF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3D1B27E-8D04-4064-98EB-C4F5B6A457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B9F7343-1939-43B9-8A95-9DD026D0BC0C}"/>
              </a:ext>
            </a:extLst>
          </p:cNvPr>
          <p:cNvSpPr>
            <a:spLocks noGrp="1"/>
          </p:cNvSpPr>
          <p:nvPr>
            <p:ph type="dt" sz="half" idx="10"/>
          </p:nvPr>
        </p:nvSpPr>
        <p:spPr/>
        <p:txBody>
          <a:bodyPr/>
          <a:lstStyle/>
          <a:p>
            <a:fld id="{F2E7B3BD-35DC-4368-AE50-90B78D756D16}" type="datetimeFigureOut">
              <a:rPr lang="en-GB" smtClean="0"/>
              <a:t>23/07/2025</a:t>
            </a:fld>
            <a:endParaRPr lang="en-GB"/>
          </a:p>
        </p:txBody>
      </p:sp>
      <p:sp>
        <p:nvSpPr>
          <p:cNvPr id="5" name="Footer Placeholder 4">
            <a:extLst>
              <a:ext uri="{FF2B5EF4-FFF2-40B4-BE49-F238E27FC236}">
                <a16:creationId xmlns:a16="http://schemas.microsoft.com/office/drawing/2014/main" id="{7495FCFB-5379-441C-97DC-FD39F1DFBF4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18918C-E060-4872-ACEA-AB275AF1A48E}"/>
              </a:ext>
            </a:extLst>
          </p:cNvPr>
          <p:cNvSpPr>
            <a:spLocks noGrp="1"/>
          </p:cNvSpPr>
          <p:nvPr>
            <p:ph type="sldNum" sz="quarter" idx="12"/>
          </p:nvPr>
        </p:nvSpPr>
        <p:spPr/>
        <p:txBody>
          <a:bodyPr/>
          <a:lstStyle/>
          <a:p>
            <a:fld id="{536A4347-E200-43C7-9AD5-42677411D52F}" type="slidenum">
              <a:rPr lang="en-GB" smtClean="0"/>
              <a:t>‹#›</a:t>
            </a:fld>
            <a:endParaRPr lang="en-GB"/>
          </a:p>
        </p:txBody>
      </p:sp>
    </p:spTree>
    <p:extLst>
      <p:ext uri="{BB962C8B-B14F-4D97-AF65-F5344CB8AC3E}">
        <p14:creationId xmlns:p14="http://schemas.microsoft.com/office/powerpoint/2010/main" val="1990843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3B265-554F-4DA8-AC21-EAD8D952AC6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42987FD-1A9B-4814-8F22-68ABA8003F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2C605B3-73A2-417F-84EB-5DCB846B6D52}"/>
              </a:ext>
            </a:extLst>
          </p:cNvPr>
          <p:cNvSpPr>
            <a:spLocks noGrp="1"/>
          </p:cNvSpPr>
          <p:nvPr>
            <p:ph type="dt" sz="half" idx="10"/>
          </p:nvPr>
        </p:nvSpPr>
        <p:spPr/>
        <p:txBody>
          <a:bodyPr/>
          <a:lstStyle/>
          <a:p>
            <a:fld id="{F2E7B3BD-35DC-4368-AE50-90B78D756D16}" type="datetimeFigureOut">
              <a:rPr lang="en-GB" smtClean="0"/>
              <a:t>23/07/2025</a:t>
            </a:fld>
            <a:endParaRPr lang="en-GB"/>
          </a:p>
        </p:txBody>
      </p:sp>
      <p:sp>
        <p:nvSpPr>
          <p:cNvPr id="5" name="Footer Placeholder 4">
            <a:extLst>
              <a:ext uri="{FF2B5EF4-FFF2-40B4-BE49-F238E27FC236}">
                <a16:creationId xmlns:a16="http://schemas.microsoft.com/office/drawing/2014/main" id="{71D10F43-3F20-43F1-95D6-DE70D974706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657288-DEBF-4DB0-AEBA-3EFCE1662DBB}"/>
              </a:ext>
            </a:extLst>
          </p:cNvPr>
          <p:cNvSpPr>
            <a:spLocks noGrp="1"/>
          </p:cNvSpPr>
          <p:nvPr>
            <p:ph type="sldNum" sz="quarter" idx="12"/>
          </p:nvPr>
        </p:nvSpPr>
        <p:spPr/>
        <p:txBody>
          <a:bodyPr/>
          <a:lstStyle/>
          <a:p>
            <a:fld id="{536A4347-E200-43C7-9AD5-42677411D52F}" type="slidenum">
              <a:rPr lang="en-GB" smtClean="0"/>
              <a:t>‹#›</a:t>
            </a:fld>
            <a:endParaRPr lang="en-GB"/>
          </a:p>
        </p:txBody>
      </p:sp>
    </p:spTree>
    <p:extLst>
      <p:ext uri="{BB962C8B-B14F-4D97-AF65-F5344CB8AC3E}">
        <p14:creationId xmlns:p14="http://schemas.microsoft.com/office/powerpoint/2010/main" val="778450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27A871-37F1-42EE-BB07-EEF73658A8B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4747EF-4B80-4704-8897-2CF0E8CAFAF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9728F7-E867-40E2-B76B-00DE11AAA1DE}"/>
              </a:ext>
            </a:extLst>
          </p:cNvPr>
          <p:cNvSpPr>
            <a:spLocks noGrp="1"/>
          </p:cNvSpPr>
          <p:nvPr>
            <p:ph type="dt" sz="half" idx="10"/>
          </p:nvPr>
        </p:nvSpPr>
        <p:spPr/>
        <p:txBody>
          <a:bodyPr/>
          <a:lstStyle/>
          <a:p>
            <a:fld id="{F2E7B3BD-35DC-4368-AE50-90B78D756D16}" type="datetimeFigureOut">
              <a:rPr lang="en-GB" smtClean="0"/>
              <a:t>23/07/2025</a:t>
            </a:fld>
            <a:endParaRPr lang="en-GB"/>
          </a:p>
        </p:txBody>
      </p:sp>
      <p:sp>
        <p:nvSpPr>
          <p:cNvPr id="5" name="Footer Placeholder 4">
            <a:extLst>
              <a:ext uri="{FF2B5EF4-FFF2-40B4-BE49-F238E27FC236}">
                <a16:creationId xmlns:a16="http://schemas.microsoft.com/office/drawing/2014/main" id="{819F508B-9F72-4F63-B45E-A023B5FAC6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218930-C908-442F-A47B-E45C3803877E}"/>
              </a:ext>
            </a:extLst>
          </p:cNvPr>
          <p:cNvSpPr>
            <a:spLocks noGrp="1"/>
          </p:cNvSpPr>
          <p:nvPr>
            <p:ph type="sldNum" sz="quarter" idx="12"/>
          </p:nvPr>
        </p:nvSpPr>
        <p:spPr/>
        <p:txBody>
          <a:bodyPr/>
          <a:lstStyle/>
          <a:p>
            <a:fld id="{536A4347-E200-43C7-9AD5-42677411D52F}" type="slidenum">
              <a:rPr lang="en-GB" smtClean="0"/>
              <a:t>‹#›</a:t>
            </a:fld>
            <a:endParaRPr lang="en-GB"/>
          </a:p>
        </p:txBody>
      </p:sp>
    </p:spTree>
    <p:extLst>
      <p:ext uri="{BB962C8B-B14F-4D97-AF65-F5344CB8AC3E}">
        <p14:creationId xmlns:p14="http://schemas.microsoft.com/office/powerpoint/2010/main" val="3670661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5C502-90E4-4A86-988E-4988EF4C165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7F85A53-864A-4690-9148-5A6CBD15A5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07FAF1-D52B-4BBF-AF99-B38DF09150C9}"/>
              </a:ext>
            </a:extLst>
          </p:cNvPr>
          <p:cNvSpPr>
            <a:spLocks noGrp="1"/>
          </p:cNvSpPr>
          <p:nvPr>
            <p:ph type="dt" sz="half" idx="10"/>
          </p:nvPr>
        </p:nvSpPr>
        <p:spPr/>
        <p:txBody>
          <a:bodyPr/>
          <a:lstStyle/>
          <a:p>
            <a:fld id="{F2E7B3BD-35DC-4368-AE50-90B78D756D16}" type="datetimeFigureOut">
              <a:rPr lang="en-GB" smtClean="0"/>
              <a:t>23/07/2025</a:t>
            </a:fld>
            <a:endParaRPr lang="en-GB"/>
          </a:p>
        </p:txBody>
      </p:sp>
      <p:sp>
        <p:nvSpPr>
          <p:cNvPr id="5" name="Footer Placeholder 4">
            <a:extLst>
              <a:ext uri="{FF2B5EF4-FFF2-40B4-BE49-F238E27FC236}">
                <a16:creationId xmlns:a16="http://schemas.microsoft.com/office/drawing/2014/main" id="{1C17435C-0CA0-4B08-BE6A-4E9790109A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F2F663-88E5-46EA-85D4-7EE898085C51}"/>
              </a:ext>
            </a:extLst>
          </p:cNvPr>
          <p:cNvSpPr>
            <a:spLocks noGrp="1"/>
          </p:cNvSpPr>
          <p:nvPr>
            <p:ph type="sldNum" sz="quarter" idx="12"/>
          </p:nvPr>
        </p:nvSpPr>
        <p:spPr/>
        <p:txBody>
          <a:bodyPr/>
          <a:lstStyle/>
          <a:p>
            <a:fld id="{536A4347-E200-43C7-9AD5-42677411D52F}" type="slidenum">
              <a:rPr lang="en-GB" smtClean="0"/>
              <a:t>‹#›</a:t>
            </a:fld>
            <a:endParaRPr lang="en-GB"/>
          </a:p>
        </p:txBody>
      </p:sp>
    </p:spTree>
    <p:extLst>
      <p:ext uri="{BB962C8B-B14F-4D97-AF65-F5344CB8AC3E}">
        <p14:creationId xmlns:p14="http://schemas.microsoft.com/office/powerpoint/2010/main" val="711242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FAB69-47CB-4A74-8579-B859282EF5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552C17E-C17C-478F-A88B-59D484BD9D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04C0DB8-0AC5-44A6-8205-06CD6ABE180A}"/>
              </a:ext>
            </a:extLst>
          </p:cNvPr>
          <p:cNvSpPr>
            <a:spLocks noGrp="1"/>
          </p:cNvSpPr>
          <p:nvPr>
            <p:ph type="dt" sz="half" idx="10"/>
          </p:nvPr>
        </p:nvSpPr>
        <p:spPr/>
        <p:txBody>
          <a:bodyPr/>
          <a:lstStyle/>
          <a:p>
            <a:fld id="{F2E7B3BD-35DC-4368-AE50-90B78D756D16}" type="datetimeFigureOut">
              <a:rPr lang="en-GB" smtClean="0"/>
              <a:t>23/07/2025</a:t>
            </a:fld>
            <a:endParaRPr lang="en-GB"/>
          </a:p>
        </p:txBody>
      </p:sp>
      <p:sp>
        <p:nvSpPr>
          <p:cNvPr id="5" name="Footer Placeholder 4">
            <a:extLst>
              <a:ext uri="{FF2B5EF4-FFF2-40B4-BE49-F238E27FC236}">
                <a16:creationId xmlns:a16="http://schemas.microsoft.com/office/drawing/2014/main" id="{54C9B179-3464-47E6-9EC4-CAA6AE8D56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2C637E-B1AF-4FD1-904F-C9E358D6C28B}"/>
              </a:ext>
            </a:extLst>
          </p:cNvPr>
          <p:cNvSpPr>
            <a:spLocks noGrp="1"/>
          </p:cNvSpPr>
          <p:nvPr>
            <p:ph type="sldNum" sz="quarter" idx="12"/>
          </p:nvPr>
        </p:nvSpPr>
        <p:spPr/>
        <p:txBody>
          <a:bodyPr/>
          <a:lstStyle/>
          <a:p>
            <a:fld id="{536A4347-E200-43C7-9AD5-42677411D52F}" type="slidenum">
              <a:rPr lang="en-GB" smtClean="0"/>
              <a:t>‹#›</a:t>
            </a:fld>
            <a:endParaRPr lang="en-GB"/>
          </a:p>
        </p:txBody>
      </p:sp>
    </p:spTree>
    <p:extLst>
      <p:ext uri="{BB962C8B-B14F-4D97-AF65-F5344CB8AC3E}">
        <p14:creationId xmlns:p14="http://schemas.microsoft.com/office/powerpoint/2010/main" val="2919594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03C04-E8D4-4809-951F-ACF9E37A686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FFA6D8B-0976-4CFF-9B70-B4C589C7D7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4E5DB96-E0A1-4B46-97F2-2F80792AED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F4D8472-EDA0-4B38-9690-0FA1C88E6636}"/>
              </a:ext>
            </a:extLst>
          </p:cNvPr>
          <p:cNvSpPr>
            <a:spLocks noGrp="1"/>
          </p:cNvSpPr>
          <p:nvPr>
            <p:ph type="dt" sz="half" idx="10"/>
          </p:nvPr>
        </p:nvSpPr>
        <p:spPr/>
        <p:txBody>
          <a:bodyPr/>
          <a:lstStyle/>
          <a:p>
            <a:fld id="{F2E7B3BD-35DC-4368-AE50-90B78D756D16}" type="datetimeFigureOut">
              <a:rPr lang="en-GB" smtClean="0"/>
              <a:t>23/07/2025</a:t>
            </a:fld>
            <a:endParaRPr lang="en-GB"/>
          </a:p>
        </p:txBody>
      </p:sp>
      <p:sp>
        <p:nvSpPr>
          <p:cNvPr id="6" name="Footer Placeholder 5">
            <a:extLst>
              <a:ext uri="{FF2B5EF4-FFF2-40B4-BE49-F238E27FC236}">
                <a16:creationId xmlns:a16="http://schemas.microsoft.com/office/drawing/2014/main" id="{40DB670A-09CF-48DC-BABB-0AFBEA78D4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29E8F53-076D-48C2-AEFF-32921A13B0DF}"/>
              </a:ext>
            </a:extLst>
          </p:cNvPr>
          <p:cNvSpPr>
            <a:spLocks noGrp="1"/>
          </p:cNvSpPr>
          <p:nvPr>
            <p:ph type="sldNum" sz="quarter" idx="12"/>
          </p:nvPr>
        </p:nvSpPr>
        <p:spPr/>
        <p:txBody>
          <a:bodyPr/>
          <a:lstStyle/>
          <a:p>
            <a:fld id="{536A4347-E200-43C7-9AD5-42677411D52F}" type="slidenum">
              <a:rPr lang="en-GB" smtClean="0"/>
              <a:t>‹#›</a:t>
            </a:fld>
            <a:endParaRPr lang="en-GB"/>
          </a:p>
        </p:txBody>
      </p:sp>
    </p:spTree>
    <p:extLst>
      <p:ext uri="{BB962C8B-B14F-4D97-AF65-F5344CB8AC3E}">
        <p14:creationId xmlns:p14="http://schemas.microsoft.com/office/powerpoint/2010/main" val="2418892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642AD-43F4-41CE-A928-F31A35DCA3D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14B9F60-F76B-4F13-8668-0ADBCD323F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39AA3E6-E514-4203-A9C3-B03A812CED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BE8A9AB-EEC7-4F96-A626-34A32CFBB5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72CAC5-10AE-413A-8E82-7EAFB2E833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BE0A4DD-3F54-4F40-8D6B-104B7331EDC9}"/>
              </a:ext>
            </a:extLst>
          </p:cNvPr>
          <p:cNvSpPr>
            <a:spLocks noGrp="1"/>
          </p:cNvSpPr>
          <p:nvPr>
            <p:ph type="dt" sz="half" idx="10"/>
          </p:nvPr>
        </p:nvSpPr>
        <p:spPr/>
        <p:txBody>
          <a:bodyPr/>
          <a:lstStyle/>
          <a:p>
            <a:fld id="{F2E7B3BD-35DC-4368-AE50-90B78D756D16}" type="datetimeFigureOut">
              <a:rPr lang="en-GB" smtClean="0"/>
              <a:t>23/07/2025</a:t>
            </a:fld>
            <a:endParaRPr lang="en-GB"/>
          </a:p>
        </p:txBody>
      </p:sp>
      <p:sp>
        <p:nvSpPr>
          <p:cNvPr id="8" name="Footer Placeholder 7">
            <a:extLst>
              <a:ext uri="{FF2B5EF4-FFF2-40B4-BE49-F238E27FC236}">
                <a16:creationId xmlns:a16="http://schemas.microsoft.com/office/drawing/2014/main" id="{2D90368A-7A00-49E0-A9E7-B638887094D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C54E134-D190-4003-AAFB-EF03A237E3AA}"/>
              </a:ext>
            </a:extLst>
          </p:cNvPr>
          <p:cNvSpPr>
            <a:spLocks noGrp="1"/>
          </p:cNvSpPr>
          <p:nvPr>
            <p:ph type="sldNum" sz="quarter" idx="12"/>
          </p:nvPr>
        </p:nvSpPr>
        <p:spPr/>
        <p:txBody>
          <a:bodyPr/>
          <a:lstStyle/>
          <a:p>
            <a:fld id="{536A4347-E200-43C7-9AD5-42677411D52F}" type="slidenum">
              <a:rPr lang="en-GB" smtClean="0"/>
              <a:t>‹#›</a:t>
            </a:fld>
            <a:endParaRPr lang="en-GB"/>
          </a:p>
        </p:txBody>
      </p:sp>
    </p:spTree>
    <p:extLst>
      <p:ext uri="{BB962C8B-B14F-4D97-AF65-F5344CB8AC3E}">
        <p14:creationId xmlns:p14="http://schemas.microsoft.com/office/powerpoint/2010/main" val="201892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F547D-947D-458E-9C57-3D9A31480A1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446D4B2-BF94-4772-B88A-37965946411A}"/>
              </a:ext>
            </a:extLst>
          </p:cNvPr>
          <p:cNvSpPr>
            <a:spLocks noGrp="1"/>
          </p:cNvSpPr>
          <p:nvPr>
            <p:ph type="dt" sz="half" idx="10"/>
          </p:nvPr>
        </p:nvSpPr>
        <p:spPr/>
        <p:txBody>
          <a:bodyPr/>
          <a:lstStyle/>
          <a:p>
            <a:fld id="{F2E7B3BD-35DC-4368-AE50-90B78D756D16}" type="datetimeFigureOut">
              <a:rPr lang="en-GB" smtClean="0"/>
              <a:t>23/07/2025</a:t>
            </a:fld>
            <a:endParaRPr lang="en-GB"/>
          </a:p>
        </p:txBody>
      </p:sp>
      <p:sp>
        <p:nvSpPr>
          <p:cNvPr id="4" name="Footer Placeholder 3">
            <a:extLst>
              <a:ext uri="{FF2B5EF4-FFF2-40B4-BE49-F238E27FC236}">
                <a16:creationId xmlns:a16="http://schemas.microsoft.com/office/drawing/2014/main" id="{33E11043-9E9D-4FCD-93EC-9239A3C782E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5EAE510-7B60-484F-B51C-D2789E61EB5D}"/>
              </a:ext>
            </a:extLst>
          </p:cNvPr>
          <p:cNvSpPr>
            <a:spLocks noGrp="1"/>
          </p:cNvSpPr>
          <p:nvPr>
            <p:ph type="sldNum" sz="quarter" idx="12"/>
          </p:nvPr>
        </p:nvSpPr>
        <p:spPr/>
        <p:txBody>
          <a:bodyPr/>
          <a:lstStyle/>
          <a:p>
            <a:fld id="{536A4347-E200-43C7-9AD5-42677411D52F}" type="slidenum">
              <a:rPr lang="en-GB" smtClean="0"/>
              <a:t>‹#›</a:t>
            </a:fld>
            <a:endParaRPr lang="en-GB"/>
          </a:p>
        </p:txBody>
      </p:sp>
    </p:spTree>
    <p:extLst>
      <p:ext uri="{BB962C8B-B14F-4D97-AF65-F5344CB8AC3E}">
        <p14:creationId xmlns:p14="http://schemas.microsoft.com/office/powerpoint/2010/main" val="3457048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075B1E-8C5D-4263-8BC3-E6FE196DC782}"/>
              </a:ext>
            </a:extLst>
          </p:cNvPr>
          <p:cNvSpPr>
            <a:spLocks noGrp="1"/>
          </p:cNvSpPr>
          <p:nvPr>
            <p:ph type="dt" sz="half" idx="10"/>
          </p:nvPr>
        </p:nvSpPr>
        <p:spPr/>
        <p:txBody>
          <a:bodyPr/>
          <a:lstStyle/>
          <a:p>
            <a:fld id="{F2E7B3BD-35DC-4368-AE50-90B78D756D16}" type="datetimeFigureOut">
              <a:rPr lang="en-GB" smtClean="0"/>
              <a:t>23/07/2025</a:t>
            </a:fld>
            <a:endParaRPr lang="en-GB"/>
          </a:p>
        </p:txBody>
      </p:sp>
      <p:sp>
        <p:nvSpPr>
          <p:cNvPr id="3" name="Footer Placeholder 2">
            <a:extLst>
              <a:ext uri="{FF2B5EF4-FFF2-40B4-BE49-F238E27FC236}">
                <a16:creationId xmlns:a16="http://schemas.microsoft.com/office/drawing/2014/main" id="{175DB33D-A204-48C3-B09F-182883337B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0EDB4A0-C75A-4BCD-9FAE-1E6D15EEE1E7}"/>
              </a:ext>
            </a:extLst>
          </p:cNvPr>
          <p:cNvSpPr>
            <a:spLocks noGrp="1"/>
          </p:cNvSpPr>
          <p:nvPr>
            <p:ph type="sldNum" sz="quarter" idx="12"/>
          </p:nvPr>
        </p:nvSpPr>
        <p:spPr/>
        <p:txBody>
          <a:bodyPr/>
          <a:lstStyle/>
          <a:p>
            <a:fld id="{536A4347-E200-43C7-9AD5-42677411D52F}" type="slidenum">
              <a:rPr lang="en-GB" smtClean="0"/>
              <a:t>‹#›</a:t>
            </a:fld>
            <a:endParaRPr lang="en-GB"/>
          </a:p>
        </p:txBody>
      </p:sp>
    </p:spTree>
    <p:extLst>
      <p:ext uri="{BB962C8B-B14F-4D97-AF65-F5344CB8AC3E}">
        <p14:creationId xmlns:p14="http://schemas.microsoft.com/office/powerpoint/2010/main" val="2602577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32544-B500-42DF-9732-9DE90FE280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023A99E-EACB-403B-AF72-CCD6BDFC56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0D52478-5B5A-437F-B72F-AB6A61D77B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6196A4-0E36-4812-85DE-80D0D03203A3}"/>
              </a:ext>
            </a:extLst>
          </p:cNvPr>
          <p:cNvSpPr>
            <a:spLocks noGrp="1"/>
          </p:cNvSpPr>
          <p:nvPr>
            <p:ph type="dt" sz="half" idx="10"/>
          </p:nvPr>
        </p:nvSpPr>
        <p:spPr/>
        <p:txBody>
          <a:bodyPr/>
          <a:lstStyle/>
          <a:p>
            <a:fld id="{F2E7B3BD-35DC-4368-AE50-90B78D756D16}" type="datetimeFigureOut">
              <a:rPr lang="en-GB" smtClean="0"/>
              <a:t>23/07/2025</a:t>
            </a:fld>
            <a:endParaRPr lang="en-GB"/>
          </a:p>
        </p:txBody>
      </p:sp>
      <p:sp>
        <p:nvSpPr>
          <p:cNvPr id="6" name="Footer Placeholder 5">
            <a:extLst>
              <a:ext uri="{FF2B5EF4-FFF2-40B4-BE49-F238E27FC236}">
                <a16:creationId xmlns:a16="http://schemas.microsoft.com/office/drawing/2014/main" id="{264A7742-65A9-4D99-A6A1-3CA87BE000D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E5526D-1ED8-4722-A46D-B4D019EE93D0}"/>
              </a:ext>
            </a:extLst>
          </p:cNvPr>
          <p:cNvSpPr>
            <a:spLocks noGrp="1"/>
          </p:cNvSpPr>
          <p:nvPr>
            <p:ph type="sldNum" sz="quarter" idx="12"/>
          </p:nvPr>
        </p:nvSpPr>
        <p:spPr/>
        <p:txBody>
          <a:bodyPr/>
          <a:lstStyle/>
          <a:p>
            <a:fld id="{536A4347-E200-43C7-9AD5-42677411D52F}" type="slidenum">
              <a:rPr lang="en-GB" smtClean="0"/>
              <a:t>‹#›</a:t>
            </a:fld>
            <a:endParaRPr lang="en-GB"/>
          </a:p>
        </p:txBody>
      </p:sp>
    </p:spTree>
    <p:extLst>
      <p:ext uri="{BB962C8B-B14F-4D97-AF65-F5344CB8AC3E}">
        <p14:creationId xmlns:p14="http://schemas.microsoft.com/office/powerpoint/2010/main" val="2490021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10C8-239F-4DE5-8FBF-B755DCC8D9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CFF14A6-2240-4BD6-9874-040D0132CE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C95CB31-0226-4F0D-AB50-3D666999D0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B34712-D752-411D-A755-49ADC4EC2AAF}"/>
              </a:ext>
            </a:extLst>
          </p:cNvPr>
          <p:cNvSpPr>
            <a:spLocks noGrp="1"/>
          </p:cNvSpPr>
          <p:nvPr>
            <p:ph type="dt" sz="half" idx="10"/>
          </p:nvPr>
        </p:nvSpPr>
        <p:spPr/>
        <p:txBody>
          <a:bodyPr/>
          <a:lstStyle/>
          <a:p>
            <a:fld id="{F2E7B3BD-35DC-4368-AE50-90B78D756D16}" type="datetimeFigureOut">
              <a:rPr lang="en-GB" smtClean="0"/>
              <a:t>23/07/2025</a:t>
            </a:fld>
            <a:endParaRPr lang="en-GB"/>
          </a:p>
        </p:txBody>
      </p:sp>
      <p:sp>
        <p:nvSpPr>
          <p:cNvPr id="6" name="Footer Placeholder 5">
            <a:extLst>
              <a:ext uri="{FF2B5EF4-FFF2-40B4-BE49-F238E27FC236}">
                <a16:creationId xmlns:a16="http://schemas.microsoft.com/office/drawing/2014/main" id="{D387661B-2510-4F43-9D22-238EC3516BF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FD27B01-0991-45BC-A465-D2B338C86DE7}"/>
              </a:ext>
            </a:extLst>
          </p:cNvPr>
          <p:cNvSpPr>
            <a:spLocks noGrp="1"/>
          </p:cNvSpPr>
          <p:nvPr>
            <p:ph type="sldNum" sz="quarter" idx="12"/>
          </p:nvPr>
        </p:nvSpPr>
        <p:spPr/>
        <p:txBody>
          <a:bodyPr/>
          <a:lstStyle/>
          <a:p>
            <a:fld id="{536A4347-E200-43C7-9AD5-42677411D52F}" type="slidenum">
              <a:rPr lang="en-GB" smtClean="0"/>
              <a:t>‹#›</a:t>
            </a:fld>
            <a:endParaRPr lang="en-GB"/>
          </a:p>
        </p:txBody>
      </p:sp>
    </p:spTree>
    <p:extLst>
      <p:ext uri="{BB962C8B-B14F-4D97-AF65-F5344CB8AC3E}">
        <p14:creationId xmlns:p14="http://schemas.microsoft.com/office/powerpoint/2010/main" val="438977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8E8706-DB46-4AD4-85DF-05BC1553AF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2365100-BFE0-423C-B9A8-E0E21B9546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DB54F3-9406-4C24-9A32-F96B1D470C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E7B3BD-35DC-4368-AE50-90B78D756D16}" type="datetimeFigureOut">
              <a:rPr lang="en-GB" smtClean="0"/>
              <a:t>23/07/2025</a:t>
            </a:fld>
            <a:endParaRPr lang="en-GB"/>
          </a:p>
        </p:txBody>
      </p:sp>
      <p:sp>
        <p:nvSpPr>
          <p:cNvPr id="5" name="Footer Placeholder 4">
            <a:extLst>
              <a:ext uri="{FF2B5EF4-FFF2-40B4-BE49-F238E27FC236}">
                <a16:creationId xmlns:a16="http://schemas.microsoft.com/office/drawing/2014/main" id="{429419BD-F1F1-4F6A-8F5E-11559A9E66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94E867C-1B3E-4A54-9D87-411A2E9CDA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6A4347-E200-43C7-9AD5-42677411D52F}" type="slidenum">
              <a:rPr lang="en-GB" smtClean="0"/>
              <a:t>‹#›</a:t>
            </a:fld>
            <a:endParaRPr lang="en-GB"/>
          </a:p>
        </p:txBody>
      </p:sp>
      <p:sp>
        <p:nvSpPr>
          <p:cNvPr id="7" name="Footer Placeholder 2">
            <a:extLst>
              <a:ext uri="{FF2B5EF4-FFF2-40B4-BE49-F238E27FC236}">
                <a16:creationId xmlns:a16="http://schemas.microsoft.com/office/drawing/2014/main" id="{25DE0B70-4D8A-9648-8F0F-D91EDC51F1E9}"/>
              </a:ext>
            </a:extLst>
          </p:cNvPr>
          <p:cNvSpPr txBox="1">
            <a:spLocks/>
          </p:cNvSpPr>
          <p:nvPr userDrawn="1"/>
        </p:nvSpPr>
        <p:spPr>
          <a:xfrm>
            <a:off x="575726" y="659529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24C8B6E6-A7DF-F64D-E8C5-1D548FFDAEE5}"/>
              </a:ext>
            </a:extLst>
          </p:cNvPr>
          <p:cNvSpPr txBox="1"/>
          <p:nvPr userDrawn="1"/>
        </p:nvSpPr>
        <p:spPr>
          <a:xfrm>
            <a:off x="8458200" y="6640510"/>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9DA5F3E0-7A94-E341-F5AE-0F61B7F3292D}"/>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2248131" y="1465493"/>
            <a:ext cx="7695738" cy="3098355"/>
          </a:xfrm>
          <a:prstGeom prst="rect">
            <a:avLst/>
          </a:prstGeom>
        </p:spPr>
      </p:pic>
      <p:pic>
        <p:nvPicPr>
          <p:cNvPr id="10" name="Picture 9">
            <a:extLst>
              <a:ext uri="{FF2B5EF4-FFF2-40B4-BE49-F238E27FC236}">
                <a16:creationId xmlns:a16="http://schemas.microsoft.com/office/drawing/2014/main" id="{9BCA5AD4-381D-74DE-3ABF-AE415172F778}"/>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10934927" y="136525"/>
            <a:ext cx="933411" cy="375797"/>
          </a:xfrm>
          <a:prstGeom prst="rect">
            <a:avLst/>
          </a:prstGeom>
        </p:spPr>
      </p:pic>
    </p:spTree>
    <p:extLst>
      <p:ext uri="{BB962C8B-B14F-4D97-AF65-F5344CB8AC3E}">
        <p14:creationId xmlns:p14="http://schemas.microsoft.com/office/powerpoint/2010/main" val="3922722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7.jpeg"/><Relationship Id="rId2" Type="http://schemas.openxmlformats.org/officeDocument/2006/relationships/hyperlink" Target="http://www.google.co.uk/url?sa=i&amp;rct=j&amp;q=genes+and+alleles&amp;source=images&amp;cd=&amp;cad=rja&amp;docid=XeuOCqZg2yavpM&amp;tbnid=cmXlHt56TpQGlM:&amp;ved=0CAUQjRw&amp;url=http://www.csulb.edu/~kmacd/361-6-Ch2.htm&amp;ei=ndVKUouxONOA7QaajoHgDA&amp;bvm=bv.53371865,d.ZGU&amp;psig=AFQjCNF810vR4j0P1hKBkG9kZkMyXE0Lwg&amp;ust=1380722419543943" TargetMode="External"/><Relationship Id="rId1" Type="http://schemas.openxmlformats.org/officeDocument/2006/relationships/slideLayout" Target="../slideLayouts/slideLayout7.xml"/><Relationship Id="rId6" Type="http://schemas.openxmlformats.org/officeDocument/2006/relationships/hyperlink" Target="http://www.google.co.uk/url?sa=i&amp;rct=j&amp;q=flower%20colour&amp;source=images&amp;cd=&amp;cad=rja&amp;docid=2f19ASfQTabPiM&amp;tbnid=UQloUvTvYRWtoM:&amp;ved=0CAUQjRw&amp;url=http://www.123rf.com/photo_9589851_colorful-background-with-flower-of-the-miscellaneous-of-the-colour.html&amp;ei=X9ZKUvjrCsiy7AaFmYCoDQ&amp;bvm=bv.53371865,d.ZGU&amp;psig=AFQjCNGeqiNnS7-2qte-4H7vVgb0rfOUPg&amp;ust=1380722629145155" TargetMode="External"/><Relationship Id="rId5" Type="http://schemas.openxmlformats.org/officeDocument/2006/relationships/image" Target="../media/image6.jpeg"/><Relationship Id="rId4" Type="http://schemas.openxmlformats.org/officeDocument/2006/relationships/hyperlink" Target="http://www.google.co.uk/url?sa=i&amp;rct=j&amp;q=differences%20in%20height&amp;source=images&amp;cd=&amp;cad=rja&amp;docid=iPB2xoR3AxZ4VM&amp;tbnid=Ry2aikhh9g1iyM:&amp;ved=0CAUQjRw&amp;url=http://phys.org/news204985207.html&amp;ei=ItZKUq65A5O3hAeBoIDYBg&amp;bvm=bv.53371865,d.ZGU&amp;psig=AFQjCNHHlhlTxy-MlFdM_O0RWV1BgzhJeg&amp;ust=1380722576110587"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0.jpeg"/><Relationship Id="rId2" Type="http://schemas.openxmlformats.org/officeDocument/2006/relationships/hyperlink" Target="http://www.google.co.uk/url?sa=i&amp;rct=j&amp;q=climate" TargetMode="External"/><Relationship Id="rId1" Type="http://schemas.openxmlformats.org/officeDocument/2006/relationships/slideLayout" Target="../slideLayouts/slideLayout7.xml"/><Relationship Id="rId6" Type="http://schemas.openxmlformats.org/officeDocument/2006/relationships/hyperlink" Target="http://www.google.co.uk/url?sa=i&amp;rct=j&amp;q=diet&amp;source=images&amp;cd=&amp;cad=rja&amp;docid=Mz-Uvwng3BNzcM&amp;tbnid=7ldlYtCoPPVmaM:&amp;ved=0CAUQjRw&amp;url=http://www.eatingdisordersadvice.co.uk/2012/01/16/whats-the-difference-between-a-diet-and-an-eating-disorder/&amp;ei=8upKUuaGOMSIhQfFvIDIBA&amp;bvm=bv.53371865,d.ZG4&amp;psig=AFQjCNHOrayqBx4Pm3t19frbOOORmzO-pA&amp;ust=1380727916942770" TargetMode="External"/><Relationship Id="rId5" Type="http://schemas.openxmlformats.org/officeDocument/2006/relationships/image" Target="../media/image9.jpeg"/><Relationship Id="rId4" Type="http://schemas.openxmlformats.org/officeDocument/2006/relationships/hyperlink" Target="http://www.google.co.uk/url?sa=i&amp;rct=j&amp;q=lifestyle&amp;source=images&amp;cd=&amp;cad=rja&amp;docid=sbYrqUobDKTdoM&amp;tbnid=reBMjkK5H929CM:&amp;ved=0CAUQjRw&amp;url=http://arabiangazette.com/top-5-healthy-lifestyle-reasons/&amp;ei=NutKUvr9M4athQeMoYHQCA&amp;bvm=bv.53371865,d.ZG4&amp;psig=AFQjCNHiVWQIAK_FyTfc3RhiTpK0wGbTLA&amp;ust=1380727974977051"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uk/url?sa=i&amp;rct=j&amp;q=differences%20in%20height&amp;source=images&amp;cd=&amp;cad=rja&amp;docid=iPB2xoR3AxZ4VM&amp;tbnid=Ry2aikhh9g1iyM:&amp;ved=0CAUQjRw&amp;url=http://phys.org/news204985207.html&amp;ei=ItZKUq65A5O3hAeBoIDYBg&amp;bvm=bv.53371865,d.ZGU&amp;psig=AFQjCNHHlhlTxy-MlFdM_O0RWV1BgzhJeg&amp;ust=1380722576110587"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31786" y="7744"/>
            <a:ext cx="9108504" cy="4955203"/>
          </a:xfrm>
          <a:prstGeom prst="rect">
            <a:avLst/>
          </a:prstGeom>
        </p:spPr>
        <p:txBody>
          <a:bodyPr wrap="square" lIns="91440" tIns="45720" rIns="91440" bIns="45720" anchor="t">
            <a:spAutoFit/>
          </a:bodyPr>
          <a:lstStyle/>
          <a:p>
            <a:pPr algn="ctr"/>
            <a:r>
              <a:rPr lang="en-GB" sz="3200" dirty="0">
                <a:latin typeface="+mj-lt"/>
              </a:rPr>
              <a:t>The genetic basis of variation (DO NOT OPEN YOUR WORKSHEET YET!)</a:t>
            </a:r>
          </a:p>
          <a:p>
            <a:pPr algn="just"/>
            <a:endParaRPr lang="en-GB" sz="2800" dirty="0">
              <a:latin typeface="+mj-lt"/>
            </a:endParaRPr>
          </a:p>
          <a:p>
            <a:pPr lvl="0" algn="just"/>
            <a:r>
              <a:rPr lang="en-GB" sz="2800" dirty="0">
                <a:solidFill>
                  <a:srgbClr val="00B050"/>
                </a:solidFill>
                <a:latin typeface="+mj-lt"/>
              </a:rPr>
              <a:t>Describe the differences between continuous and discontinuous variation.</a:t>
            </a:r>
          </a:p>
          <a:p>
            <a:pPr lvl="0" algn="just"/>
            <a:r>
              <a:rPr lang="en-GB" sz="2800" dirty="0">
                <a:solidFill>
                  <a:srgbClr val="0070C0"/>
                </a:solidFill>
                <a:latin typeface="+mj-lt"/>
              </a:rPr>
              <a:t>Explain the basis of continuous and discontinuous variation by reference to the number of genes which influence the variation.</a:t>
            </a:r>
          </a:p>
          <a:p>
            <a:pPr lvl="0" algn="just"/>
            <a:r>
              <a:rPr lang="en-GB" sz="2800" dirty="0">
                <a:solidFill>
                  <a:srgbClr val="FF0000"/>
                </a:solidFill>
                <a:latin typeface="+mj-lt"/>
              </a:rPr>
              <a:t>Explain that both genotype and environment contribute to phenotypic variation (no calculations of heritability will be expected).</a:t>
            </a:r>
          </a:p>
        </p:txBody>
      </p:sp>
    </p:spTree>
    <p:extLst>
      <p:ext uri="{BB962C8B-B14F-4D97-AF65-F5344CB8AC3E}">
        <p14:creationId xmlns:p14="http://schemas.microsoft.com/office/powerpoint/2010/main" val="44630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559496" y="44625"/>
            <a:ext cx="9108504" cy="584775"/>
          </a:xfrm>
          <a:prstGeom prst="rect">
            <a:avLst/>
          </a:prstGeom>
          <a:noFill/>
        </p:spPr>
        <p:txBody>
          <a:bodyPr wrap="square" rtlCol="0">
            <a:spAutoFit/>
          </a:bodyPr>
          <a:lstStyle/>
          <a:p>
            <a:pPr lvl="1" algn="ctr"/>
            <a:r>
              <a:rPr lang="en-GB" sz="3200" dirty="0">
                <a:solidFill>
                  <a:srgbClr val="0070C0"/>
                </a:solidFill>
                <a:latin typeface="+mj-lt"/>
              </a:rPr>
              <a:t>Variation application questions</a:t>
            </a:r>
            <a:endParaRPr lang="en-GB" sz="2400" dirty="0">
              <a:latin typeface="+mj-lt"/>
            </a:endParaRPr>
          </a:p>
        </p:txBody>
      </p:sp>
      <p:sp>
        <p:nvSpPr>
          <p:cNvPr id="4" name="TextBox 3"/>
          <p:cNvSpPr txBox="1"/>
          <p:nvPr/>
        </p:nvSpPr>
        <p:spPr>
          <a:xfrm>
            <a:off x="1655316" y="622876"/>
            <a:ext cx="8892480" cy="6186309"/>
          </a:xfrm>
          <a:prstGeom prst="rect">
            <a:avLst/>
          </a:prstGeom>
          <a:noFill/>
          <a:ln>
            <a:solidFill>
              <a:schemeClr val="tx1"/>
            </a:solidFill>
          </a:ln>
        </p:spPr>
        <p:txBody>
          <a:bodyPr wrap="square" lIns="91440" tIns="45720" rIns="91440" bIns="45720" rtlCol="0" anchor="t">
            <a:spAutoFit/>
          </a:bodyPr>
          <a:lstStyle/>
          <a:p>
            <a:pPr marL="342900" indent="-342900" algn="just">
              <a:buAutoNum type="arabicPeriod"/>
            </a:pPr>
            <a:r>
              <a:rPr lang="en-GB" dirty="0">
                <a:latin typeface="+mj-lt"/>
              </a:rPr>
              <a:t>MAOA is an enzyme that breaks down monoamines in humans. Low levels of MAOA have been linked to mental health problems. MAOA production is controlled by a single gene, but taking anti-depressants or smoking can reduce the amount produced.</a:t>
            </a:r>
          </a:p>
          <a:p>
            <a:pPr marL="342900" indent="-342900" algn="just">
              <a:buAutoNum type="alphaLcParenR"/>
            </a:pPr>
            <a:r>
              <a:rPr lang="en-GB" dirty="0">
                <a:latin typeface="+mj-lt"/>
              </a:rPr>
              <a:t>Is MAOA production monogenic or </a:t>
            </a:r>
            <a:r>
              <a:rPr lang="en-GB" dirty="0" err="1">
                <a:latin typeface="+mj-lt"/>
              </a:rPr>
              <a:t>polyygenic</a:t>
            </a:r>
            <a:r>
              <a:rPr lang="en-GB" dirty="0">
                <a:latin typeface="+mj-lt"/>
              </a:rPr>
              <a:t>?</a:t>
            </a:r>
          </a:p>
          <a:p>
            <a:pPr marL="342900" indent="-342900" algn="just">
              <a:buAutoNum type="alphaLcParenR"/>
            </a:pPr>
            <a:r>
              <a:rPr lang="en-GB" dirty="0">
                <a:latin typeface="+mj-lt"/>
              </a:rPr>
              <a:t>Patient X has mental health problems linked to low MAOA levels. Are these problems likely to be due to the patients genotype, the environment or both? Explain your answer.</a:t>
            </a:r>
          </a:p>
          <a:p>
            <a:pPr algn="just"/>
            <a:r>
              <a:rPr lang="en-GB" b="1" dirty="0">
                <a:latin typeface="+mj-lt"/>
              </a:rPr>
              <a:t>Answers</a:t>
            </a:r>
          </a:p>
          <a:p>
            <a:pPr algn="just"/>
            <a:r>
              <a:rPr lang="en-GB" b="1" dirty="0">
                <a:latin typeface="+mj-lt"/>
              </a:rPr>
              <a:t>a) monogenic</a:t>
            </a:r>
          </a:p>
          <a:p>
            <a:pPr algn="just"/>
            <a:r>
              <a:rPr lang="en-GB" b="1" dirty="0">
                <a:latin typeface="+mj-lt"/>
              </a:rPr>
              <a:t>b) Both. MAOA production is controlled by a gene, but is also influenced by the environment (e.g. smoking or anti-depressants)</a:t>
            </a:r>
          </a:p>
          <a:p>
            <a:pPr marL="342900" indent="-342900" algn="just">
              <a:buAutoNum type="alphaLcParenR"/>
            </a:pPr>
            <a:endParaRPr lang="en-GB" dirty="0">
              <a:latin typeface="+mj-lt"/>
            </a:endParaRPr>
          </a:p>
          <a:p>
            <a:pPr algn="just"/>
            <a:r>
              <a:rPr lang="en-GB" dirty="0">
                <a:latin typeface="+mj-lt"/>
              </a:rPr>
              <a:t>2. A study was conducted into how smoking during pregnancy affects the birth mass of new born babies, depending on the genotype of the mother. The results showed that women who smoked during the entire pregnancy had babies with a mean reduction in birth mass of 377 g. But the reduction was as much as 1285 g among women with certain genotypes.</a:t>
            </a:r>
          </a:p>
          <a:p>
            <a:pPr algn="just"/>
            <a:endParaRPr lang="en-GB" dirty="0">
              <a:latin typeface="+mj-lt"/>
            </a:endParaRPr>
          </a:p>
          <a:p>
            <a:pPr algn="just"/>
            <a:r>
              <a:rPr lang="en-GB" dirty="0">
                <a:latin typeface="+mj-lt"/>
              </a:rPr>
              <a:t>What can be concluded about the influence of genotype and environmental factors on birth mass? Give evidence from the study to support your answer.</a:t>
            </a:r>
          </a:p>
          <a:p>
            <a:pPr algn="just"/>
            <a:endParaRPr lang="en-GB" dirty="0">
              <a:latin typeface="+mj-lt"/>
            </a:endParaRPr>
          </a:p>
          <a:p>
            <a:pPr algn="just"/>
            <a:r>
              <a:rPr lang="en-GB" b="1" dirty="0">
                <a:latin typeface="+mj-lt"/>
              </a:rPr>
              <a:t>Answer - Environmental factors affect birth mass (smoking); 377 g. However, those who had certain genotypes saw a reduction of over 3 times, to as much as 1285 g when they smoked. Thus due to both genes and the environment working together.</a:t>
            </a:r>
          </a:p>
        </p:txBody>
      </p:sp>
    </p:spTree>
    <p:extLst>
      <p:ext uri="{BB962C8B-B14F-4D97-AF65-F5344CB8AC3E}">
        <p14:creationId xmlns:p14="http://schemas.microsoft.com/office/powerpoint/2010/main" val="179071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559496" y="44625"/>
            <a:ext cx="9108504" cy="584775"/>
          </a:xfrm>
          <a:prstGeom prst="rect">
            <a:avLst/>
          </a:prstGeom>
          <a:noFill/>
        </p:spPr>
        <p:txBody>
          <a:bodyPr wrap="square" rtlCol="0">
            <a:spAutoFit/>
          </a:bodyPr>
          <a:lstStyle/>
          <a:p>
            <a:pPr lvl="1" algn="ctr"/>
            <a:r>
              <a:rPr lang="en-GB" sz="3200" dirty="0">
                <a:solidFill>
                  <a:srgbClr val="0070C0"/>
                </a:solidFill>
                <a:latin typeface="+mj-lt"/>
              </a:rPr>
              <a:t>Scrap paper quiz.</a:t>
            </a:r>
            <a:endParaRPr lang="en-GB" sz="2400" dirty="0">
              <a:latin typeface="+mj-lt"/>
            </a:endParaRPr>
          </a:p>
        </p:txBody>
      </p:sp>
      <p:sp>
        <p:nvSpPr>
          <p:cNvPr id="4" name="TextBox 3"/>
          <p:cNvSpPr txBox="1"/>
          <p:nvPr/>
        </p:nvSpPr>
        <p:spPr>
          <a:xfrm>
            <a:off x="1524000" y="908720"/>
            <a:ext cx="9144000" cy="2677656"/>
          </a:xfrm>
          <a:prstGeom prst="rect">
            <a:avLst/>
          </a:prstGeom>
          <a:noFill/>
        </p:spPr>
        <p:txBody>
          <a:bodyPr wrap="square" rtlCol="0">
            <a:spAutoFit/>
          </a:bodyPr>
          <a:lstStyle/>
          <a:p>
            <a:pPr algn="just"/>
            <a:r>
              <a:rPr lang="en-GB" sz="2400" dirty="0">
                <a:solidFill>
                  <a:srgbClr val="002060"/>
                </a:solidFill>
                <a:latin typeface="+mj-lt"/>
              </a:rPr>
              <a:t>Write the following answers on scrap paper, along with your name.</a:t>
            </a:r>
          </a:p>
          <a:p>
            <a:pPr marL="342900" indent="-342900" algn="just">
              <a:buAutoNum type="arabicPeriod"/>
            </a:pPr>
            <a:endParaRPr lang="en-GB" sz="2400" dirty="0">
              <a:solidFill>
                <a:srgbClr val="002060"/>
              </a:solidFill>
              <a:latin typeface="+mj-lt"/>
            </a:endParaRPr>
          </a:p>
          <a:p>
            <a:pPr marL="342900" indent="-342900" algn="just">
              <a:buAutoNum type="arabicPeriod"/>
            </a:pPr>
            <a:r>
              <a:rPr lang="en-GB" sz="2400" dirty="0">
                <a:solidFill>
                  <a:srgbClr val="002060"/>
                </a:solidFill>
                <a:latin typeface="+mj-lt"/>
              </a:rPr>
              <a:t>Are traits that show continuous variation usually monogenic or polygenic?</a:t>
            </a:r>
          </a:p>
          <a:p>
            <a:pPr marL="342900" indent="-342900" algn="just">
              <a:buAutoNum type="arabicPeriod"/>
            </a:pPr>
            <a:endParaRPr lang="en-GB" sz="2400" dirty="0">
              <a:solidFill>
                <a:srgbClr val="002060"/>
              </a:solidFill>
              <a:latin typeface="+mj-lt"/>
            </a:endParaRPr>
          </a:p>
          <a:p>
            <a:pPr marL="342900" indent="-342900" algn="just">
              <a:buAutoNum type="arabicPeriod"/>
            </a:pPr>
            <a:r>
              <a:rPr lang="en-GB" sz="2400" dirty="0">
                <a:solidFill>
                  <a:srgbClr val="002060"/>
                </a:solidFill>
                <a:latin typeface="+mj-lt"/>
              </a:rPr>
              <a:t>What type of variation do traits that are influenced by both genotype and the environment tend to show?</a:t>
            </a:r>
          </a:p>
        </p:txBody>
      </p:sp>
    </p:spTree>
    <p:extLst>
      <p:ext uri="{BB962C8B-B14F-4D97-AF65-F5344CB8AC3E}">
        <p14:creationId xmlns:p14="http://schemas.microsoft.com/office/powerpoint/2010/main" val="3700742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C794FF2D-E68C-4969-9068-6EA773E6D162}"/>
              </a:ext>
            </a:extLst>
          </p:cNvPr>
          <p:cNvPicPr>
            <a:picLocks noGrp="1" noChangeAspect="1"/>
          </p:cNvPicPr>
          <p:nvPr>
            <p:ph idx="1"/>
          </p:nvPr>
        </p:nvPicPr>
        <p:blipFill>
          <a:blip r:embed="rId2"/>
          <a:stretch>
            <a:fillRect/>
          </a:stretch>
        </p:blipFill>
        <p:spPr>
          <a:xfrm>
            <a:off x="446659" y="416702"/>
            <a:ext cx="5988405" cy="4612498"/>
          </a:xfrm>
          <a:prstGeom prst="rect">
            <a:avLst/>
          </a:prstGeom>
        </p:spPr>
      </p:pic>
      <p:sp>
        <p:nvSpPr>
          <p:cNvPr id="7" name="Rectangle 6">
            <a:extLst>
              <a:ext uri="{FF2B5EF4-FFF2-40B4-BE49-F238E27FC236}">
                <a16:creationId xmlns:a16="http://schemas.microsoft.com/office/drawing/2014/main" id="{9885C8B6-6D95-4B65-AD6C-97FCF1BC2587}"/>
              </a:ext>
            </a:extLst>
          </p:cNvPr>
          <p:cNvSpPr/>
          <p:nvPr/>
        </p:nvSpPr>
        <p:spPr>
          <a:xfrm>
            <a:off x="8657279" y="676470"/>
            <a:ext cx="2911151" cy="75578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Studied earlier in this unit </a:t>
            </a:r>
          </a:p>
        </p:txBody>
      </p:sp>
      <p:cxnSp>
        <p:nvCxnSpPr>
          <p:cNvPr id="9" name="Straight Arrow Connector 8">
            <a:extLst>
              <a:ext uri="{FF2B5EF4-FFF2-40B4-BE49-F238E27FC236}">
                <a16:creationId xmlns:a16="http://schemas.microsoft.com/office/drawing/2014/main" id="{04A6F8B1-4C03-4ED8-A935-F6369667D159}"/>
              </a:ext>
            </a:extLst>
          </p:cNvPr>
          <p:cNvCxnSpPr>
            <a:cxnSpLocks/>
          </p:cNvCxnSpPr>
          <p:nvPr/>
        </p:nvCxnSpPr>
        <p:spPr>
          <a:xfrm flipH="1">
            <a:off x="6361949" y="1054360"/>
            <a:ext cx="2295331" cy="0"/>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C6E39C6A-D740-4D72-90F3-9E6D34054DAA}"/>
              </a:ext>
            </a:extLst>
          </p:cNvPr>
          <p:cNvSpPr/>
          <p:nvPr/>
        </p:nvSpPr>
        <p:spPr>
          <a:xfrm>
            <a:off x="483216" y="844421"/>
            <a:ext cx="5915290" cy="419877"/>
          </a:xfrm>
          <a:prstGeom prst="rect">
            <a:avLst/>
          </a:prstGeom>
          <a:solidFill>
            <a:schemeClr val="accent1">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Rectangle 18">
            <a:extLst>
              <a:ext uri="{FF2B5EF4-FFF2-40B4-BE49-F238E27FC236}">
                <a16:creationId xmlns:a16="http://schemas.microsoft.com/office/drawing/2014/main" id="{DAD18998-3725-49DA-94E2-6C0CCC710F5F}"/>
              </a:ext>
            </a:extLst>
          </p:cNvPr>
          <p:cNvSpPr/>
          <p:nvPr/>
        </p:nvSpPr>
        <p:spPr>
          <a:xfrm>
            <a:off x="8657279" y="2677886"/>
            <a:ext cx="2911151" cy="75578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We’re going to revisit with a focus on this</a:t>
            </a:r>
          </a:p>
        </p:txBody>
      </p:sp>
      <p:cxnSp>
        <p:nvCxnSpPr>
          <p:cNvPr id="20" name="Straight Arrow Connector 19">
            <a:extLst>
              <a:ext uri="{FF2B5EF4-FFF2-40B4-BE49-F238E27FC236}">
                <a16:creationId xmlns:a16="http://schemas.microsoft.com/office/drawing/2014/main" id="{D78159EB-8B7C-494D-9437-D88319EBD787}"/>
              </a:ext>
            </a:extLst>
          </p:cNvPr>
          <p:cNvCxnSpPr>
            <a:cxnSpLocks/>
          </p:cNvCxnSpPr>
          <p:nvPr/>
        </p:nvCxnSpPr>
        <p:spPr>
          <a:xfrm flipH="1">
            <a:off x="6361949" y="3055776"/>
            <a:ext cx="2295331" cy="0"/>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77711B4A-7277-46D1-BE45-F68A796F134A}"/>
              </a:ext>
            </a:extLst>
          </p:cNvPr>
          <p:cNvSpPr/>
          <p:nvPr/>
        </p:nvSpPr>
        <p:spPr>
          <a:xfrm>
            <a:off x="483216" y="2845837"/>
            <a:ext cx="5915290" cy="419877"/>
          </a:xfrm>
          <a:prstGeom prst="rect">
            <a:avLst/>
          </a:prstGeom>
          <a:solidFill>
            <a:schemeClr val="accent1">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extBox 1">
            <a:extLst>
              <a:ext uri="{FF2B5EF4-FFF2-40B4-BE49-F238E27FC236}">
                <a16:creationId xmlns:a16="http://schemas.microsoft.com/office/drawing/2014/main" id="{7EA6E150-093E-18D3-502A-EB65E5DD0C84}"/>
              </a:ext>
            </a:extLst>
          </p:cNvPr>
          <p:cNvSpPr txBox="1"/>
          <p:nvPr/>
        </p:nvSpPr>
        <p:spPr>
          <a:xfrm>
            <a:off x="6269182" y="5152159"/>
            <a:ext cx="5524499"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400" dirty="0">
                <a:cs typeface="Calibri"/>
              </a:rPr>
              <a:t>Write as many key terms as you can on the whiteboard, that are linked to variation</a:t>
            </a:r>
            <a:endParaRPr lang="en-GB" sz="2400" dirty="0"/>
          </a:p>
        </p:txBody>
      </p:sp>
      <p:sp>
        <p:nvSpPr>
          <p:cNvPr id="3" name="TextBox 2">
            <a:extLst>
              <a:ext uri="{FF2B5EF4-FFF2-40B4-BE49-F238E27FC236}">
                <a16:creationId xmlns:a16="http://schemas.microsoft.com/office/drawing/2014/main" id="{80814838-9D56-EF40-017B-72F50B8DCEA3}"/>
              </a:ext>
            </a:extLst>
          </p:cNvPr>
          <p:cNvSpPr txBox="1"/>
          <p:nvPr/>
        </p:nvSpPr>
        <p:spPr>
          <a:xfrm>
            <a:off x="4589318" y="6130636"/>
            <a:ext cx="760268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400" dirty="0">
                <a:cs typeface="Calibri"/>
              </a:rPr>
              <a:t>Now try and define them all without looking anything up</a:t>
            </a:r>
            <a:endParaRPr lang="en-GB" sz="2400" dirty="0"/>
          </a:p>
        </p:txBody>
      </p:sp>
    </p:spTree>
    <p:extLst>
      <p:ext uri="{BB962C8B-B14F-4D97-AF65-F5344CB8AC3E}">
        <p14:creationId xmlns:p14="http://schemas.microsoft.com/office/powerpoint/2010/main" val="451560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A56DA-D5AC-5AE5-2E5D-D3363FCAB3B5}"/>
              </a:ext>
            </a:extLst>
          </p:cNvPr>
          <p:cNvSpPr>
            <a:spLocks noGrp="1"/>
          </p:cNvSpPr>
          <p:nvPr>
            <p:ph type="title"/>
          </p:nvPr>
        </p:nvSpPr>
        <p:spPr/>
        <p:txBody>
          <a:bodyPr/>
          <a:lstStyle/>
          <a:p>
            <a:r>
              <a:rPr lang="en-GB" dirty="0">
                <a:cs typeface="Calibri Light"/>
              </a:rPr>
              <a:t>Did you include.......</a:t>
            </a:r>
            <a:endParaRPr lang="en-GB" dirty="0"/>
          </a:p>
        </p:txBody>
      </p:sp>
      <p:sp>
        <p:nvSpPr>
          <p:cNvPr id="3" name="Content Placeholder 2">
            <a:extLst>
              <a:ext uri="{FF2B5EF4-FFF2-40B4-BE49-F238E27FC236}">
                <a16:creationId xmlns:a16="http://schemas.microsoft.com/office/drawing/2014/main" id="{29DAC94B-02D4-CD38-761E-EB53593BD61F}"/>
              </a:ext>
            </a:extLst>
          </p:cNvPr>
          <p:cNvSpPr>
            <a:spLocks noGrp="1"/>
          </p:cNvSpPr>
          <p:nvPr>
            <p:ph idx="1"/>
          </p:nvPr>
        </p:nvSpPr>
        <p:spPr>
          <a:xfrm>
            <a:off x="838200" y="1825625"/>
            <a:ext cx="3726873" cy="4351338"/>
          </a:xfrm>
        </p:spPr>
        <p:txBody>
          <a:bodyPr vert="horz" lIns="91440" tIns="45720" rIns="91440" bIns="45720" rtlCol="0" anchor="t">
            <a:normAutofit fontScale="85000" lnSpcReduction="20000"/>
          </a:bodyPr>
          <a:lstStyle/>
          <a:p>
            <a:r>
              <a:rPr lang="en-GB" dirty="0">
                <a:cs typeface="Calibri"/>
              </a:rPr>
              <a:t>Continuous</a:t>
            </a:r>
          </a:p>
          <a:p>
            <a:r>
              <a:rPr lang="en-GB" dirty="0">
                <a:cs typeface="Calibri"/>
              </a:rPr>
              <a:t>Discontinuous</a:t>
            </a:r>
          </a:p>
          <a:p>
            <a:r>
              <a:rPr lang="en-GB" dirty="0">
                <a:cs typeface="Calibri"/>
              </a:rPr>
              <a:t>Genetic factors</a:t>
            </a:r>
          </a:p>
          <a:p>
            <a:r>
              <a:rPr lang="en-GB" dirty="0">
                <a:cs typeface="Calibri"/>
              </a:rPr>
              <a:t>Environmental factors</a:t>
            </a:r>
          </a:p>
          <a:p>
            <a:r>
              <a:rPr lang="en-GB" dirty="0">
                <a:cs typeface="Calibri"/>
              </a:rPr>
              <a:t>Interspecific variation</a:t>
            </a:r>
          </a:p>
          <a:p>
            <a:r>
              <a:rPr lang="en-GB" dirty="0">
                <a:cs typeface="Calibri"/>
              </a:rPr>
              <a:t>Intraspecific variation</a:t>
            </a:r>
          </a:p>
          <a:p>
            <a:r>
              <a:rPr lang="en-GB" dirty="0">
                <a:cs typeface="Calibri"/>
              </a:rPr>
              <a:t>Polygenic</a:t>
            </a:r>
          </a:p>
          <a:p>
            <a:r>
              <a:rPr lang="en-GB" dirty="0">
                <a:cs typeface="Calibri"/>
              </a:rPr>
              <a:t>Monogenic</a:t>
            </a:r>
          </a:p>
          <a:p>
            <a:r>
              <a:rPr lang="en-GB" dirty="0">
                <a:cs typeface="Calibri"/>
              </a:rPr>
              <a:t>Epistasis</a:t>
            </a:r>
          </a:p>
          <a:p>
            <a:r>
              <a:rPr lang="en-GB" dirty="0">
                <a:cs typeface="Calibri"/>
              </a:rPr>
              <a:t>Incomplete dominance</a:t>
            </a:r>
          </a:p>
          <a:p>
            <a:r>
              <a:rPr lang="en-GB" dirty="0">
                <a:cs typeface="Calibri"/>
              </a:rPr>
              <a:t>Codominance</a:t>
            </a:r>
          </a:p>
          <a:p>
            <a:endParaRPr lang="en-GB" dirty="0">
              <a:cs typeface="Calibri"/>
            </a:endParaRPr>
          </a:p>
        </p:txBody>
      </p:sp>
      <p:sp>
        <p:nvSpPr>
          <p:cNvPr id="4" name="TextBox 3">
            <a:extLst>
              <a:ext uri="{FF2B5EF4-FFF2-40B4-BE49-F238E27FC236}">
                <a16:creationId xmlns:a16="http://schemas.microsoft.com/office/drawing/2014/main" id="{36B2CF81-1F82-9B52-BD8C-AD38957043B5}"/>
              </a:ext>
            </a:extLst>
          </p:cNvPr>
          <p:cNvSpPr txBox="1"/>
          <p:nvPr/>
        </p:nvSpPr>
        <p:spPr>
          <a:xfrm>
            <a:off x="5195453" y="1688523"/>
            <a:ext cx="4104409" cy="480131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l">
              <a:buFont typeface="Arial"/>
              <a:buChar char="•"/>
            </a:pPr>
            <a:r>
              <a:rPr lang="en-GB" sz="2400" dirty="0">
                <a:cs typeface="Calibri" panose="020F0502020204030204"/>
              </a:rPr>
              <a:t>Phenotype</a:t>
            </a:r>
          </a:p>
          <a:p>
            <a:pPr marL="285750" indent="-285750">
              <a:buFont typeface="Arial"/>
              <a:buChar char="•"/>
            </a:pPr>
            <a:r>
              <a:rPr lang="en-GB" sz="2400" dirty="0">
                <a:cs typeface="Calibri" panose="020F0502020204030204"/>
              </a:rPr>
              <a:t>Genotype</a:t>
            </a:r>
          </a:p>
          <a:p>
            <a:pPr marL="285750" indent="-285750">
              <a:buFont typeface="Arial"/>
              <a:buChar char="•"/>
            </a:pPr>
            <a:r>
              <a:rPr lang="en-GB" sz="2400" dirty="0">
                <a:cs typeface="Calibri" panose="020F0502020204030204"/>
              </a:rPr>
              <a:t>Meiosis</a:t>
            </a:r>
          </a:p>
          <a:p>
            <a:pPr marL="285750" indent="-285750">
              <a:buFont typeface="Arial"/>
              <a:buChar char="•"/>
            </a:pPr>
            <a:r>
              <a:rPr lang="en-GB" sz="2400" dirty="0">
                <a:cs typeface="Calibri" panose="020F0502020204030204"/>
              </a:rPr>
              <a:t>Crossing over</a:t>
            </a:r>
          </a:p>
          <a:p>
            <a:pPr marL="285750" indent="-285750">
              <a:buFont typeface="Arial"/>
              <a:buChar char="•"/>
            </a:pPr>
            <a:r>
              <a:rPr lang="en-GB" sz="2400" dirty="0">
                <a:cs typeface="Calibri" panose="020F0502020204030204"/>
              </a:rPr>
              <a:t>Independent assortment</a:t>
            </a:r>
          </a:p>
          <a:p>
            <a:pPr marL="285750" indent="-285750">
              <a:buFont typeface="Arial"/>
              <a:buChar char="•"/>
            </a:pPr>
            <a:r>
              <a:rPr lang="en-GB" sz="2400" dirty="0">
                <a:cs typeface="Calibri" panose="020F0502020204030204"/>
              </a:rPr>
              <a:t>Fertilisation</a:t>
            </a:r>
          </a:p>
          <a:p>
            <a:pPr marL="285750" indent="-285750">
              <a:buFont typeface="Arial"/>
              <a:buChar char="•"/>
            </a:pPr>
            <a:r>
              <a:rPr lang="en-GB" sz="2400" dirty="0">
                <a:cs typeface="Calibri" panose="020F0502020204030204"/>
              </a:rPr>
              <a:t>Zygote</a:t>
            </a:r>
          </a:p>
          <a:p>
            <a:pPr marL="285750" indent="-285750">
              <a:buFont typeface="Arial"/>
              <a:buChar char="•"/>
            </a:pPr>
            <a:r>
              <a:rPr lang="en-GB" sz="2400" dirty="0">
                <a:cs typeface="Calibri" panose="020F0502020204030204"/>
              </a:rPr>
              <a:t>Autosomal linkage</a:t>
            </a:r>
          </a:p>
          <a:p>
            <a:pPr marL="285750" indent="-285750">
              <a:buFont typeface="Arial"/>
              <a:buChar char="•"/>
            </a:pPr>
            <a:r>
              <a:rPr lang="en-GB" sz="2400" dirty="0">
                <a:cs typeface="Calibri" panose="020F0502020204030204"/>
              </a:rPr>
              <a:t>Homozygous</a:t>
            </a:r>
          </a:p>
          <a:p>
            <a:pPr marL="285750" indent="-285750">
              <a:buFont typeface="Arial"/>
              <a:buChar char="•"/>
            </a:pPr>
            <a:r>
              <a:rPr lang="en-GB" sz="2400" dirty="0">
                <a:cs typeface="Calibri" panose="020F0502020204030204"/>
              </a:rPr>
              <a:t>Heterozygous</a:t>
            </a:r>
          </a:p>
          <a:p>
            <a:pPr marL="285750" indent="-285750">
              <a:buFont typeface="Arial"/>
              <a:buChar char="•"/>
            </a:pPr>
            <a:r>
              <a:rPr lang="en-GB" sz="2400" dirty="0">
                <a:cs typeface="Calibri" panose="020F0502020204030204"/>
              </a:rPr>
              <a:t>Gene</a:t>
            </a:r>
          </a:p>
          <a:p>
            <a:pPr marL="285750" indent="-285750">
              <a:buFont typeface="Arial"/>
              <a:buChar char="•"/>
            </a:pPr>
            <a:r>
              <a:rPr lang="en-GB" sz="2400" dirty="0">
                <a:cs typeface="Calibri" panose="020F0502020204030204"/>
              </a:rPr>
              <a:t>Allele</a:t>
            </a:r>
          </a:p>
          <a:p>
            <a:pPr marL="285750" indent="-285750">
              <a:buFont typeface="Arial"/>
              <a:buChar char="•"/>
            </a:pPr>
            <a:endParaRPr lang="en-GB" dirty="0">
              <a:cs typeface="Calibri" panose="020F0502020204030204"/>
            </a:endParaRPr>
          </a:p>
        </p:txBody>
      </p:sp>
      <p:sp>
        <p:nvSpPr>
          <p:cNvPr id="5" name="TextBox 4">
            <a:extLst>
              <a:ext uri="{FF2B5EF4-FFF2-40B4-BE49-F238E27FC236}">
                <a16:creationId xmlns:a16="http://schemas.microsoft.com/office/drawing/2014/main" id="{760B568C-9A23-31AA-6F7D-7BB5EFC7F16A}"/>
              </a:ext>
            </a:extLst>
          </p:cNvPr>
          <p:cNvSpPr txBox="1"/>
          <p:nvPr/>
        </p:nvSpPr>
        <p:spPr>
          <a:xfrm>
            <a:off x="9178636" y="1627909"/>
            <a:ext cx="2060863" cy="21236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GB" sz="2400" dirty="0">
                <a:cs typeface="Calibri" panose="020F0502020204030204"/>
              </a:rPr>
              <a:t>Dominant</a:t>
            </a:r>
            <a:endParaRPr lang="en-US" sz="2400">
              <a:cs typeface="Calibri"/>
            </a:endParaRPr>
          </a:p>
          <a:p>
            <a:pPr marL="285750" indent="-285750">
              <a:buFont typeface="Arial"/>
              <a:buChar char="•"/>
            </a:pPr>
            <a:r>
              <a:rPr lang="en-GB" sz="2400" dirty="0">
                <a:cs typeface="Calibri" panose="020F0502020204030204"/>
              </a:rPr>
              <a:t>Recessive</a:t>
            </a:r>
          </a:p>
          <a:p>
            <a:pPr marL="285750" indent="-285750">
              <a:buFont typeface="Arial"/>
              <a:buChar char="•"/>
            </a:pPr>
            <a:r>
              <a:rPr lang="en-GB" sz="2400" dirty="0">
                <a:cs typeface="Calibri" panose="020F0502020204030204"/>
              </a:rPr>
              <a:t>Monohybrid</a:t>
            </a:r>
          </a:p>
          <a:p>
            <a:pPr marL="285750" indent="-285750">
              <a:buFont typeface="Arial"/>
              <a:buChar char="•"/>
            </a:pPr>
            <a:r>
              <a:rPr lang="en-GB" sz="2400" dirty="0">
                <a:cs typeface="Calibri" panose="020F0502020204030204"/>
              </a:rPr>
              <a:t>Dihybrid</a:t>
            </a:r>
          </a:p>
          <a:p>
            <a:pPr marL="285750" indent="-285750" algn="l">
              <a:buFont typeface="Arial"/>
              <a:buChar char="•"/>
            </a:pPr>
            <a:endParaRPr lang="en-GB" dirty="0">
              <a:cs typeface="Calibri" panose="020F0502020204030204"/>
            </a:endParaRPr>
          </a:p>
          <a:p>
            <a:pPr marL="285750" indent="-285750">
              <a:buFont typeface="Arial"/>
              <a:buChar char="•"/>
            </a:pPr>
            <a:endParaRPr lang="en-GB" dirty="0">
              <a:cs typeface="Calibri" panose="020F0502020204030204"/>
            </a:endParaRPr>
          </a:p>
        </p:txBody>
      </p:sp>
    </p:spTree>
    <p:extLst>
      <p:ext uri="{BB962C8B-B14F-4D97-AF65-F5344CB8AC3E}">
        <p14:creationId xmlns:p14="http://schemas.microsoft.com/office/powerpoint/2010/main" val="847195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B3390-BE56-41DA-9C7E-2C98D78CB49B}"/>
              </a:ext>
            </a:extLst>
          </p:cNvPr>
          <p:cNvSpPr>
            <a:spLocks noGrp="1"/>
          </p:cNvSpPr>
          <p:nvPr>
            <p:ph type="title"/>
          </p:nvPr>
        </p:nvSpPr>
        <p:spPr>
          <a:xfrm>
            <a:off x="526073" y="466578"/>
            <a:ext cx="11139854" cy="930447"/>
          </a:xfrm>
        </p:spPr>
        <p:txBody>
          <a:bodyPr vert="horz" lIns="91440" tIns="45720" rIns="91440" bIns="45720" rtlCol="0" anchor="b">
            <a:normAutofit/>
          </a:bodyPr>
          <a:lstStyle/>
          <a:p>
            <a:pPr>
              <a:lnSpc>
                <a:spcPct val="90000"/>
              </a:lnSpc>
            </a:pPr>
            <a:r>
              <a:rPr lang="en-US" sz="5000" kern="1200" dirty="0">
                <a:latin typeface="+mj-lt"/>
                <a:ea typeface="+mj-ea"/>
                <a:cs typeface="+mj-cs"/>
              </a:rPr>
              <a:t>What do you remember about variation?</a:t>
            </a:r>
          </a:p>
        </p:txBody>
      </p:sp>
      <p:pic>
        <p:nvPicPr>
          <p:cNvPr id="4" name="Content Placeholder 3">
            <a:extLst>
              <a:ext uri="{FF2B5EF4-FFF2-40B4-BE49-F238E27FC236}">
                <a16:creationId xmlns:a16="http://schemas.microsoft.com/office/drawing/2014/main" id="{0F28A967-0B7C-4F5E-8D82-E7AE6B795934}"/>
              </a:ext>
            </a:extLst>
          </p:cNvPr>
          <p:cNvPicPr>
            <a:picLocks noGrp="1" noChangeAspect="1"/>
          </p:cNvPicPr>
          <p:nvPr>
            <p:ph idx="1"/>
          </p:nvPr>
        </p:nvPicPr>
        <p:blipFill>
          <a:blip r:embed="rId2"/>
          <a:stretch>
            <a:fillRect/>
          </a:stretch>
        </p:blipFill>
        <p:spPr>
          <a:xfrm>
            <a:off x="320040" y="2884804"/>
            <a:ext cx="11496821" cy="3247851"/>
          </a:xfrm>
          <a:prstGeom prst="rect">
            <a:avLst/>
          </a:prstGeom>
        </p:spPr>
      </p:pic>
    </p:spTree>
    <p:extLst>
      <p:ext uri="{BB962C8B-B14F-4D97-AF65-F5344CB8AC3E}">
        <p14:creationId xmlns:p14="http://schemas.microsoft.com/office/powerpoint/2010/main" val="758858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27648" y="2708921"/>
            <a:ext cx="6192688" cy="769441"/>
          </a:xfrm>
          <a:prstGeom prst="rect">
            <a:avLst/>
          </a:prstGeom>
          <a:ln>
            <a:noFill/>
          </a:ln>
        </p:spPr>
        <p:txBody>
          <a:bodyPr wrap="square">
            <a:spAutoFit/>
          </a:bodyPr>
          <a:lstStyle/>
          <a:p>
            <a:pPr algn="ctr"/>
            <a:r>
              <a:rPr lang="en-GB" sz="4400" dirty="0">
                <a:solidFill>
                  <a:srgbClr val="7030A0"/>
                </a:solidFill>
                <a:latin typeface="+mj-lt"/>
              </a:rPr>
              <a:t>Variation</a:t>
            </a:r>
          </a:p>
        </p:txBody>
      </p:sp>
      <p:sp>
        <p:nvSpPr>
          <p:cNvPr id="4" name="Rectangle 3"/>
          <p:cNvSpPr/>
          <p:nvPr/>
        </p:nvSpPr>
        <p:spPr>
          <a:xfrm>
            <a:off x="1847528" y="476673"/>
            <a:ext cx="4176464" cy="646331"/>
          </a:xfrm>
          <a:prstGeom prst="rect">
            <a:avLst/>
          </a:prstGeom>
          <a:ln>
            <a:solidFill>
              <a:srgbClr val="00B050"/>
            </a:solidFill>
          </a:ln>
        </p:spPr>
        <p:txBody>
          <a:bodyPr wrap="square">
            <a:spAutoFit/>
          </a:bodyPr>
          <a:lstStyle/>
          <a:p>
            <a:pPr algn="just"/>
            <a:r>
              <a:rPr lang="en-GB" b="1" dirty="0">
                <a:solidFill>
                  <a:srgbClr val="00B050"/>
                </a:solidFill>
                <a:latin typeface="+mj-lt"/>
              </a:rPr>
              <a:t>Variation</a:t>
            </a:r>
            <a:r>
              <a:rPr lang="en-GB" dirty="0">
                <a:solidFill>
                  <a:srgbClr val="00B050"/>
                </a:solidFill>
                <a:latin typeface="+mj-lt"/>
              </a:rPr>
              <a:t> is the difference that exists between organisms.</a:t>
            </a:r>
          </a:p>
        </p:txBody>
      </p:sp>
      <p:sp>
        <p:nvSpPr>
          <p:cNvPr id="5" name="Rectangle 4"/>
          <p:cNvSpPr/>
          <p:nvPr/>
        </p:nvSpPr>
        <p:spPr>
          <a:xfrm>
            <a:off x="7032104" y="332657"/>
            <a:ext cx="3312368" cy="646331"/>
          </a:xfrm>
          <a:prstGeom prst="rect">
            <a:avLst/>
          </a:prstGeom>
          <a:ln>
            <a:solidFill>
              <a:srgbClr val="00B050"/>
            </a:solidFill>
          </a:ln>
        </p:spPr>
        <p:txBody>
          <a:bodyPr wrap="square">
            <a:spAutoFit/>
          </a:bodyPr>
          <a:lstStyle/>
          <a:p>
            <a:pPr algn="just"/>
            <a:r>
              <a:rPr lang="en-GB" b="1" dirty="0">
                <a:solidFill>
                  <a:srgbClr val="00B050"/>
                </a:solidFill>
                <a:latin typeface="+mj-lt"/>
              </a:rPr>
              <a:t>Intraspecific</a:t>
            </a:r>
            <a:r>
              <a:rPr lang="en-GB" dirty="0">
                <a:solidFill>
                  <a:srgbClr val="00B050"/>
                </a:solidFill>
                <a:latin typeface="+mj-lt"/>
              </a:rPr>
              <a:t> variation is the variation within a species.</a:t>
            </a:r>
          </a:p>
        </p:txBody>
      </p:sp>
      <p:sp>
        <p:nvSpPr>
          <p:cNvPr id="6" name="Rectangle 5"/>
          <p:cNvSpPr/>
          <p:nvPr/>
        </p:nvSpPr>
        <p:spPr>
          <a:xfrm>
            <a:off x="5015880" y="3862790"/>
            <a:ext cx="5472608" cy="646331"/>
          </a:xfrm>
          <a:prstGeom prst="rect">
            <a:avLst/>
          </a:prstGeom>
          <a:ln>
            <a:solidFill>
              <a:srgbClr val="00B050"/>
            </a:solidFill>
          </a:ln>
        </p:spPr>
        <p:txBody>
          <a:bodyPr wrap="square">
            <a:spAutoFit/>
          </a:bodyPr>
          <a:lstStyle/>
          <a:p>
            <a:pPr algn="just"/>
            <a:r>
              <a:rPr lang="en-GB" b="1" dirty="0">
                <a:solidFill>
                  <a:srgbClr val="00B050"/>
                </a:solidFill>
                <a:latin typeface="+mj-lt"/>
              </a:rPr>
              <a:t>Interspecific</a:t>
            </a:r>
            <a:r>
              <a:rPr lang="en-GB" dirty="0">
                <a:solidFill>
                  <a:srgbClr val="00B050"/>
                </a:solidFill>
                <a:latin typeface="+mj-lt"/>
              </a:rPr>
              <a:t> variation is the variation between different species.</a:t>
            </a:r>
          </a:p>
        </p:txBody>
      </p:sp>
      <p:sp>
        <p:nvSpPr>
          <p:cNvPr id="8" name="Rectangle 7"/>
          <p:cNvSpPr/>
          <p:nvPr/>
        </p:nvSpPr>
        <p:spPr>
          <a:xfrm>
            <a:off x="2279576" y="5013176"/>
            <a:ext cx="5472608" cy="923330"/>
          </a:xfrm>
          <a:prstGeom prst="rect">
            <a:avLst/>
          </a:prstGeom>
          <a:ln>
            <a:solidFill>
              <a:srgbClr val="00B050"/>
            </a:solidFill>
          </a:ln>
        </p:spPr>
        <p:txBody>
          <a:bodyPr wrap="square">
            <a:spAutoFit/>
          </a:bodyPr>
          <a:lstStyle/>
          <a:p>
            <a:pPr algn="just"/>
            <a:r>
              <a:rPr lang="en-GB" b="1" dirty="0">
                <a:solidFill>
                  <a:srgbClr val="00B050"/>
                </a:solidFill>
                <a:latin typeface="+mj-lt"/>
              </a:rPr>
              <a:t>Continuous</a:t>
            </a:r>
            <a:r>
              <a:rPr lang="en-GB" dirty="0">
                <a:solidFill>
                  <a:srgbClr val="00B050"/>
                </a:solidFill>
                <a:latin typeface="+mj-lt"/>
              </a:rPr>
              <a:t> variation is when the individuals in a population vary within a range (e.g. height, waist circumference, fur length). </a:t>
            </a:r>
          </a:p>
        </p:txBody>
      </p:sp>
      <p:sp>
        <p:nvSpPr>
          <p:cNvPr id="9" name="Rectangle 8"/>
          <p:cNvSpPr/>
          <p:nvPr/>
        </p:nvSpPr>
        <p:spPr>
          <a:xfrm>
            <a:off x="1703512" y="1508591"/>
            <a:ext cx="5472608" cy="923330"/>
          </a:xfrm>
          <a:prstGeom prst="rect">
            <a:avLst/>
          </a:prstGeom>
          <a:ln>
            <a:solidFill>
              <a:srgbClr val="00B050"/>
            </a:solidFill>
          </a:ln>
        </p:spPr>
        <p:txBody>
          <a:bodyPr wrap="square">
            <a:spAutoFit/>
          </a:bodyPr>
          <a:lstStyle/>
          <a:p>
            <a:pPr algn="just"/>
            <a:r>
              <a:rPr lang="en-GB" b="1" dirty="0">
                <a:solidFill>
                  <a:srgbClr val="00B050"/>
                </a:solidFill>
                <a:latin typeface="+mj-lt"/>
              </a:rPr>
              <a:t>Discontinuous</a:t>
            </a:r>
            <a:r>
              <a:rPr lang="en-GB" dirty="0">
                <a:solidFill>
                  <a:srgbClr val="00B050"/>
                </a:solidFill>
                <a:latin typeface="+mj-lt"/>
              </a:rPr>
              <a:t> variation is when there are two or more distinct categories, and each individual falls into one of these categories. There are no intermediates. </a:t>
            </a:r>
          </a:p>
        </p:txBody>
      </p:sp>
      <p:sp>
        <p:nvSpPr>
          <p:cNvPr id="10" name="Rectangle 9"/>
          <p:cNvSpPr/>
          <p:nvPr/>
        </p:nvSpPr>
        <p:spPr>
          <a:xfrm>
            <a:off x="7824192" y="2051556"/>
            <a:ext cx="2376264" cy="369332"/>
          </a:xfrm>
          <a:prstGeom prst="rect">
            <a:avLst/>
          </a:prstGeom>
          <a:ln>
            <a:solidFill>
              <a:srgbClr val="C00000"/>
            </a:solidFill>
          </a:ln>
        </p:spPr>
        <p:txBody>
          <a:bodyPr wrap="square">
            <a:spAutoFit/>
          </a:bodyPr>
          <a:lstStyle/>
          <a:p>
            <a:pPr algn="just"/>
            <a:r>
              <a:rPr lang="en-GB" b="1" dirty="0">
                <a:solidFill>
                  <a:srgbClr val="C00000"/>
                </a:solidFill>
                <a:latin typeface="+mj-lt"/>
              </a:rPr>
              <a:t>Genetic</a:t>
            </a:r>
            <a:r>
              <a:rPr lang="en-GB" dirty="0">
                <a:solidFill>
                  <a:srgbClr val="C00000"/>
                </a:solidFill>
                <a:latin typeface="+mj-lt"/>
              </a:rPr>
              <a:t> factors.</a:t>
            </a:r>
          </a:p>
        </p:txBody>
      </p:sp>
      <p:sp>
        <p:nvSpPr>
          <p:cNvPr id="11" name="Rectangle 10"/>
          <p:cNvSpPr/>
          <p:nvPr/>
        </p:nvSpPr>
        <p:spPr>
          <a:xfrm>
            <a:off x="2063552" y="3861049"/>
            <a:ext cx="2160240" cy="646331"/>
          </a:xfrm>
          <a:prstGeom prst="rect">
            <a:avLst/>
          </a:prstGeom>
          <a:ln>
            <a:solidFill>
              <a:srgbClr val="C00000"/>
            </a:solidFill>
          </a:ln>
        </p:spPr>
        <p:txBody>
          <a:bodyPr wrap="square">
            <a:spAutoFit/>
          </a:bodyPr>
          <a:lstStyle/>
          <a:p>
            <a:pPr algn="just"/>
            <a:r>
              <a:rPr lang="en-GB" b="1" dirty="0">
                <a:solidFill>
                  <a:srgbClr val="C00000"/>
                </a:solidFill>
                <a:latin typeface="+mj-lt"/>
              </a:rPr>
              <a:t>Environmental</a:t>
            </a:r>
            <a:r>
              <a:rPr lang="en-GB" dirty="0">
                <a:solidFill>
                  <a:srgbClr val="C00000"/>
                </a:solidFill>
                <a:latin typeface="+mj-lt"/>
              </a:rPr>
              <a:t> factors.</a:t>
            </a:r>
          </a:p>
        </p:txBody>
      </p:sp>
    </p:spTree>
    <p:extLst>
      <p:ext uri="{BB962C8B-B14F-4D97-AF65-F5344CB8AC3E}">
        <p14:creationId xmlns:p14="http://schemas.microsoft.com/office/powerpoint/2010/main" val="2989796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P spid="9" grpId="0" animBg="1"/>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559496" y="44625"/>
            <a:ext cx="9108504" cy="4893647"/>
          </a:xfrm>
          <a:prstGeom prst="rect">
            <a:avLst/>
          </a:prstGeom>
          <a:noFill/>
        </p:spPr>
        <p:txBody>
          <a:bodyPr wrap="square" rtlCol="0">
            <a:spAutoFit/>
          </a:bodyPr>
          <a:lstStyle/>
          <a:p>
            <a:pPr algn="ctr"/>
            <a:r>
              <a:rPr lang="en-GB" sz="3200" dirty="0">
                <a:solidFill>
                  <a:srgbClr val="002060"/>
                </a:solidFill>
                <a:latin typeface="+mj-lt"/>
              </a:rPr>
              <a:t>Phenotypic variation</a:t>
            </a:r>
          </a:p>
          <a:p>
            <a:pPr algn="just"/>
            <a:endParaRPr lang="en-GB" sz="3200" dirty="0">
              <a:solidFill>
                <a:srgbClr val="002060"/>
              </a:solidFill>
              <a:latin typeface="+mj-lt"/>
            </a:endParaRPr>
          </a:p>
          <a:p>
            <a:pPr algn="just"/>
            <a:r>
              <a:rPr lang="en-GB" sz="2400" dirty="0">
                <a:solidFill>
                  <a:srgbClr val="002060"/>
                </a:solidFill>
                <a:latin typeface="+mj-lt"/>
              </a:rPr>
              <a:t>This is the variation which occurs in an organism’s phenotype (i.e. the characteristics it displays).</a:t>
            </a:r>
            <a:endParaRPr lang="en-GB" sz="3200" dirty="0">
              <a:solidFill>
                <a:srgbClr val="002060"/>
              </a:solidFill>
              <a:latin typeface="+mj-lt"/>
            </a:endParaRPr>
          </a:p>
          <a:p>
            <a:pPr lvl="0" algn="just"/>
            <a:endParaRPr lang="en-GB" sz="2400" dirty="0">
              <a:solidFill>
                <a:srgbClr val="002060"/>
              </a:solidFill>
              <a:latin typeface="+mj-lt"/>
            </a:endParaRPr>
          </a:p>
          <a:p>
            <a:pPr lvl="0" algn="just"/>
            <a:r>
              <a:rPr lang="en-GB" sz="2400" dirty="0">
                <a:solidFill>
                  <a:srgbClr val="002060"/>
                </a:solidFill>
                <a:latin typeface="+mj-lt"/>
              </a:rPr>
              <a:t>It is influenced by several factors:</a:t>
            </a:r>
          </a:p>
          <a:p>
            <a:pPr lvl="0" algn="just"/>
            <a:endParaRPr lang="en-GB" sz="3200" dirty="0">
              <a:solidFill>
                <a:srgbClr val="0070C0"/>
              </a:solidFill>
              <a:latin typeface="+mj-lt"/>
            </a:endParaRPr>
          </a:p>
          <a:p>
            <a:pPr marL="285750" indent="-285750" algn="just">
              <a:buFontTx/>
              <a:buChar char="-"/>
            </a:pPr>
            <a:r>
              <a:rPr lang="en-GB" sz="2400" dirty="0">
                <a:solidFill>
                  <a:srgbClr val="0070C0"/>
                </a:solidFill>
                <a:latin typeface="+mj-lt"/>
              </a:rPr>
              <a:t>Genotype</a:t>
            </a:r>
          </a:p>
          <a:p>
            <a:pPr marL="285750" indent="-285750" algn="just">
              <a:buFontTx/>
              <a:buChar char="-"/>
            </a:pPr>
            <a:endParaRPr lang="en-GB" sz="2400" dirty="0">
              <a:solidFill>
                <a:srgbClr val="0070C0"/>
              </a:solidFill>
              <a:latin typeface="+mj-lt"/>
            </a:endParaRPr>
          </a:p>
          <a:p>
            <a:pPr marL="285750" indent="-285750" algn="just">
              <a:buFontTx/>
              <a:buChar char="-"/>
            </a:pPr>
            <a:r>
              <a:rPr lang="en-GB" sz="2400" dirty="0">
                <a:solidFill>
                  <a:srgbClr val="0070C0"/>
                </a:solidFill>
                <a:latin typeface="+mj-lt"/>
              </a:rPr>
              <a:t>The environment</a:t>
            </a:r>
          </a:p>
          <a:p>
            <a:pPr marL="285750" indent="-285750" algn="just">
              <a:buFontTx/>
              <a:buChar char="-"/>
            </a:pPr>
            <a:endParaRPr lang="en-GB" sz="2400" dirty="0">
              <a:solidFill>
                <a:srgbClr val="0070C0"/>
              </a:solidFill>
              <a:latin typeface="+mj-lt"/>
            </a:endParaRPr>
          </a:p>
          <a:p>
            <a:pPr marL="285750" indent="-285750" algn="just">
              <a:buFontTx/>
              <a:buChar char="-"/>
            </a:pPr>
            <a:r>
              <a:rPr lang="en-GB" sz="2400" dirty="0">
                <a:solidFill>
                  <a:srgbClr val="0070C0"/>
                </a:solidFill>
                <a:latin typeface="+mj-lt"/>
              </a:rPr>
              <a:t>A combination  of genotype and the environment</a:t>
            </a:r>
            <a:endParaRPr lang="en-GB" sz="3200" dirty="0">
              <a:solidFill>
                <a:srgbClr val="0070C0"/>
              </a:solidFill>
              <a:latin typeface="+mj-lt"/>
            </a:endParaRPr>
          </a:p>
        </p:txBody>
      </p:sp>
    </p:spTree>
    <p:extLst>
      <p:ext uri="{BB962C8B-B14F-4D97-AF65-F5344CB8AC3E}">
        <p14:creationId xmlns:p14="http://schemas.microsoft.com/office/powerpoint/2010/main" val="2624812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559496" y="44624"/>
            <a:ext cx="9108504" cy="2185214"/>
          </a:xfrm>
          <a:prstGeom prst="rect">
            <a:avLst/>
          </a:prstGeom>
          <a:noFill/>
        </p:spPr>
        <p:txBody>
          <a:bodyPr wrap="square" rtlCol="0">
            <a:spAutoFit/>
          </a:bodyPr>
          <a:lstStyle/>
          <a:p>
            <a:pPr lvl="0" algn="ctr"/>
            <a:r>
              <a:rPr lang="en-GB" sz="2800" dirty="0">
                <a:solidFill>
                  <a:srgbClr val="0070C0"/>
                </a:solidFill>
                <a:latin typeface="+mj-lt"/>
              </a:rPr>
              <a:t>Genotype</a:t>
            </a:r>
          </a:p>
          <a:p>
            <a:pPr lvl="0" algn="just"/>
            <a:endParaRPr lang="en-GB" sz="2800" dirty="0">
              <a:solidFill>
                <a:srgbClr val="0070C0"/>
              </a:solidFill>
              <a:latin typeface="+mj-lt"/>
            </a:endParaRPr>
          </a:p>
          <a:p>
            <a:pPr marL="342900" indent="-342900" algn="just">
              <a:buFontTx/>
              <a:buChar char="-"/>
            </a:pPr>
            <a:r>
              <a:rPr lang="en-GB" sz="2000" dirty="0">
                <a:latin typeface="+mj-lt"/>
              </a:rPr>
              <a:t>Different species have different genes/alleles etc.</a:t>
            </a:r>
          </a:p>
          <a:p>
            <a:pPr lvl="0" algn="just"/>
            <a:endParaRPr lang="en-GB" sz="2000" dirty="0">
              <a:latin typeface="+mj-lt"/>
            </a:endParaRPr>
          </a:p>
          <a:p>
            <a:pPr marL="342900" indent="-342900" algn="just">
              <a:buFontTx/>
              <a:buChar char="-"/>
            </a:pPr>
            <a:r>
              <a:rPr lang="en-GB" sz="2000" dirty="0">
                <a:latin typeface="+mj-lt"/>
              </a:rPr>
              <a:t>Remember, the alleles an organism has make up its genotype, and differences in genotype result in phenotypic variation (e.g. human blood group).</a:t>
            </a:r>
          </a:p>
        </p:txBody>
      </p:sp>
      <p:pic>
        <p:nvPicPr>
          <p:cNvPr id="1026" name="Picture 2" descr="http://www.csulb.edu/~kmacd/361-6-Ch1_files/allele.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34606" y="1469973"/>
            <a:ext cx="6143625" cy="423862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28" name="Picture 4" descr="http://cdn.physorg.com/newman/gfx/news/11-image.jp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39980" y="2996953"/>
            <a:ext cx="2476500" cy="153389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30" name="Picture 6" descr="http://us.123rf.com/400wm/400/400/cobol1964/cobol19641105/cobol1964110500002/9589851-colorful-background-with-flower-of-the-miscellaneous-of-the-colour.jp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939981" y="4725145"/>
            <a:ext cx="2564705" cy="196691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559496" y="2996953"/>
            <a:ext cx="6192688" cy="2554545"/>
          </a:xfrm>
          <a:prstGeom prst="rect">
            <a:avLst/>
          </a:prstGeom>
        </p:spPr>
        <p:txBody>
          <a:bodyPr wrap="square">
            <a:spAutoFit/>
          </a:bodyPr>
          <a:lstStyle/>
          <a:p>
            <a:pPr marL="342900" indent="-342900" algn="just">
              <a:buFontTx/>
              <a:buChar char="-"/>
            </a:pPr>
            <a:r>
              <a:rPr lang="en-GB" sz="2000" dirty="0">
                <a:solidFill>
                  <a:srgbClr val="7030A0"/>
                </a:solidFill>
                <a:latin typeface="+mj-lt"/>
              </a:rPr>
              <a:t>Inherited characteristics which show </a:t>
            </a:r>
            <a:r>
              <a:rPr lang="en-GB" sz="2000" dirty="0">
                <a:solidFill>
                  <a:srgbClr val="C00000"/>
                </a:solidFill>
                <a:latin typeface="+mj-lt"/>
              </a:rPr>
              <a:t>continuous variation </a:t>
            </a:r>
            <a:r>
              <a:rPr lang="en-GB" sz="2000" dirty="0">
                <a:solidFill>
                  <a:srgbClr val="7030A0"/>
                </a:solidFill>
                <a:latin typeface="+mj-lt"/>
              </a:rPr>
              <a:t>are usually influenced by </a:t>
            </a:r>
            <a:r>
              <a:rPr lang="en-GB" sz="2000" dirty="0">
                <a:solidFill>
                  <a:srgbClr val="C00000"/>
                </a:solidFill>
                <a:latin typeface="+mj-lt"/>
              </a:rPr>
              <a:t>many genes</a:t>
            </a:r>
            <a:r>
              <a:rPr lang="en-GB" sz="2000" dirty="0">
                <a:solidFill>
                  <a:srgbClr val="7030A0"/>
                </a:solidFill>
                <a:latin typeface="+mj-lt"/>
              </a:rPr>
              <a:t>. </a:t>
            </a:r>
            <a:r>
              <a:rPr lang="en-GB" sz="2000" dirty="0">
                <a:solidFill>
                  <a:srgbClr val="FF0000"/>
                </a:solidFill>
                <a:latin typeface="+mj-lt"/>
              </a:rPr>
              <a:t>These are called polygenic characteristics </a:t>
            </a:r>
            <a:r>
              <a:rPr lang="en-GB" sz="2000" dirty="0">
                <a:solidFill>
                  <a:srgbClr val="7030A0"/>
                </a:solidFill>
                <a:latin typeface="+mj-lt"/>
              </a:rPr>
              <a:t>(e.g. human height).</a:t>
            </a:r>
          </a:p>
          <a:p>
            <a:pPr lvl="0" algn="just"/>
            <a:endParaRPr lang="en-GB" sz="2000" dirty="0">
              <a:solidFill>
                <a:srgbClr val="7030A0"/>
              </a:solidFill>
              <a:latin typeface="+mj-lt"/>
            </a:endParaRPr>
          </a:p>
          <a:p>
            <a:pPr marL="342900" indent="-342900" algn="just">
              <a:buFontTx/>
              <a:buChar char="-"/>
            </a:pPr>
            <a:r>
              <a:rPr lang="en-GB" sz="2000" dirty="0">
                <a:solidFill>
                  <a:srgbClr val="7030A0"/>
                </a:solidFill>
                <a:latin typeface="+mj-lt"/>
              </a:rPr>
              <a:t>Inherited characteristics which show </a:t>
            </a:r>
            <a:r>
              <a:rPr lang="en-GB" sz="2000" dirty="0">
                <a:solidFill>
                  <a:srgbClr val="C00000"/>
                </a:solidFill>
                <a:latin typeface="+mj-lt"/>
              </a:rPr>
              <a:t>discontinuous variation </a:t>
            </a:r>
            <a:r>
              <a:rPr lang="en-GB" sz="2000" dirty="0">
                <a:solidFill>
                  <a:srgbClr val="7030A0"/>
                </a:solidFill>
                <a:latin typeface="+mj-lt"/>
              </a:rPr>
              <a:t>are usually influenced by only a </a:t>
            </a:r>
            <a:r>
              <a:rPr lang="en-GB" sz="2000" dirty="0">
                <a:solidFill>
                  <a:srgbClr val="C00000"/>
                </a:solidFill>
                <a:latin typeface="+mj-lt"/>
              </a:rPr>
              <a:t>small number of genes</a:t>
            </a:r>
            <a:r>
              <a:rPr lang="en-GB" sz="2000" dirty="0">
                <a:solidFill>
                  <a:srgbClr val="7030A0"/>
                </a:solidFill>
                <a:latin typeface="+mj-lt"/>
              </a:rPr>
              <a:t>. </a:t>
            </a:r>
            <a:r>
              <a:rPr lang="en-GB" sz="2000" dirty="0">
                <a:solidFill>
                  <a:srgbClr val="FF0000"/>
                </a:solidFill>
                <a:latin typeface="+mj-lt"/>
              </a:rPr>
              <a:t>These are called monogenic characteristics </a:t>
            </a:r>
            <a:r>
              <a:rPr lang="en-GB" sz="2000" dirty="0">
                <a:solidFill>
                  <a:srgbClr val="7030A0"/>
                </a:solidFill>
                <a:latin typeface="+mj-lt"/>
              </a:rPr>
              <a:t>(e.g. flower colour).</a:t>
            </a:r>
            <a:endParaRPr lang="en-GB" sz="2800" dirty="0">
              <a:solidFill>
                <a:srgbClr val="7030A0"/>
              </a:solidFill>
              <a:latin typeface="+mj-lt"/>
            </a:endParaRPr>
          </a:p>
        </p:txBody>
      </p:sp>
    </p:spTree>
    <p:extLst>
      <p:ext uri="{BB962C8B-B14F-4D97-AF65-F5344CB8AC3E}">
        <p14:creationId xmlns:p14="http://schemas.microsoft.com/office/powerpoint/2010/main" val="3221593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02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559496" y="44625"/>
            <a:ext cx="9108504" cy="3293209"/>
          </a:xfrm>
          <a:prstGeom prst="rect">
            <a:avLst/>
          </a:prstGeom>
          <a:noFill/>
        </p:spPr>
        <p:txBody>
          <a:bodyPr wrap="square" rtlCol="0">
            <a:spAutoFit/>
          </a:bodyPr>
          <a:lstStyle/>
          <a:p>
            <a:pPr lvl="1" algn="ctr"/>
            <a:r>
              <a:rPr lang="en-GB" sz="3200" dirty="0">
                <a:solidFill>
                  <a:srgbClr val="0070C0"/>
                </a:solidFill>
                <a:latin typeface="+mj-lt"/>
              </a:rPr>
              <a:t>Environment</a:t>
            </a:r>
            <a:endParaRPr lang="en-GB" sz="2400" dirty="0">
              <a:solidFill>
                <a:srgbClr val="0070C0"/>
              </a:solidFill>
              <a:latin typeface="+mj-lt"/>
            </a:endParaRPr>
          </a:p>
          <a:p>
            <a:pPr lvl="1" algn="just"/>
            <a:endParaRPr lang="en-GB" sz="2400" dirty="0">
              <a:latin typeface="+mj-lt"/>
            </a:endParaRPr>
          </a:p>
          <a:p>
            <a:pPr marL="742950" lvl="1" indent="-285750" algn="just">
              <a:buFontTx/>
              <a:buChar char="-"/>
            </a:pPr>
            <a:r>
              <a:rPr lang="en-GB" sz="2400" dirty="0">
                <a:latin typeface="+mj-lt"/>
              </a:rPr>
              <a:t>Characteristics controlled by environmental factors (climate, food, lifestyle) can change an organism’s life.</a:t>
            </a:r>
          </a:p>
          <a:p>
            <a:pPr marL="742950" lvl="1" indent="-285750" algn="just">
              <a:buFontTx/>
              <a:buChar char="-"/>
            </a:pPr>
            <a:endParaRPr lang="en-GB" sz="3200" dirty="0">
              <a:latin typeface="+mj-lt"/>
            </a:endParaRPr>
          </a:p>
          <a:p>
            <a:pPr marL="742950" lvl="1" indent="-285750" algn="just">
              <a:buFontTx/>
              <a:buChar char="-"/>
            </a:pPr>
            <a:r>
              <a:rPr lang="en-GB" sz="2400" dirty="0">
                <a:latin typeface="+mj-lt"/>
              </a:rPr>
              <a:t>Accent, ears pierced.</a:t>
            </a:r>
          </a:p>
          <a:p>
            <a:pPr marL="742950" lvl="1" indent="-285750" algn="just">
              <a:buFontTx/>
              <a:buChar char="-"/>
            </a:pPr>
            <a:endParaRPr lang="en-GB" sz="2400" dirty="0">
              <a:latin typeface="+mj-lt"/>
            </a:endParaRPr>
          </a:p>
          <a:p>
            <a:pPr marL="742950" lvl="1" indent="-285750" algn="just">
              <a:buFontTx/>
              <a:buChar char="-"/>
            </a:pPr>
            <a:r>
              <a:rPr lang="en-GB" sz="2400" dirty="0">
                <a:solidFill>
                  <a:srgbClr val="FF0000"/>
                </a:solidFill>
                <a:latin typeface="+mj-lt"/>
              </a:rPr>
              <a:t>Epigenetics.</a:t>
            </a:r>
            <a:endParaRPr lang="en-GB" sz="3200" dirty="0">
              <a:solidFill>
                <a:srgbClr val="FF0000"/>
              </a:solidFill>
              <a:latin typeface="+mj-lt"/>
            </a:endParaRPr>
          </a:p>
        </p:txBody>
      </p:sp>
      <p:pic>
        <p:nvPicPr>
          <p:cNvPr id="1026" name="Picture 2" descr="http://aidwatchers.com/wp/wp-content/uploads/2010/03/climate-change.jpg">
            <a:hlinkClick r:id="rId2"/>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6073"/>
          <a:stretch/>
        </p:blipFill>
        <p:spPr bwMode="auto">
          <a:xfrm>
            <a:off x="2176636" y="3933056"/>
            <a:ext cx="3991373" cy="245724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30" name="Picture 6" descr="http://arabiangazette.com/wp-content/uploads/2012/10/healthy-lifestyle.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21406" y="2038182"/>
            <a:ext cx="2470938" cy="247093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28" name="Picture 4" descr="http://www.eatingdisordersadvice.co.uk/wp-content/uploads/2012/01/diet-in-veggies.jp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558360" y="4849416"/>
            <a:ext cx="2570088" cy="174793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5279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559496" y="44625"/>
            <a:ext cx="9108504" cy="3293209"/>
          </a:xfrm>
          <a:prstGeom prst="rect">
            <a:avLst/>
          </a:prstGeom>
          <a:noFill/>
        </p:spPr>
        <p:txBody>
          <a:bodyPr wrap="square" rtlCol="0">
            <a:spAutoFit/>
          </a:bodyPr>
          <a:lstStyle/>
          <a:p>
            <a:pPr lvl="1" algn="ctr"/>
            <a:r>
              <a:rPr lang="en-GB" sz="3200" dirty="0">
                <a:solidFill>
                  <a:srgbClr val="0070C0"/>
                </a:solidFill>
                <a:latin typeface="+mj-lt"/>
              </a:rPr>
              <a:t>Genotype and the environment</a:t>
            </a:r>
          </a:p>
          <a:p>
            <a:pPr lvl="1"/>
            <a:endParaRPr lang="en-GB" sz="2400" dirty="0">
              <a:latin typeface="+mj-lt"/>
            </a:endParaRPr>
          </a:p>
          <a:p>
            <a:pPr marL="742950" lvl="1" indent="-285750" algn="just">
              <a:buFontTx/>
              <a:buChar char="-"/>
            </a:pPr>
            <a:r>
              <a:rPr lang="en-GB" sz="2400" dirty="0">
                <a:latin typeface="+mj-lt"/>
              </a:rPr>
              <a:t>Genotype tends to influence the characteristics the organism is born with, but environmental factors can influence how these characteristics develop.</a:t>
            </a:r>
          </a:p>
          <a:p>
            <a:pPr marL="742950" lvl="1" indent="-285750" algn="just">
              <a:buFontTx/>
              <a:buChar char="-"/>
            </a:pPr>
            <a:endParaRPr lang="en-GB" sz="3200" dirty="0">
              <a:latin typeface="+mj-lt"/>
            </a:endParaRPr>
          </a:p>
          <a:p>
            <a:pPr marL="742950" lvl="1" indent="-285750" algn="just">
              <a:buFontTx/>
              <a:buChar char="-"/>
            </a:pPr>
            <a:r>
              <a:rPr lang="en-GB" sz="2400" dirty="0">
                <a:solidFill>
                  <a:srgbClr val="FF0000"/>
                </a:solidFill>
                <a:latin typeface="+mj-lt"/>
              </a:rPr>
              <a:t>Most phenotypic variation is caused by a combination of genotype and environmental factors.</a:t>
            </a:r>
          </a:p>
        </p:txBody>
      </p:sp>
      <p:pic>
        <p:nvPicPr>
          <p:cNvPr id="3" name="Picture 4" descr="http://cdn.physorg.com/newman/gfx/news/11-image.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9820" y="4364530"/>
            <a:ext cx="3488669" cy="216081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 name="Rectangle 1"/>
          <p:cNvSpPr/>
          <p:nvPr/>
        </p:nvSpPr>
        <p:spPr>
          <a:xfrm>
            <a:off x="1559496" y="4391234"/>
            <a:ext cx="5184576" cy="2062103"/>
          </a:xfrm>
          <a:prstGeom prst="rect">
            <a:avLst/>
          </a:prstGeom>
        </p:spPr>
        <p:txBody>
          <a:bodyPr wrap="square">
            <a:spAutoFit/>
          </a:bodyPr>
          <a:lstStyle/>
          <a:p>
            <a:pPr marL="742950" lvl="1" indent="-285750" algn="just">
              <a:buFontTx/>
              <a:buChar char="-"/>
            </a:pPr>
            <a:r>
              <a:rPr lang="en-GB" sz="2400" dirty="0">
                <a:solidFill>
                  <a:srgbClr val="7030A0"/>
                </a:solidFill>
                <a:latin typeface="+mj-lt"/>
              </a:rPr>
              <a:t>This type of variation is usually continuous.</a:t>
            </a:r>
            <a:endParaRPr lang="en-GB" sz="3200" dirty="0">
              <a:solidFill>
                <a:srgbClr val="7030A0"/>
              </a:solidFill>
              <a:latin typeface="+mj-lt"/>
            </a:endParaRPr>
          </a:p>
          <a:p>
            <a:pPr marL="742950" lvl="1" indent="-285750" algn="just">
              <a:buFontTx/>
              <a:buChar char="-"/>
            </a:pPr>
            <a:endParaRPr lang="en-GB" sz="3200" dirty="0">
              <a:solidFill>
                <a:srgbClr val="7030A0"/>
              </a:solidFill>
              <a:latin typeface="+mj-lt"/>
            </a:endParaRPr>
          </a:p>
          <a:p>
            <a:pPr marL="742950" lvl="1" indent="-285750" algn="just">
              <a:buFontTx/>
              <a:buChar char="-"/>
            </a:pPr>
            <a:r>
              <a:rPr lang="en-GB" sz="2400" dirty="0" err="1">
                <a:solidFill>
                  <a:srgbClr val="7030A0"/>
                </a:solidFill>
                <a:latin typeface="+mj-lt"/>
              </a:rPr>
              <a:t>e.g</a:t>
            </a:r>
            <a:r>
              <a:rPr lang="en-GB" sz="2400" dirty="0">
                <a:solidFill>
                  <a:srgbClr val="7030A0"/>
                </a:solidFill>
                <a:latin typeface="+mj-lt"/>
              </a:rPr>
              <a:t> height of pea plants and human body mass.</a:t>
            </a:r>
            <a:endParaRPr lang="en-GB" dirty="0">
              <a:solidFill>
                <a:srgbClr val="7030A0"/>
              </a:solidFill>
              <a:latin typeface="+mj-lt"/>
            </a:endParaRPr>
          </a:p>
        </p:txBody>
      </p:sp>
      <p:sp>
        <p:nvSpPr>
          <p:cNvPr id="4" name="TextBox 3"/>
          <p:cNvSpPr txBox="1"/>
          <p:nvPr/>
        </p:nvSpPr>
        <p:spPr>
          <a:xfrm>
            <a:off x="274868" y="2097413"/>
            <a:ext cx="11811952" cy="400110"/>
          </a:xfrm>
          <a:prstGeom prst="rect">
            <a:avLst/>
          </a:prstGeom>
          <a:solidFill>
            <a:srgbClr val="FFFF00"/>
          </a:solidFill>
          <a:ln>
            <a:solidFill>
              <a:schemeClr val="tx1"/>
            </a:solidFill>
          </a:ln>
        </p:spPr>
        <p:txBody>
          <a:bodyPr wrap="none" lIns="91440" tIns="45720" rIns="91440" bIns="45720" rtlCol="0" anchor="t">
            <a:spAutoFit/>
          </a:bodyPr>
          <a:lstStyle/>
          <a:p>
            <a:pPr algn="ctr"/>
            <a:r>
              <a:rPr lang="en-GB" sz="2000" dirty="0">
                <a:latin typeface="+mj-lt"/>
              </a:rPr>
              <a:t>Venn diagram to explain how environmental and genetic factors influence variation. Make sure you use examples.</a:t>
            </a:r>
          </a:p>
        </p:txBody>
      </p:sp>
    </p:spTree>
    <p:extLst>
      <p:ext uri="{BB962C8B-B14F-4D97-AF65-F5344CB8AC3E}">
        <p14:creationId xmlns:p14="http://schemas.microsoft.com/office/powerpoint/2010/main" val="1478925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F4BC12256C0CA499B3F5CE8F04E9C67" ma:contentTypeVersion="34" ma:contentTypeDescription="Create a new document." ma:contentTypeScope="" ma:versionID="254a14d6e1d851e4fa30c9feb4198f1e">
  <xsd:schema xmlns:xsd="http://www.w3.org/2001/XMLSchema" xmlns:xs="http://www.w3.org/2001/XMLSchema" xmlns:p="http://schemas.microsoft.com/office/2006/metadata/properties" xmlns:ns2="b83ea8ec-d1ce-4b1c-906d-dc0b29db2502" xmlns:ns3="39a9f016-2850-430d-a9d7-5d156f797ecb" targetNamespace="http://schemas.microsoft.com/office/2006/metadata/properties" ma:root="true" ma:fieldsID="bebbb5c7b829c29f6860e404b1d0c84b" ns2:_="" ns3:_="">
    <xsd:import namespace="b83ea8ec-d1ce-4b1c-906d-dc0b29db2502"/>
    <xsd:import namespace="39a9f016-2850-430d-a9d7-5d156f797ecb"/>
    <xsd:element name="properties">
      <xsd:complexType>
        <xsd:sequence>
          <xsd:element name="documentManagement">
            <xsd:complexType>
              <xsd:all>
                <xsd:element ref="ns2:i0165b589e0f485fa6237a9400464043" minOccurs="0"/>
                <xsd:element ref="ns2:TaxCatchAll" minOccurs="0"/>
                <xsd:element ref="ns2:c429491b856c4e30abe8407934465dee" minOccurs="0"/>
                <xsd:element ref="ns2:mcfa9f6af8bf42a58d866cdfd4e11fd3" minOccurs="0"/>
                <xsd:element ref="ns2:f948e339c5fc46c8b2750cbbc9e73e24" minOccurs="0"/>
                <xsd:element ref="ns2:p0200d0debe3499c8d7b4d3006013c0c" minOccurs="0"/>
                <xsd:element ref="ns2:PersonalIdentificationData" minOccurs="0"/>
                <xsd:element ref="ns2:KeyStage" minOccurs="0"/>
                <xsd:element ref="ns2:Year" minOccurs="0"/>
                <xsd:element ref="ns2:Lesson" minOccurs="0"/>
                <xsd:element ref="ns2:CustomTags" minOccurs="0"/>
                <xsd:element ref="ns2:CurriculumSubject"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Location" minOccurs="0"/>
                <xsd:element ref="ns2:SharedWithUsers" minOccurs="0"/>
                <xsd:element ref="ns2:SharedWithDetails" minOccurs="0"/>
                <xsd:element ref="ns3:MediaServiceOCR" minOccurs="0"/>
                <xsd:element ref="ns3:MediaLengthInSeconds" minOccurs="0"/>
                <xsd:element ref="ns3:lcf76f155ced4ddcb4097134ff3c332f"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3ea8ec-d1ce-4b1c-906d-dc0b29db2502" elementFormDefault="qualified">
    <xsd:import namespace="http://schemas.microsoft.com/office/2006/documentManagement/types"/>
    <xsd:import namespace="http://schemas.microsoft.com/office/infopath/2007/PartnerControls"/>
    <xsd:element name="i0165b589e0f485fa6237a9400464043" ma:index="9" nillable="true" ma:taxonomy="true" ma:internalName="i0165b589e0f485fa6237a9400464043" ma:taxonomyFieldName="Topic" ma:displayName="Topic" ma:fieldId="{20165b58-9e0f-485f-a623-7a9400464043}" ma:sspId="9af0695c-efcd-46dd-8765-d5578b5758fe" ma:termSetId="60a57c6c-2130-4e61-9e57-098bd84272e4"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7ba7dd9-0f04-4217-893d-a73cba0aebc6}" ma:internalName="TaxCatchAll" ma:showField="CatchAllData" ma:web="b83ea8ec-d1ce-4b1c-906d-dc0b29db2502">
      <xsd:complexType>
        <xsd:complexContent>
          <xsd:extension base="dms:MultiChoiceLookup">
            <xsd:sequence>
              <xsd:element name="Value" type="dms:Lookup" maxOccurs="unbounded" minOccurs="0" nillable="true"/>
            </xsd:sequence>
          </xsd:extension>
        </xsd:complexContent>
      </xsd:complexType>
    </xsd:element>
    <xsd:element name="c429491b856c4e30abe8407934465dee" ma:index="12" nillable="true" ma:taxonomy="true" ma:internalName="c429491b856c4e30abe8407934465dee" ma:taxonomyFieldName="Staff_x0020_Category" ma:displayName="Staff Category" ma:fieldId="{c429491b-856c-4e30-abe8-407934465dee}" ma:sspId="9af0695c-efcd-46dd-8765-d5578b5758fe" ma:termSetId="3d337045-6da3-4c9d-a943-86c979c7f8db" ma:anchorId="00000000-0000-0000-0000-000000000000" ma:open="false" ma:isKeyword="false">
      <xsd:complexType>
        <xsd:sequence>
          <xsd:element ref="pc:Terms" minOccurs="0" maxOccurs="1"/>
        </xsd:sequence>
      </xsd:complexType>
    </xsd:element>
    <xsd:element name="mcfa9f6af8bf42a58d866cdfd4e11fd3" ma:index="14" nillable="true" ma:taxonomy="true" ma:internalName="mcfa9f6af8bf42a58d866cdfd4e11fd3" ma:taxonomyFieldName="Exam_x0020_Board" ma:displayName="Exam Board" ma:fieldId="{6cfa9f6a-f8bf-42a5-8d86-6cdfd4e11fd3}" ma:sspId="9af0695c-efcd-46dd-8765-d5578b5758fe" ma:termSetId="a3733284-8b89-4cee-ba61-be29b75bbad9" ma:anchorId="00000000-0000-0000-0000-000000000000" ma:open="false" ma:isKeyword="false">
      <xsd:complexType>
        <xsd:sequence>
          <xsd:element ref="pc:Terms" minOccurs="0" maxOccurs="1"/>
        </xsd:sequence>
      </xsd:complexType>
    </xsd:element>
    <xsd:element name="f948e339c5fc46c8b2750cbbc9e73e24" ma:index="16" nillable="true" ma:taxonomy="true" ma:internalName="f948e339c5fc46c8b2750cbbc9e73e24" ma:taxonomyFieldName="Week" ma:displayName="Week" ma:fieldId="{f948e339-c5fc-46c8-b275-0cbbc9e73e24}" ma:sspId="9af0695c-efcd-46dd-8765-d5578b5758fe" ma:termSetId="1d66f853-e543-47e9-b693-d49e9ff978a4" ma:anchorId="00000000-0000-0000-0000-000000000000" ma:open="false" ma:isKeyword="false">
      <xsd:complexType>
        <xsd:sequence>
          <xsd:element ref="pc:Terms" minOccurs="0" maxOccurs="1"/>
        </xsd:sequence>
      </xsd:complexType>
    </xsd:element>
    <xsd:element name="p0200d0debe3499c8d7b4d3006013c0c" ma:index="18" nillable="true" ma:taxonomy="true" ma:internalName="p0200d0debe3499c8d7b4d3006013c0c" ma:taxonomyFieldName="Term" ma:displayName="Term" ma:fieldId="{90200d0d-ebe3-499c-8d7b-4d3006013c0c}" ma:sspId="9af0695c-efcd-46dd-8765-d5578b5758fe" ma:termSetId="79b7fcde-7773-4a5a-80d2-01582845289b" ma:anchorId="00000000-0000-0000-0000-000000000000" ma:open="false" ma:isKeyword="false">
      <xsd:complexType>
        <xsd:sequence>
          <xsd:element ref="pc:Terms" minOccurs="0" maxOccurs="1"/>
        </xsd:sequence>
      </xsd:complexType>
    </xsd:element>
    <xsd:element name="PersonalIdentificationData" ma:index="19" nillable="true" ma:displayName="Personal Identification Data" ma:internalName="Personal_x0020_Identification_x0020_Data">
      <xsd:simpleType>
        <xsd:restriction base="dms:Choice">
          <xsd:enumeration value="No"/>
          <xsd:enumeration value="Yes"/>
        </xsd:restriction>
      </xsd:simpleType>
    </xsd:element>
    <xsd:element name="KeyStage" ma:index="20" nillable="true" ma:displayName="Key Stage" ma:internalName="Key_x0020_Stage">
      <xsd:simpleType>
        <xsd:restriction base="dms:Text"/>
      </xsd:simpleType>
    </xsd:element>
    <xsd:element name="Year" ma:index="21" nillable="true" ma:displayName="Year" ma:internalName="Year">
      <xsd:simpleType>
        <xsd:restriction base="dms:Text"/>
      </xsd:simpleType>
    </xsd:element>
    <xsd:element name="Lesson" ma:index="22" nillable="true" ma:displayName="Lesson" ma:internalName="Lesson">
      <xsd:simpleType>
        <xsd:restriction base="dms:Text"/>
      </xsd:simpleType>
    </xsd:element>
    <xsd:element name="CustomTags" ma:index="23" nillable="true" ma:displayName="Custom Tags" ma:internalName="Custom_x0020_Tags">
      <xsd:simpleType>
        <xsd:restriction base="dms:Text"/>
      </xsd:simpleType>
    </xsd:element>
    <xsd:element name="CurriculumSubject" ma:index="24" nillable="true" ma:displayName="Curriculum Subject" ma:default="Biology" ma:internalName="Curriculum_x0020_Subject">
      <xsd:simpleType>
        <xsd:restriction base="dms:Text"/>
      </xsd:simpleType>
    </xsd:element>
    <xsd:element name="SharedWithUsers" ma:index="3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9a9f016-2850-430d-a9d7-5d156f797ecb" elementFormDefault="qualified">
    <xsd:import namespace="http://schemas.microsoft.com/office/2006/documentManagement/types"/>
    <xsd:import namespace="http://schemas.microsoft.com/office/infopath/2007/PartnerControls"/>
    <xsd:element name="MediaServiceMetadata" ma:index="25" nillable="true" ma:displayName="MediaServiceMetadata" ma:hidden="true" ma:internalName="MediaServiceMetadata" ma:readOnly="true">
      <xsd:simpleType>
        <xsd:restriction base="dms:Note"/>
      </xsd:simpleType>
    </xsd:element>
    <xsd:element name="MediaServiceFastMetadata" ma:index="26" nillable="true" ma:displayName="MediaServiceFastMetadata" ma:hidden="true" ma:internalName="MediaServiceFastMetadata" ma:readOnly="true">
      <xsd:simpleType>
        <xsd:restriction base="dms:Note"/>
      </xsd:simpleType>
    </xsd:element>
    <xsd:element name="MediaServiceAutoKeyPoints" ma:index="27" nillable="true" ma:displayName="MediaServiceAutoKeyPoints" ma:hidden="true" ma:internalName="MediaServiceAutoKeyPoints" ma:readOnly="true">
      <xsd:simpleType>
        <xsd:restriction base="dms:Note"/>
      </xsd:simpleType>
    </xsd:element>
    <xsd:element name="MediaServiceKeyPoints" ma:index="28" nillable="true" ma:displayName="KeyPoints" ma:internalName="MediaServiceKeyPoints" ma:readOnly="true">
      <xsd:simpleType>
        <xsd:restriction base="dms:Note">
          <xsd:maxLength value="255"/>
        </xsd:restriction>
      </xsd:simpleType>
    </xsd:element>
    <xsd:element name="MediaServiceDateTaken" ma:index="29" nillable="true" ma:displayName="MediaServiceDateTaken" ma:hidden="true" ma:internalName="MediaServiceDateTaken" ma:readOnly="true">
      <xsd:simpleType>
        <xsd:restriction base="dms:Text"/>
      </xsd:simpleType>
    </xsd:element>
    <xsd:element name="MediaServiceAutoTags" ma:index="30" nillable="true" ma:displayName="Tags" ma:internalName="MediaServiceAutoTags" ma:readOnly="true">
      <xsd:simpleType>
        <xsd:restriction base="dms:Text"/>
      </xsd:simpleType>
    </xsd:element>
    <xsd:element name="MediaServiceGenerationTime" ma:index="31" nillable="true" ma:displayName="MediaServiceGenerationTime" ma:hidden="true" ma:internalName="MediaServiceGenerationTime" ma:readOnly="true">
      <xsd:simpleType>
        <xsd:restriction base="dms:Text"/>
      </xsd:simpleType>
    </xsd:element>
    <xsd:element name="MediaServiceEventHashCode" ma:index="32" nillable="true" ma:displayName="MediaServiceEventHashCode" ma:hidden="true" ma:internalName="MediaServiceEventHashCode" ma:readOnly="true">
      <xsd:simpleType>
        <xsd:restriction base="dms:Text"/>
      </xsd:simpleType>
    </xsd:element>
    <xsd:element name="MediaServiceLocation" ma:index="33" nillable="true" ma:displayName="Location" ma:internalName="MediaServiceLocation" ma:readOnly="true">
      <xsd:simpleType>
        <xsd:restriction base="dms:Text"/>
      </xsd:simpleType>
    </xsd:element>
    <xsd:element name="MediaServiceOCR" ma:index="36" nillable="true" ma:displayName="Extracted Text" ma:internalName="MediaServiceOCR" ma:readOnly="true">
      <xsd:simpleType>
        <xsd:restriction base="dms:Note">
          <xsd:maxLength value="255"/>
        </xsd:restriction>
      </xsd:simpleType>
    </xsd:element>
    <xsd:element name="MediaLengthInSeconds" ma:index="37" nillable="true" ma:displayName="Length (seconds)" ma:internalName="MediaLengthInSeconds" ma:readOnly="true">
      <xsd:simpleType>
        <xsd:restriction base="dms:Unknown"/>
      </xsd:simpleType>
    </xsd:element>
    <xsd:element name="lcf76f155ced4ddcb4097134ff3c332f" ma:index="39" nillable="true" ma:taxonomy="true" ma:internalName="lcf76f155ced4ddcb4097134ff3c332f" ma:taxonomyFieldName="MediaServiceImageTags" ma:displayName="Image Tags" ma:readOnly="false" ma:fieldId="{5cf76f15-5ced-4ddc-b409-7134ff3c332f}" ma:taxonomyMulti="true" ma:sspId="9af0695c-efcd-46dd-8765-d5578b5758f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4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4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948e339c5fc46c8b2750cbbc9e73e24 xmlns="b83ea8ec-d1ce-4b1c-906d-dc0b29db2502">
      <Terms xmlns="http://schemas.microsoft.com/office/infopath/2007/PartnerControls"/>
    </f948e339c5fc46c8b2750cbbc9e73e24>
    <CustomTags xmlns="b83ea8ec-d1ce-4b1c-906d-dc0b29db2502" xsi:nil="true"/>
    <CurriculumSubject xmlns="b83ea8ec-d1ce-4b1c-906d-dc0b29db2502">Biology</CurriculumSubject>
    <i0165b589e0f485fa6237a9400464043 xmlns="b83ea8ec-d1ce-4b1c-906d-dc0b29db2502">
      <Terms xmlns="http://schemas.microsoft.com/office/infopath/2007/PartnerControls"/>
    </i0165b589e0f485fa6237a9400464043>
    <KeyStage xmlns="b83ea8ec-d1ce-4b1c-906d-dc0b29db2502" xsi:nil="true"/>
    <mcfa9f6af8bf42a58d866cdfd4e11fd3 xmlns="b83ea8ec-d1ce-4b1c-906d-dc0b29db2502">
      <Terms xmlns="http://schemas.microsoft.com/office/infopath/2007/PartnerControls"/>
    </mcfa9f6af8bf42a58d866cdfd4e11fd3>
    <Year xmlns="b83ea8ec-d1ce-4b1c-906d-dc0b29db2502" xsi:nil="true"/>
    <Lesson xmlns="b83ea8ec-d1ce-4b1c-906d-dc0b29db2502" xsi:nil="true"/>
    <c429491b856c4e30abe8407934465dee xmlns="b83ea8ec-d1ce-4b1c-906d-dc0b29db2502">
      <Terms xmlns="http://schemas.microsoft.com/office/infopath/2007/PartnerControls"/>
    </c429491b856c4e30abe8407934465dee>
    <p0200d0debe3499c8d7b4d3006013c0c xmlns="b83ea8ec-d1ce-4b1c-906d-dc0b29db2502">
      <Terms xmlns="http://schemas.microsoft.com/office/infopath/2007/PartnerControls"/>
    </p0200d0debe3499c8d7b4d3006013c0c>
    <PersonalIdentificationData xmlns="b83ea8ec-d1ce-4b1c-906d-dc0b29db2502" xsi:nil="true"/>
    <TaxCatchAll xmlns="b83ea8ec-d1ce-4b1c-906d-dc0b29db2502" xsi:nil="true"/>
    <SharedWithUsers xmlns="b83ea8ec-d1ce-4b1c-906d-dc0b29db2502">
      <UserInfo>
        <DisplayName/>
        <AccountId xsi:nil="true"/>
        <AccountType/>
      </UserInfo>
    </SharedWithUsers>
    <lcf76f155ced4ddcb4097134ff3c332f xmlns="39a9f016-2850-430d-a9d7-5d156f797ec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75982C2-C9CD-495B-9793-8D29B8FCE5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3ea8ec-d1ce-4b1c-906d-dc0b29db2502"/>
    <ds:schemaRef ds:uri="39a9f016-2850-430d-a9d7-5d156f797e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43B0926-0491-40C4-ACE1-3EA99F2EC9D9}">
  <ds:schemaRefs>
    <ds:schemaRef ds:uri="http://schemas.microsoft.com/sharepoint/v3/contenttype/forms"/>
  </ds:schemaRefs>
</ds:datastoreItem>
</file>

<file path=customXml/itemProps3.xml><?xml version="1.0" encoding="utf-8"?>
<ds:datastoreItem xmlns:ds="http://schemas.openxmlformats.org/officeDocument/2006/customXml" ds:itemID="{57852957-349A-4946-896A-B1E9605FCCCE}">
  <ds:schemaRefs>
    <ds:schemaRef ds:uri="http://schemas.microsoft.com/office/2006/metadata/properties"/>
    <ds:schemaRef ds:uri="http://schemas.microsoft.com/office/infopath/2007/PartnerControls"/>
    <ds:schemaRef ds:uri="b83ea8ec-d1ce-4b1c-906d-dc0b29db2502"/>
    <ds:schemaRef ds:uri="39a9f016-2850-430d-a9d7-5d156f797ecb"/>
  </ds:schemaRefs>
</ds:datastoreItem>
</file>

<file path=docProps/app.xml><?xml version="1.0" encoding="utf-8"?>
<Properties xmlns="http://schemas.openxmlformats.org/officeDocument/2006/extended-properties" xmlns:vt="http://schemas.openxmlformats.org/officeDocument/2006/docPropsVTypes">
  <TotalTime>458</TotalTime>
  <Words>780</Words>
  <Application>Microsoft Office PowerPoint</Application>
  <PresentationFormat>Widescreen</PresentationFormat>
  <Paragraphs>100</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gg sans</vt:lpstr>
      <vt:lpstr>Times New Roman</vt:lpstr>
      <vt:lpstr>Office Theme</vt:lpstr>
      <vt:lpstr>PowerPoint Presentation</vt:lpstr>
      <vt:lpstr>PowerPoint Presentation</vt:lpstr>
      <vt:lpstr>Did you include.......</vt:lpstr>
      <vt:lpstr>What do you remember about variation?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Marisa Wyburn</dc:creator>
  <cp:lastModifiedBy>Chezka Mae Madrona</cp:lastModifiedBy>
  <cp:revision>87</cp:revision>
  <dcterms:created xsi:type="dcterms:W3CDTF">2020-02-04T13:40:49Z</dcterms:created>
  <dcterms:modified xsi:type="dcterms:W3CDTF">2025-07-23T07:42:55Z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0x0101002F4BC12256C0CA499B3F5CE8F04E9C67</vt:lpwstr>
  </property>
  <property fmtid="{D5CDD505-2E9C-101B-9397-08002B2CF9AE}" pid="3" name="Order">
    <vt:r8>39037400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Topic">
    <vt:lpwstr/>
  </property>
  <property fmtid="{D5CDD505-2E9C-101B-9397-08002B2CF9AE}" pid="11" name="Term">
    <vt:lpwstr/>
  </property>
  <property fmtid="{D5CDD505-2E9C-101B-9397-08002B2CF9AE}" pid="12" name="Staff Category">
    <vt:lpwstr/>
  </property>
  <property fmtid="{D5CDD505-2E9C-101B-9397-08002B2CF9AE}" pid="13" name="Exam Board">
    <vt:lpwstr/>
  </property>
  <property fmtid="{D5CDD505-2E9C-101B-9397-08002B2CF9AE}" pid="14" name="Week">
    <vt:lpwstr/>
  </property>
  <property fmtid="{D5CDD505-2E9C-101B-9397-08002B2CF9AE}" pid="15" name="MediaServiceImageTags">
    <vt:lpwstr/>
  </property>
</Properties>
</file>