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670" r:id="rId5"/>
    <p:sldId id="1589" r:id="rId6"/>
    <p:sldId id="1590" r:id="rId7"/>
    <p:sldId id="1787" r:id="rId8"/>
    <p:sldId id="1788" r:id="rId9"/>
    <p:sldId id="1789" r:id="rId10"/>
    <p:sldId id="1619" r:id="rId11"/>
    <p:sldId id="1588" r:id="rId12"/>
    <p:sldId id="1587" r:id="rId13"/>
    <p:sldId id="1551" r:id="rId14"/>
    <p:sldId id="1776" r:id="rId15"/>
    <p:sldId id="1777" r:id="rId16"/>
    <p:sldId id="1583" r:id="rId17"/>
    <p:sldId id="1782" r:id="rId18"/>
    <p:sldId id="1592" r:id="rId19"/>
    <p:sldId id="1832" r:id="rId20"/>
    <p:sldId id="1650" r:id="rId21"/>
    <p:sldId id="1606" r:id="rId22"/>
    <p:sldId id="1806" r:id="rId23"/>
    <p:sldId id="1836" r:id="rId24"/>
    <p:sldId id="1646" r:id="rId25"/>
    <p:sldId id="1649" r:id="rId26"/>
    <p:sldId id="1876" r:id="rId27"/>
    <p:sldId id="1613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8"/>
    <a:srgbClr val="4F81BD"/>
    <a:srgbClr val="4A7CB5"/>
    <a:srgbClr val="00B050"/>
    <a:srgbClr val="A9D092"/>
    <a:srgbClr val="00CF63"/>
    <a:srgbClr val="48A9C5"/>
    <a:srgbClr val="79C1D5"/>
    <a:srgbClr val="80CCE7"/>
    <a:srgbClr val="3C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2"/>
    <p:restoredTop sz="95750"/>
  </p:normalViewPr>
  <p:slideViewPr>
    <p:cSldViewPr snapToGrid="0" showGuides="1">
      <p:cViewPr varScale="1">
        <p:scale>
          <a:sx n="87" d="100"/>
          <a:sy n="87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634364" y="6389370"/>
            <a:ext cx="1838671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34365" y="6389370"/>
            <a:ext cx="1828280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34364" y="6389370"/>
            <a:ext cx="1859453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34364" y="6389370"/>
            <a:ext cx="1859453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3">
            <a:extLst>
              <a:ext uri="{FF2B5EF4-FFF2-40B4-BE49-F238E27FC236}">
                <a16:creationId xmlns:a16="http://schemas.microsoft.com/office/drawing/2014/main" id="{5A7024B4-C4C5-E31A-EDB3-0BE792FE68AA}"/>
              </a:ext>
            </a:extLst>
          </p:cNvPr>
          <p:cNvSpPr/>
          <p:nvPr userDrawn="1"/>
        </p:nvSpPr>
        <p:spPr>
          <a:xfrm>
            <a:off x="634364" y="6389370"/>
            <a:ext cx="1859453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4365" y="6389370"/>
            <a:ext cx="1817890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4364" y="6389370"/>
            <a:ext cx="1838671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34364" y="6389370"/>
            <a:ext cx="1828281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4364" y="6389370"/>
            <a:ext cx="1838671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2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34364" y="6389370"/>
            <a:ext cx="1871337" cy="36957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3FC1C-89EB-14CE-6D6E-D6CC54537BF7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E4F28E-856F-A80F-C83F-37962C6B0D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3C96CB-61D2-D3AF-3168-A68DD78A369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B37A66F-0433-EEC0-CF47-C3220CA9B648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Forces and Their Effects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1125500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are resultant forces?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6" name="Table 5"/>
          <p:cNvGraphicFramePr>
            <a:graphicFrameLocks noGrp="1"/>
          </p:cNvGraphicFramePr>
          <p:nvPr/>
        </p:nvGraphicFramePr>
        <p:xfrm>
          <a:off x="711124" y="4201509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Resultant Force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single force that could replace all the forces acting on an object.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448631" y="4687247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6" r="35313"/>
          <a:stretch>
            <a:fillRect/>
          </a:stretch>
        </p:blipFill>
        <p:spPr>
          <a:xfrm>
            <a:off x="3108186" y="1612045"/>
            <a:ext cx="4457912" cy="231011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696577" y="2504009"/>
            <a:ext cx="2411609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1261699" y="2615171"/>
            <a:ext cx="1772249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1000N forward force from engine.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353179" y="2484232"/>
            <a:ext cx="1673817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/>
          <p:cNvSpPr txBox="1"/>
          <p:nvPr/>
        </p:nvSpPr>
        <p:spPr>
          <a:xfrm>
            <a:off x="7240200" y="2702586"/>
            <a:ext cx="177224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750N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9.3 Vector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916133"/>
            <a:ext cx="7400878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a resultant force and how are they calculated?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6" r="35313"/>
          <a:stretch>
            <a:fillRect/>
          </a:stretch>
        </p:blipFill>
        <p:spPr>
          <a:xfrm>
            <a:off x="3108186" y="1612045"/>
            <a:ext cx="4457912" cy="231011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696577" y="2504009"/>
            <a:ext cx="2411609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1261699" y="2615171"/>
            <a:ext cx="1772249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1000N forward force from engine.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398" y="4383824"/>
            <a:ext cx="7749425" cy="446272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If the forces are acting in the same </a:t>
            </a:r>
            <a:r>
              <a:rPr lang="en-US" sz="2300" dirty="0">
                <a:latin typeface="+mn-lt"/>
                <a:ea typeface="+mn-ea"/>
                <a:cs typeface="+mn-cs"/>
                <a:sym typeface="Calibri" panose="020F0502020204030204"/>
              </a:rPr>
              <a:t>direction add them together.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398" y="4998316"/>
            <a:ext cx="7749425" cy="800215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If the forces are acting in opposite directions subtract one away from the other</a:t>
            </a:r>
            <a:r>
              <a:rPr lang="en-US" sz="2300" dirty="0"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353179" y="2484232"/>
            <a:ext cx="1673817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/>
          <p:cNvSpPr txBox="1"/>
          <p:nvPr/>
        </p:nvSpPr>
        <p:spPr>
          <a:xfrm>
            <a:off x="7240200" y="2702586"/>
            <a:ext cx="177224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750N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9.3 Vector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916133"/>
            <a:ext cx="7400878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a resultant force and how are they calculated?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6" r="35313"/>
          <a:stretch>
            <a:fillRect/>
          </a:stretch>
        </p:blipFill>
        <p:spPr>
          <a:xfrm>
            <a:off x="3108186" y="1612045"/>
            <a:ext cx="4457912" cy="231011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422506" y="4833007"/>
            <a:ext cx="1673817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/>
          <p:cNvCxnSpPr/>
          <p:nvPr/>
        </p:nvCxnSpPr>
        <p:spPr>
          <a:xfrm flipH="1">
            <a:off x="696577" y="2504009"/>
            <a:ext cx="2411609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1261699" y="2615171"/>
            <a:ext cx="1772249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1000N forward force from engine.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9527" y="5051361"/>
            <a:ext cx="177224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750N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192522" y="4917004"/>
            <a:ext cx="2411609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TextBox 27"/>
          <p:cNvSpPr txBox="1"/>
          <p:nvPr/>
        </p:nvSpPr>
        <p:spPr>
          <a:xfrm>
            <a:off x="1757643" y="5053744"/>
            <a:ext cx="177224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1000N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67989" y="4648975"/>
            <a:ext cx="177224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3415" y="4647204"/>
            <a:ext cx="177224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=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056476" y="4851406"/>
            <a:ext cx="818375" cy="1010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/>
          <p:cNvSpPr txBox="1"/>
          <p:nvPr/>
        </p:nvSpPr>
        <p:spPr>
          <a:xfrm>
            <a:off x="6605998" y="5053744"/>
            <a:ext cx="177224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250N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353179" y="2484232"/>
            <a:ext cx="1673817" cy="0"/>
          </a:xfrm>
          <a:prstGeom prst="straightConnector1">
            <a:avLst/>
          </a:prstGeom>
          <a:noFill/>
          <a:ln w="152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/>
          <p:cNvSpPr txBox="1"/>
          <p:nvPr/>
        </p:nvSpPr>
        <p:spPr>
          <a:xfrm>
            <a:off x="7240200" y="2702586"/>
            <a:ext cx="177224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750N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6577" y="4165387"/>
            <a:ext cx="4388853" cy="446272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Resultant force acting on this plane: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9.3 Vector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Determine the resultant force for the following scenarios.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57621" y="1763618"/>
          <a:ext cx="8354826" cy="4945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54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charset="0"/>
                          <a:cs typeface="Calibri" panose="020F0502020204030204" charset="0"/>
                        </a:rPr>
                        <a:t>Scenario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Calculation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Resultant Force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Direction of Resultant Force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>
                          <a:latin typeface="Calibri" panose="020F0502020204030204" charset="0"/>
                          <a:cs typeface="Calibri" panose="020F0502020204030204" charset="0"/>
                        </a:rPr>
                        <a:t>A parachutist has a weight of 70N and air resistance as they fall is 18N.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70-18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Down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2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>
                          <a:latin typeface="Calibri" panose="020F0502020204030204" charset="0"/>
                          <a:cs typeface="Calibri" panose="020F0502020204030204" charset="0"/>
                        </a:rPr>
                        <a:t>A force of 18N and 12N both act to the right.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18 +12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Right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878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>
                          <a:latin typeface="Calibri" panose="020F0502020204030204" charset="0"/>
                          <a:cs typeface="Calibri" panose="020F0502020204030204" charset="0"/>
                        </a:rPr>
                        <a:t>A car has a forward force of 100N. Air resistance is 22N and friction between the car and road is 32N.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100 – (22+32)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Forward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75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>
                          <a:latin typeface="Calibri" panose="020F0502020204030204" charset="0"/>
                          <a:cs typeface="Calibri" panose="020F0502020204030204" charset="0"/>
                        </a:rPr>
                        <a:t>A book is pushed to the left with a force of 8N.  Friction is 2N.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8 - 2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Left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53546" y="2851688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776" y="2851688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16996" y="2851688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00342" y="3662291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79763" y="3659074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47554" y="3678447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80710" y="4815400"/>
            <a:ext cx="1829676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9762" y="4780421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03853" y="4818404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61295" y="5968509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9324" y="5933530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64969" y="5875498"/>
            <a:ext cx="1069383" cy="5773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9.3 Vector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29" grpId="0" animBg="1"/>
      <p:bldP spid="32" grpId="0" animBg="1"/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1125500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forces act on objects?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" name="Picture 1" descr="A picture containing text, transport, aircraft, balloon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8" t="13559" b="48417"/>
          <a:stretch>
            <a:fillRect/>
          </a:stretch>
        </p:blipFill>
        <p:spPr>
          <a:xfrm>
            <a:off x="5200001" y="1982195"/>
            <a:ext cx="3574501" cy="3383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655" y="2177787"/>
            <a:ext cx="3358830" cy="150810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Within your</a:t>
            </a:r>
            <a:r>
              <a:rPr kumimoji="0" lang="en-US" sz="23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exams you need to be prepared to identify and label forces acting on objects.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655" y="3809003"/>
            <a:ext cx="3358830" cy="446272"/>
          </a:xfrm>
          <a:prstGeom prst="rect">
            <a:avLst/>
          </a:prstGeom>
          <a:solidFill>
            <a:srgbClr val="94B0D4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For example: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62700" y="5365666"/>
            <a:ext cx="0" cy="577934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4876803" y="5376318"/>
            <a:ext cx="1380179" cy="52321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0839" y="4391433"/>
            <a:ext cx="1810963" cy="150810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Weight acts</a:t>
            </a:r>
            <a:r>
              <a:rPr kumimoji="0" lang="en-US" sz="23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downwards on an isolated object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79998" y="945416"/>
            <a:ext cx="0" cy="58771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5212499" y="1028619"/>
            <a:ext cx="1810962" cy="954103"/>
          </a:xfrm>
          <a:prstGeom prst="rect">
            <a:avLst/>
          </a:prstGeom>
          <a:noFill/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Air Resistance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6897" y="836127"/>
            <a:ext cx="2023783" cy="150810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Resistance </a:t>
            </a:r>
            <a:r>
              <a:rPr kumimoji="0" lang="en-US" sz="23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acts in the opposite direction of motion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9.3 Vector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916133"/>
            <a:ext cx="7400878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do we calculate the resultant force if forces are not acting on a straight line? </a:t>
            </a:r>
            <a:r>
              <a:rPr lang="en-GB" sz="2800" b="1" dirty="0">
                <a:solidFill>
                  <a:srgbClr val="4F81BD"/>
                </a:solidFill>
                <a:sym typeface="Calibri" panose="020F0502020204030204"/>
              </a:rPr>
              <a:t>(H Only)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78" y="2058590"/>
            <a:ext cx="4441949" cy="44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48222" y="2114852"/>
            <a:ext cx="3358830" cy="150810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would draw a vector diagram to find the magnitude and direction of the force.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8222" y="3811307"/>
            <a:ext cx="3358830" cy="287771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300" dirty="0">
                <a:solidFill>
                  <a:srgbClr val="222222"/>
                </a:solidFill>
                <a:latin typeface="Calibri" panose="020F0502020204030204" charset="0"/>
                <a:cs typeface="Calibri" panose="020F0502020204030204" charset="0"/>
              </a:rPr>
              <a:t>A skydiver jumps from an aeroplane.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300" dirty="0">
                <a:solidFill>
                  <a:srgbClr val="222222"/>
                </a:solidFill>
                <a:latin typeface="Calibri" panose="020F0502020204030204" charset="0"/>
                <a:cs typeface="Calibri" panose="020F0502020204030204" charset="0"/>
              </a:rPr>
              <a:t>There is a resultant vertical force of 300 N on the skydiver.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300" dirty="0">
                <a:solidFill>
                  <a:srgbClr val="222222"/>
                </a:solidFill>
                <a:latin typeface="Calibri" panose="020F0502020204030204" charset="0"/>
                <a:cs typeface="Calibri" panose="020F0502020204030204" charset="0"/>
              </a:rPr>
              <a:t>There is a horizontal force from the wind of 60 N.</a:t>
            </a:r>
            <a:endParaRPr lang="en-GB" sz="2300" b="0" i="0" u="none" strike="noStrike" dirty="0">
              <a:solidFill>
                <a:srgbClr val="222222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63857" y="2634712"/>
            <a:ext cx="22543" cy="3323028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4572000" y="6041238"/>
            <a:ext cx="872992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300N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773607" y="2634712"/>
            <a:ext cx="712793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TextBox 39"/>
          <p:cNvSpPr txBox="1"/>
          <p:nvPr/>
        </p:nvSpPr>
        <p:spPr>
          <a:xfrm>
            <a:off x="4773607" y="1994198"/>
            <a:ext cx="690250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6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0N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85704" y="2641376"/>
            <a:ext cx="659288" cy="3300491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/>
          <p:cNvSpPr txBox="1"/>
          <p:nvPr/>
        </p:nvSpPr>
        <p:spPr>
          <a:xfrm>
            <a:off x="5893031" y="2641376"/>
            <a:ext cx="2346023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Resultant Force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93032" y="3236022"/>
            <a:ext cx="3007408" cy="1569656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Measure the length of this force using a ruler to determine the size of the force.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3032" y="4877108"/>
            <a:ext cx="300740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304-308N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9.3 Vector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free body force diagrams?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9.4 and 9.5 Forces on Objects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17" y="2117622"/>
            <a:ext cx="3995608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free body diagram models the forces acting on an object.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917186" y="4668913"/>
            <a:ext cx="0" cy="111437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/>
          <p:cNvSpPr txBox="1"/>
          <p:nvPr/>
        </p:nvSpPr>
        <p:spPr>
          <a:xfrm>
            <a:off x="5321615" y="4922858"/>
            <a:ext cx="1380179" cy="52321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6224" y="1673534"/>
            <a:ext cx="1810962" cy="954103"/>
          </a:xfrm>
          <a:prstGeom prst="rect">
            <a:avLst/>
          </a:prstGeom>
          <a:noFill/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Air Resistance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22933" y="1673534"/>
            <a:ext cx="0" cy="110580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664017" y="3052480"/>
            <a:ext cx="3995608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object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can be shown as a box or a dot.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017" y="3972692"/>
            <a:ext cx="3995608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forces are shown as thin arrows pointing away from the box or dot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017" y="5246847"/>
            <a:ext cx="3995608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 helps to have the arrows drawn to scale where possible.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95908" y="2809527"/>
            <a:ext cx="2042556" cy="1844164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159" y="1074969"/>
            <a:ext cx="777114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moments?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696577" y="4371191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A turning effect of a force.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435483" y="4855249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090" y="1927132"/>
            <a:ext cx="840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Moment of a Force = Force x Distance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9917" y="2511907"/>
            <a:ext cx="2532185" cy="1360126"/>
            <a:chOff x="773723" y="3506977"/>
            <a:chExt cx="2532185" cy="1360126"/>
          </a:xfrm>
        </p:grpSpPr>
        <p:cxnSp>
          <p:nvCxnSpPr>
            <p:cNvPr id="14" name="Straight Arrow Connector 13"/>
            <p:cNvCxnSpPr>
              <a:stCxn id="16" idx="0"/>
            </p:cNvCxnSpPr>
            <p:nvPr/>
          </p:nvCxnSpPr>
          <p:spPr>
            <a:xfrm flipV="1">
              <a:off x="2039816" y="3506977"/>
              <a:ext cx="373436" cy="54451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773723" y="4051495"/>
              <a:ext cx="2532185" cy="815608"/>
              <a:chOff x="773723" y="4051495"/>
              <a:chExt cx="2532185" cy="81560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Newton -Metres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39810" y="4405442"/>
                <a:ext cx="536361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Nm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737208" y="2539385"/>
            <a:ext cx="777709" cy="1647136"/>
            <a:chOff x="5597803" y="2885983"/>
            <a:chExt cx="777709" cy="164713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018015" y="2885983"/>
              <a:ext cx="90993" cy="892457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97803" y="3736377"/>
              <a:ext cx="77770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Force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17907" y="4071458"/>
              <a:ext cx="29110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N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87157" y="2515695"/>
            <a:ext cx="987510" cy="1343838"/>
            <a:chOff x="6969927" y="3510764"/>
            <a:chExt cx="987510" cy="1343838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969927" y="4050941"/>
              <a:ext cx="98751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3897" y="4392941"/>
              <a:ext cx="33758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8091" y="2441596"/>
            <a:ext cx="840158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M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 F x 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9.6 and 9.7 Moment of a Force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76598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135cm = 1.35m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Moment = Force x Distance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Moment = 750 x 1.35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Moment = 1,012.5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1013Nm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828939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Calculate moment when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750N and distance is 135cm.</a:t>
            </a:r>
          </a:p>
          <a:p>
            <a:pPr algn="just"/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1231" y="188791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696" y="2725572"/>
            <a:ext cx="2947813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0355" y="364937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627" y="525984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9627" y="446507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88791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2416969"/>
            <a:ext cx="3441809" cy="1569656"/>
            <a:chOff x="5567892" y="1299150"/>
            <a:chExt cx="3441809" cy="1569656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569656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 or calculations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2083978"/>
              <a:ext cx="481772" cy="745435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752047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9.7 Moment of a Force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2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moment of a force when...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latin typeface="Calibri" panose="020F0502020204030204" charset="0"/>
                          <a:cs typeface="Calibri" panose="020F0502020204030204" charset="0"/>
                        </a:rPr>
                        <a:t>Force is 10N and distance is 10cm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Force is 1.2kN and distance is 0.8m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Force is 24N and distance is 15cm.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10cm = 0.1m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1.2kN = 1200N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15cm = 0.15m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1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 = F x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 = F x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 = F x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M = 10 x 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 = 1200 x 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 = 24 x 0.15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960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3.6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1Nm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960Nm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3.6Nm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48631" y="2268662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48632" y="2871501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07832" y="3507464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07832" y="4396062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49351" y="530243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99365" y="2227561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69442" y="287150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58565" y="3525736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0032" y="4062954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99365" y="5264885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50098" y="2142713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50098" y="287150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40156" y="3482183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91786" y="4092865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98467" y="5264885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9.7 Moment of a Force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9" y="1053950"/>
            <a:ext cx="739943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contact and non contact forces?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6" name="Table 5"/>
          <p:cNvGraphicFramePr>
            <a:graphicFrameLocks noGrp="1"/>
          </p:cNvGraphicFramePr>
          <p:nvPr/>
        </p:nvGraphicFramePr>
        <p:xfrm>
          <a:off x="696577" y="1971205"/>
          <a:ext cx="8315872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Forces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 push or pull that acts on an object due to the interaction with another object. It is a vector quantity.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Contact Forces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force that acts when objects are physically touching.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Non-Contact Forces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force that acts when objects are not touching.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46800" y="2468070"/>
            <a:ext cx="5502303" cy="1107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5138" y="3838411"/>
            <a:ext cx="5361101" cy="7715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7400" y="5067142"/>
            <a:ext cx="5361101" cy="7715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9.1 Interaction of Objects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50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rotational forces acting on this object?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9.8 Moment of a Force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8075" y="2094918"/>
            <a:ext cx="2527151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sum of the clockwise moment…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3" descr="A picture containing desk, desktop, equipmen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4" t="17239" r="34759" b="57981"/>
          <a:stretch>
            <a:fillRect/>
          </a:stretch>
        </p:blipFill>
        <p:spPr>
          <a:xfrm>
            <a:off x="1430614" y="3638811"/>
            <a:ext cx="6424805" cy="195379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7001651" y="3249080"/>
            <a:ext cx="16666" cy="907284"/>
          </a:xfrm>
          <a:prstGeom prst="straightConnector1">
            <a:avLst/>
          </a:prstGeom>
          <a:noFill/>
          <a:ln w="57150" cap="flat">
            <a:solidFill>
              <a:srgbClr val="4F81BD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1683242" y="2091539"/>
            <a:ext cx="2527151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..is equal to the sum of the anti clockwise moment.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2946818" y="3245701"/>
            <a:ext cx="16666" cy="907284"/>
          </a:xfrm>
          <a:prstGeom prst="straightConnector1">
            <a:avLst/>
          </a:prstGeom>
          <a:noFill/>
          <a:ln w="57150" cap="flat">
            <a:solidFill>
              <a:srgbClr val="4F81BD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859" y="1110111"/>
            <a:ext cx="7771141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What are levers?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1844350"/>
            <a:ext cx="6237046" cy="3436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860" y="1975006"/>
            <a:ext cx="551752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Levers are a simple machine consisting of a pivot, effort and load.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7289" y="5050391"/>
            <a:ext cx="1449294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Effort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2772" y="5230636"/>
            <a:ext cx="1449294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Pivot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2817" y="4819560"/>
            <a:ext cx="1449294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Load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9.9 Gears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62" y="1165703"/>
            <a:ext cx="4745838" cy="4745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2859" y="1110111"/>
            <a:ext cx="7771141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What are gears?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851" y="2068140"/>
            <a:ext cx="3289111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Gears are toothed wheels used with other axles at different speeds.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9851" y="3429000"/>
            <a:ext cx="3289111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/>
              <a:t>As one gear turns, the other gear must also turn.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850" y="4789860"/>
            <a:ext cx="3289111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/>
              <a:t>Where the gears meet, the teeth both move in the same direction.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9.9 Gears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rawing of a bicycle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51" y="2142414"/>
            <a:ext cx="5390707" cy="3773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2859" y="1110111"/>
            <a:ext cx="7771141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What are gears?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5526" y="960082"/>
            <a:ext cx="328911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/>
              <a:t>The forces acting on the teeth are identical for both gears, but their moments are different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4814" y="2459505"/>
            <a:ext cx="328911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/>
              <a:t>If the driven gear is made larger it will rotate more slowly but with a greater moment.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267" y="4187707"/>
            <a:ext cx="328911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/>
              <a:t>If the driven gear is made smaller, it will rotate more quickly but with a smaller moment.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9.9 Gears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con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4" t="6218" r="11585" b="56632"/>
          <a:stretch>
            <a:fillRect/>
          </a:stretch>
        </p:blipFill>
        <p:spPr>
          <a:xfrm>
            <a:off x="780615" y="2178817"/>
            <a:ext cx="2865868" cy="374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we reduce unwanted energy transfers?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8373" y="1773961"/>
            <a:ext cx="3987254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We can use lubricants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98595" y="2297181"/>
            <a:ext cx="669073" cy="1360419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3570836" y="2515404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This reduces friction between surfaces.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0836" y="3556682"/>
            <a:ext cx="3987254" cy="138499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Surfaces will now slide over each other more smoothly.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0836" y="5062163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Less energy will be wasted as hea</a:t>
            </a:r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t.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9.10 Reducing Unwanted Transfers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00100" y="2941351"/>
          <a:ext cx="7943850" cy="2893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35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Contact Force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Non-Contact Force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0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/>
                        <a:t>Friction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/>
                        <a:t>Air Resistance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/>
                        <a:t>Water Resistance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/>
                        <a:t>Tension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/>
                        <a:t>Normal Contact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Gravitational Force</a:t>
                      </a:r>
                    </a:p>
                    <a:p>
                      <a:pPr algn="ctr"/>
                      <a:r>
                        <a:rPr lang="en-US" sz="2800" dirty="0"/>
                        <a:t>Electromagnetic Force</a:t>
                      </a:r>
                    </a:p>
                    <a:p>
                      <a:pPr algn="ctr"/>
                      <a:r>
                        <a:rPr lang="en-US" sz="2800" dirty="0"/>
                        <a:t>Magnetic Force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6632" y="1493043"/>
            <a:ext cx="2123078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Air Resistance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4870" y="1493043"/>
            <a:ext cx="2340445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Magnetic Force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84156" y="832515"/>
            <a:ext cx="1196798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Friction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88440" y="832515"/>
            <a:ext cx="2843916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Gravitational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Force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5190" y="2159630"/>
            <a:ext cx="2601991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Water Resistance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7764" y="2147663"/>
            <a:ext cx="3267622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Normal Contact Force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56510" y="1493043"/>
            <a:ext cx="3334948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Electromagnetic Force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70803" y="2152236"/>
            <a:ext cx="1203339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6220" y="3535992"/>
            <a:ext cx="1664583" cy="4064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50620" y="3942392"/>
            <a:ext cx="2442409" cy="4064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85038" y="4402855"/>
            <a:ext cx="2824105" cy="4064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39532" y="4848804"/>
            <a:ext cx="1664583" cy="4064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32507" y="5314837"/>
            <a:ext cx="3439493" cy="4064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51864" y="3981940"/>
            <a:ext cx="3092036" cy="4064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27763" y="4402855"/>
            <a:ext cx="3463093" cy="4064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74712" y="4918957"/>
            <a:ext cx="3092036" cy="4064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9.1 Interaction of Objects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2" grpId="0" animBg="1"/>
      <p:bldP spid="35" grpId="0" animBg="1"/>
      <p:bldP spid="37" grpId="0" animBg="1"/>
      <p:bldP spid="38" grpId="0" animBg="1"/>
      <p:bldP spid="39" grpId="0" animBg="1"/>
      <p:bldP spid="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9" y="1053950"/>
            <a:ext cx="739943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When do forces arise?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749" y="2296569"/>
            <a:ext cx="2232361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Forces arise from an interaction between two objects.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749" y="3927416"/>
            <a:ext cx="2232361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When two objects interact both experience a force.</a:t>
            </a:r>
          </a:p>
        </p:txBody>
      </p:sp>
      <p:pic>
        <p:nvPicPr>
          <p:cNvPr id="7" name="Picture 6" descr="A picture containing text, transport, aircraft, ballo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 b="4641"/>
          <a:stretch>
            <a:fillRect/>
          </a:stretch>
        </p:blipFill>
        <p:spPr>
          <a:xfrm>
            <a:off x="3420254" y="1584319"/>
            <a:ext cx="5497499" cy="43235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0254" y="3611303"/>
            <a:ext cx="4647300" cy="40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9.1 Interaction of Objects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3"/>
          <a:stretch>
            <a:fillRect/>
          </a:stretch>
        </p:blipFill>
        <p:spPr>
          <a:xfrm>
            <a:off x="3473932" y="2545979"/>
            <a:ext cx="5537387" cy="30738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9" y="1053950"/>
            <a:ext cx="739943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friction?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749" y="2286919"/>
            <a:ext cx="3057573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Friction is the interaction between two surfaces that slide relative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749" y="4016859"/>
            <a:ext cx="3057573" cy="1862048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Each surface experiences a force in the direction that prevents relative movement.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9.1 Interaction of Objects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9" y="1053950"/>
            <a:ext cx="739943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normal contact force?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753" y="2170784"/>
            <a:ext cx="3380605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There is an interaction between an object and the surface it is resting 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879753" y="3462266"/>
            <a:ext cx="3380605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The object pushes down on the surface and the surface pushes up on the object with an equal force.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879752" y="5107691"/>
            <a:ext cx="3380605" cy="800219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This is called normal contact force.</a:t>
            </a:r>
          </a:p>
        </p:txBody>
      </p:sp>
      <p:pic>
        <p:nvPicPr>
          <p:cNvPr id="9" name="Picture 8" descr="A picture containing diagram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7" t="79166" r="3258"/>
          <a:stretch>
            <a:fillRect/>
          </a:stretch>
        </p:blipFill>
        <p:spPr>
          <a:xfrm>
            <a:off x="5178785" y="2096818"/>
            <a:ext cx="3270448" cy="3337292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9.1 Interaction of Objects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scalar and vector quantities?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6" name="Table 5"/>
          <p:cNvGraphicFramePr>
            <a:graphicFrameLocks noGrp="1"/>
          </p:cNvGraphicFramePr>
          <p:nvPr/>
        </p:nvGraphicFramePr>
        <p:xfrm>
          <a:off x="696577" y="2952805"/>
          <a:ext cx="831587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Scalar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magnitude (size) only.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Vector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both magnitude (size) and direction.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71888" y="3679610"/>
            <a:ext cx="5043487" cy="7715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5138" y="4820011"/>
            <a:ext cx="5361101" cy="7715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5" name="Picture 2" descr="Clock, Old Clock, Antique, Clock Face,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59" y="1933395"/>
            <a:ext cx="880962" cy="8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peedometer, Kilometers, Dashboard, Speed, Kilo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67" y="1607629"/>
            <a:ext cx="1579417" cy="1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Tape Measure, Measure Up, Yellow, Distan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3"/>
          <a:stretch>
            <a:fillRect/>
          </a:stretch>
        </p:blipFill>
        <p:spPr bwMode="auto">
          <a:xfrm>
            <a:off x="6179987" y="1877862"/>
            <a:ext cx="1851630" cy="8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ot, Temperature, Thermometer, Weath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26" y="1275772"/>
            <a:ext cx="671513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he Scale, Weight, Mass, Scale, Di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22" y="1756678"/>
            <a:ext cx="1193622" cy="10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9.2 Vectors and Scalars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model vector quantities?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6" name="Table 5"/>
          <p:cNvGraphicFramePr>
            <a:graphicFrameLocks noGrp="1"/>
          </p:cNvGraphicFramePr>
          <p:nvPr/>
        </p:nvGraphicFramePr>
        <p:xfrm>
          <a:off x="696577" y="3916633"/>
          <a:ext cx="831587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Scalar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magnitude (size) only.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Vector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both magnitude (size) and direction.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072530" y="2718179"/>
            <a:ext cx="2413870" cy="0"/>
          </a:xfrm>
          <a:prstGeom prst="straightConnector1">
            <a:avLst/>
          </a:prstGeom>
          <a:noFill/>
          <a:ln w="203200" cap="flat">
            <a:solidFill>
              <a:srgbClr val="4F81BD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/>
          <p:cNvSpPr/>
          <p:nvPr/>
        </p:nvSpPr>
        <p:spPr>
          <a:xfrm>
            <a:off x="696577" y="1984053"/>
            <a:ext cx="2232361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A vector quantity may be represented by an arrow.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91542" y="2607142"/>
            <a:ext cx="3419839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The direction of the arrow represents the direction of the vector quantity.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6416" y="1655263"/>
            <a:ext cx="3419839" cy="800219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The length of the arrow represents the magnitude.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9.2 Vectors and Scalars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00100" y="2916637"/>
          <a:ext cx="7943850" cy="2909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3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Scalar Quantities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Vector Quantities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0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Mass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Density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Temperature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Energy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Distance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Momentum</a:t>
                      </a:r>
                    </a:p>
                    <a:p>
                      <a:pPr algn="ctr"/>
                      <a:r>
                        <a:rPr lang="en-US" sz="2400" dirty="0"/>
                        <a:t>Acceleration</a:t>
                      </a:r>
                    </a:p>
                    <a:p>
                      <a:pPr algn="ctr"/>
                      <a:r>
                        <a:rPr lang="en-US" sz="2400" dirty="0"/>
                        <a:t>Force</a:t>
                      </a:r>
                    </a:p>
                    <a:p>
                      <a:pPr algn="ctr"/>
                      <a:r>
                        <a:rPr lang="en-US" sz="2400" dirty="0"/>
                        <a:t>Displacement</a:t>
                      </a:r>
                    </a:p>
                    <a:p>
                      <a:pPr algn="ctr"/>
                      <a:r>
                        <a:rPr lang="en-US" sz="2400" dirty="0"/>
                        <a:t>Weight</a:t>
                      </a:r>
                    </a:p>
                    <a:p>
                      <a:pPr algn="ctr"/>
                      <a:r>
                        <a:rPr lang="en-US" sz="2400" dirty="0"/>
                        <a:t>Velocity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1721" y="1468295"/>
            <a:ext cx="891651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Force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23718" y="2134916"/>
            <a:ext cx="1132229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19622" y="1454177"/>
            <a:ext cx="2079924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Displacement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0844" y="2134916"/>
            <a:ext cx="1243030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Velocity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66681" y="807801"/>
            <a:ext cx="1909045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Acceleration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45268" y="807801"/>
            <a:ext cx="1836268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Momentum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4619" y="1462153"/>
            <a:ext cx="853756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5317" y="2120797"/>
            <a:ext cx="1084460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Energy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73589" y="2134916"/>
            <a:ext cx="1339080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Distance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92049" y="2134916"/>
            <a:ext cx="991614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Speed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70218" y="1454177"/>
            <a:ext cx="1185578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Density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23351" y="1452546"/>
            <a:ext cx="1960533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Temperature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5950" y="3462031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25417" y="5381785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25417" y="4975235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06220" y="4616873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12822" y="4210369"/>
            <a:ext cx="2001953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06220" y="3802455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23765" y="5381599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34590" y="4973185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01631" y="4616733"/>
            <a:ext cx="2542232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66671" y="4234300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87544" y="3892969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77107" y="3556570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9.2 Vectors and Scalars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22C667-7817-4AE8-932B-36092572E29C}">
  <ds:schemaRefs/>
</ds:datastoreItem>
</file>

<file path=customXml/itemProps2.xml><?xml version="1.0" encoding="utf-8"?>
<ds:datastoreItem xmlns:ds="http://schemas.openxmlformats.org/officeDocument/2006/customXml" ds:itemID="{7726AFFF-B344-4D82-B46A-B9378E6A3062}">
  <ds:schemaRefs/>
</ds:datastoreItem>
</file>

<file path=customXml/itemProps3.xml><?xml version="1.0" encoding="utf-8"?>
<ds:datastoreItem xmlns:ds="http://schemas.openxmlformats.org/officeDocument/2006/customXml" ds:itemID="{FD1611D8-70C8-4547-95F0-5621264CE6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1256</Words>
  <Application>Microsoft Office PowerPoint</Application>
  <PresentationFormat>On-screen Show (4:3)</PresentationFormat>
  <Paragraphs>343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Aharoni</vt:lpstr>
      <vt:lpstr>Arial</vt:lpstr>
      <vt:lpstr>Avenir Book</vt:lpstr>
      <vt:lpstr>Calibri</vt:lpstr>
      <vt:lpstr>gg sans</vt:lpstr>
      <vt:lpstr>Helvetica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347</cp:revision>
  <cp:lastPrinted>2016-10-24T15:28:00Z</cp:lastPrinted>
  <dcterms:created xsi:type="dcterms:W3CDTF">2025-08-12T06:34:08Z</dcterms:created>
  <dcterms:modified xsi:type="dcterms:W3CDTF">2025-08-13T08:07:45Z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A07BC40594B741F0AFC8DBA340843B6E_13</vt:lpwstr>
  </property>
  <property fmtid="{D5CDD505-2E9C-101B-9397-08002B2CF9AE}" pid="6" name="KSOProductBuildVer">
    <vt:lpwstr>1033-12.2.0.13213</vt:lpwstr>
  </property>
</Properties>
</file>