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670" r:id="rId5"/>
    <p:sldId id="1594" r:id="rId6"/>
    <p:sldId id="1620" r:id="rId7"/>
    <p:sldId id="1588" r:id="rId8"/>
    <p:sldId id="1593" r:id="rId9"/>
    <p:sldId id="1619" r:id="rId10"/>
    <p:sldId id="1595" r:id="rId11"/>
    <p:sldId id="1592" r:id="rId12"/>
    <p:sldId id="1828" r:id="rId13"/>
    <p:sldId id="1844" r:id="rId14"/>
    <p:sldId id="1847" r:id="rId15"/>
    <p:sldId id="1429" r:id="rId16"/>
    <p:sldId id="1644" r:id="rId17"/>
    <p:sldId id="1845" r:id="rId18"/>
    <p:sldId id="1798" r:id="rId19"/>
    <p:sldId id="1800" r:id="rId20"/>
    <p:sldId id="1642" r:id="rId21"/>
    <p:sldId id="1551" r:id="rId22"/>
    <p:sldId id="1643" r:id="rId23"/>
    <p:sldId id="1554" r:id="rId24"/>
    <p:sldId id="1557" r:id="rId25"/>
    <p:sldId id="1559" r:id="rId26"/>
    <p:sldId id="1640" r:id="rId27"/>
    <p:sldId id="1417" r:id="rId28"/>
    <p:sldId id="1552" r:id="rId29"/>
    <p:sldId id="1555" r:id="rId30"/>
    <p:sldId id="1504" r:id="rId31"/>
    <p:sldId id="1612" r:id="rId32"/>
    <p:sldId id="1839" r:id="rId33"/>
    <p:sldId id="1583" r:id="rId34"/>
    <p:sldId id="1846" r:id="rId35"/>
    <p:sldId id="1605" r:id="rId36"/>
    <p:sldId id="1606" r:id="rId37"/>
    <p:sldId id="1607" r:id="rId38"/>
    <p:sldId id="1610" r:id="rId39"/>
    <p:sldId id="1842" r:id="rId40"/>
    <p:sldId id="1585" r:id="rId41"/>
    <p:sldId id="1611" r:id="rId4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7B3D8"/>
    <a:srgbClr val="4A7CB5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/>
    <p:restoredTop sz="95750"/>
  </p:normalViewPr>
  <p:slideViewPr>
    <p:cSldViewPr snapToGrid="0" showGuides="1">
      <p:cViewPr varScale="1">
        <p:scale>
          <a:sx n="87" d="100"/>
          <a:sy n="87" d="100"/>
        </p:scale>
        <p:origin x="39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612140" y="6374130"/>
            <a:ext cx="1829724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2139" y="6374130"/>
            <a:ext cx="1840115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2139" y="6384521"/>
            <a:ext cx="1871287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2139" y="6374130"/>
            <a:ext cx="1850505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3">
            <a:extLst>
              <a:ext uri="{FF2B5EF4-FFF2-40B4-BE49-F238E27FC236}">
                <a16:creationId xmlns:a16="http://schemas.microsoft.com/office/drawing/2014/main" id="{D8EC61B8-9B84-9261-9596-70A1B174D0AF}"/>
              </a:ext>
            </a:extLst>
          </p:cNvPr>
          <p:cNvSpPr/>
          <p:nvPr userDrawn="1"/>
        </p:nvSpPr>
        <p:spPr>
          <a:xfrm>
            <a:off x="612139" y="6384521"/>
            <a:ext cx="1871287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2139" y="6384521"/>
            <a:ext cx="1871287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2140" y="6374130"/>
            <a:ext cx="1829724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2140" y="6394912"/>
            <a:ext cx="1881678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2140" y="6394912"/>
            <a:ext cx="1902460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2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2139" y="6374130"/>
            <a:ext cx="1893563" cy="35496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C68AA-E1F7-03E8-4AB8-E93A3D747457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ACED4E-91FD-B0C9-7391-CF47DB493AE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F9964-2E70-352D-616E-7810B5060F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5539184-14D4-641B-427E-C2757DA7ABBB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Energy: Forces Doing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law of the conservation of energy?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96577" y="4293465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Law of the Conservation of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A law that states </a:t>
                      </a:r>
                      <a:r>
                        <a:rPr lang="en-GB" sz="2400" dirty="0">
                          <a:effectLst/>
                          <a:latin typeface="Calibri" panose="020F0502020204030204" charset="0"/>
                          <a:cs typeface="Calibri" panose="020F0502020204030204" charset="0"/>
                        </a:rPr>
                        <a:t>that energy can be transferred usefully, stored or dissipated, but cannot be created or destroyed. </a:t>
                      </a:r>
                      <a:endParaRPr lang="en-GB" sz="24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50413" y="1844308"/>
            <a:ext cx="4955190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effectLst/>
                <a:latin typeface="Calibri" panose="020F0502020204030204" charset="0"/>
                <a:cs typeface="Calibri" panose="020F0502020204030204" charset="0"/>
              </a:rPr>
              <a:t>This means that when ever there are energy transfers in a closed system, that there is no net change to the total energy. </a:t>
            </a:r>
            <a:endParaRPr lang="en-GB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0" name="Straight Arrow Connector 9"/>
          <p:cNvCxnSpPr>
            <a:endCxn id="9" idx="2"/>
          </p:cNvCxnSpPr>
          <p:nvPr/>
        </p:nvCxnSpPr>
        <p:spPr>
          <a:xfrm flipH="1" flipV="1">
            <a:off x="5928008" y="3413968"/>
            <a:ext cx="423806" cy="87949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748032" y="3631771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Energy In = Energy Out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8.3 Energy Transfers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energy in a system be changed?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8.4 Energy Transfers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8028467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Energy is transferred by one for the different energy pathways: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393" y="2668547"/>
            <a:ext cx="2748699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Mechanical Work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393" y="3468613"/>
            <a:ext cx="2748699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Electrical Work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076" y="4400570"/>
            <a:ext cx="2748699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Heating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078" y="5360568"/>
            <a:ext cx="2748699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Radiation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420092" y="2891685"/>
            <a:ext cx="558349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/>
          <p:cNvSpPr txBox="1"/>
          <p:nvPr/>
        </p:nvSpPr>
        <p:spPr>
          <a:xfrm>
            <a:off x="3978441" y="2668011"/>
            <a:ext cx="4721421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when a force moves an object.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20092" y="3689835"/>
            <a:ext cx="558349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/>
          <p:cNvSpPr txBox="1"/>
          <p:nvPr/>
        </p:nvSpPr>
        <p:spPr>
          <a:xfrm>
            <a:off x="3978441" y="3284891"/>
            <a:ext cx="472142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when a charge moves due to potential difference.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20091" y="4642563"/>
            <a:ext cx="558349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/>
          <p:cNvSpPr txBox="1"/>
          <p:nvPr/>
        </p:nvSpPr>
        <p:spPr>
          <a:xfrm>
            <a:off x="3978440" y="4237619"/>
            <a:ext cx="4721421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Occurs due to temperature differences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0091" y="5595290"/>
            <a:ext cx="558349" cy="0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3978440" y="5372152"/>
            <a:ext cx="4721421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Energy transferred as a wave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  <p:bldP spid="15" grpId="0" animBg="1"/>
      <p:bldP spid="19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7662" y="1125500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work done?</a:t>
            </a:r>
            <a:endParaRPr lang="en-GB" sz="2800" b="1" dirty="0">
              <a:solidFill>
                <a:srgbClr val="4F81BD"/>
              </a:solidFill>
              <a:sym typeface="Calibri" panose="020F050202020403020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6577" y="4148832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 Done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transferred by a force.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72184" y="4674664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77" y="2183503"/>
            <a:ext cx="3358830" cy="150810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When a force causes an object to move through a distance work is</a:t>
            </a:r>
            <a:r>
              <a:rPr kumimoji="0" lang="en-US" sz="23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done on the object.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688" y="2500927"/>
            <a:ext cx="1284623" cy="923326"/>
          </a:xfrm>
          <a:prstGeom prst="rect">
            <a:avLst/>
          </a:prstGeom>
          <a:noFill/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SO</a:t>
            </a:r>
            <a:endParaRPr kumimoji="0" lang="en-US" sz="23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126" y="2183503"/>
            <a:ext cx="3358830" cy="150810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 force</a:t>
            </a:r>
            <a:r>
              <a:rPr kumimoji="0" lang="en-US" sz="23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does work on an object when the force causes a displacement of the object.</a:t>
            </a:r>
            <a:endParaRPr kumimoji="0" lang="en-US" sz="23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8.5 Work Done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7662" y="1125500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work done?</a:t>
            </a:r>
            <a:endParaRPr lang="en-GB" sz="2800" b="1" dirty="0">
              <a:solidFill>
                <a:srgbClr val="4F81BD"/>
              </a:solidFill>
              <a:sym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3260" y="2130003"/>
            <a:ext cx="8013090" cy="1015663"/>
          </a:xfrm>
          <a:prstGeom prst="rect">
            <a:avLst/>
          </a:prstGeom>
          <a:noFill/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+mj-lt"/>
              </a:rPr>
              <a:t>One joule of work is done when a force of one newton causes displacement of one metre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3260" y="3455503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4A7CB5"/>
                </a:solidFill>
                <a:latin typeface="+mj-lt"/>
              </a:rPr>
              <a:t>1 Joule = 1 Newton-metre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3260" y="4288556"/>
            <a:ext cx="8013090" cy="1477328"/>
          </a:xfrm>
          <a:prstGeom prst="rect">
            <a:avLst/>
          </a:prstGeom>
          <a:noFill/>
          <a:ln w="57150">
            <a:solidFill>
              <a:srgbClr val="4A7CB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+mj-lt"/>
              </a:rPr>
              <a:t>Work done against the frictional forces acting on an object will cause a rise in the temperature of the object.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8.5 Work Done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7662" y="1125500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work done?</a:t>
            </a:r>
            <a:endParaRPr lang="en-GB" sz="2800" b="1" dirty="0">
              <a:solidFill>
                <a:srgbClr val="4F81BD"/>
              </a:solidFill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3723" y="2203067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Work Done = Force x Distance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3723" y="2791631"/>
            <a:ext cx="2532185" cy="1383351"/>
            <a:chOff x="773723" y="3510765"/>
            <a:chExt cx="2532185" cy="1383351"/>
          </a:xfrm>
        </p:grpSpPr>
        <p:cxnSp>
          <p:nvCxnSpPr>
            <p:cNvPr id="13" name="Straight Arrow Connector 12"/>
            <p:cNvCxnSpPr>
              <a:stCxn id="15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44758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375629" y="796503"/>
            <a:ext cx="1207314" cy="1400340"/>
            <a:chOff x="6082225" y="1485643"/>
            <a:chExt cx="1207314" cy="1400340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6109008" y="2320659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82225" y="1485643"/>
              <a:ext cx="1207314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Newtons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51166" y="1822568"/>
              <a:ext cx="29110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N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27227" y="2791630"/>
            <a:ext cx="987510" cy="1383351"/>
            <a:chOff x="6927227" y="3510764"/>
            <a:chExt cx="987510" cy="1383351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27227" y="4098251"/>
              <a:ext cx="9875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23245" y="4432454"/>
              <a:ext cx="33758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8738" y="2717531"/>
            <a:ext cx="195021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 = F x 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4229" y="4181271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8.6 Work Done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320kJ = 320,000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W = F x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320,000 = F x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F = 320,000 / 8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40,000J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force when work done is 320kJ and the distance is 8m</a:t>
            </a:r>
            <a:endParaRPr lang="en-US" sz="2800" b="1" dirty="0"/>
          </a:p>
          <a:p>
            <a:pPr algn="just"/>
            <a:endParaRPr lang="en-GB" sz="2800" b="1" dirty="0">
              <a:solidFill>
                <a:schemeClr val="tx1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7011" y="2512683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3741" y="3349512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4415" y="421000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627" y="576508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6268" y="5045006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14963" y="4169616"/>
            <a:ext cx="3613790" cy="830993"/>
            <a:chOff x="5395911" y="1299150"/>
            <a:chExt cx="3613790" cy="83099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the values into your equation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395911" y="1714647"/>
              <a:ext cx="653753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14963" y="5344054"/>
            <a:ext cx="3594738" cy="821219"/>
            <a:chOff x="5414963" y="1673943"/>
            <a:chExt cx="3594738" cy="821219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67394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Units included.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14963" y="1904774"/>
              <a:ext cx="634701" cy="590388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TextBox 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11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8.7 Energy Change &amp; Work Done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05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work done when force is 72N and the distance is 150cm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force when work done is 1.3kJ and the distance is 2.7m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distance when work done is 92J and force is 0.1kN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150cm = 1.5m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1.3kJ = 1300J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0.1kN = 100N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W = F x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W = F x 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W = F x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W = 72 x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1300 = F x 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92 = 0.1 x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W = 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F = 1300 / 2.7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=481.481481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s = 92 / 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108J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481.5N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920m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8312" y="298608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38312" y="352434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1152" y="4144430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01152" y="5234339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07832" y="622501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6778" y="3031807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97898" y="355504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65818" y="4144430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38464" y="4787197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72498" y="622501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88611" y="298608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59731" y="355504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27650" y="4164750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3930" y="4728877"/>
            <a:ext cx="1942220" cy="1077214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34331" y="6225019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8.7 Energy Change &amp; Work Done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649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gravitational potential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5" name="Table 5"/>
          <p:cNvGraphicFramePr>
            <a:graphicFrameLocks noGrp="1"/>
          </p:cNvGraphicFramePr>
          <p:nvPr/>
        </p:nvGraphicFramePr>
        <p:xfrm>
          <a:off x="660001" y="4322353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Gravitational Potential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energy stored in an object at a height.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420738" y="4807833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9" name="Picture 8" descr="A picture containing outdoor object, parachut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92" y="1785951"/>
            <a:ext cx="2536402" cy="2536402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8.8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96974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gravitational potential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919" y="3316921"/>
            <a:ext cx="853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+mj-lt"/>
              </a:rPr>
              <a:t>Gravitational Potential Energy = Mass x Gravitational Field Strength x Height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441" y="3823768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63532" y="2288950"/>
            <a:ext cx="2848917" cy="1148515"/>
            <a:chOff x="6082225" y="1485643"/>
            <a:chExt cx="2848917" cy="1148515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082225" y="2320659"/>
              <a:ext cx="382141" cy="313499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82225" y="1485643"/>
              <a:ext cx="284891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Newtons per kilogram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69345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N/kg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92331" y="3809377"/>
            <a:ext cx="987510" cy="1393687"/>
            <a:chOff x="7110770" y="3493115"/>
            <a:chExt cx="987510" cy="1393687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7591122" y="3493115"/>
              <a:ext cx="59187" cy="59702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10770" y="4088738"/>
              <a:ext cx="987510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41309" y="4425141"/>
              <a:ext cx="33758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8845" y="3735277"/>
            <a:ext cx="287995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lang="en-US" sz="4000" b="1" baseline="-25000" dirty="0">
                <a:latin typeface="+mn-lt"/>
                <a:ea typeface="+mn-ea"/>
                <a:cs typeface="+mn-cs"/>
                <a:sym typeface="Calibri" panose="020F0502020204030204"/>
              </a:rPr>
              <a:t>p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m x g x h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60" y="2471536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57588" y="3687771"/>
            <a:ext cx="1743969" cy="1707193"/>
            <a:chOff x="5695602" y="447092"/>
            <a:chExt cx="1743969" cy="1707193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6866639" y="447092"/>
              <a:ext cx="572932" cy="100646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95602" y="1355699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ilograms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64543" y="1692624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kg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8.8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7" grpId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96974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could use to calculate weight?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050" y="2759992"/>
            <a:ext cx="8000259" cy="58477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Weight 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 = Mass x Gravitational Field Strength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067" y="3429000"/>
            <a:ext cx="8000259" cy="95410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could be given weight in N. To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find GPE multiply this by height.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8.8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94860" y="1796299"/>
            <a:ext cx="394529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object projected upwards.</a:t>
            </a:r>
          </a:p>
        </p:txBody>
      </p:sp>
      <p:pic>
        <p:nvPicPr>
          <p:cNvPr id="6146" name="Picture 2" descr="Free photos of S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9" y="1155940"/>
            <a:ext cx="3433313" cy="51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4860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860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4860" y="3158811"/>
            <a:ext cx="4413672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891867" y="3730925"/>
            <a:ext cx="0" cy="112894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4685031" y="4933192"/>
            <a:ext cx="4413672" cy="954107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Gravitational Potential Energy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 Energy Store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350g = 0.35kg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lang="en-US" sz="2000" b="0" baseline="-25000" dirty="0"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0.35 x 9.8 x 2.8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9.604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9.6J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350g book is lifted 2.8m when gravitational field strength is 9.8N/kg.  Calculate the GPE.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5144" y="256044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9098" y="3401274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1747" y="4380980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9248" y="582315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6948" y="508598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3041739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899313"/>
              <a:ext cx="481772" cy="93010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8.8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3"/>
          <a:ext cx="5241358" cy="415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1.1kJ = 1100J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1100 = m x 9.8 x 7.21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1100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m x 70.658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m = 1100 / 70.658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m = 15.5679470124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15.6kg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Calculate mass when a block is raised 7.21m and have 1.10kJ of GPE.  Gravitational field strength is 9.8N/kg(5)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15" y="2417456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584" y="3035819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6921" y="385516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4416" y="597880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6921" y="4528746"/>
            <a:ext cx="2496178" cy="120032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54376" y="3041739"/>
            <a:ext cx="3555325" cy="1200325"/>
            <a:chOff x="5454376" y="1299150"/>
            <a:chExt cx="3555325" cy="120032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54376" y="1899313"/>
              <a:ext cx="595288" cy="51491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2 marks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3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3" name="TextBox 22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8.8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05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GPE when height is 30cm, mass is 12kg and </a:t>
                      </a:r>
                      <a:r>
                        <a:rPr lang="en-GB" sz="1800" b="1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g</a:t>
                      </a: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is 9.8N/kg.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the GPE when height is 3.2m, mass is 888g and </a:t>
                      </a:r>
                      <a:r>
                        <a:rPr lang="en-GB" sz="1800" b="1" i="1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g</a:t>
                      </a: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is 9.8N/kg.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height when mass is 125g, g is 9.8N/kg and GPE is 320J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30cm = 0.3m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888g = 0.888kg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125g = 0.125kg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Calibri" panose="020F0502020204030204"/>
                        </a:rPr>
                        <a:t> = m x g x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18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</a:t>
                      </a: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12 x 9.8 x 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0.888 x 9.8 x 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320 = 0.125 x 9.8 x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35.28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27.84768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320 = 1.225 x h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h = 320 / 1.225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h = 261.2244897959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35J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27.8J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261m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9090" y="301361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69090" y="3552558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7970" y="4154638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84818" y="4784707"/>
            <a:ext cx="1838960" cy="92332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98178" y="622162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88504" y="3013617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88504" y="354914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0747" y="4149623"/>
            <a:ext cx="1915524" cy="30212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19029" y="4730870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389" y="622162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07918" y="300670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07918" y="352375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49607" y="4183667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49607" y="4669314"/>
            <a:ext cx="1942221" cy="132343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07918" y="6221624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8.8 Gravitational Potential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649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kinetic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24" name="Picture 2" descr="Free vector graphics of Ru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5" y="1094722"/>
            <a:ext cx="2510565" cy="29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5"/>
          <p:cNvGraphicFramePr>
            <a:graphicFrameLocks noGrp="1"/>
          </p:cNvGraphicFramePr>
          <p:nvPr/>
        </p:nvGraphicFramePr>
        <p:xfrm>
          <a:off x="660001" y="4322353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Kinetic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energy of a moving object.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420738" y="4807833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8.9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kinetic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3723" y="3227001"/>
            <a:ext cx="801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Kinetic Energy = 0.5 x Mass x Speed</a:t>
            </a:r>
            <a:r>
              <a:rPr lang="en-GB" sz="3600" b="1" baseline="30000" dirty="0">
                <a:solidFill>
                  <a:schemeClr val="tx1"/>
                </a:solidFill>
                <a:latin typeface="+mj-lt"/>
              </a:rPr>
              <a:t>2</a:t>
            </a:r>
            <a:endParaRPr lang="en-GB" sz="36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3723" y="3815565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082225" y="1790443"/>
            <a:ext cx="1313945" cy="1400340"/>
            <a:chOff x="6082225" y="1485643"/>
            <a:chExt cx="1313945" cy="140034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6109008" y="2320659"/>
              <a:ext cx="355358" cy="565324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82225" y="1485643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1166" y="1822568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69129" y="3815564"/>
            <a:ext cx="2435663" cy="1361187"/>
            <a:chOff x="6369129" y="3510764"/>
            <a:chExt cx="2435663" cy="1361187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69129" y="4108904"/>
              <a:ext cx="2435663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Metres per second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0870" y="4410290"/>
              <a:ext cx="57060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m/s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8738" y="3741465"/>
            <a:ext cx="311078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E</a:t>
            </a:r>
            <a:r>
              <a:rPr kumimoji="0" lang="en-US" sz="4000" b="1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k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= ½ x m x v</a:t>
            </a:r>
            <a:r>
              <a:rPr kumimoji="0" lang="en-US" sz="40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2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860" y="2495920"/>
            <a:ext cx="5392458" cy="584771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You may need to convert units!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8.9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2"/>
          <a:ext cx="5241358" cy="417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750g = 0.75kg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2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0.75 x 12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0.5 x 0.75 x 144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54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3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54J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750g book is thrown and has an initial speed of 12m/s.  Calculate its kinetic energy. (4)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9548" y="2531165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8574" y="342900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248" y="4289492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4460" y="5844575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1101" y="5124494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567892" y="3041739"/>
            <a:ext cx="3441809" cy="1530263"/>
            <a:chOff x="5567892" y="1299150"/>
            <a:chExt cx="3441809" cy="1530263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567892" y="1899313"/>
              <a:ext cx="481772" cy="93010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1 mark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8.9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390753"/>
          <a:ext cx="5241358" cy="4300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1.2kJ = 1200J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cap="none" spc="0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1200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½ x 1300 x 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75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1200</a:t>
                      </a:r>
                      <a:r>
                        <a:rPr kumimoji="0" lang="en-US" sz="2000" b="0" i="0" u="none" strike="noStrike" cap="none" spc="0" normalizeH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650 x 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cap="none" spc="0" normalizeH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 panose="020F0502020204030204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v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2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 = 1200 / 650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v</a:t>
                      </a:r>
                      <a:r>
                        <a:rPr lang="en-US" sz="2000" i="0" baseline="30000" dirty="0"/>
                        <a:t>2</a:t>
                      </a:r>
                      <a:r>
                        <a:rPr lang="en-US" sz="2000" i="0" baseline="0" dirty="0"/>
                        <a:t> = 1.8461538462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v = √1.8461538462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i="0" baseline="0" dirty="0"/>
                        <a:t>V = </a:t>
                      </a:r>
                      <a:r>
                        <a:rPr lang="en-GB" sz="2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1.35873244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1.4m/s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1319897"/>
            <a:ext cx="8447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A 1300kg car has 1.2kJ of kinetic energy.  Calculate it speed (5)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1040" y="2412456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9790" y="304873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6377" y="3860833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3125" y="606595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5127" y="4497107"/>
            <a:ext cx="2496178" cy="1477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70638" y="2512683"/>
            <a:ext cx="3441810" cy="461661"/>
            <a:chOff x="5570638" y="2512683"/>
            <a:chExt cx="3441810" cy="461661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 flipV="1">
              <a:off x="5570638" y="2743513"/>
              <a:ext cx="481773" cy="1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54376" y="3041739"/>
            <a:ext cx="3555325" cy="1200325"/>
            <a:chOff x="5454376" y="1299150"/>
            <a:chExt cx="3555325" cy="120032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54376" y="1899313"/>
              <a:ext cx="595288" cy="514914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4321784"/>
            <a:ext cx="3364275" cy="1200325"/>
            <a:chOff x="5645426" y="1299150"/>
            <a:chExt cx="3364275" cy="1200325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 2 marks available here.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899313"/>
              <a:ext cx="404238" cy="31761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5577233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TextBox 21"/>
          <p:cNvSpPr txBox="1"/>
          <p:nvPr/>
        </p:nvSpPr>
        <p:spPr>
          <a:xfrm>
            <a:off x="612192" y="825884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Worked Example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8.9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57622" y="91708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9330" y="1763618"/>
          <a:ext cx="8167402" cy="496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705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kinetic energy when mass is 880g and speed is 5m/s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kinetic energy when mass is 450g and speed is 9m/s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Calculate speed when a toy has 88J of kinetic energy and a mass of 120g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6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880g = 0.88kg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450g = 0.45kg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charset="0"/>
                          <a:cs typeface="Calibri" panose="020F0502020204030204" charset="0"/>
                        </a:rPr>
                        <a:t>120g = 0.12kg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m x v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0.88 x 5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½ x 0.45 x 9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88 = ½ x 0.12 x v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0.44x 25 =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k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= 0.225x 81 =18.225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88 = 0.06x 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 88 / 0.06 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v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2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=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1,466.66667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v = √1466.66667</a:t>
                      </a:r>
                    </a:p>
                    <a:p>
                      <a:pPr marL="0" marR="0" lvl="0" indent="0" algn="ctr" defTabSz="4572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v = </a:t>
                      </a:r>
                      <a:r>
                        <a:rPr lang="en-GB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38.2970844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  <a:sym typeface="Calibri" panose="020F0502020204030204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  <a:sym typeface="Calibri" panose="020F0502020204030204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>
                          <a:latin typeface="Calibri" panose="020F0502020204030204" charset="0"/>
                          <a:cs typeface="Calibri" panose="020F0502020204030204" charset="0"/>
                        </a:rPr>
                        <a:t>11J</a:t>
                      </a:r>
                      <a:endParaRPr lang="en-US" sz="2000" baseline="300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18J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charset="0"/>
                          <a:ea typeface="+mn-ea"/>
                          <a:cs typeface="Calibri" panose="020F0502020204030204" charset="0"/>
                        </a:rPr>
                        <a:t>38J</a:t>
                      </a:r>
                      <a:endParaRPr kumimoji="0" lang="en-US" sz="20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6220" y="815949"/>
            <a:ext cx="6920512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Complete the calculations for the following questions.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1280" y="299720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2400" y="356616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60320" y="4155543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0320" y="5245452"/>
            <a:ext cx="183896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62361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85946" y="299720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7066" y="356616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4986" y="4155543"/>
            <a:ext cx="176784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97632" y="4798310"/>
            <a:ext cx="1838960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31666" y="62361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47779" y="2997200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8899" y="3566161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86818" y="4175863"/>
            <a:ext cx="1942221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86818" y="4649030"/>
            <a:ext cx="1838960" cy="132343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600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93499" y="6236132"/>
            <a:ext cx="1625600" cy="2844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8.9 Kinetic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law of the conservation of energy?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9515" y="2406683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In all system changes energy is dissipated.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9515" y="1703613"/>
            <a:ext cx="3987254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However..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9515" y="3540640"/>
            <a:ext cx="398725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 energy is stored in less useful ways.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1268" name="Picture 4" descr="Free vector graphics of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8" y="2132883"/>
            <a:ext cx="3304204" cy="22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0067" y="5146648"/>
            <a:ext cx="5011619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For example in this TV energy is wasted as thermal energy.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3" name="Straight Arrow Connector 2"/>
          <p:cNvCxnSpPr>
            <a:stCxn id="18" idx="0"/>
          </p:cNvCxnSpPr>
          <p:nvPr/>
        </p:nvCxnSpPr>
        <p:spPr>
          <a:xfrm flipH="1" flipV="1">
            <a:off x="2352170" y="3540640"/>
            <a:ext cx="853707" cy="1606008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8.10 Dissipation of Energy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78" y="2193242"/>
            <a:ext cx="4160249" cy="30075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812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is energy wasted in mechanical processes?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8.11 Mechanical Processes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862054"/>
            <a:ext cx="416024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Mechanical processes become wasteful  when they cause a rise in temperature.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017" y="4171545"/>
            <a:ext cx="416024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Energy is dissipated into the surroundings as heat.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94860" y="1796299"/>
            <a:ext cx="394529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object projected up a slope.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4860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4860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4860" y="3158811"/>
            <a:ext cx="4413672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891867" y="3730925"/>
            <a:ext cx="0" cy="112894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4685031" y="4933192"/>
            <a:ext cx="4413672" cy="954107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Gravitational Potential Energy</a:t>
            </a:r>
          </a:p>
        </p:txBody>
      </p:sp>
      <p:pic>
        <p:nvPicPr>
          <p:cNvPr id="1026" name="Picture 2" descr="Free photos of Roller co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6" y="1121521"/>
            <a:ext cx="3627552" cy="50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 Energy Store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8.12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power?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9" name="Table 5"/>
          <p:cNvGraphicFramePr>
            <a:graphicFrameLocks noGrp="1"/>
          </p:cNvGraphicFramePr>
          <p:nvPr/>
        </p:nvGraphicFramePr>
        <p:xfrm>
          <a:off x="696577" y="4407767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Power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rate at which energy is transferred or the rate at which work is done.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434084" y="4931707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8.13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power?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9" name="Table 5"/>
          <p:cNvGraphicFramePr>
            <a:graphicFrameLocks noGrp="1"/>
          </p:cNvGraphicFramePr>
          <p:nvPr/>
        </p:nvGraphicFramePr>
        <p:xfrm>
          <a:off x="696577" y="4407767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Power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rate at which energy is transferred or the rate at which work is done.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0860" y="2584943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Power = Work Done /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738" y="3156249"/>
            <a:ext cx="194540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 = W / 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0441" y="3092248"/>
            <a:ext cx="2532185" cy="1383351"/>
            <a:chOff x="773723" y="3510765"/>
            <a:chExt cx="2532185" cy="1383351"/>
          </a:xfrm>
        </p:grpSpPr>
        <p:cxnSp>
          <p:nvCxnSpPr>
            <p:cNvPr id="15" name="Straight Arrow Connector 14"/>
            <p:cNvCxnSpPr>
              <a:stCxn id="1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Watts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0646" y="4432455"/>
                <a:ext cx="36644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W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277656" y="1421101"/>
            <a:ext cx="2532185" cy="1308219"/>
            <a:chOff x="773723" y="4051495"/>
            <a:chExt cx="2532185" cy="1308219"/>
          </a:xfrm>
        </p:grpSpPr>
        <p:cxnSp>
          <p:nvCxnSpPr>
            <p:cNvPr id="20" name="Straight Arrow Connector 19"/>
            <p:cNvCxnSpPr>
              <a:stCxn id="23" idx="2"/>
            </p:cNvCxnSpPr>
            <p:nvPr/>
          </p:nvCxnSpPr>
          <p:spPr>
            <a:xfrm flipH="1">
              <a:off x="1738607" y="4894116"/>
              <a:ext cx="167096" cy="46559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10646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548068" y="1294565"/>
            <a:ext cx="2532185" cy="1308219"/>
            <a:chOff x="773723" y="4051495"/>
            <a:chExt cx="2532185" cy="1308219"/>
          </a:xfrm>
        </p:grpSpPr>
        <p:cxnSp>
          <p:nvCxnSpPr>
            <p:cNvPr id="26" name="Straight Arrow Connector 25"/>
            <p:cNvCxnSpPr>
              <a:stCxn id="29" idx="2"/>
            </p:cNvCxnSpPr>
            <p:nvPr/>
          </p:nvCxnSpPr>
          <p:spPr>
            <a:xfrm flipH="1">
              <a:off x="1738607" y="4894116"/>
              <a:ext cx="178317" cy="46559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Seconds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10646" y="4432455"/>
                <a:ext cx="21255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s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8.13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power?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9" name="Table 5"/>
          <p:cNvGraphicFramePr>
            <a:graphicFrameLocks noGrp="1"/>
          </p:cNvGraphicFramePr>
          <p:nvPr/>
        </p:nvGraphicFramePr>
        <p:xfrm>
          <a:off x="696577" y="4407767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Power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rate at which energy is transferred or the rate at which work is done.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0860" y="2584943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Energy Transferred = Work Done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08852" y="3626727"/>
            <a:ext cx="97558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So…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8.13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power?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9" name="Table 5"/>
          <p:cNvGraphicFramePr>
            <a:graphicFrameLocks noGrp="1"/>
          </p:cNvGraphicFramePr>
          <p:nvPr/>
        </p:nvGraphicFramePr>
        <p:xfrm>
          <a:off x="696577" y="4407767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Power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rate at which energy is transferred or the rate at which work is done.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0860" y="2584943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Power = Energy Transferred/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738" y="3156249"/>
            <a:ext cx="1730598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 = E / 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0441" y="3092248"/>
            <a:ext cx="2532185" cy="1383351"/>
            <a:chOff x="773723" y="3510765"/>
            <a:chExt cx="2532185" cy="1383351"/>
          </a:xfrm>
        </p:grpSpPr>
        <p:cxnSp>
          <p:nvCxnSpPr>
            <p:cNvPr id="15" name="Straight Arrow Connector 14"/>
            <p:cNvCxnSpPr>
              <a:stCxn id="1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Watts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0646" y="4432455"/>
                <a:ext cx="36644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W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999268" y="1338046"/>
            <a:ext cx="2532185" cy="1308219"/>
            <a:chOff x="773723" y="4051495"/>
            <a:chExt cx="2532185" cy="1308219"/>
          </a:xfrm>
        </p:grpSpPr>
        <p:cxnSp>
          <p:nvCxnSpPr>
            <p:cNvPr id="20" name="Straight Arrow Connector 19"/>
            <p:cNvCxnSpPr>
              <a:stCxn id="23" idx="2"/>
            </p:cNvCxnSpPr>
            <p:nvPr/>
          </p:nvCxnSpPr>
          <p:spPr>
            <a:xfrm flipH="1">
              <a:off x="1738607" y="4894116"/>
              <a:ext cx="167096" cy="46559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Joules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10646" y="4432455"/>
                <a:ext cx="190113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J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150457" y="1295726"/>
            <a:ext cx="2532185" cy="1308219"/>
            <a:chOff x="773723" y="4051495"/>
            <a:chExt cx="2532185" cy="1308219"/>
          </a:xfrm>
        </p:grpSpPr>
        <p:cxnSp>
          <p:nvCxnSpPr>
            <p:cNvPr id="26" name="Straight Arrow Connector 25"/>
            <p:cNvCxnSpPr>
              <a:stCxn id="29" idx="2"/>
            </p:cNvCxnSpPr>
            <p:nvPr/>
          </p:nvCxnSpPr>
          <p:spPr>
            <a:xfrm flipH="1">
              <a:off x="1738607" y="4894116"/>
              <a:ext cx="178317" cy="465598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Seconds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10646" y="4432455"/>
                <a:ext cx="21255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s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8.13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power?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9" name="Table 5"/>
          <p:cNvGraphicFramePr>
            <a:graphicFrameLocks noGrp="1"/>
          </p:cNvGraphicFramePr>
          <p:nvPr/>
        </p:nvGraphicFramePr>
        <p:xfrm>
          <a:off x="696577" y="4407767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Power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/>
                        <a:t>The rate at which energy is transferred or the rate at which work is done.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10860" y="1809717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Power = Work Done / Time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0860" y="2421655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Power = Energy Transferred / 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5613" y="3264427"/>
            <a:ext cx="5257800" cy="830993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An energy transfer of 1 joule per second is equal to a power of 1 watt!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002572"/>
          <a:ext cx="5241358" cy="3810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 hours = 5 x 60 x 60 = 18,000s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P = E / 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1.5 x 10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9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= E / 18,000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08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 = 1.5 x 10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9</a:t>
                      </a: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 x 18,000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= 2.7 x 10</a:t>
                      </a:r>
                      <a:r>
                        <a:rPr kumimoji="0" lang="en-US" sz="2000" b="0" i="0" u="none" strike="noStrike" cap="none" spc="0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13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2.7 x 10</a:t>
                      </a:r>
                      <a:r>
                        <a:rPr lang="en-US" sz="2000" baseline="30000" dirty="0"/>
                        <a:t>13</a:t>
                      </a:r>
                      <a:r>
                        <a:rPr lang="en-US" sz="2000" baseline="0" dirty="0"/>
                        <a:t> J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649337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The electrical generators can provide 1.5 x 10</a:t>
            </a:r>
            <a:r>
              <a:rPr lang="en-GB" sz="2800" b="1" baseline="30000" dirty="0">
                <a:solidFill>
                  <a:schemeClr val="tx1"/>
                </a:solidFill>
                <a:sym typeface="Calibri" panose="020F0502020204030204"/>
              </a:rPr>
              <a:t>9</a:t>
            </a:r>
            <a:r>
              <a:rPr lang="en-GB" sz="2800" b="1" dirty="0">
                <a:solidFill>
                  <a:schemeClr val="tx1"/>
                </a:solidFill>
                <a:sym typeface="Calibri" panose="020F0502020204030204"/>
              </a:rPr>
              <a:t>W of power for a maximum of 5 hours.  Calculate the energy transferred.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3144" y="2032771"/>
            <a:ext cx="2412281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5858" y="2882030"/>
            <a:ext cx="2146852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4209" y="3530520"/>
            <a:ext cx="2651216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5937" y="5227537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1195" y="4293822"/>
            <a:ext cx="2496178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45426" y="1683627"/>
            <a:ext cx="3367022" cy="612384"/>
            <a:chOff x="5645426" y="2512683"/>
            <a:chExt cx="3367022" cy="612384"/>
          </a:xfrm>
        </p:grpSpPr>
        <p:sp>
          <p:nvSpPr>
            <p:cNvPr id="10" name="TextBox 9"/>
            <p:cNvSpPr txBox="1"/>
            <p:nvPr/>
          </p:nvSpPr>
          <p:spPr>
            <a:xfrm>
              <a:off x="6052411" y="2512683"/>
              <a:ext cx="2960037" cy="461661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Usually 1 mark for this.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>
            <a:xfrm flipH="1">
              <a:off x="5645426" y="2743514"/>
              <a:ext cx="406985" cy="381553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7" name="Group 16"/>
          <p:cNvGrpSpPr/>
          <p:nvPr/>
        </p:nvGrpSpPr>
        <p:grpSpPr>
          <a:xfrm>
            <a:off x="5486400" y="2310656"/>
            <a:ext cx="3523301" cy="1576255"/>
            <a:chOff x="5486400" y="1299150"/>
            <a:chExt cx="3523301" cy="157625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86400" y="1899313"/>
              <a:ext cx="563264" cy="976092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4" name="Group 23"/>
          <p:cNvGrpSpPr/>
          <p:nvPr/>
        </p:nvGrpSpPr>
        <p:grpSpPr>
          <a:xfrm>
            <a:off x="5645426" y="3672345"/>
            <a:ext cx="3364275" cy="917776"/>
            <a:chOff x="5645426" y="1299150"/>
            <a:chExt cx="3364275" cy="917776"/>
          </a:xfrm>
        </p:grpSpPr>
        <p:sp>
          <p:nvSpPr>
            <p:cNvPr id="25" name="TextBox 24"/>
            <p:cNvSpPr txBox="1"/>
            <p:nvPr/>
          </p:nvSpPr>
          <p:spPr>
            <a:xfrm>
              <a:off x="6049664" y="1299150"/>
              <a:ext cx="2960037" cy="830993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Show each step that you do. 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5645426" y="1714647"/>
              <a:ext cx="404238" cy="502279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748177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8.13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6945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relationship between watts and joules?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8.14 Watts and Joules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130" y="4101093"/>
            <a:ext cx="6301962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One watt is equal to one joule per second (J/s)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9355" y="2695428"/>
            <a:ext cx="202805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>
                <a:latin typeface="+mn-lt"/>
                <a:ea typeface="+mn-ea"/>
                <a:cs typeface="+mn-cs"/>
                <a:sym typeface="Calibri" panose="020F0502020204030204"/>
              </a:rPr>
              <a:t>Watts (W)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6593" y="2695427"/>
            <a:ext cx="181716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>
                <a:latin typeface="+mn-lt"/>
                <a:ea typeface="+mn-ea"/>
                <a:cs typeface="+mn-cs"/>
                <a:sym typeface="Calibri" panose="020F0502020204030204"/>
              </a:rPr>
              <a:t>Joules (J)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562" y="1104238"/>
            <a:ext cx="74008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efficiency?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7" name="Table 5"/>
          <p:cNvGraphicFramePr>
            <a:graphicFrameLocks noGrp="1"/>
          </p:cNvGraphicFramePr>
          <p:nvPr/>
        </p:nvGraphicFramePr>
        <p:xfrm>
          <a:off x="696577" y="4407767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Efficiency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fraction of the energy supplied which is transferred in a useful form.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25713" y="4921359"/>
            <a:ext cx="5466356" cy="92332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0860" y="2584943"/>
            <a:ext cx="8401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+mj-lt"/>
              </a:rPr>
              <a:t>Efficiency = Useful Output / Total Input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0137" y="1013315"/>
            <a:ext cx="3352632" cy="954103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This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could either be in watts or joules.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5731329" y="1967418"/>
            <a:ext cx="855124" cy="617525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/>
          <p:nvPr/>
        </p:nvCxnSpPr>
        <p:spPr>
          <a:xfrm>
            <a:off x="6586453" y="1953715"/>
            <a:ext cx="598118" cy="67559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8.15 Efficiency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9111" y="2029076"/>
          <a:ext cx="5241358" cy="3679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Convert Units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09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Write down the formula.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Efficiency = Useful Output/Input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Substitute Values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0.2 = Useful Output/ 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08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Do the Maths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Useful Output = 0.2 x 2.4</a:t>
                      </a:r>
                      <a:endParaRPr lang="en-US" sz="2000" i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/>
                        <a:t>Round and add units.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aseline="0" dirty="0"/>
                        <a:t>0.48W</a:t>
                      </a:r>
                      <a:endParaRPr lang="en-US" sz="20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5073" y="675841"/>
            <a:ext cx="8447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The total power input to the solar cell is 2.4 W when the efficiency is 0.20. Calculate the useful power output of the solar cell. (3)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1195" y="2181787"/>
            <a:ext cx="2412281" cy="3693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45" y="2634727"/>
            <a:ext cx="2146852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5910" y="3484672"/>
            <a:ext cx="2651216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8312" y="5126081"/>
            <a:ext cx="2496178" cy="516835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10" y="4205110"/>
            <a:ext cx="2651216" cy="646327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86400" y="2337160"/>
            <a:ext cx="3523301" cy="1576255"/>
            <a:chOff x="5486400" y="1299150"/>
            <a:chExt cx="3523301" cy="1576255"/>
          </a:xfrm>
        </p:grpSpPr>
        <p:sp>
          <p:nvSpPr>
            <p:cNvPr id="18" name="TextBox 17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Substitute before you do any rearranging. 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1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mark for doing this. 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5486400" y="1899313"/>
              <a:ext cx="563264" cy="976092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4774681"/>
            <a:ext cx="3523301" cy="1200325"/>
            <a:chOff x="5486400" y="1299150"/>
            <a:chExt cx="3523301" cy="1200325"/>
          </a:xfrm>
        </p:grpSpPr>
        <p:sp>
          <p:nvSpPr>
            <p:cNvPr id="29" name="TextBox 28"/>
            <p:cNvSpPr txBox="1"/>
            <p:nvPr/>
          </p:nvSpPr>
          <p:spPr>
            <a:xfrm>
              <a:off x="6049664" y="1299150"/>
              <a:ext cx="2960037" cy="1200325"/>
            </a:xfrm>
            <a:prstGeom prst="rect">
              <a:avLst/>
            </a:prstGeom>
            <a:solidFill>
              <a:schemeClr val="bg1"/>
            </a:solidFill>
            <a:ln w="381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Answer to 2 </a:t>
              </a:r>
              <a:r>
                <a:rPr lang="en-US" sz="2400" dirty="0" err="1">
                  <a:latin typeface="+mn-lt"/>
                  <a:ea typeface="+mn-ea"/>
                  <a:cs typeface="+mn-cs"/>
                  <a:sym typeface="Calibri" panose="020F0502020204030204"/>
                </a:rPr>
                <a:t>s.f</a:t>
              </a: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 which is the same as the values in the qu.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5486400" y="1899313"/>
              <a:ext cx="563264" cy="0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8.15 Efficiency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39" y="976761"/>
            <a:ext cx="5734833" cy="4904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724" y="1796299"/>
            <a:ext cx="4804907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moving object hitting an obstacle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724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724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975" y="3276096"/>
            <a:ext cx="2961880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040900" y="3722755"/>
            <a:ext cx="0" cy="1128942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652146" y="4851697"/>
            <a:ext cx="2961880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Sound Waves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146" y="5313009"/>
            <a:ext cx="2961880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146" y="5806940"/>
            <a:ext cx="2961880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charset="0"/>
                <a:cs typeface="Calibri" panose="020F0502020204030204" charset="0"/>
              </a:rPr>
              <a:t>Thermal Energy</a:t>
            </a:r>
            <a:endParaRPr lang="en-GB" sz="28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 Energy Store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ree vector graphics of Sp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941">
            <a:off x="3661166" y="2089056"/>
            <a:ext cx="5359773" cy="26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724" y="1796299"/>
            <a:ext cx="562573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object accelerated by a constant force.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724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724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932802"/>
            <a:ext cx="4181076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depends on the context!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93733" y="1379078"/>
            <a:ext cx="254000" cy="417221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605553" y="3272542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Chemical Energy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91360" y="3857824"/>
            <a:ext cx="0" cy="120226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95724" y="5148521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 Energy Store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5724" y="1796299"/>
            <a:ext cx="562573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An object accelerated by a constant force.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724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724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932802"/>
            <a:ext cx="4181076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depends on the context!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893733" y="1379078"/>
            <a:ext cx="254000" cy="417221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605553" y="3272542"/>
            <a:ext cx="3052051" cy="954107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Gravitational Potential Energy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91360" y="4247289"/>
            <a:ext cx="0" cy="120226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695724" y="5537986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pic>
        <p:nvPicPr>
          <p:cNvPr id="4" name="Picture 3" descr="A picture containing outdoor object, parachut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3" y="2267387"/>
            <a:ext cx="3643573" cy="3643573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 Energy Store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vector graphics of Passenger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" y="2487341"/>
            <a:ext cx="4687358" cy="250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4860" y="1796299"/>
            <a:ext cx="3945291" cy="446276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vehicle slowing down.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4860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4860" y="2359714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6284" y="3302861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Kinetic Energy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82091" y="3888143"/>
            <a:ext cx="0" cy="120226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5586455" y="5178840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Thermal Energy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 Energy Store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ot, kitchenwar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1" y="1129073"/>
            <a:ext cx="3728447" cy="4969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4860" y="1796299"/>
            <a:ext cx="3945291" cy="800219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Bringing water to a boil in an electric kettle.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4860" y="1155940"/>
            <a:ext cx="1667917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Scenario: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4860" y="2635760"/>
            <a:ext cx="2961880" cy="523220"/>
          </a:xfrm>
          <a:prstGeom prst="rect">
            <a:avLst/>
          </a:prstGeom>
          <a:solidFill>
            <a:srgbClr val="4A7CB5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Energy Changes</a:t>
            </a:r>
            <a:endParaRPr lang="en-GB" sz="2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6284" y="3302861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Electric Current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82091" y="3888143"/>
            <a:ext cx="0" cy="1202267"/>
          </a:xfrm>
          <a:prstGeom prst="straightConnector1">
            <a:avLst/>
          </a:prstGeom>
          <a:noFill/>
          <a:ln w="5715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5586455" y="5178840"/>
            <a:ext cx="3052051" cy="523220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Thermal Energy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8.1 Energy Store Changes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we represent energy transfers as diagrams?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A picture containing 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0"/>
          <a:stretch>
            <a:fillRect/>
          </a:stretch>
        </p:blipFill>
        <p:spPr>
          <a:xfrm>
            <a:off x="664017" y="2024455"/>
            <a:ext cx="5992277" cy="37135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16100" y="2006321"/>
            <a:ext cx="0" cy="226082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1423357" y="2034345"/>
            <a:ext cx="3725113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>
            <a:off x="3597165" y="3543831"/>
            <a:ext cx="1551305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>
            <a:off x="3623816" y="3543831"/>
            <a:ext cx="0" cy="147285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>
            <a:off x="2902981" y="4267144"/>
            <a:ext cx="0" cy="74953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1390700" y="4267144"/>
            <a:ext cx="154554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 flipH="1">
            <a:off x="3264421" y="4999917"/>
            <a:ext cx="359395" cy="57091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/>
          <p:nvPr/>
        </p:nvCxnSpPr>
        <p:spPr>
          <a:xfrm>
            <a:off x="2891809" y="4999917"/>
            <a:ext cx="372611" cy="570913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/>
        </p:nvCxnSpPr>
        <p:spPr>
          <a:xfrm flipV="1">
            <a:off x="5132831" y="2771654"/>
            <a:ext cx="736473" cy="772177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132831" y="2040572"/>
            <a:ext cx="703174" cy="731081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6078072" y="1823074"/>
            <a:ext cx="289571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Sankey diagrams start off as one arrow that splits into two or more points.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74958" y="3551063"/>
            <a:ext cx="2857045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This shows how all of the energy in a system is transferred into different stores.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560" y="5607326"/>
            <a:ext cx="4787493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The width of the arrow is drawn to scale to show the amount of energy.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8.2 Energy Transfers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26AFFF-B344-4D82-B46A-B9378E6A3062}">
  <ds:schemaRefs/>
</ds:datastoreItem>
</file>

<file path=customXml/itemProps2.xml><?xml version="1.0" encoding="utf-8"?>
<ds:datastoreItem xmlns:ds="http://schemas.openxmlformats.org/officeDocument/2006/customXml" ds:itemID="{3E22C667-7817-4AE8-932B-36092572E29C}">
  <ds:schemaRefs/>
</ds:datastoreItem>
</file>

<file path=customXml/itemProps3.xml><?xml version="1.0" encoding="utf-8"?>
<ds:datastoreItem xmlns:ds="http://schemas.openxmlformats.org/officeDocument/2006/customXml" ds:itemID="{FD1611D8-70C8-4547-95F0-5621264CE6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2279</Words>
  <Application>Microsoft Office PowerPoint</Application>
  <PresentationFormat>On-screen Show (4:3)</PresentationFormat>
  <Paragraphs>545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Aharoni</vt:lpstr>
      <vt:lpstr>Arial</vt:lpstr>
      <vt:lpstr>Avenir Book</vt:lpstr>
      <vt:lpstr>Calibri</vt:lpstr>
      <vt:lpstr>gg sans</vt:lpstr>
      <vt:lpstr>Helvetica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347</cp:revision>
  <cp:lastPrinted>2016-10-24T15:28:00Z</cp:lastPrinted>
  <dcterms:created xsi:type="dcterms:W3CDTF">2025-08-12T06:33:03Z</dcterms:created>
  <dcterms:modified xsi:type="dcterms:W3CDTF">2025-08-13T08:06:52Z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ABE2A05590DD40BA8E41A2DA54145135_13</vt:lpwstr>
  </property>
  <property fmtid="{D5CDD505-2E9C-101B-9397-08002B2CF9AE}" pid="6" name="KSOProductBuildVer">
    <vt:lpwstr>1033-12.2.0.13213</vt:lpwstr>
  </property>
</Properties>
</file>