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0"/>
  </p:notesMasterIdLst>
  <p:handoutMasterIdLst>
    <p:handoutMasterId r:id="rId41"/>
  </p:handoutMasterIdLst>
  <p:sldIdLst>
    <p:sldId id="670" r:id="rId5"/>
    <p:sldId id="1591" r:id="rId6"/>
    <p:sldId id="1876" r:id="rId7"/>
    <p:sldId id="1653" r:id="rId8"/>
    <p:sldId id="1829" r:id="rId9"/>
    <p:sldId id="1830" r:id="rId10"/>
    <p:sldId id="1878" r:id="rId11"/>
    <p:sldId id="1877" r:id="rId12"/>
    <p:sldId id="1658" r:id="rId13"/>
    <p:sldId id="1659" r:id="rId14"/>
    <p:sldId id="1655" r:id="rId15"/>
    <p:sldId id="1660" r:id="rId16"/>
    <p:sldId id="1661" r:id="rId17"/>
    <p:sldId id="1834" r:id="rId18"/>
    <p:sldId id="1872" r:id="rId19"/>
    <p:sldId id="1666" r:id="rId20"/>
    <p:sldId id="1662" r:id="rId21"/>
    <p:sldId id="1873" r:id="rId22"/>
    <p:sldId id="1836" r:id="rId23"/>
    <p:sldId id="1656" r:id="rId24"/>
    <p:sldId id="1838" r:id="rId25"/>
    <p:sldId id="1871" r:id="rId26"/>
    <p:sldId id="1840" r:id="rId27"/>
    <p:sldId id="1870" r:id="rId28"/>
    <p:sldId id="1855" r:id="rId29"/>
    <p:sldId id="1868" r:id="rId30"/>
    <p:sldId id="1869" r:id="rId31"/>
    <p:sldId id="1665" r:id="rId32"/>
    <p:sldId id="1657" r:id="rId33"/>
    <p:sldId id="1654" r:id="rId34"/>
    <p:sldId id="1866" r:id="rId35"/>
    <p:sldId id="1867" r:id="rId36"/>
    <p:sldId id="1844" r:id="rId37"/>
    <p:sldId id="1874" r:id="rId38"/>
    <p:sldId id="1875" r:id="rId39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charset="0"/>
        <a:ea typeface="Calibri" panose="020F0502020204030204" charset="0"/>
        <a:cs typeface="Calibri" panose="020F0502020204030204" charset="0"/>
        <a:sym typeface="Calibri" panose="020F050202020403020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B3D8"/>
    <a:srgbClr val="4F81BD"/>
    <a:srgbClr val="4A7CB5"/>
    <a:srgbClr val="00B050"/>
    <a:srgbClr val="A9D092"/>
    <a:srgbClr val="00CF63"/>
    <a:srgbClr val="48A9C5"/>
    <a:srgbClr val="79C1D5"/>
    <a:srgbClr val="80CCE7"/>
    <a:srgbClr val="3CAB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92"/>
    <p:restoredTop sz="95750"/>
  </p:normalViewPr>
  <p:slideViewPr>
    <p:cSldViewPr snapToGrid="0" showGuides="1">
      <p:cViewPr varScale="1">
        <p:scale>
          <a:sx n="87" d="100"/>
          <a:sy n="87" d="100"/>
        </p:scale>
        <p:origin x="39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fld id="{A94CC91B-F684-3442-BB05-5E12EC2FF8E1}" type="datetimeFigureOut">
              <a:rPr lang="en-US" altLang="en-US"/>
              <a:t>8/13/2025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</a:lstStyle>
          <a:p>
            <a:pPr>
              <a:defRPr/>
            </a:pPr>
            <a:fld id="{29A704AE-0A90-9946-ABA1-80D326FF8979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37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267" name="Shape 38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endParaRPr lang="en-US" altLang="en-US">
              <a:sym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1pPr>
    <a:lvl2pPr marL="742950" indent="-28575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2pPr>
    <a:lvl3pPr marL="11430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3pPr>
    <a:lvl4pPr marL="16002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4pPr>
    <a:lvl5pPr marL="2057400" indent="-228600" algn="l" rtl="0" eaLnBrk="0" fontAlgn="base" hangingPunct="0">
      <a:spcBef>
        <a:spcPts val="4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charset="0"/>
      </a:defRPr>
    </a:lvl5pPr>
    <a:lvl6pPr indent="11430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6pPr>
    <a:lvl7pPr indent="13716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7pPr>
    <a:lvl8pPr indent="16002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8pPr>
    <a:lvl9pPr indent="1828800" latinLnBrk="0">
      <a:spcBef>
        <a:spcPts val="400"/>
      </a:spcBef>
      <a:defRPr sz="1200">
        <a:latin typeface="+mn-lt"/>
        <a:ea typeface="+mn-ea"/>
        <a:cs typeface="+mn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hape 66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0" name="Shape 67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4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13" name="Picture 1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11" name="Rectangles 10"/>
          <p:cNvSpPr/>
          <p:nvPr userDrawn="1"/>
        </p:nvSpPr>
        <p:spPr>
          <a:xfrm>
            <a:off x="619759" y="6389370"/>
            <a:ext cx="1832495" cy="36195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19759" y="6389370"/>
            <a:ext cx="1832495" cy="36195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A6A6A6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19760" y="6389370"/>
            <a:ext cx="1874058" cy="36195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7328453" y="6069496"/>
            <a:ext cx="768626" cy="662609"/>
          </a:xfrm>
          <a:prstGeom prst="ellipse">
            <a:avLst/>
          </a:prstGeom>
          <a:solidFill>
            <a:srgbClr val="A6A6A6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388208" y="6169969"/>
            <a:ext cx="658189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SS/F</a:t>
            </a:r>
          </a:p>
        </p:txBody>
      </p:sp>
      <p:sp>
        <p:nvSpPr>
          <p:cNvPr id="7" name="Oval 6"/>
          <p:cNvSpPr/>
          <p:nvPr userDrawn="1"/>
        </p:nvSpPr>
        <p:spPr>
          <a:xfrm>
            <a:off x="8196470" y="6069496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16468" y="6169969"/>
            <a:ext cx="711088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SS/H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5545977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579228" y="6169969"/>
            <a:ext cx="6758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CS/F</a:t>
            </a:r>
          </a:p>
        </p:txBody>
      </p:sp>
      <p:sp>
        <p:nvSpPr>
          <p:cNvPr id="11" name="Oval 10"/>
          <p:cNvSpPr/>
          <p:nvPr userDrawn="1"/>
        </p:nvSpPr>
        <p:spPr>
          <a:xfrm>
            <a:off x="6413994" y="6069496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47245" y="6169969"/>
            <a:ext cx="728722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CS/H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4" name="Rectangles 3"/>
          <p:cNvSpPr/>
          <p:nvPr userDrawn="1"/>
        </p:nvSpPr>
        <p:spPr>
          <a:xfrm>
            <a:off x="619760" y="6389370"/>
            <a:ext cx="1915622" cy="36195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5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L1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5" name="Picture 4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19759" y="6389370"/>
            <a:ext cx="1842885" cy="36195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L2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19759" y="6389370"/>
            <a:ext cx="1842885" cy="36195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630881" y="177149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3200" b="0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  <a:sym typeface="Calibri" panose="020F0502020204030204"/>
              </a:rPr>
              <a:t>Exam Practice </a:t>
            </a:r>
            <a:endParaRPr kumimoji="0" lang="en-GB" sz="3200" b="1" i="0" u="none" strike="noStrike" cap="none" spc="0" normalizeH="0" baseline="0" dirty="0">
              <a:ln>
                <a:noFill/>
              </a:ln>
              <a:solidFill>
                <a:srgbClr val="4A7CB5"/>
              </a:solidFill>
              <a:effectLst/>
              <a:uFillTx/>
              <a:latin typeface="Aharoni" panose="02010803020104030203" pitchFamily="2" charset="-79"/>
              <a:ea typeface="+mn-ea"/>
              <a:cs typeface="Aharoni" panose="02010803020104030203" pitchFamily="2" charset="-79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330816" y="112712"/>
            <a:ext cx="5219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L3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19759" y="6389370"/>
            <a:ext cx="1832495" cy="36195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3" name="Picture 2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5" name="Rectangles 4"/>
          <p:cNvSpPr/>
          <p:nvPr userDrawn="1"/>
        </p:nvSpPr>
        <p:spPr>
          <a:xfrm>
            <a:off x="619759" y="6389370"/>
            <a:ext cx="1842885" cy="36195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 userDrawn="1"/>
        </p:nvSpPr>
        <p:spPr>
          <a:xfrm>
            <a:off x="812632" y="5630792"/>
            <a:ext cx="768626" cy="662609"/>
          </a:xfrm>
          <a:prstGeom prst="ellipse">
            <a:avLst/>
          </a:prstGeom>
          <a:solidFill>
            <a:schemeClr val="bg1">
              <a:lumMod val="65000"/>
            </a:schemeClr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95936" y="5687942"/>
            <a:ext cx="5462197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Content you 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will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NOT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assessed on</a:t>
            </a:r>
          </a:p>
        </p:txBody>
      </p:sp>
      <p:sp>
        <p:nvSpPr>
          <p:cNvPr id="2" name="Oval 1"/>
          <p:cNvSpPr/>
          <p:nvPr userDrawn="1"/>
        </p:nvSpPr>
        <p:spPr>
          <a:xfrm>
            <a:off x="812632" y="4823072"/>
            <a:ext cx="768626" cy="662609"/>
          </a:xfrm>
          <a:prstGeom prst="ellipse">
            <a:avLst/>
          </a:prstGeom>
          <a:solidFill>
            <a:srgbClr val="00B050"/>
          </a:solidFill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1695936" y="4880222"/>
            <a:ext cx="5333828" cy="523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Content you </a:t>
            </a: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CAN BE</a:t>
            </a: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be assessed on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5" name="Picture 4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6" name="Rectangles 5"/>
          <p:cNvSpPr/>
          <p:nvPr userDrawn="1"/>
        </p:nvSpPr>
        <p:spPr>
          <a:xfrm>
            <a:off x="619760" y="6389370"/>
            <a:ext cx="1874058" cy="36195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www.exampaperspractice.co.uk/" TargetMode="Externa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26046" y="-4762"/>
            <a:ext cx="9170046" cy="6867525"/>
            <a:chOff x="-26046" y="-4762"/>
            <a:chExt cx="9170046" cy="6867525"/>
          </a:xfrm>
        </p:grpSpPr>
        <p:sp>
          <p:nvSpPr>
            <p:cNvPr id="7" name="Rectangle 6"/>
            <p:cNvSpPr/>
            <p:nvPr userDrawn="1"/>
          </p:nvSpPr>
          <p:spPr>
            <a:xfrm>
              <a:off x="11113" y="0"/>
              <a:ext cx="9132887" cy="6858000"/>
            </a:xfrm>
            <a:prstGeom prst="rect">
              <a:avLst/>
            </a:prstGeom>
            <a:noFill/>
            <a:ln w="57150">
              <a:solidFill>
                <a:srgbClr val="4A7C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0"/>
              <a:ext cx="409575" cy="68580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endParaRPr lang="en-GB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TextBox 8"/>
            <p:cNvSpPr txBox="1">
              <a:spLocks noChangeArrowheads="1"/>
            </p:cNvSpPr>
            <p:nvPr userDrawn="1"/>
          </p:nvSpPr>
          <p:spPr bwMode="auto">
            <a:xfrm rot="16200000">
              <a:off x="-3228976" y="3198168"/>
              <a:ext cx="6867525" cy="461665"/>
            </a:xfrm>
            <a:prstGeom prst="rect">
              <a:avLst/>
            </a:prstGeom>
            <a:solidFill>
              <a:srgbClr val="4A7CB5"/>
            </a:solidFill>
            <a:ln w="9525">
              <a:solidFill>
                <a:srgbClr val="4A7CB5"/>
              </a:solidFill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charset="0"/>
                  <a:ea typeface="Calibri" panose="020F0502020204030204" charset="0"/>
                  <a:cs typeface="Calibri" panose="020F0502020204030204" charset="0"/>
                  <a:sym typeface="Calibri" panose="020F050202020403020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GB" altLang="en-US" sz="2400" dirty="0">
                  <a:solidFill>
                    <a:srgbClr val="FFFFFF"/>
                  </a:solidFill>
                  <a:latin typeface="Aharoni" panose="02010803020104030203" pitchFamily="2" charset="-79"/>
                  <a:ea typeface="BatangChe" panose="02030609000101010101" pitchFamily="49" charset="-127"/>
                  <a:cs typeface="Aharoni" panose="02010803020104030203" pitchFamily="2" charset="-79"/>
                </a:rPr>
                <a:t>EDEXCEL GCSE Physics Paper 1</a:t>
              </a:r>
            </a:p>
          </p:txBody>
        </p:sp>
      </p:grpSp>
      <p:sp>
        <p:nvSpPr>
          <p:cNvPr id="3" name="TextBox 2"/>
          <p:cNvSpPr txBox="1"/>
          <p:nvPr userDrawn="1"/>
        </p:nvSpPr>
        <p:spPr>
          <a:xfrm>
            <a:off x="923576" y="6428650"/>
            <a:ext cx="170271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4A7CB5"/>
                </a:solidFill>
                <a:latin typeface="Avenir Book" panose="02000503020000020003" pitchFamily="2" charset="0"/>
              </a:rPr>
              <a:t>@SinclairEducation</a:t>
            </a:r>
          </a:p>
        </p:txBody>
      </p:sp>
      <p:pic>
        <p:nvPicPr>
          <p:cNvPr id="4" name="Picture 3" descr="A picture containing company name&#10;&#10;Description automatically generated"/>
          <p:cNvPicPr>
            <a:picLocks noChangeAspect="1"/>
          </p:cNvPicPr>
          <p:nvPr userDrawn="1"/>
        </p:nvPicPr>
        <p:blipFill rotWithShape="1">
          <a:blip r:embed="rId1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86848" t="68493" r="5696" b="18002"/>
          <a:stretch>
            <a:fillRect/>
          </a:stretch>
        </p:blipFill>
        <p:spPr>
          <a:xfrm>
            <a:off x="596458" y="6363096"/>
            <a:ext cx="409471" cy="399483"/>
          </a:xfrm>
          <a:prstGeom prst="rect">
            <a:avLst/>
          </a:prstGeom>
        </p:spPr>
      </p:pic>
      <p:sp>
        <p:nvSpPr>
          <p:cNvPr id="5" name="Rectangles 4"/>
          <p:cNvSpPr/>
          <p:nvPr userDrawn="1"/>
        </p:nvSpPr>
        <p:spPr>
          <a:xfrm>
            <a:off x="619759" y="6389370"/>
            <a:ext cx="1884449" cy="361950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45718" tIns="45718" rIns="45718" bIns="45718" numCol="1" spcCol="38100" rtlCol="0" anchor="t" forceAA="0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49B3FC-739C-EA84-E997-7E691C77ED3C}"/>
              </a:ext>
            </a:extLst>
          </p:cNvPr>
          <p:cNvSpPr txBox="1"/>
          <p:nvPr userDrawn="1"/>
        </p:nvSpPr>
        <p:spPr>
          <a:xfrm>
            <a:off x="6218748" y="6651354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73F3E9-6AEE-C939-A447-A7DB8A13D777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93" y="2127691"/>
            <a:ext cx="7695738" cy="3098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766456-8B07-1B67-E4DA-B8A501BA980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225" y="307838"/>
            <a:ext cx="933411" cy="375797"/>
          </a:xfrm>
          <a:prstGeom prst="rect">
            <a:avLst/>
          </a:prstGeom>
        </p:spPr>
      </p:pic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5A0C5903-F270-2BED-4872-764A4872022A}"/>
              </a:ext>
            </a:extLst>
          </p:cNvPr>
          <p:cNvSpPr txBox="1">
            <a:spLocks/>
          </p:cNvSpPr>
          <p:nvPr userDrawn="1"/>
        </p:nvSpPr>
        <p:spPr>
          <a:xfrm>
            <a:off x="2531747" y="6587219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titleStyle>
    <p:bodyStyle>
      <a:lvl1pPr marL="342900" indent="-3429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82955" indent="-32575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219200" indent="-3048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736725" indent="-365125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235200" indent="-406400" algn="l" defTabSz="457200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>
          <a:solidFill>
            <a:srgbClr val="000000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 panose="020B0604020202020204"/>
        <a:buChar char="•"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 panose="020F0502020204030204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 panose="020F050202020403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Shape 64"/>
          <p:cNvSpPr>
            <a:spLocks noChangeArrowheads="1"/>
          </p:cNvSpPr>
          <p:nvPr/>
        </p:nvSpPr>
        <p:spPr bwMode="auto">
          <a:xfrm>
            <a:off x="447675" y="1322101"/>
            <a:ext cx="8696325" cy="127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ctr" eaLnBrk="1"/>
            <a:r>
              <a:rPr lang="en-US" altLang="en-US" sz="4400" b="1" dirty="0">
                <a:solidFill>
                  <a:schemeClr val="tx1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Astronomy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02396" y="2513647"/>
            <a:ext cx="4986882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GB" sz="4000" b="1" i="0" u="none" strike="noStrike" cap="none" spc="0" normalizeH="0" baseline="0" dirty="0">
                <a:ln>
                  <a:noFill/>
                </a:ln>
                <a:solidFill>
                  <a:srgbClr val="4A7CB5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Paper 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23576" y="6428650"/>
            <a:ext cx="309880" cy="3067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rgbClr val="4A7CB5"/>
              </a:solidFill>
              <a:latin typeface="Avenir Book" panose="02000503020000020003" pitchFamily="2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3" t="16304" b="20833"/>
          <a:stretch>
            <a:fillRect/>
          </a:stretch>
        </p:blipFill>
        <p:spPr>
          <a:xfrm>
            <a:off x="4572000" y="1844307"/>
            <a:ext cx="4381500" cy="4023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2859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What happens during a circular orbit?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861" y="2009122"/>
            <a:ext cx="457074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For circular orbits the force of gravity can lead to changing velocity, but unchanged speed.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0861" y="3275624"/>
            <a:ext cx="457074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force of gravity causes the satellite to accelerate.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861" y="4178028"/>
            <a:ext cx="457074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acceleration causes a change in direction.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861" y="5093916"/>
            <a:ext cx="457074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velocity changes because direction changes.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0861" y="6031192"/>
            <a:ext cx="4570740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speed does not change.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7.6 Circular Orbits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3" t="16304" b="20833"/>
          <a:stretch>
            <a:fillRect/>
          </a:stretch>
        </p:blipFill>
        <p:spPr>
          <a:xfrm>
            <a:off x="4572000" y="1844307"/>
            <a:ext cx="4381500" cy="40237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2859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How do objects maintain circular orbits?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0860" y="2009122"/>
            <a:ext cx="6467273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Gravity provides the force that allows planets and satellites to maintain their circular orbits.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290" y="2944178"/>
            <a:ext cx="4670612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For an object to remain in a steady circular orbit around an object it needs to be going at the right speed.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290" y="4233177"/>
            <a:ext cx="4670612" cy="1862048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This is because an object orbiting another maintains its orbit if there is a balance between its velocity and the gravitational pull of the object it is orbiting.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7.6 Circular Orbits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3" t="16304" b="20833"/>
          <a:stretch>
            <a:fillRect/>
          </a:stretch>
        </p:blipFill>
        <p:spPr>
          <a:xfrm>
            <a:off x="4572000" y="1844307"/>
            <a:ext cx="4381500" cy="4023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858" y="898109"/>
            <a:ext cx="8342642" cy="1015663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3000" dirty="0">
                <a:latin typeface="Calibri" panose="020F0502020204030204" charset="0"/>
                <a:cs typeface="Calibri" panose="020F0502020204030204" charset="0"/>
              </a:rPr>
              <a:t>For a stable orbit, the radius must change if the speed changes.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860" y="1912994"/>
            <a:ext cx="5359633" cy="83099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  <a:latin typeface="ReithSans"/>
              </a:rPr>
              <a:t>The gravitational attraction between two objects decreases with distance.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860" y="2833292"/>
            <a:ext cx="5359633" cy="120032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  <a:latin typeface="ReithSans"/>
              </a:rPr>
              <a:t>This means that the closer the two objects are to each other, the stronger the force of gravity between them.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0859" y="4145381"/>
            <a:ext cx="5359633" cy="83099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  <a:latin typeface="ReithSans"/>
              </a:rPr>
              <a:t>If the force between them is greater, a greater acceleration will occur. 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10858" y="5088138"/>
            <a:ext cx="3961142" cy="156966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  <a:latin typeface="ReithSans"/>
              </a:rPr>
              <a:t>The greater the acceleration, the greater the change in velocity - this causes the object to move faster.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7.7 Stable Orbits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3" t="16304" b="20833"/>
          <a:stretch>
            <a:fillRect/>
          </a:stretch>
        </p:blipFill>
        <p:spPr>
          <a:xfrm>
            <a:off x="4572000" y="1844307"/>
            <a:ext cx="4381500" cy="4023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858" y="898109"/>
            <a:ext cx="8342642" cy="1015663"/>
          </a:xfrm>
          <a:prstGeom prst="rect">
            <a:avLst/>
          </a:prstGeom>
          <a:solidFill>
            <a:schemeClr val="bg1"/>
          </a:solidFill>
          <a:ln w="571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GB" sz="3000" dirty="0">
                <a:latin typeface="Calibri" panose="020F0502020204030204" charset="0"/>
                <a:cs typeface="Calibri" panose="020F0502020204030204" charset="0"/>
              </a:rPr>
              <a:t>For a stable orbit, the radius must change if the speed changes.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860" y="2666028"/>
            <a:ext cx="5359633" cy="83099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  <a:latin typeface="ReithSans"/>
              </a:rPr>
              <a:t>Objects in small orbits travel faster than objects in large orbits.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0860" y="3586326"/>
            <a:ext cx="5359633" cy="156966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  <a:latin typeface="ReithSans"/>
              </a:rPr>
              <a:t>In order to change orbital speed, an object must change the radius of its orbit at the same time, to maintain a stable orbit. 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7.7 Stable Orbits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right light in space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12" y="1718428"/>
            <a:ext cx="5626364" cy="39384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929908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Steady State and Big Bang theory?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408" y="2598305"/>
            <a:ext cx="4867408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Big Bang theory suggests that the Universe originated from a very small, extremely hot and dense region.  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7.8 Steady State vs Big Bang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408" y="3880189"/>
            <a:ext cx="4867408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The whole Universe then expanded outwards and continues to do so.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right light in space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12" y="1718428"/>
            <a:ext cx="5626364" cy="393845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929908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Steady State and Big Bang theory?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408" y="2779983"/>
            <a:ext cx="4867408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The Steady State theory says that the Universe has always existed.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7.8 Steady State vs Big Bang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408" y="3702842"/>
            <a:ext cx="4867408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It says that the Universe is expanding and constantly creating matter as the Universe expands.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72859" y="1064469"/>
            <a:ext cx="777114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What is our evidence for the Big Bang theory?</a:t>
            </a:r>
          </a:p>
        </p:txBody>
      </p:sp>
      <p:pic>
        <p:nvPicPr>
          <p:cNvPr id="5" name="Picture 4" descr="A bright light in space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12" y="1718428"/>
            <a:ext cx="5626364" cy="39384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3099" y="2260235"/>
            <a:ext cx="466725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Further evidence for the Big Bang is the presence of cosmic background radiation.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2780" y="3525189"/>
            <a:ext cx="4667250" cy="156966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It is believed that it is the remains of radiation produced shortly after the Big Bang which is now thinly spread across the whole Universe.</a:t>
            </a:r>
            <a:endParaRPr lang="en-GB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7.9 Evidence for Big Bang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72859" y="850021"/>
            <a:ext cx="777114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What is our evidence for the Big Bang theory?</a:t>
            </a:r>
          </a:p>
        </p:txBody>
      </p:sp>
      <p:pic>
        <p:nvPicPr>
          <p:cNvPr id="5" name="Picture 4" descr="A bright light in space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12" y="1718428"/>
            <a:ext cx="5626364" cy="39384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0860" y="2034266"/>
            <a:ext cx="4667250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Galaxies show a red-shift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0860" y="2602756"/>
            <a:ext cx="466725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But more distant galaxies show bigger red-shift.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0860" y="3525189"/>
            <a:ext cx="466725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Galaxies moving away suggest the Universe is expanding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0860" y="4453397"/>
            <a:ext cx="466725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More distant galaxies are moving away faster.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0824" y="5381605"/>
            <a:ext cx="466725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The Universe therefore was once all in one place.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7.9 Evidence for Big Bang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929908"/>
            <a:ext cx="7427171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000" dirty="0">
                <a:sym typeface="Calibri" panose="020F0502020204030204"/>
              </a:rPr>
              <a:t>Why is the Big Bang theory the current accepted model for the origin of the Universe?</a:t>
            </a:r>
            <a:endParaRPr lang="en-GB" sz="30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7.10 Evidence for Big Bang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2" name="Table 5"/>
          <p:cNvGraphicFramePr>
            <a:graphicFrameLocks noGrp="1"/>
          </p:cNvGraphicFramePr>
          <p:nvPr/>
        </p:nvGraphicFramePr>
        <p:xfrm>
          <a:off x="664017" y="2273319"/>
          <a:ext cx="8201985" cy="2346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3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3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3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9958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Evidence</a:t>
                      </a:r>
                    </a:p>
                  </a:txBody>
                  <a:tcPr anchor="ctr">
                    <a:solidFill>
                      <a:srgbClr val="97B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Does It support Big Bang theory?</a:t>
                      </a:r>
                    </a:p>
                  </a:txBody>
                  <a:tcPr anchor="ctr">
                    <a:solidFill>
                      <a:srgbClr val="97B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Does it support the Steady State theory?</a:t>
                      </a:r>
                    </a:p>
                  </a:txBody>
                  <a:tcPr anchor="ctr">
                    <a:solidFill>
                      <a:srgbClr val="97B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300" b="0" dirty="0"/>
                        <a:t>Distant galaxies have greater red shift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Yes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Yes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300" b="0" dirty="0"/>
                        <a:t>CMBR is everywhere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Yes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No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161692" y="3130062"/>
            <a:ext cx="1535723" cy="621323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22830" y="3130062"/>
            <a:ext cx="1535723" cy="621323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6249" y="3879770"/>
            <a:ext cx="1535723" cy="621323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44444" y="3887996"/>
            <a:ext cx="1535723" cy="621323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right light in space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0" y="2196725"/>
            <a:ext cx="5181069" cy="36267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929908"/>
            <a:ext cx="7427171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000" dirty="0">
                <a:sym typeface="Calibri" panose="020F0502020204030204"/>
              </a:rPr>
              <a:t>Why is the Big Bang theory the current accepted model for the origin of the Universe?</a:t>
            </a:r>
            <a:endParaRPr lang="en-GB" sz="30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8069" y="3158796"/>
            <a:ext cx="3344001" cy="1569656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There is more evidence currently supporting it and so it is now the accepted theory.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7.10 Evidence for Big Bang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896974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equation that you would use to calculate weight?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0860" y="2106651"/>
            <a:ext cx="84015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Weight = Mass x Gravitational Field Strength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2687" y="2695214"/>
            <a:ext cx="2532185" cy="1383351"/>
            <a:chOff x="773723" y="3510765"/>
            <a:chExt cx="2532185" cy="1383351"/>
          </a:xfrm>
        </p:grpSpPr>
        <p:cxnSp>
          <p:nvCxnSpPr>
            <p:cNvPr id="8" name="Straight Arrow Connector 7"/>
            <p:cNvCxnSpPr>
              <a:stCxn id="7" idx="0"/>
            </p:cNvCxnSpPr>
            <p:nvPr/>
          </p:nvCxnSpPr>
          <p:spPr>
            <a:xfrm flipV="1">
              <a:off x="2039816" y="3510765"/>
              <a:ext cx="275166" cy="54073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3"/>
            <p:cNvGrpSpPr/>
            <p:nvPr/>
          </p:nvGrpSpPr>
          <p:grpSpPr>
            <a:xfrm>
              <a:off x="773723" y="4051495"/>
              <a:ext cx="2532185" cy="842621"/>
              <a:chOff x="773723" y="4051495"/>
              <a:chExt cx="2532185" cy="842621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773723" y="4051495"/>
                <a:ext cx="2532185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8" tIns="45718" rIns="45718" bIns="45718" numCol="1" spcCol="38100" rtlCol="0" anchor="t">
                <a:spAutoFit/>
              </a:bodyPr>
              <a:lstStyle/>
              <a:p>
                <a:pPr marL="0" marR="0" indent="0" algn="ct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US" sz="2400" dirty="0">
                    <a:latin typeface="+mn-lt"/>
                    <a:ea typeface="+mn-ea"/>
                    <a:cs typeface="+mn-cs"/>
                    <a:sym typeface="Calibri" panose="020F0502020204030204"/>
                  </a:rPr>
                  <a:t>Newtons</a:t>
                </a:r>
                <a:endPara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44758" y="4432455"/>
                <a:ext cx="291101" cy="4616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8" tIns="45718" rIns="45718" bIns="45718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en-US" sz="2400" b="0" i="0" u="none" strike="noStrike" cap="none" spc="0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Calibri" panose="020F0502020204030204"/>
                  </a:rPr>
                  <a:t>N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2499483" y="2779813"/>
            <a:ext cx="1313945" cy="1441879"/>
            <a:chOff x="5529668" y="2885983"/>
            <a:chExt cx="1313945" cy="1441879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6080224" y="2885983"/>
              <a:ext cx="28784" cy="68696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529668" y="3487970"/>
              <a:ext cx="1313945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Kilograms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892193" y="3866201"/>
              <a:ext cx="376061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k</a:t>
              </a: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g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65929" y="2695214"/>
            <a:ext cx="2848917" cy="1361187"/>
            <a:chOff x="6165929" y="3510764"/>
            <a:chExt cx="2848917" cy="1361187"/>
          </a:xfrm>
        </p:grpSpPr>
        <p:cxnSp>
          <p:nvCxnSpPr>
            <p:cNvPr id="14" name="Straight Arrow Connector 13"/>
            <p:cNvCxnSpPr/>
            <p:nvPr/>
          </p:nvCxnSpPr>
          <p:spPr>
            <a:xfrm flipH="1" flipV="1">
              <a:off x="7331763" y="3510764"/>
              <a:ext cx="64407" cy="540731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165929" y="4108904"/>
              <a:ext cx="2848917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kumimoji="0" lang="en-US" sz="24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Calibri" panose="020F0502020204030204"/>
                </a:rPr>
                <a:t>Newtons per kilogram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10870" y="4410290"/>
              <a:ext cx="693456" cy="461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8" tIns="45718" rIns="45718" bIns="45718" numCol="1" spcCol="38100" rtlCol="0" anchor="t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2400" dirty="0">
                  <a:latin typeface="+mn-lt"/>
                  <a:ea typeface="+mn-ea"/>
                  <a:cs typeface="+mn-cs"/>
                  <a:sym typeface="Calibri" panose="020F0502020204030204"/>
                </a:rPr>
                <a:t>N/kg</a:t>
              </a:r>
              <a:endPara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428738" y="2621115"/>
            <a:ext cx="2169821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W =</a:t>
            </a:r>
            <a:r>
              <a:rPr kumimoji="0" lang="en-US" sz="4000" b="1" i="0" u="none" strike="noStrike" cap="none" spc="0" normalizeH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 panose="020F0502020204030204"/>
              </a:rPr>
              <a:t> m x g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19" name="Table 5"/>
          <p:cNvGraphicFramePr>
            <a:graphicFrameLocks noGrp="1"/>
          </p:cNvGraphicFramePr>
          <p:nvPr/>
        </p:nvGraphicFramePr>
        <p:xfrm>
          <a:off x="696577" y="4348121"/>
          <a:ext cx="8315872" cy="1557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9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6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315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Definition</a:t>
                      </a:r>
                    </a:p>
                  </a:txBody>
                  <a:tcPr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192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400" b="0" dirty="0"/>
                        <a:t>Weight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The force acting on an object due to gravity.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3457314" y="4833601"/>
            <a:ext cx="5466356" cy="1057836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7.1 Weight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7" grpId="0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"/>
          <a:stretch>
            <a:fillRect/>
          </a:stretch>
        </p:blipFill>
        <p:spPr>
          <a:xfrm>
            <a:off x="3770128" y="1102532"/>
            <a:ext cx="5134627" cy="44017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7047" y="1174375"/>
            <a:ext cx="466725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There is an observed increase in the wavelength of light from most distant galaxies. </a:t>
            </a:r>
            <a:endParaRPr lang="en-GB" sz="2300" dirty="0"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7047" y="2458199"/>
            <a:ext cx="466725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The further away the galaxies, the faster they are moving and the bigger the observed increase in wavelength. </a:t>
            </a:r>
            <a:endParaRPr lang="en-GB" sz="2300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7047" y="3742023"/>
            <a:ext cx="4667250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This effect is called red-shift.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7047" y="4317961"/>
            <a:ext cx="4667250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The observed red-shift provides evidence that space itself (the universe) is expanding and supports the Big Bang theory. 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7.11 Red Shift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"/>
          <a:stretch>
            <a:fillRect/>
          </a:stretch>
        </p:blipFill>
        <p:spPr>
          <a:xfrm>
            <a:off x="3770128" y="1102532"/>
            <a:ext cx="5134627" cy="44017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832261" y="1583424"/>
            <a:ext cx="3344001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Galaxies tend to show red shift.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7.12 Red Shift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2261" y="2506212"/>
            <a:ext cx="3344001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Galaxies closer to our own show some red shift.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261" y="3429000"/>
            <a:ext cx="3344001" cy="1569656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The further away from our galaxy the other is the greater the red shift observed.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72859" y="850021"/>
            <a:ext cx="777114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What is our evidence for the Big Bang theory?</a:t>
            </a:r>
          </a:p>
        </p:txBody>
      </p:sp>
      <p:pic>
        <p:nvPicPr>
          <p:cNvPr id="5" name="Picture 4" descr="A bright light in space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12" y="1718428"/>
            <a:ext cx="5626364" cy="39384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10860" y="2034266"/>
            <a:ext cx="4667250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Galaxies show a red-shift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0860" y="2602756"/>
            <a:ext cx="466725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But more distant galaxies show bigger red-shift.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0860" y="3525189"/>
            <a:ext cx="466725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Galaxies moving away suggest the Universe is expanding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0860" y="4453397"/>
            <a:ext cx="466725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More distant galaxies are moving away faster.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0824" y="5381605"/>
            <a:ext cx="466725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The Universe therefore was once all in one place.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7.13 Red Shift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0"/>
          <a:stretch>
            <a:fillRect/>
          </a:stretch>
        </p:blipFill>
        <p:spPr>
          <a:xfrm>
            <a:off x="561975" y="1794295"/>
            <a:ext cx="5134627" cy="44017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929908"/>
            <a:ext cx="7427171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How do the Big Bang and Steady State theory account for the red-shift of galaxies?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98817" y="3064386"/>
            <a:ext cx="3344001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Both theories state that the universe is expanding.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7.14 Big Bang and Steady State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8817" y="4019267"/>
            <a:ext cx="3344001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This means that red-shift supports both theories.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372859" y="1064469"/>
            <a:ext cx="777114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What is our evidence for the Big Bang theory?</a:t>
            </a:r>
          </a:p>
        </p:txBody>
      </p:sp>
      <p:pic>
        <p:nvPicPr>
          <p:cNvPr id="5" name="Picture 4" descr="A bright light in space&#10;&#10;Description automatically generated with medium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12" y="1718428"/>
            <a:ext cx="5626364" cy="393845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3099" y="2435046"/>
            <a:ext cx="466725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/>
              <a:t>Evidence for the Big Bang is the presence of cosmic background radiation.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2780" y="3700000"/>
            <a:ext cx="4667250" cy="1569660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2400" dirty="0"/>
              <a:t>It is believed that it is the remains of radiation produced shortly after the Big Bang which is now thinly spread across the whole Universe.</a:t>
            </a:r>
            <a:endParaRPr lang="en-GB" sz="24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7.15 CMB Radiation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72859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How is a star formed?</a:t>
            </a:r>
          </a:p>
        </p:txBody>
      </p:sp>
      <p:pic>
        <p:nvPicPr>
          <p:cNvPr id="3" name="Picture 2" descr="Icon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5" y="2123367"/>
            <a:ext cx="4700385" cy="41324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38016" y="1687681"/>
            <a:ext cx="4862014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Dust and gas are pulled together due to gravitational attraction.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38016" y="2619138"/>
            <a:ext cx="4862014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This is a protostar.  The temperature is lower and 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star emits no radiation.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38016" y="3580592"/>
            <a:ext cx="4862014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As mass increases the heat and pressure will increase also.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38016" y="4530338"/>
            <a:ext cx="4862014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Eventually the heat and pressure are so great that the fusion of nuclei will start to 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occur.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38016" y="5834027"/>
            <a:ext cx="4862014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star has now entered the main sequence part of its life.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7.16 Life of a Star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4" grpId="0" animBg="1"/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0343" y="1045023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What are nebulas?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7" name="Picture 6" descr="A galaxy in space&#10;&#10;Description automatically generated with low confidenc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2293028"/>
            <a:ext cx="5279923" cy="35199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38016" y="2583236"/>
            <a:ext cx="4862014" cy="95410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Nebulas are </a:t>
            </a:r>
            <a:r>
              <a:rPr lang="en-GB" sz="2800" dirty="0"/>
              <a:t>a cloud of gas and dust in outer space. 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8016" y="3694471"/>
            <a:ext cx="4862014" cy="138499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/>
              <a:t>If the nebula is large enough nebulas can collapse under gravity to form a protostar.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7.16 Life of a Star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tar, outdoor object, mountain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60" y="2162471"/>
            <a:ext cx="5470647" cy="36505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0343" y="1045023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What is a protostar?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0" y="2516588"/>
            <a:ext cx="4228030" cy="138499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charset="0"/>
                <a:cs typeface="Calibri" panose="020F0502020204030204" charset="0"/>
              </a:rPr>
              <a:t>This is a star that is formed from the dust within a nebula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1998" y="4238447"/>
            <a:ext cx="4228031" cy="954107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800" dirty="0"/>
              <a:t>Fusion has not yet started in this star.</a:t>
            </a:r>
            <a:endParaRPr lang="en-GB" sz="28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7.16 Life of a Star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72859" y="871699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What will happen to our Sun once its stable period has ended?</a:t>
            </a:r>
          </a:p>
        </p:txBody>
      </p:sp>
      <p:pic>
        <p:nvPicPr>
          <p:cNvPr id="3" name="Picture 2" descr="Icon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5" y="2123367"/>
            <a:ext cx="4700385" cy="41324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60488" y="2680358"/>
            <a:ext cx="422803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Its temperature will decrease while its luminosity increases.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60488" y="3615243"/>
            <a:ext cx="4228030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It will change to a red giant.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60488" y="4235973"/>
            <a:ext cx="422803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Its temperature will increase and its luminosity will decrease.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0488" y="5210646"/>
            <a:ext cx="4228030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It will become a white dwarf.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0488" y="1786682"/>
            <a:ext cx="422803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hydrogen fuel has been used up.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60488" y="5834940"/>
            <a:ext cx="422803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It will cool and become  a black dwarf.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7.16 Life of a Star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4" grpId="0" animBg="1"/>
      <p:bldP spid="13" grpId="0" animBg="1"/>
      <p:bldP spid="14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72859" y="1094722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How does a star remain stable?</a:t>
            </a:r>
          </a:p>
        </p:txBody>
      </p:sp>
      <p:pic>
        <p:nvPicPr>
          <p:cNvPr id="3" name="Picture 2" descr="Icon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5" y="2123367"/>
            <a:ext cx="4700385" cy="413242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0" y="2418845"/>
            <a:ext cx="422803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There are two forces which are in equilibrium.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0" y="3353730"/>
            <a:ext cx="422803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Gravity makes 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the sun contract inwards.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0" y="4273688"/>
            <a:ext cx="422803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There is also a force due to radiation pressure which making the sun expand.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7.17 Life of a Star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499561" y="896974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gravitational field strength on different space objects?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7.1 Weight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graphicFrame>
        <p:nvGraphicFramePr>
          <p:cNvPr id="21" name="Table 5"/>
          <p:cNvGraphicFramePr>
            <a:graphicFrameLocks noGrp="1"/>
          </p:cNvGraphicFramePr>
          <p:nvPr/>
        </p:nvGraphicFramePr>
        <p:xfrm>
          <a:off x="664017" y="2083969"/>
          <a:ext cx="8315876" cy="3292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0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7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2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352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672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Space Object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Gravitational Field Strength (N/Kg)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Space Object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Gravitational Field Strength (N/Kg)</a:t>
                      </a:r>
                    </a:p>
                  </a:txBody>
                  <a:tcPr anchor="ctr">
                    <a:solidFill>
                      <a:srgbClr val="4F81BD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83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Mercury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Uranus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83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Venus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Neptune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11.7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83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Earth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9.8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Sun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dirty="0"/>
                        <a:t>293.0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83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Mars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1.7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83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Jupiter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24.7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Ceres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838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0" dirty="0"/>
                        <a:t>Saturn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10.5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Pluto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agram, schematic&#10;&#10;Description automatically generated"/>
          <p:cNvPicPr>
            <a:picLocks noChangeAspect="1"/>
          </p:cNvPicPr>
          <p:nvPr/>
        </p:nvPicPr>
        <p:blipFill rotWithShape="1">
          <a:blip r:embed="rId3"/>
          <a:srcRect t="11198"/>
          <a:stretch>
            <a:fillRect/>
          </a:stretch>
        </p:blipFill>
        <p:spPr>
          <a:xfrm>
            <a:off x="2953099" y="1304144"/>
            <a:ext cx="5982717" cy="44684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87941" y="921125"/>
            <a:ext cx="5036728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 star goes through a life cycle. The life cycle is determined by the size of the star.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2207" y="2198425"/>
            <a:ext cx="4385609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Fusion processes in stars produce all of the naturally occurring elements.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2207" y="3510079"/>
            <a:ext cx="4385609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Elements heavier than iron are produced in a supernova.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2207" y="4976775"/>
            <a:ext cx="4385609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explosion of a massive star (supernova) distributes the elements throughout the universe. </a:t>
            </a: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7.18 Life of a Star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schematic&#10;&#10;Description automatically generated"/>
          <p:cNvPicPr>
            <a:picLocks noChangeAspect="1"/>
          </p:cNvPicPr>
          <p:nvPr/>
        </p:nvPicPr>
        <p:blipFill rotWithShape="1">
          <a:blip r:embed="rId3"/>
          <a:srcRect t="11198"/>
          <a:stretch>
            <a:fillRect/>
          </a:stretch>
        </p:blipFill>
        <p:spPr>
          <a:xfrm>
            <a:off x="791786" y="1924501"/>
            <a:ext cx="5982717" cy="44684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2859" y="798802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What will happen to stars larger than our Sun once its stable period has ended?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60488" y="2764919"/>
            <a:ext cx="4228030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It will become a red supergiant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60488" y="3391239"/>
            <a:ext cx="422803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It will then explode in a supernova scattering elements across the universe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0488" y="4725445"/>
            <a:ext cx="422803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Depending on the </a:t>
            </a:r>
            <a:r>
              <a:rPr lang="en-GB" sz="2300" dirty="0">
                <a:latin typeface="Calibri" panose="020F0502020204030204" charset="0"/>
                <a:cs typeface="Calibri" panose="020F0502020204030204" charset="0"/>
              </a:rPr>
              <a:t>size of the star it will then either become a neutron star…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60488" y="1786682"/>
            <a:ext cx="4228030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hydrogen fuel has been used up.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660488" y="6059198"/>
            <a:ext cx="4228030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..or a black hole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7.18 Life of a Star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13" grpId="0" animBg="1"/>
      <p:bldP spid="14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nature, star, night sky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4" r="15465"/>
          <a:stretch>
            <a:fillRect/>
          </a:stretch>
        </p:blipFill>
        <p:spPr>
          <a:xfrm>
            <a:off x="610860" y="1901798"/>
            <a:ext cx="5309420" cy="43723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61347" y="1045023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olidFill>
                  <a:schemeClr val="tx1"/>
                </a:solidFill>
                <a:sym typeface="Calibri" panose="020F0502020204030204"/>
              </a:rPr>
              <a:t>What is a black hole?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60488" y="3554932"/>
            <a:ext cx="422803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All the matter of the star becomes squeezed into a tiny space.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60488" y="4865982"/>
            <a:ext cx="422803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Gravity is incredibly high and so not even light itself can escape its gravitational pull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60488" y="2243882"/>
            <a:ext cx="4228030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A black hole is a concentrated mass that is made when the centre of a very big star collapses.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0860" y="929908"/>
          <a:ext cx="761999" cy="8150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1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1500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Key Q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61961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7.18 Life of a Star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929908"/>
            <a:ext cx="7427171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How have the methods of observing the Universe changed over time?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7.19 Observing </a:t>
            </a:r>
            <a:r>
              <a:rPr lang="en-US" altLang="en-US" sz="4000" b="1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Universe</a:t>
            </a:r>
            <a:endParaRPr lang="en-US" altLang="en-US" sz="40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5" y="1958551"/>
            <a:ext cx="4324982" cy="43249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05636" y="1525118"/>
            <a:ext cx="4143415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</a:rPr>
              <a:t>First observations of our Universe were made by eye.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5637" y="2479841"/>
            <a:ext cx="4143415" cy="1938988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</a:rPr>
              <a:t>When the telescope was invented much more detailed observations could be made, and it became possible to see objects much further away. 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97987" y="4566353"/>
            <a:ext cx="4143415" cy="1569656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</a:rPr>
              <a:t>Telescopes have become even more advanced so that we can see items from even further away.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929908"/>
            <a:ext cx="7427171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How have the methods of observing the Universe changed over time?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7.19 Observing </a:t>
            </a:r>
            <a:r>
              <a:rPr lang="en-US" altLang="en-US" sz="4000" b="1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Universe</a:t>
            </a:r>
            <a:endParaRPr lang="en-US" altLang="en-US" sz="40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155" y="1958551"/>
            <a:ext cx="4324982" cy="432498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0" y="2284771"/>
            <a:ext cx="4377051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</a:rPr>
              <a:t>Some modern telescopes now can detect other electromagnetic spectrums, rather than just light.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58066" y="3637881"/>
            <a:ext cx="4377051" cy="1569656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</a:rPr>
              <a:t>We are now able to detect radiowaves, infrared and X-ray emissions from distant stars and galaxies.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7" y="1958551"/>
            <a:ext cx="4142935" cy="41429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929908"/>
            <a:ext cx="7427171" cy="954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ym typeface="Calibri" panose="020F0502020204030204"/>
              </a:rPr>
              <a:t>How have the methods of observing the Universe changed over time?</a:t>
            </a:r>
            <a:endParaRPr lang="en-GB" sz="28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7.19 Observing </a:t>
            </a:r>
            <a:r>
              <a:rPr lang="en-US" altLang="en-US" sz="4000" b="1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the Universe</a:t>
            </a:r>
            <a:endParaRPr lang="en-US" altLang="en-US" sz="40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1454778"/>
            <a:ext cx="4377051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</a:rPr>
              <a:t>Lots of electromagnetic waves in space do not penetrate our atmosphere.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2684" y="2807888"/>
            <a:ext cx="5052434" cy="1569656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</a:rPr>
              <a:t>With telescopes in orbit around the planet these can be used to detect parts of the EM spectrum that don’t penetrate through the atmosphere.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82683" y="4496322"/>
            <a:ext cx="5052434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en-GB" sz="2400" dirty="0">
                <a:solidFill>
                  <a:srgbClr val="231F20"/>
                </a:solidFill>
              </a:rPr>
              <a:t>The Hubble Space Telescope detects both visible light as well as infrared and ultraviolet.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54" y="1687533"/>
            <a:ext cx="7027423" cy="385044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7048" y="1039582"/>
            <a:ext cx="4669436" cy="1508105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Within our solar system there is one star, the Sun, plus the eight planets and the dwarf planets that orbit around the Sun.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5401" y="2665277"/>
            <a:ext cx="4669436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Natural satellites, the moons that orbit planets, are also part of the solar system.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7048" y="4911995"/>
            <a:ext cx="4669436" cy="1154162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The Sun was formed from a cloud of dust and gas (nebula) pulled together by gravitational attraction.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5401" y="3959000"/>
            <a:ext cx="4669436" cy="80021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Our solar system is a small part of the Milky Way galaxy. 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7.2 Solar System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154" y="1687533"/>
            <a:ext cx="7027423" cy="385044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1051156"/>
            <a:ext cx="7427171" cy="5847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is the order of the planets?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7.3 Solar System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1395" y="2004099"/>
            <a:ext cx="1434259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Mercury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395" y="2568271"/>
            <a:ext cx="1434259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Venus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1395" y="3127516"/>
            <a:ext cx="1434259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Earth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395" y="3714369"/>
            <a:ext cx="1434259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Mars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395" y="4300294"/>
            <a:ext cx="1434259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Jupiter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395" y="4886219"/>
            <a:ext cx="1434259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Saturn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1395" y="5470166"/>
            <a:ext cx="1434259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Uranus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3484" y="6054113"/>
            <a:ext cx="1434259" cy="446276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A7CB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GB" sz="2300" dirty="0">
                <a:effectLst/>
                <a:latin typeface="Calibri" panose="020F0502020204030204" charset="0"/>
                <a:cs typeface="Calibri" panose="020F0502020204030204" charset="0"/>
              </a:rPr>
              <a:t>Neptune</a:t>
            </a:r>
            <a:endParaRPr lang="en-GB" sz="2300" dirty="0">
              <a:latin typeface="Calibri" panose="020F050202020403020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829528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are our early models of the solar system like?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7.4 </a:t>
            </a:r>
            <a:r>
              <a:rPr lang="en-US" altLang="en-US" sz="36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Knowledge of  our Solar System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4" name="Picture 3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3"/>
          <a:stretch>
            <a:fillRect/>
          </a:stretch>
        </p:blipFill>
        <p:spPr>
          <a:xfrm>
            <a:off x="664017" y="2106777"/>
            <a:ext cx="3457573" cy="30170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54525" y="2013692"/>
            <a:ext cx="5180592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Early models of the solar system had the earth at the centre with everything orbiting around it.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4469" y="3331920"/>
            <a:ext cx="5180592" cy="46166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Evidence to support this theory included: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8002" y="3929057"/>
            <a:ext cx="5180592" cy="461661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There was only naked eye evidence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8002" y="4509201"/>
            <a:ext cx="5180592" cy="1200325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The Sun/Moon planets appear to move across the sky in the same direction each day.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929908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Why was the geocentric model replaced over time?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7.4 </a:t>
            </a:r>
            <a:r>
              <a:rPr lang="en-US" altLang="en-US" sz="36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Knowledge of  our Solar System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4" name="Picture 3" descr="Diagram&#10;&#10;Description automatically generated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" r="52419"/>
          <a:stretch>
            <a:fillRect/>
          </a:stretch>
        </p:blipFill>
        <p:spPr>
          <a:xfrm>
            <a:off x="664017" y="2121367"/>
            <a:ext cx="3239128" cy="30170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754525" y="1531559"/>
            <a:ext cx="5180592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The model was replaced with the heliocentric model in which planets orbit the Sun.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4469" y="2849787"/>
            <a:ext cx="5180592" cy="46166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Galileo observed moons orbiting Jupiter.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64469" y="3452083"/>
            <a:ext cx="5180592" cy="1200325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Galileo's observations was enough to disprove the geocentric method but wasn’t enough to prove the heliocentric.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4525" y="4770541"/>
            <a:ext cx="5180592" cy="1569656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dirty="0"/>
              <a:t>Nicolas Copernicus made detailed observations with telescopes and changed the model to have the Sun at the centre of the solar system.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75773" y="792021"/>
            <a:ext cx="853667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  <a:p>
            <a:pPr algn="just"/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1507946" y="929908"/>
            <a:ext cx="7427171" cy="10772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</a:pPr>
            <a:r>
              <a:rPr lang="en-GB" sz="3200" dirty="0">
                <a:sym typeface="Calibri" panose="020F0502020204030204"/>
              </a:rPr>
              <a:t>What other ideas about our solar system have changed over time?</a:t>
            </a:r>
            <a:endParaRPr lang="en-GB" sz="3200" b="1" dirty="0">
              <a:solidFill>
                <a:srgbClr val="48A9C5"/>
              </a:solidFill>
              <a:sym typeface="Calibri" panose="020F0502020204030204"/>
            </a:endParaRPr>
          </a:p>
        </p:txBody>
      </p:sp>
      <p:sp>
        <p:nvSpPr>
          <p:cNvPr id="6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7.4 </a:t>
            </a:r>
            <a:r>
              <a:rPr lang="en-US" altLang="en-US" sz="36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Knowledge of  our Solar System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017" y="925444"/>
            <a:ext cx="766597" cy="923326"/>
          </a:xfrm>
          <a:prstGeom prst="rect">
            <a:avLst/>
          </a:prstGeom>
          <a:solidFill>
            <a:srgbClr val="97B3D8"/>
          </a:solidFill>
          <a:ln w="381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b="1" dirty="0">
                <a:latin typeface="+mn-lt"/>
                <a:ea typeface="+mn-ea"/>
                <a:cs typeface="+mn-cs"/>
                <a:sym typeface="Calibri" panose="020F0502020204030204"/>
              </a:rPr>
              <a:t>Key Q</a:t>
            </a:r>
          </a:p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pic>
        <p:nvPicPr>
          <p:cNvPr id="4" name="Picture 3" descr="Diagram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17" y="2106777"/>
            <a:ext cx="6820124" cy="301706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1975" y="2061231"/>
            <a:ext cx="3344001" cy="46166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Planets have moons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975" y="2685803"/>
            <a:ext cx="3344001" cy="46166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Earth rotates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974" y="3364201"/>
            <a:ext cx="3344001" cy="46166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Pluto is no longer a planet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1973" y="3985299"/>
            <a:ext cx="3344001" cy="46166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Orbits are elliptical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1973" y="4662178"/>
            <a:ext cx="3344001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More planets than previously thought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1973" y="5649306"/>
            <a:ext cx="3344001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There is more than one solar system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3065" y="2052668"/>
            <a:ext cx="3344001" cy="461661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Earth is not flat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63065" y="2705244"/>
            <a:ext cx="3344001" cy="830993"/>
          </a:xfrm>
          <a:prstGeom prst="rect">
            <a:avLst/>
          </a:prstGeom>
          <a:solidFill>
            <a:schemeClr val="bg1"/>
          </a:solidFill>
          <a:ln w="381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400" dirty="0">
                <a:latin typeface="+mn-lt"/>
                <a:ea typeface="+mn-ea"/>
                <a:cs typeface="+mn-cs"/>
                <a:sym typeface="Calibri" panose="020F0502020204030204"/>
              </a:rPr>
              <a:t>Planets aren’t wandering stars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" grpId="0" animBg="1"/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&#10;&#10;Description automatically generate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79" y="754210"/>
            <a:ext cx="7772400" cy="4307205"/>
          </a:xfrm>
          <a:prstGeom prst="rect">
            <a:avLst/>
          </a:prstGeom>
        </p:spPr>
      </p:pic>
      <p:graphicFrame>
        <p:nvGraphicFramePr>
          <p:cNvPr id="13" name="Table 5"/>
          <p:cNvGraphicFramePr>
            <a:graphicFrameLocks noGrp="1"/>
          </p:cNvGraphicFramePr>
          <p:nvPr/>
        </p:nvGraphicFramePr>
        <p:xfrm>
          <a:off x="704487" y="2980685"/>
          <a:ext cx="8201985" cy="27547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2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9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995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Key Term</a:t>
                      </a:r>
                    </a:p>
                  </a:txBody>
                  <a:tcPr anchor="ctr">
                    <a:solidFill>
                      <a:srgbClr val="97B3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Description of Orbit</a:t>
                      </a:r>
                    </a:p>
                  </a:txBody>
                  <a:tcPr anchor="ctr">
                    <a:solidFill>
                      <a:srgbClr val="97B3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37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300" b="0" dirty="0"/>
                        <a:t>Planet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Elliptical orbit (almost circular)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37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300" b="0" dirty="0"/>
                        <a:t>Moon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Elliptical orbit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37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300" b="0" dirty="0"/>
                        <a:t>Artificial Satellites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Elliptical (almost 0)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437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300" b="0" dirty="0"/>
                        <a:t>Comets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/>
                        <a:t>Elliptical orbit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875741" y="3560965"/>
            <a:ext cx="4698919" cy="36932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2" name="Shape 64"/>
          <p:cNvSpPr>
            <a:spLocks noChangeArrowheads="1"/>
          </p:cNvSpPr>
          <p:nvPr/>
        </p:nvSpPr>
        <p:spPr bwMode="auto">
          <a:xfrm>
            <a:off x="561975" y="-400050"/>
            <a:ext cx="8696325" cy="121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charset="0"/>
                <a:ea typeface="Calibri" panose="020F0502020204030204" charset="0"/>
                <a:cs typeface="Calibri" panose="020F0502020204030204" charset="0"/>
                <a:sym typeface="Calibri" panose="020F0502020204030204" charset="0"/>
              </a:defRPr>
            </a:lvl9pPr>
          </a:lstStyle>
          <a:p>
            <a:pPr algn="ctr" eaLnBrk="1"/>
            <a:endParaRPr lang="en-GB" altLang="en-US" sz="3300" dirty="0">
              <a:solidFill>
                <a:schemeClr val="tx1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algn="just" eaLnBrk="1"/>
            <a:r>
              <a:rPr lang="en-US" altLang="en-US" sz="4000" b="1" dirty="0">
                <a:solidFill>
                  <a:srgbClr val="4A7CB5"/>
                </a:solidFill>
                <a:latin typeface="Helvetica" charset="0"/>
                <a:ea typeface="Helvetica" charset="0"/>
                <a:cs typeface="Helvetica" charset="0"/>
                <a:sym typeface="Helvetica" charset="0"/>
              </a:rPr>
              <a:t>7.5 Orbits</a:t>
            </a:r>
            <a:endParaRPr lang="en-US" altLang="en-US" sz="3800" b="1" dirty="0">
              <a:solidFill>
                <a:srgbClr val="4A7CB5"/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0594" y="4126526"/>
            <a:ext cx="4698919" cy="36932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5740" y="4648183"/>
            <a:ext cx="4698919" cy="36932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75741" y="5267431"/>
            <a:ext cx="4698919" cy="369328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dirty="0">
              <a:latin typeface="+mn-lt"/>
              <a:ea typeface="+mn-ea"/>
              <a:cs typeface="+mn-cs"/>
              <a:sym typeface="Calibri" panose="020F0502020204030204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1_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Custom Desig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1_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E8C120F51942D4E9CE6941899F57660" ma:contentTypeVersion="8" ma:contentTypeDescription="Create a new document." ma:contentTypeScope="" ma:versionID="bbd987aea78c5484261f65b368c92299">
  <xsd:schema xmlns:xsd="http://www.w3.org/2001/XMLSchema" xmlns:xs="http://www.w3.org/2001/XMLSchema" xmlns:p="http://schemas.microsoft.com/office/2006/metadata/properties" xmlns:ns2="7021e210-1e44-428c-bd69-628544ff7994" xmlns:ns3="9067626c-48e0-4a9f-ab23-842475fdb32b" targetNamespace="http://schemas.microsoft.com/office/2006/metadata/properties" ma:root="true" ma:fieldsID="95ee94df9c41fbd3084a73a06c096048" ns2:_="" ns3:_="">
    <xsd:import namespace="7021e210-1e44-428c-bd69-628544ff7994"/>
    <xsd:import namespace="9067626c-48e0-4a9f-ab23-842475fdb3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21e210-1e44-428c-bd69-628544ff79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67626c-48e0-4a9f-ab23-842475fdb32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067626c-48e0-4a9f-ab23-842475fdb32b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D1611D8-70C8-4547-95F0-5621264CE686}">
  <ds:schemaRefs/>
</ds:datastoreItem>
</file>

<file path=customXml/itemProps2.xml><?xml version="1.0" encoding="utf-8"?>
<ds:datastoreItem xmlns:ds="http://schemas.openxmlformats.org/officeDocument/2006/customXml" ds:itemID="{3E22C667-7817-4AE8-932B-36092572E29C}">
  <ds:schemaRefs/>
</ds:datastoreItem>
</file>

<file path=customXml/itemProps3.xml><?xml version="1.0" encoding="utf-8"?>
<ds:datastoreItem xmlns:ds="http://schemas.openxmlformats.org/officeDocument/2006/customXml" ds:itemID="{7726AFFF-B344-4D82-B46A-B9378E6A306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1923</Words>
  <Application>Microsoft Office PowerPoint</Application>
  <PresentationFormat>On-screen Show (4:3)</PresentationFormat>
  <Paragraphs>353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Aharoni</vt:lpstr>
      <vt:lpstr>Arial</vt:lpstr>
      <vt:lpstr>Avenir Book</vt:lpstr>
      <vt:lpstr>Calibri</vt:lpstr>
      <vt:lpstr>gg sans</vt:lpstr>
      <vt:lpstr>Helvetica</vt:lpstr>
      <vt:lpstr>ReithSans</vt:lpstr>
      <vt:lpstr>Times New Roman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Boxall, Elizabeth</dc:creator>
  <cp:lastModifiedBy>Chezka Mae Madrona</cp:lastModifiedBy>
  <cp:revision>337</cp:revision>
  <cp:lastPrinted>2016-10-24T15:28:00Z</cp:lastPrinted>
  <dcterms:created xsi:type="dcterms:W3CDTF">2025-08-12T06:29:38Z</dcterms:created>
  <dcterms:modified xsi:type="dcterms:W3CDTF">2025-08-13T08:05:37Z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0x010100FE8C120F51942D4E9CE6941899F57660</vt:lpwstr>
  </property>
  <property fmtid="{D5CDD505-2E9C-101B-9397-08002B2CF9AE}" pid="3" name="Order">
    <vt:r8>621600</vt:r8>
  </property>
  <property fmtid="{D5CDD505-2E9C-101B-9397-08002B2CF9AE}" pid="4" name="ComplianceAssetId">
    <vt:lpwstr/>
  </property>
  <property fmtid="{D5CDD505-2E9C-101B-9397-08002B2CF9AE}" pid="5" name="ICV">
    <vt:lpwstr>61EF7B3174ED4008BDD1B7D8207FCAEA_13</vt:lpwstr>
  </property>
  <property fmtid="{D5CDD505-2E9C-101B-9397-08002B2CF9AE}" pid="6" name="KSOProductBuildVer">
    <vt:lpwstr>1033-12.2.0.13213</vt:lpwstr>
  </property>
</Properties>
</file>