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6"/>
  </p:notesMasterIdLst>
  <p:handoutMasterIdLst>
    <p:handoutMasterId r:id="rId97"/>
  </p:handoutMasterIdLst>
  <p:sldIdLst>
    <p:sldId id="670" r:id="rId5"/>
    <p:sldId id="1425" r:id="rId6"/>
    <p:sldId id="1674" r:id="rId7"/>
    <p:sldId id="676" r:id="rId8"/>
    <p:sldId id="1426" r:id="rId9"/>
    <p:sldId id="1530" r:id="rId10"/>
    <p:sldId id="1559" r:id="rId11"/>
    <p:sldId id="1872" r:id="rId12"/>
    <p:sldId id="1773" r:id="rId13"/>
    <p:sldId id="1561" r:id="rId14"/>
    <p:sldId id="1774" r:id="rId15"/>
    <p:sldId id="1417" r:id="rId16"/>
    <p:sldId id="1875" r:id="rId17"/>
    <p:sldId id="1876" r:id="rId18"/>
    <p:sldId id="1432" r:id="rId19"/>
    <p:sldId id="1590" r:id="rId20"/>
    <p:sldId id="1591" r:id="rId21"/>
    <p:sldId id="1778" r:id="rId22"/>
    <p:sldId id="1779" r:id="rId23"/>
    <p:sldId id="1571" r:id="rId24"/>
    <p:sldId id="1572" r:id="rId25"/>
    <p:sldId id="1573" r:id="rId26"/>
    <p:sldId id="1575" r:id="rId27"/>
    <p:sldId id="1504" r:id="rId28"/>
    <p:sldId id="1766" r:id="rId29"/>
    <p:sldId id="1654" r:id="rId30"/>
    <p:sldId id="1551" r:id="rId31"/>
    <p:sldId id="1767" r:id="rId32"/>
    <p:sldId id="1768" r:id="rId33"/>
    <p:sldId id="1557" r:id="rId34"/>
    <p:sldId id="1554" r:id="rId35"/>
    <p:sldId id="1769" r:id="rId36"/>
    <p:sldId id="1770" r:id="rId37"/>
    <p:sldId id="1655" r:id="rId38"/>
    <p:sldId id="1874" r:id="rId39"/>
    <p:sldId id="1793" r:id="rId40"/>
    <p:sldId id="1873" r:id="rId41"/>
    <p:sldId id="1848" r:id="rId42"/>
    <p:sldId id="1550" r:id="rId43"/>
    <p:sldId id="1577" r:id="rId44"/>
    <p:sldId id="1578" r:id="rId45"/>
    <p:sldId id="1579" r:id="rId46"/>
    <p:sldId id="1580" r:id="rId47"/>
    <p:sldId id="1581" r:id="rId48"/>
    <p:sldId id="1877" r:id="rId49"/>
    <p:sldId id="1795" r:id="rId50"/>
    <p:sldId id="1878" r:id="rId51"/>
    <p:sldId id="1879" r:id="rId52"/>
    <p:sldId id="1880" r:id="rId53"/>
    <p:sldId id="1796" r:id="rId54"/>
    <p:sldId id="1583" r:id="rId55"/>
    <p:sldId id="1434" r:id="rId56"/>
    <p:sldId id="1811" r:id="rId57"/>
    <p:sldId id="1812" r:id="rId58"/>
    <p:sldId id="1813" r:id="rId59"/>
    <p:sldId id="1814" r:id="rId60"/>
    <p:sldId id="1815" r:id="rId61"/>
    <p:sldId id="1816" r:id="rId62"/>
    <p:sldId id="1593" r:id="rId63"/>
    <p:sldId id="1817" r:id="rId64"/>
    <p:sldId id="1818" r:id="rId65"/>
    <p:sldId id="1823" r:id="rId66"/>
    <p:sldId id="1824" r:id="rId67"/>
    <p:sldId id="1803" r:id="rId68"/>
    <p:sldId id="1804" r:id="rId69"/>
    <p:sldId id="1806" r:id="rId70"/>
    <p:sldId id="1433" r:id="rId71"/>
    <p:sldId id="1805" r:id="rId72"/>
    <p:sldId id="1587" r:id="rId73"/>
    <p:sldId id="1588" r:id="rId74"/>
    <p:sldId id="1859" r:id="rId75"/>
    <p:sldId id="1881" r:id="rId76"/>
    <p:sldId id="1860" r:id="rId77"/>
    <p:sldId id="1861" r:id="rId78"/>
    <p:sldId id="1688" r:id="rId79"/>
    <p:sldId id="1863" r:id="rId80"/>
    <p:sldId id="1601" r:id="rId81"/>
    <p:sldId id="1603" r:id="rId82"/>
    <p:sldId id="1604" r:id="rId83"/>
    <p:sldId id="1826" r:id="rId84"/>
    <p:sldId id="1827" r:id="rId85"/>
    <p:sldId id="1828" r:id="rId86"/>
    <p:sldId id="1605" r:id="rId87"/>
    <p:sldId id="1829" r:id="rId88"/>
    <p:sldId id="1830" r:id="rId89"/>
    <p:sldId id="1831" r:id="rId90"/>
    <p:sldId id="1868" r:id="rId91"/>
    <p:sldId id="1602" r:id="rId92"/>
    <p:sldId id="1834" r:id="rId93"/>
    <p:sldId id="1832" r:id="rId94"/>
    <p:sldId id="1833" r:id="rId9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4572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9144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3716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1828800" algn="l" defTabSz="457200" rtl="0" eaLnBrk="0" fontAlgn="base" hangingPunct="0">
      <a:spcBef>
        <a:spcPct val="0"/>
      </a:spcBef>
      <a:spcAft>
        <a:spcPct val="0"/>
      </a:spcAft>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7B3D8"/>
    <a:srgbClr val="4A7CB5"/>
    <a:srgbClr val="00B050"/>
    <a:srgbClr val="A9D092"/>
    <a:srgbClr val="00CF63"/>
    <a:srgbClr val="48A9C5"/>
    <a:srgbClr val="79C1D5"/>
    <a:srgbClr val="80CCE7"/>
    <a:srgbClr val="3CAB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7"/>
    <p:restoredTop sz="95750"/>
  </p:normalViewPr>
  <p:slideViewPr>
    <p:cSldViewPr snapToGrid="0" showGuides="1">
      <p:cViewPr varScale="1">
        <p:scale>
          <a:sx n="87" d="100"/>
          <a:sy n="87" d="100"/>
        </p:scale>
        <p:origin x="3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lstStyle>
            <a:lvl1pPr algn="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fld id="{A94CC91B-F684-3442-BB05-5E12EC2FF8E1}" type="datetimeFigureOut">
              <a:rPr lang="en-US" altLang="en-US"/>
              <a:t>8/13/2025</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lstStyle>
            <a:lvl1pP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Calibri" panose="020F0502020204030204" charset="0"/>
                <a:ea typeface="Calibri" panose="020F0502020204030204" charset="0"/>
                <a:cs typeface="Calibri" panose="020F0502020204030204" charset="0"/>
                <a:sym typeface="Calibri" panose="020F0502020204030204" charset="0"/>
              </a:defRPr>
            </a:lvl1pPr>
          </a:lstStyle>
          <a:p>
            <a:pPr>
              <a:defRPr/>
            </a:pPr>
            <a:fld id="{29A704AE-0A90-9946-ABA1-80D326FF8979}"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37"/>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7" name="Shape 38"/>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endParaRPr lang="en-US" altLang="en-US">
              <a:sym typeface="Calibri" panose="020F050202020403020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1pPr>
    <a:lvl2pPr marL="742950" indent="-28575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2pPr>
    <a:lvl3pPr marL="11430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3pPr>
    <a:lvl4pPr marL="16002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4pPr>
    <a:lvl5pPr marL="20574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charset="0"/>
      </a:defRPr>
    </a:lvl5pPr>
    <a:lvl6pPr indent="1143000" latinLnBrk="0">
      <a:spcBef>
        <a:spcPts val="400"/>
      </a:spcBef>
      <a:defRPr sz="1200">
        <a:latin typeface="+mn-lt"/>
        <a:ea typeface="+mn-ea"/>
        <a:cs typeface="+mn-cs"/>
        <a:sym typeface="Calibri" panose="020F0502020204030204"/>
      </a:defRPr>
    </a:lvl6pPr>
    <a:lvl7pPr indent="1371600" latinLnBrk="0">
      <a:spcBef>
        <a:spcPts val="400"/>
      </a:spcBef>
      <a:defRPr sz="1200">
        <a:latin typeface="+mn-lt"/>
        <a:ea typeface="+mn-ea"/>
        <a:cs typeface="+mn-cs"/>
        <a:sym typeface="Calibri" panose="020F0502020204030204"/>
      </a:defRPr>
    </a:lvl7pPr>
    <a:lvl8pPr indent="1600200" latinLnBrk="0">
      <a:spcBef>
        <a:spcPts val="400"/>
      </a:spcBef>
      <a:defRPr sz="1200">
        <a:latin typeface="+mn-lt"/>
        <a:ea typeface="+mn-ea"/>
        <a:cs typeface="+mn-cs"/>
        <a:sym typeface="Calibri" panose="020F0502020204030204"/>
      </a:defRPr>
    </a:lvl8pPr>
    <a:lvl9pPr indent="1828800" latinLnBrk="0">
      <a:spcBef>
        <a:spcPts val="400"/>
      </a:spcBef>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66"/>
          <p:cNvSpPr>
            <a:spLocks noGrp="1" noRot="1" noChangeAspect="1" noTextEdit="1"/>
          </p:cNvSpPr>
          <p:nvPr>
            <p:ph type="sldImg"/>
          </p:nvPr>
        </p:nvSpPr>
        <p:spPr/>
      </p:sp>
      <p:sp>
        <p:nvSpPr>
          <p:cNvPr id="17410" name="Shape 67"/>
          <p:cNvSpPr>
            <a:spLocks noGrp="1"/>
          </p:cNvSpPr>
          <p:nvPr>
            <p:ph type="body" sz="quarter" idx="1"/>
          </p:nvPr>
        </p:nvSpPr>
        <p:spPr/>
        <p:txBody>
          <a:bodyPr/>
          <a:lstStyle/>
          <a:p>
            <a:pPr eaLnBrk="1" hangingPunct="1"/>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p:sp>
      <p:sp>
        <p:nvSpPr>
          <p:cNvPr id="55298" name="Notes Placeholder 2"/>
          <p:cNvSpPr>
            <a:spLocks noGrp="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4_Default">
    <p:spTree>
      <p:nvGrpSpPr>
        <p:cNvPr id="1" name=""/>
        <p:cNvGrpSpPr/>
        <p:nvPr/>
      </p:nvGrpSpPr>
      <p:grpSpPr>
        <a:xfrm>
          <a:off x="0" y="0"/>
          <a:ext cx="0" cy="0"/>
          <a:chOff x="0" y="0"/>
          <a:chExt cx="0" cy="0"/>
        </a:xfrm>
      </p:grpSpPr>
      <p:sp>
        <p:nvSpPr>
          <p:cNvPr id="3" name="Oval 2"/>
          <p:cNvSpPr/>
          <p:nvPr userDrawn="1"/>
        </p:nvSpPr>
        <p:spPr>
          <a:xfrm>
            <a:off x="7328453"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 name="TextBox 3"/>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5" name="Oval 4"/>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7" name="Oval 6"/>
          <p:cNvSpPr/>
          <p:nvPr userDrawn="1"/>
        </p:nvSpPr>
        <p:spPr>
          <a:xfrm>
            <a:off x="5545977"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9" name="Oval 8"/>
          <p:cNvSpPr/>
          <p:nvPr userDrawn="1"/>
        </p:nvSpPr>
        <p:spPr>
          <a:xfrm>
            <a:off x="6413994"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13" name="Picture 1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11" name="Rectangles 10"/>
          <p:cNvSpPr/>
          <p:nvPr userDrawn="1"/>
        </p:nvSpPr>
        <p:spPr>
          <a:xfrm>
            <a:off x="612140" y="6389370"/>
            <a:ext cx="1819333"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5" name="Oval 4"/>
          <p:cNvSpPr/>
          <p:nvPr userDrawn="1"/>
        </p:nvSpPr>
        <p:spPr>
          <a:xfrm>
            <a:off x="7328453"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7" name="Oval 6"/>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9" name="Oval 8"/>
          <p:cNvSpPr/>
          <p:nvPr userDrawn="1"/>
        </p:nvSpPr>
        <p:spPr>
          <a:xfrm>
            <a:off x="5545977"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11" name="Oval 10"/>
          <p:cNvSpPr/>
          <p:nvPr userDrawn="1"/>
        </p:nvSpPr>
        <p:spPr>
          <a:xfrm>
            <a:off x="6413994"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TextBox 11"/>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4" name="Rectangles 3"/>
          <p:cNvSpPr/>
          <p:nvPr userDrawn="1"/>
        </p:nvSpPr>
        <p:spPr>
          <a:xfrm>
            <a:off x="596458" y="6362535"/>
            <a:ext cx="1886969"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5" name="Oval 4"/>
          <p:cNvSpPr/>
          <p:nvPr userDrawn="1"/>
        </p:nvSpPr>
        <p:spPr>
          <a:xfrm>
            <a:off x="7328453" y="6069496"/>
            <a:ext cx="768626" cy="662609"/>
          </a:xfrm>
          <a:prstGeom prst="ellipse">
            <a:avLst/>
          </a:prstGeom>
          <a:solidFill>
            <a:srgbClr val="A6A6A6"/>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7" name="Oval 6"/>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9" name="Oval 8"/>
          <p:cNvSpPr/>
          <p:nvPr userDrawn="1"/>
        </p:nvSpPr>
        <p:spPr>
          <a:xfrm>
            <a:off x="5545977"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11" name="Oval 10"/>
          <p:cNvSpPr/>
          <p:nvPr userDrawn="1"/>
        </p:nvSpPr>
        <p:spPr>
          <a:xfrm>
            <a:off x="6413994"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TextBox 11"/>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4" name="Rectangles 3"/>
          <p:cNvSpPr/>
          <p:nvPr userDrawn="1"/>
        </p:nvSpPr>
        <p:spPr>
          <a:xfrm>
            <a:off x="612140" y="6389370"/>
            <a:ext cx="1871287"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5" name="Oval 4"/>
          <p:cNvSpPr/>
          <p:nvPr userDrawn="1"/>
        </p:nvSpPr>
        <p:spPr>
          <a:xfrm>
            <a:off x="7328453" y="6069496"/>
            <a:ext cx="768626" cy="662609"/>
          </a:xfrm>
          <a:prstGeom prst="ellipse">
            <a:avLst/>
          </a:prstGeom>
          <a:solidFill>
            <a:srgbClr val="A6A6A6"/>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p:cNvSpPr txBox="1"/>
          <p:nvPr userDrawn="1"/>
        </p:nvSpPr>
        <p:spPr>
          <a:xfrm>
            <a:off x="7388208" y="6169969"/>
            <a:ext cx="65818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SS/F</a:t>
            </a:r>
          </a:p>
        </p:txBody>
      </p:sp>
      <p:sp>
        <p:nvSpPr>
          <p:cNvPr id="7" name="Oval 6"/>
          <p:cNvSpPr/>
          <p:nvPr userDrawn="1"/>
        </p:nvSpPr>
        <p:spPr>
          <a:xfrm>
            <a:off x="8196470" y="6069496"/>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TextBox 7"/>
          <p:cNvSpPr txBox="1"/>
          <p:nvPr userDrawn="1"/>
        </p:nvSpPr>
        <p:spPr>
          <a:xfrm>
            <a:off x="8216468" y="6169969"/>
            <a:ext cx="711088"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SS/H</a:t>
            </a:r>
          </a:p>
        </p:txBody>
      </p:sp>
      <p:sp>
        <p:nvSpPr>
          <p:cNvPr id="9" name="Oval 8"/>
          <p:cNvSpPr/>
          <p:nvPr userDrawn="1"/>
        </p:nvSpPr>
        <p:spPr>
          <a:xfrm>
            <a:off x="5545977"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0" name="TextBox 9"/>
          <p:cNvSpPr txBox="1"/>
          <p:nvPr userDrawn="1"/>
        </p:nvSpPr>
        <p:spPr>
          <a:xfrm>
            <a:off x="5579228" y="6169969"/>
            <a:ext cx="6758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CS/F</a:t>
            </a:r>
          </a:p>
        </p:txBody>
      </p:sp>
      <p:sp>
        <p:nvSpPr>
          <p:cNvPr id="11" name="Oval 10"/>
          <p:cNvSpPr/>
          <p:nvPr userDrawn="1"/>
        </p:nvSpPr>
        <p:spPr>
          <a:xfrm>
            <a:off x="6413994" y="6069496"/>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TextBox 11"/>
          <p:cNvSpPr txBox="1"/>
          <p:nvPr userDrawn="1"/>
        </p:nvSpPr>
        <p:spPr>
          <a:xfrm>
            <a:off x="6447245" y="6169969"/>
            <a:ext cx="72872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chemeClr val="bg1"/>
                </a:solidFill>
                <a:effectLst/>
                <a:uFillTx/>
                <a:latin typeface="+mn-lt"/>
                <a:ea typeface="+mn-ea"/>
                <a:cs typeface="+mn-cs"/>
                <a:sym typeface="Calibri" panose="020F0502020204030204"/>
              </a:rPr>
              <a:t>CS/H</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4" name="Rectangles 3"/>
          <p:cNvSpPr/>
          <p:nvPr userDrawn="1"/>
        </p:nvSpPr>
        <p:spPr>
          <a:xfrm>
            <a:off x="612140" y="6389370"/>
            <a:ext cx="1840115"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15_Default">
    <p:spTree>
      <p:nvGrpSpPr>
        <p:cNvPr id="1" name=""/>
        <p:cNvGrpSpPr/>
        <p:nvPr/>
      </p:nvGrpSpPr>
      <p:grpSpPr>
        <a:xfrm>
          <a:off x="0" y="0"/>
          <a:ext cx="0" cy="0"/>
          <a:chOff x="0" y="0"/>
          <a:chExt cx="0" cy="0"/>
        </a:xfrm>
      </p:grpSpPr>
      <p:sp>
        <p:nvSpPr>
          <p:cNvPr id="2" name="TextBox 1"/>
          <p:cNvSpPr txBox="1"/>
          <p:nvPr userDrawn="1"/>
        </p:nvSpPr>
        <p:spPr>
          <a:xfrm>
            <a:off x="630881" y="177149"/>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rPr>
              <a:t>Exam Practice </a:t>
            </a:r>
            <a:endParaRPr kumimoji="0" lang="en-GB" sz="3200" b="1"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endParaRPr>
          </a:p>
        </p:txBody>
      </p:sp>
      <p:sp>
        <p:nvSpPr>
          <p:cNvPr id="3" name="TextBox 2"/>
          <p:cNvSpPr txBox="1"/>
          <p:nvPr userDrawn="1"/>
        </p:nvSpPr>
        <p:spPr>
          <a:xfrm>
            <a:off x="8330816" y="112712"/>
            <a:ext cx="5219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600" b="1" i="0" u="none" strike="noStrike" cap="none" spc="0" normalizeH="0" baseline="0" dirty="0">
                <a:ln>
                  <a:noFill/>
                </a:ln>
                <a:solidFill>
                  <a:srgbClr val="4A7CB5"/>
                </a:solidFill>
                <a:effectLst/>
                <a:uFillTx/>
                <a:latin typeface="+mn-lt"/>
                <a:ea typeface="+mn-ea"/>
                <a:cs typeface="+mn-cs"/>
                <a:sym typeface="Calibri" panose="020F0502020204030204"/>
              </a:rPr>
              <a:t>L1</a:t>
            </a:r>
          </a:p>
        </p:txBody>
      </p:sp>
      <p:sp>
        <p:nvSpPr>
          <p:cNvPr id="4" name="TextBox 3"/>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5" name="Picture 4"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12140" y="6389370"/>
            <a:ext cx="1892069"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4" name="TextBox 3"/>
          <p:cNvSpPr txBox="1"/>
          <p:nvPr userDrawn="1"/>
        </p:nvSpPr>
        <p:spPr>
          <a:xfrm>
            <a:off x="630881" y="177149"/>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rPr>
              <a:t>Exam Practice </a:t>
            </a:r>
            <a:endParaRPr kumimoji="0" lang="en-GB" sz="3200" b="1"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endParaRPr>
          </a:p>
        </p:txBody>
      </p:sp>
      <p:sp>
        <p:nvSpPr>
          <p:cNvPr id="5" name="TextBox 4"/>
          <p:cNvSpPr txBox="1"/>
          <p:nvPr userDrawn="1"/>
        </p:nvSpPr>
        <p:spPr>
          <a:xfrm>
            <a:off x="8330816" y="112712"/>
            <a:ext cx="5219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600" b="1" i="0" u="none" strike="noStrike" cap="none" spc="0" normalizeH="0" baseline="0" dirty="0">
                <a:ln>
                  <a:noFill/>
                </a:ln>
                <a:solidFill>
                  <a:srgbClr val="4A7CB5"/>
                </a:solidFill>
                <a:effectLst/>
                <a:uFillTx/>
                <a:latin typeface="+mn-lt"/>
                <a:ea typeface="+mn-ea"/>
                <a:cs typeface="+mn-cs"/>
                <a:sym typeface="Calibri" panose="020F0502020204030204"/>
              </a:rPr>
              <a:t>L2</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12140" y="6389370"/>
            <a:ext cx="1850505"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4" name="TextBox 3"/>
          <p:cNvSpPr txBox="1"/>
          <p:nvPr userDrawn="1"/>
        </p:nvSpPr>
        <p:spPr>
          <a:xfrm>
            <a:off x="630881" y="177149"/>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rPr>
              <a:t>Exam Practice </a:t>
            </a:r>
            <a:endParaRPr kumimoji="0" lang="en-GB" sz="3200" b="1" i="0" u="none" strike="noStrike" cap="none" spc="0" normalizeH="0" baseline="0" dirty="0">
              <a:ln>
                <a:noFill/>
              </a:ln>
              <a:solidFill>
                <a:srgbClr val="4A7CB5"/>
              </a:solidFill>
              <a:effectLst/>
              <a:uFillTx/>
              <a:latin typeface="Aharoni" panose="02010803020104030203" pitchFamily="2" charset="-79"/>
              <a:ea typeface="+mn-ea"/>
              <a:cs typeface="Aharoni" panose="02010803020104030203" pitchFamily="2" charset="-79"/>
              <a:sym typeface="Calibri" panose="020F0502020204030204"/>
            </a:endParaRPr>
          </a:p>
        </p:txBody>
      </p:sp>
      <p:sp>
        <p:nvSpPr>
          <p:cNvPr id="5" name="TextBox 4"/>
          <p:cNvSpPr txBox="1"/>
          <p:nvPr userDrawn="1"/>
        </p:nvSpPr>
        <p:spPr>
          <a:xfrm>
            <a:off x="8330816" y="112712"/>
            <a:ext cx="521934"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600" b="1" i="0" u="none" strike="noStrike" cap="none" spc="0" normalizeH="0" baseline="0" dirty="0">
                <a:ln>
                  <a:noFill/>
                </a:ln>
                <a:solidFill>
                  <a:srgbClr val="4A7CB5"/>
                </a:solidFill>
                <a:effectLst/>
                <a:uFillTx/>
                <a:latin typeface="+mn-lt"/>
                <a:ea typeface="+mn-ea"/>
                <a:cs typeface="+mn-cs"/>
                <a:sym typeface="Calibri" panose="020F0502020204030204"/>
              </a:rPr>
              <a:t>L3</a:t>
            </a:r>
          </a:p>
        </p:txBody>
      </p:sp>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30881" y="6363096"/>
            <a:ext cx="1821374"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2" name="TextBox 1"/>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3" name="Picture 2"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5" name="Rectangles 4"/>
          <p:cNvSpPr/>
          <p:nvPr userDrawn="1"/>
        </p:nvSpPr>
        <p:spPr>
          <a:xfrm>
            <a:off x="612140" y="6389370"/>
            <a:ext cx="1850505"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Oval 9"/>
          <p:cNvSpPr/>
          <p:nvPr userDrawn="1"/>
        </p:nvSpPr>
        <p:spPr>
          <a:xfrm>
            <a:off x="812632" y="5630792"/>
            <a:ext cx="768626" cy="662609"/>
          </a:xfrm>
          <a:prstGeom prst="ellipse">
            <a:avLst/>
          </a:prstGeom>
          <a:solidFill>
            <a:schemeClr val="bg1">
              <a:lumMod val="65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TextBox 10"/>
          <p:cNvSpPr txBox="1"/>
          <p:nvPr userDrawn="1"/>
        </p:nvSpPr>
        <p:spPr>
          <a:xfrm>
            <a:off x="1695936" y="5687942"/>
            <a:ext cx="546219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Content you </a:t>
            </a:r>
            <a:r>
              <a:rPr kumimoji="0" lang="en-US" sz="2800" b="0" i="0" u="none" strike="noStrike" cap="none" spc="0" normalizeH="0" baseline="0" dirty="0">
                <a:ln>
                  <a:noFill/>
                </a:ln>
                <a:solidFill>
                  <a:schemeClr val="tx1"/>
                </a:solidFill>
                <a:effectLst/>
                <a:uFillTx/>
                <a:latin typeface="+mn-lt"/>
                <a:ea typeface="+mn-ea"/>
                <a:cs typeface="+mn-cs"/>
                <a:sym typeface="Calibri" panose="020F0502020204030204"/>
              </a:rPr>
              <a:t>will</a:t>
            </a: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 </a:t>
            </a:r>
            <a:r>
              <a:rPr kumimoji="0" lang="en-US" sz="2800" b="1" i="0" u="none" strike="noStrike" cap="none" spc="0" normalizeH="0" baseline="0" dirty="0">
                <a:ln>
                  <a:noFill/>
                </a:ln>
                <a:solidFill>
                  <a:srgbClr val="FF0000"/>
                </a:solidFill>
                <a:effectLst/>
                <a:uFillTx/>
                <a:latin typeface="+mn-lt"/>
                <a:ea typeface="+mn-ea"/>
                <a:cs typeface="+mn-cs"/>
                <a:sym typeface="Calibri" panose="020F0502020204030204"/>
              </a:rPr>
              <a:t>NOT</a:t>
            </a: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 be assessed on</a:t>
            </a:r>
          </a:p>
        </p:txBody>
      </p:sp>
      <p:sp>
        <p:nvSpPr>
          <p:cNvPr id="2" name="Oval 1"/>
          <p:cNvSpPr/>
          <p:nvPr userDrawn="1"/>
        </p:nvSpPr>
        <p:spPr>
          <a:xfrm>
            <a:off x="812632" y="4823072"/>
            <a:ext cx="768626" cy="662609"/>
          </a:xfrm>
          <a:prstGeom prst="ellipse">
            <a:avLst/>
          </a:prstGeom>
          <a:solidFill>
            <a:srgbClr val="00B05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 name="TextBox 2"/>
          <p:cNvSpPr txBox="1"/>
          <p:nvPr userDrawn="1"/>
        </p:nvSpPr>
        <p:spPr>
          <a:xfrm>
            <a:off x="1695936" y="4880222"/>
            <a:ext cx="533382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Content you </a:t>
            </a:r>
            <a:r>
              <a:rPr kumimoji="0" lang="en-US" sz="2800" b="1" i="0" u="none" strike="noStrike" cap="none" spc="0" normalizeH="0" baseline="0" dirty="0">
                <a:ln>
                  <a:noFill/>
                </a:ln>
                <a:solidFill>
                  <a:srgbClr val="00B050"/>
                </a:solidFill>
                <a:effectLst/>
                <a:uFillTx/>
                <a:latin typeface="+mn-lt"/>
                <a:ea typeface="+mn-ea"/>
                <a:cs typeface="+mn-cs"/>
                <a:sym typeface="Calibri" panose="020F0502020204030204"/>
              </a:rPr>
              <a:t>CAN BE</a:t>
            </a: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 be assessed on</a:t>
            </a:r>
          </a:p>
        </p:txBody>
      </p:sp>
      <p:sp>
        <p:nvSpPr>
          <p:cNvPr id="4" name="TextBox 3"/>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5" name="Picture 4" descr="A picture containing company name&#10;&#10;Description automatically generated"/>
          <p:cNvPicPr>
            <a:picLocks noChangeAspect="1"/>
          </p:cNvPicPr>
          <p:nvPr userDrawn="1"/>
        </p:nvPicPr>
        <p:blipFill rotWithShape="1">
          <a:blip r:embed="rId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6" name="Rectangles 5"/>
          <p:cNvSpPr/>
          <p:nvPr userDrawn="1"/>
        </p:nvSpPr>
        <p:spPr>
          <a:xfrm>
            <a:off x="612140" y="6389370"/>
            <a:ext cx="1860896"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26046" y="-4762"/>
            <a:ext cx="9170046" cy="6867525"/>
            <a:chOff x="-26046" y="-4762"/>
            <a:chExt cx="9170046" cy="6867525"/>
          </a:xfrm>
        </p:grpSpPr>
        <p:sp>
          <p:nvSpPr>
            <p:cNvPr id="7" name="Rectangle 6"/>
            <p:cNvSpPr/>
            <p:nvPr userDrawn="1"/>
          </p:nvSpPr>
          <p:spPr>
            <a:xfrm>
              <a:off x="11113" y="0"/>
              <a:ext cx="9132887" cy="6858000"/>
            </a:xfrm>
            <a:prstGeom prst="rect">
              <a:avLst/>
            </a:prstGeom>
            <a:noFill/>
            <a:ln w="57150">
              <a:solidFill>
                <a:srgbClr val="4A7C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defTabSz="914400" eaLnBrk="1" hangingPunct="1">
                <a:defRPr/>
              </a:pPr>
              <a:endParaRPr lang="en-GB" altLang="en-US">
                <a:solidFill>
                  <a:srgbClr val="FFFFFF"/>
                </a:solidFill>
              </a:endParaRPr>
            </a:p>
          </p:txBody>
        </p:sp>
        <p:sp>
          <p:nvSpPr>
            <p:cNvPr id="8" name="Rectangle 7"/>
            <p:cNvSpPr/>
            <p:nvPr userDrawn="1"/>
          </p:nvSpPr>
          <p:spPr>
            <a:xfrm>
              <a:off x="0" y="0"/>
              <a:ext cx="409575" cy="6858000"/>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defTabSz="914400" eaLnBrk="1" hangingPunct="1">
                <a:defRPr/>
              </a:pPr>
              <a:endParaRPr lang="en-GB" altLang="en-US">
                <a:solidFill>
                  <a:srgbClr val="FFFFFF"/>
                </a:solidFill>
              </a:endParaRPr>
            </a:p>
          </p:txBody>
        </p:sp>
        <p:sp>
          <p:nvSpPr>
            <p:cNvPr id="9" name="TextBox 8"/>
            <p:cNvSpPr txBox="1">
              <a:spLocks noChangeArrowheads="1"/>
            </p:cNvSpPr>
            <p:nvPr userDrawn="1"/>
          </p:nvSpPr>
          <p:spPr bwMode="auto">
            <a:xfrm rot="16200000">
              <a:off x="-3228976" y="3198168"/>
              <a:ext cx="6867525" cy="461665"/>
            </a:xfrm>
            <a:prstGeom prst="rect">
              <a:avLst/>
            </a:prstGeom>
            <a:solidFill>
              <a:srgbClr val="4A7CB5"/>
            </a:solidFill>
            <a:ln w="9525">
              <a:solidFill>
                <a:srgbClr val="4A7CB5"/>
              </a:solidFill>
              <a:miter lim="800000"/>
            </a:ln>
          </p:spPr>
          <p:txBody>
            <a:bodyPr wrap="square">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defTabSz="914400" eaLnBrk="1" hangingPunct="1">
                <a:defRPr/>
              </a:pPr>
              <a:r>
                <a:rPr lang="en-GB" altLang="en-US" sz="2400" dirty="0">
                  <a:solidFill>
                    <a:srgbClr val="FFFFFF"/>
                  </a:solidFill>
                  <a:latin typeface="Aharoni" panose="02010803020104030203" pitchFamily="2" charset="-79"/>
                  <a:ea typeface="BatangChe" panose="02030609000101010101" pitchFamily="49" charset="-127"/>
                  <a:cs typeface="Aharoni" panose="02010803020104030203" pitchFamily="2" charset="-79"/>
                </a:rPr>
                <a:t>EDEXCEL GCSE Physics Paper 1</a:t>
              </a:r>
            </a:p>
          </p:txBody>
        </p:sp>
      </p:grpSp>
      <p:sp>
        <p:nvSpPr>
          <p:cNvPr id="3" name="TextBox 2"/>
          <p:cNvSpPr txBox="1"/>
          <p:nvPr userDrawn="1"/>
        </p:nvSpPr>
        <p:spPr>
          <a:xfrm>
            <a:off x="923576" y="6428650"/>
            <a:ext cx="1702710" cy="307777"/>
          </a:xfrm>
          <a:prstGeom prst="rect">
            <a:avLst/>
          </a:prstGeom>
          <a:solidFill>
            <a:schemeClr val="bg1"/>
          </a:solidFill>
        </p:spPr>
        <p:txBody>
          <a:bodyPr wrap="none" rtlCol="0">
            <a:spAutoFit/>
          </a:bodyPr>
          <a:lstStyle/>
          <a:p>
            <a:r>
              <a:rPr lang="en-US" sz="1400" b="1" dirty="0">
                <a:solidFill>
                  <a:srgbClr val="4A7CB5"/>
                </a:solidFill>
                <a:latin typeface="Avenir Book" panose="02000503020000020003" pitchFamily="2" charset="0"/>
              </a:rPr>
              <a:t>@SinclairEducation</a:t>
            </a:r>
          </a:p>
        </p:txBody>
      </p:sp>
      <p:pic>
        <p:nvPicPr>
          <p:cNvPr id="4" name="Picture 3" descr="A picture containing company name&#10;&#10;Description automatically generated"/>
          <p:cNvPicPr>
            <a:picLocks noChangeAspect="1"/>
          </p:cNvPicPr>
          <p:nvPr userDrawn="1"/>
        </p:nvPicPr>
        <p:blipFill rotWithShape="1">
          <a:blip r:embed="rId12">
            <a:duotone>
              <a:schemeClr val="accent1">
                <a:shade val="45000"/>
                <a:satMod val="135000"/>
              </a:schemeClr>
              <a:prstClr val="white"/>
            </a:duotone>
          </a:blip>
          <a:srcRect l="86848" t="68493" r="5696" b="18002"/>
          <a:stretch>
            <a:fillRect/>
          </a:stretch>
        </p:blipFill>
        <p:spPr>
          <a:xfrm>
            <a:off x="596458" y="6363096"/>
            <a:ext cx="409471" cy="399483"/>
          </a:xfrm>
          <a:prstGeom prst="rect">
            <a:avLst/>
          </a:prstGeom>
        </p:spPr>
      </p:pic>
      <p:sp>
        <p:nvSpPr>
          <p:cNvPr id="5" name="Rectangles 4"/>
          <p:cNvSpPr/>
          <p:nvPr userDrawn="1"/>
        </p:nvSpPr>
        <p:spPr>
          <a:xfrm>
            <a:off x="612140" y="6389370"/>
            <a:ext cx="1796859" cy="369570"/>
          </a:xfrm>
          <a:prstGeom prst="rect">
            <a:avLst/>
          </a:prstGeom>
          <a:solidFill>
            <a:srgbClr val="FFFFFF"/>
          </a:solidFill>
          <a:ln w="25400" cap="flat">
            <a:no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TextBox 5">
            <a:extLst>
              <a:ext uri="{FF2B5EF4-FFF2-40B4-BE49-F238E27FC236}">
                <a16:creationId xmlns:a16="http://schemas.microsoft.com/office/drawing/2014/main" id="{964D7969-A0EB-7BAE-EC34-E787F6FD76EF}"/>
              </a:ext>
            </a:extLst>
          </p:cNvPr>
          <p:cNvSpPr txBox="1"/>
          <p:nvPr userDrawn="1"/>
        </p:nvSpPr>
        <p:spPr>
          <a:xfrm>
            <a:off x="6218748" y="6651354"/>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0" name="Picture 9">
            <a:extLst>
              <a:ext uri="{FF2B5EF4-FFF2-40B4-BE49-F238E27FC236}">
                <a16:creationId xmlns:a16="http://schemas.microsoft.com/office/drawing/2014/main" id="{43946D1E-BE73-EE9A-795A-418871546EE3}"/>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801193" y="2127691"/>
            <a:ext cx="7695738" cy="3098355"/>
          </a:xfrm>
          <a:prstGeom prst="rect">
            <a:avLst/>
          </a:prstGeom>
        </p:spPr>
      </p:pic>
      <p:pic>
        <p:nvPicPr>
          <p:cNvPr id="11" name="Picture 10">
            <a:extLst>
              <a:ext uri="{FF2B5EF4-FFF2-40B4-BE49-F238E27FC236}">
                <a16:creationId xmlns:a16="http://schemas.microsoft.com/office/drawing/2014/main" id="{418E224B-3B6F-C06F-1434-8C762B60C1D3}"/>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30225" y="307838"/>
            <a:ext cx="933411" cy="375797"/>
          </a:xfrm>
          <a:prstGeom prst="rect">
            <a:avLst/>
          </a:prstGeom>
        </p:spPr>
      </p:pic>
      <p:sp>
        <p:nvSpPr>
          <p:cNvPr id="12" name="Footer Placeholder 2">
            <a:extLst>
              <a:ext uri="{FF2B5EF4-FFF2-40B4-BE49-F238E27FC236}">
                <a16:creationId xmlns:a16="http://schemas.microsoft.com/office/drawing/2014/main" id="{DF54A737-5B9F-2953-A84F-31C88C213E46}"/>
              </a:ext>
            </a:extLst>
          </p:cNvPr>
          <p:cNvSpPr txBox="1">
            <a:spLocks/>
          </p:cNvSpPr>
          <p:nvPr userDrawn="1"/>
        </p:nvSpPr>
        <p:spPr>
          <a:xfrm>
            <a:off x="2531747" y="6587219"/>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1pPr>
      <a:lvl2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2pPr>
      <a:lvl3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3pPr>
      <a:lvl4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4pPr>
      <a:lvl5pPr algn="ctr" defTabSz="457200" rtl="0" eaLnBrk="0" fontAlgn="base" hangingPunct="0">
        <a:spcBef>
          <a:spcPct val="0"/>
        </a:spcBef>
        <a:spcAft>
          <a:spcPct val="0"/>
        </a:spcAft>
        <a:defRPr sz="4400">
          <a:solidFill>
            <a:srgbClr val="000000"/>
          </a:solidFill>
          <a:latin typeface="+mn-lt"/>
          <a:ea typeface="+mn-ea"/>
          <a:cs typeface="+mn-cs"/>
          <a:sym typeface="Calibri" panose="020F0502020204030204" charset="0"/>
        </a:defRPr>
      </a:lvl5pPr>
      <a:lvl6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6pPr>
      <a:lvl7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7pPr>
      <a:lvl8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8pPr>
      <a:lvl9pPr marL="0" marR="0" indent="0" algn="ctr" defTabSz="457200" rtl="0" latinLnBrk="0">
        <a:lnSpc>
          <a:spcPct val="100000"/>
        </a:lnSpc>
        <a:spcBef>
          <a:spcPts val="0"/>
        </a:spcBef>
        <a:spcAft>
          <a:spcPts val="0"/>
        </a:spcAft>
        <a:buClrTx/>
        <a:buSzTx/>
        <a:buFontTx/>
        <a:buNone/>
        <a:defRPr sz="4400" b="0" i="0" u="none" strike="noStrike" cap="none" spc="0" baseline="0">
          <a:ln>
            <a:noFill/>
          </a:ln>
          <a:solidFill>
            <a:srgbClr val="000000"/>
          </a:solidFill>
          <a:uFillTx/>
          <a:latin typeface="+mn-lt"/>
          <a:ea typeface="+mn-ea"/>
          <a:cs typeface="+mn-cs"/>
          <a:sym typeface="Calibri" panose="020F0502020204030204"/>
        </a:defRPr>
      </a:lvl9pPr>
    </p:titleStyle>
    <p:bodyStyle>
      <a:lvl1pPr marL="342900" indent="-342900"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1pPr>
      <a:lvl2pPr marL="782955" indent="-325755"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2pPr>
      <a:lvl3pPr marL="1219200" indent="-304800"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3pPr>
      <a:lvl4pPr marL="1736725" indent="-365125"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4pPr>
      <a:lvl5pPr marL="2235200" indent="-406400" algn="l" defTabSz="457200"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charset="0"/>
        </a:defRPr>
      </a:lvl5pPr>
      <a:lvl6pPr marL="26924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6pPr>
      <a:lvl7pPr marL="31496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7pPr>
      <a:lvl8pPr marL="36068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8pPr>
      <a:lvl9pPr marL="4064000" marR="0" indent="-406400" algn="l" defTabSz="457200" rtl="0" latinLnBrk="0">
        <a:lnSpc>
          <a:spcPct val="100000"/>
        </a:lnSpc>
        <a:spcBef>
          <a:spcPts val="700"/>
        </a:spcBef>
        <a:spcAft>
          <a:spcPts val="0"/>
        </a:spcAft>
        <a:buClrTx/>
        <a:buSzPct val="100000"/>
        <a:buFont typeface="Arial" panose="020B0604020202020204"/>
        <a:buChar char="•"/>
        <a:defRPr sz="3200" b="0" i="0" u="none" strike="noStrike" cap="none" spc="0" baseline="0">
          <a:ln>
            <a:noFill/>
          </a:ln>
          <a:solidFill>
            <a:srgbClr val="000000"/>
          </a:solidFill>
          <a:uFillTx/>
          <a:latin typeface="+mn-lt"/>
          <a:ea typeface="+mn-ea"/>
          <a:cs typeface="+mn-cs"/>
          <a:sym typeface="Calibri" panose="020F0502020204030204"/>
        </a:defRPr>
      </a:lvl9pPr>
    </p:bodyStyle>
    <p:otherStyle>
      <a:lvl1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1pPr>
      <a:lvl2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2pPr>
      <a:lvl3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3pPr>
      <a:lvl4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4pPr>
      <a:lvl5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5pPr>
      <a:lvl6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6pPr>
      <a:lvl7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7pPr>
      <a:lvl8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8pPr>
      <a:lvl9pPr marL="0" marR="0" indent="0" algn="r" defTabSz="4572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Shape 64"/>
          <p:cNvSpPr>
            <a:spLocks noChangeArrowheads="1"/>
          </p:cNvSpPr>
          <p:nvPr/>
        </p:nvSpPr>
        <p:spPr bwMode="auto">
          <a:xfrm>
            <a:off x="447675" y="1322101"/>
            <a:ext cx="8696325" cy="127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ctr" eaLnBrk="1"/>
            <a:r>
              <a:rPr lang="en-US" altLang="en-US" sz="4400" b="1" dirty="0">
                <a:solidFill>
                  <a:schemeClr val="tx1"/>
                </a:solidFill>
                <a:latin typeface="Helvetica" charset="0"/>
                <a:ea typeface="Helvetica" charset="0"/>
                <a:cs typeface="Helvetica" charset="0"/>
                <a:sym typeface="Helvetica" charset="0"/>
              </a:rPr>
              <a:t>Radioactivity</a:t>
            </a:r>
          </a:p>
        </p:txBody>
      </p:sp>
      <p:sp>
        <p:nvSpPr>
          <p:cNvPr id="2" name="TextBox 1"/>
          <p:cNvSpPr txBox="1"/>
          <p:nvPr/>
        </p:nvSpPr>
        <p:spPr>
          <a:xfrm>
            <a:off x="2302396" y="2513647"/>
            <a:ext cx="498688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4000" b="1" i="0" u="none" strike="noStrike" cap="none" spc="0" normalizeH="0" baseline="0" dirty="0">
                <a:ln>
                  <a:noFill/>
                </a:ln>
                <a:solidFill>
                  <a:srgbClr val="4A7CB5"/>
                </a:solidFill>
                <a:effectLst/>
                <a:uFillTx/>
                <a:latin typeface="+mn-lt"/>
                <a:ea typeface="+mn-ea"/>
                <a:cs typeface="+mn-cs"/>
                <a:sym typeface="Calibri" panose="020F0502020204030204"/>
              </a:rPr>
              <a:t>Paper 1</a:t>
            </a:r>
          </a:p>
        </p:txBody>
      </p:sp>
      <p:sp>
        <p:nvSpPr>
          <p:cNvPr id="3" name="TextBox 2"/>
          <p:cNvSpPr txBox="1"/>
          <p:nvPr/>
        </p:nvSpPr>
        <p:spPr>
          <a:xfrm>
            <a:off x="923576" y="6428650"/>
            <a:ext cx="309880" cy="306705"/>
          </a:xfrm>
          <a:prstGeom prst="rect">
            <a:avLst/>
          </a:prstGeom>
          <a:solidFill>
            <a:schemeClr val="bg1"/>
          </a:solidFill>
        </p:spPr>
        <p:txBody>
          <a:bodyPr wrap="none" rtlCol="0">
            <a:spAutoFit/>
          </a:bodyPr>
          <a:lstStyle/>
          <a:p>
            <a:endParaRPr lang="en-US" sz="1400" b="1" dirty="0">
              <a:solidFill>
                <a:srgbClr val="4A7CB5"/>
              </a:solidFill>
              <a:latin typeface="Avenir Book" panose="02000503020000020003" pitchFamily="2"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6680" t="21158" r="6491" b="20064"/>
          <a:stretch>
            <a:fillRect/>
          </a:stretch>
        </p:blipFill>
        <p:spPr>
          <a:xfrm>
            <a:off x="774320" y="2424468"/>
            <a:ext cx="7939582" cy="2720288"/>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20" name="Rectangle 1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29" name="TextBox 28"/>
          <p:cNvSpPr txBox="1"/>
          <p:nvPr/>
        </p:nvSpPr>
        <p:spPr>
          <a:xfrm>
            <a:off x="4910137" y="866260"/>
            <a:ext cx="4102312"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Here electromagnetic radiation has been absorbed and so the electron moves further from the nucleus</a:t>
            </a:r>
            <a:endParaRPr lang="en-GB" sz="2300" dirty="0">
              <a:latin typeface="Calibri" panose="020F0502020204030204" charset="0"/>
              <a:cs typeface="Calibri" panose="020F0502020204030204" charset="0"/>
            </a:endParaRPr>
          </a:p>
        </p:txBody>
      </p:sp>
      <p:sp>
        <p:nvSpPr>
          <p:cNvPr id="15" name="TextBox 14"/>
          <p:cNvSpPr txBox="1"/>
          <p:nvPr/>
        </p:nvSpPr>
        <p:spPr>
          <a:xfrm>
            <a:off x="774320" y="866260"/>
            <a:ext cx="3926017"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The electron arrangements may change with the absorption of electromagnetic.</a:t>
            </a:r>
            <a:endParaRPr lang="en-GB" sz="2300" dirty="0">
              <a:latin typeface="Calibri" panose="020F0502020204030204" charset="0"/>
              <a:cs typeface="Calibri" panose="020F0502020204030204" charset="0"/>
            </a:endParaRPr>
          </a:p>
        </p:txBody>
      </p:sp>
      <p:sp>
        <p:nvSpPr>
          <p:cNvPr id="18" name="TextBox 17"/>
          <p:cNvSpPr txBox="1"/>
          <p:nvPr/>
        </p:nvSpPr>
        <p:spPr>
          <a:xfrm>
            <a:off x="774320" y="4837578"/>
            <a:ext cx="5695753"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When an electron moves to a lower energy </a:t>
            </a:r>
            <a:r>
              <a:rPr lang="en-GB" sz="2300" dirty="0">
                <a:latin typeface="Calibri" panose="020F0502020204030204" charset="0"/>
                <a:cs typeface="Calibri" panose="020F0502020204030204" charset="0"/>
              </a:rPr>
              <a:t>level and closer to the nucleus there is </a:t>
            </a:r>
            <a:r>
              <a:rPr lang="en-GB" sz="2300" dirty="0">
                <a:effectLst/>
                <a:latin typeface="Calibri" panose="020F0502020204030204" charset="0"/>
                <a:cs typeface="Calibri" panose="020F0502020204030204" charset="0"/>
              </a:rPr>
              <a:t>emission of electromagnetic radiation.</a:t>
            </a:r>
            <a:endParaRPr lang="en-GB" sz="2300" dirty="0">
              <a:latin typeface="Calibri" panose="020F0502020204030204" charset="0"/>
              <a:cs typeface="Calibri" panose="020F0502020204030204" charset="0"/>
            </a:endParaRPr>
          </a:p>
        </p:txBody>
      </p:sp>
      <p:cxnSp>
        <p:nvCxnSpPr>
          <p:cNvPr id="6" name="Straight Arrow Connector 5"/>
          <p:cNvCxnSpPr>
            <a:stCxn id="29" idx="2"/>
          </p:cNvCxnSpPr>
          <p:nvPr/>
        </p:nvCxnSpPr>
        <p:spPr>
          <a:xfrm>
            <a:off x="6961293" y="2374365"/>
            <a:ext cx="626623" cy="32070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6.8 Orbiting Electrons</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6" name="TextBox 15"/>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200" b="0" i="0" u="none" strike="noStrike" cap="none" spc="0" normalizeH="0" baseline="0" dirty="0">
                <a:ln>
                  <a:noFill/>
                </a:ln>
                <a:solidFill>
                  <a:srgbClr val="000000"/>
                </a:solidFill>
                <a:effectLst/>
                <a:uFillTx/>
                <a:latin typeface="+mn-lt"/>
                <a:ea typeface="+mn-ea"/>
                <a:cs typeface="+mn-cs"/>
                <a:sym typeface="Calibri" panose="020F0502020204030204"/>
              </a:rPr>
              <a:t>How do positive ions form?</a:t>
            </a:r>
            <a:endParaRPr kumimoji="0" lang="en-GB" sz="3200" b="1" i="0" u="none" strike="noStrike" cap="none" spc="0" normalizeH="0" baseline="0" dirty="0">
              <a:ln>
                <a:noFill/>
              </a:ln>
              <a:solidFill>
                <a:srgbClr val="48A9C5"/>
              </a:solidFill>
              <a:effectLst/>
              <a:uFillTx/>
              <a:latin typeface="+mn-lt"/>
              <a:ea typeface="+mn-ea"/>
              <a:cs typeface="+mn-cs"/>
              <a:sym typeface="Calibri" panose="020F0502020204030204"/>
            </a:endParaRPr>
          </a:p>
        </p:txBody>
      </p:sp>
      <p:grpSp>
        <p:nvGrpSpPr>
          <p:cNvPr id="29" name="Group 28"/>
          <p:cNvGrpSpPr/>
          <p:nvPr/>
        </p:nvGrpSpPr>
        <p:grpSpPr>
          <a:xfrm>
            <a:off x="970546" y="2011393"/>
            <a:ext cx="2172703" cy="2469392"/>
            <a:chOff x="970546" y="2569332"/>
            <a:chExt cx="2172703" cy="2469392"/>
          </a:xfrm>
        </p:grpSpPr>
        <p:sp>
          <p:nvSpPr>
            <p:cNvPr id="31" name="TextBox 30"/>
            <p:cNvSpPr txBox="1"/>
            <p:nvPr/>
          </p:nvSpPr>
          <p:spPr>
            <a:xfrm>
              <a:off x="1873675" y="3690817"/>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Li</a:t>
              </a:r>
            </a:p>
          </p:txBody>
        </p:sp>
        <p:sp>
          <p:nvSpPr>
            <p:cNvPr id="32" name="Oval 31"/>
            <p:cNvSpPr/>
            <p:nvPr/>
          </p:nvSpPr>
          <p:spPr>
            <a:xfrm>
              <a:off x="1365081" y="3280194"/>
              <a:ext cx="1383632" cy="1406018"/>
            </a:xfrm>
            <a:prstGeom prst="ellipse">
              <a:avLst/>
            </a:prstGeom>
            <a:noFill/>
            <a:ln w="25400" cap="flat">
              <a:solidFill>
                <a:srgbClr val="4A7CB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3" name="Oval 32"/>
            <p:cNvSpPr/>
            <p:nvPr/>
          </p:nvSpPr>
          <p:spPr>
            <a:xfrm>
              <a:off x="970546" y="2927683"/>
              <a:ext cx="2172703" cy="2111041"/>
            </a:xfrm>
            <a:prstGeom prst="ellipse">
              <a:avLst/>
            </a:prstGeom>
            <a:noFill/>
            <a:ln w="25400" cap="flat">
              <a:solidFill>
                <a:srgbClr val="4A7CB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4" name="TextBox 33"/>
            <p:cNvSpPr txBox="1"/>
            <p:nvPr/>
          </p:nvSpPr>
          <p:spPr>
            <a:xfrm>
              <a:off x="1873675" y="2953010"/>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x</a:t>
              </a:r>
            </a:p>
          </p:txBody>
        </p:sp>
        <p:sp>
          <p:nvSpPr>
            <p:cNvPr id="35" name="TextBox 34"/>
            <p:cNvSpPr txBox="1"/>
            <p:nvPr/>
          </p:nvSpPr>
          <p:spPr>
            <a:xfrm>
              <a:off x="1873675" y="4366880"/>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x</a:t>
              </a:r>
            </a:p>
          </p:txBody>
        </p:sp>
        <p:sp>
          <p:nvSpPr>
            <p:cNvPr id="36" name="TextBox 35"/>
            <p:cNvSpPr txBox="1"/>
            <p:nvPr/>
          </p:nvSpPr>
          <p:spPr>
            <a:xfrm>
              <a:off x="1873674" y="2569332"/>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x</a:t>
              </a:r>
            </a:p>
          </p:txBody>
        </p:sp>
      </p:grpSp>
      <p:grpSp>
        <p:nvGrpSpPr>
          <p:cNvPr id="37" name="Group 36"/>
          <p:cNvGrpSpPr/>
          <p:nvPr/>
        </p:nvGrpSpPr>
        <p:grpSpPr>
          <a:xfrm>
            <a:off x="3486210" y="1636090"/>
            <a:ext cx="5029086" cy="2674374"/>
            <a:chOff x="3409950" y="2374361"/>
            <a:chExt cx="5029086" cy="2674374"/>
          </a:xfrm>
        </p:grpSpPr>
        <p:cxnSp>
          <p:nvCxnSpPr>
            <p:cNvPr id="38" name="Straight Arrow Connector 37"/>
            <p:cNvCxnSpPr/>
            <p:nvPr/>
          </p:nvCxnSpPr>
          <p:spPr>
            <a:xfrm>
              <a:off x="3409950" y="3983202"/>
              <a:ext cx="2362200" cy="0"/>
            </a:xfrm>
            <a:prstGeom prst="straightConnector1">
              <a:avLst/>
            </a:prstGeom>
            <a:noFill/>
            <a:ln w="57150" cap="flat">
              <a:solidFill>
                <a:srgbClr val="4A7CB5"/>
              </a:solidFill>
              <a:prstDash val="solid"/>
              <a:round/>
              <a:tailEnd type="triangle"/>
            </a:ln>
            <a:effectLst/>
            <a:sp3d/>
          </p:spPr>
          <p:style>
            <a:lnRef idx="0">
              <a:scrgbClr r="0" g="0" b="0"/>
            </a:lnRef>
            <a:fillRef idx="0">
              <a:scrgbClr r="0" g="0" b="0"/>
            </a:fillRef>
            <a:effectRef idx="0">
              <a:scrgbClr r="0" g="0" b="0"/>
            </a:effectRef>
            <a:fontRef idx="none"/>
          </p:style>
        </p:cxnSp>
        <p:sp>
          <p:nvSpPr>
            <p:cNvPr id="39" name="TextBox 38"/>
            <p:cNvSpPr txBox="1"/>
            <p:nvPr/>
          </p:nvSpPr>
          <p:spPr>
            <a:xfrm>
              <a:off x="6998125" y="3564726"/>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Li</a:t>
              </a:r>
            </a:p>
          </p:txBody>
        </p:sp>
        <p:sp>
          <p:nvSpPr>
            <p:cNvPr id="40" name="Oval 39"/>
            <p:cNvSpPr/>
            <p:nvPr/>
          </p:nvSpPr>
          <p:spPr>
            <a:xfrm>
              <a:off x="6489531" y="3154103"/>
              <a:ext cx="1383632" cy="1406018"/>
            </a:xfrm>
            <a:prstGeom prst="ellipse">
              <a:avLst/>
            </a:prstGeom>
            <a:noFill/>
            <a:ln w="25400" cap="flat">
              <a:solidFill>
                <a:srgbClr val="4A7CB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1" name="TextBox 40"/>
            <p:cNvSpPr txBox="1"/>
            <p:nvPr/>
          </p:nvSpPr>
          <p:spPr>
            <a:xfrm>
              <a:off x="6998125" y="2826919"/>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x</a:t>
              </a:r>
            </a:p>
          </p:txBody>
        </p:sp>
        <p:sp>
          <p:nvSpPr>
            <p:cNvPr id="42" name="TextBox 41"/>
            <p:cNvSpPr txBox="1"/>
            <p:nvPr/>
          </p:nvSpPr>
          <p:spPr>
            <a:xfrm>
              <a:off x="6998125" y="4240789"/>
              <a:ext cx="36644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rgbClr val="000000"/>
                  </a:solidFill>
                  <a:effectLst/>
                  <a:uFillTx/>
                  <a:latin typeface="+mn-lt"/>
                  <a:ea typeface="+mn-ea"/>
                  <a:cs typeface="+mn-cs"/>
                  <a:sym typeface="Calibri" panose="020F0502020204030204"/>
                </a:rPr>
                <a:t>x</a:t>
              </a:r>
            </a:p>
          </p:txBody>
        </p:sp>
        <p:sp>
          <p:nvSpPr>
            <p:cNvPr id="43" name="Left Bracket 42"/>
            <p:cNvSpPr/>
            <p:nvPr/>
          </p:nvSpPr>
          <p:spPr>
            <a:xfrm>
              <a:off x="6280744" y="2724150"/>
              <a:ext cx="329606" cy="2314570"/>
            </a:xfrm>
            <a:prstGeom prst="leftBracket">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chemeClr val="tx1"/>
                </a:solidFill>
                <a:effectLst/>
                <a:uFillTx/>
              </a:endParaRPr>
            </a:p>
          </p:txBody>
        </p:sp>
        <p:sp>
          <p:nvSpPr>
            <p:cNvPr id="44" name="Left Bracket 43"/>
            <p:cNvSpPr/>
            <p:nvPr/>
          </p:nvSpPr>
          <p:spPr>
            <a:xfrm rot="10800000">
              <a:off x="7797854" y="2734165"/>
              <a:ext cx="329606" cy="2314570"/>
            </a:xfrm>
            <a:prstGeom prst="leftBracket">
              <a:avLst/>
            </a:prstGeom>
            <a:no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chemeClr val="tx1"/>
                </a:solidFill>
                <a:effectLst/>
                <a:uFillTx/>
              </a:endParaRPr>
            </a:p>
          </p:txBody>
        </p:sp>
        <p:sp>
          <p:nvSpPr>
            <p:cNvPr id="46" name="TextBox 45"/>
            <p:cNvSpPr txBox="1"/>
            <p:nvPr/>
          </p:nvSpPr>
          <p:spPr>
            <a:xfrm>
              <a:off x="8141523" y="2374361"/>
              <a:ext cx="297513"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GB" sz="3200" b="1" i="0" u="none" strike="noStrike" cap="none" spc="0" normalizeH="0" baseline="0" dirty="0">
                  <a:ln>
                    <a:noFill/>
                  </a:ln>
                  <a:solidFill>
                    <a:schemeClr val="tx1"/>
                  </a:solidFill>
                  <a:effectLst/>
                  <a:uFillTx/>
                  <a:latin typeface="+mn-lt"/>
                  <a:ea typeface="+mn-ea"/>
                  <a:cs typeface="+mn-cs"/>
                  <a:sym typeface="Calibri" panose="020F0502020204030204"/>
                </a:rPr>
                <a:t>+</a:t>
              </a:r>
            </a:p>
          </p:txBody>
        </p:sp>
      </p:grpSp>
      <p:sp>
        <p:nvSpPr>
          <p:cNvPr id="53" name="TextBox 52"/>
          <p:cNvSpPr txBox="1"/>
          <p:nvPr/>
        </p:nvSpPr>
        <p:spPr>
          <a:xfrm>
            <a:off x="1124527" y="4779803"/>
            <a:ext cx="7390586" cy="1077218"/>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3200" dirty="0">
                <a:effectLst/>
                <a:latin typeface="Calibri" panose="020F0502020204030204" charset="0"/>
                <a:cs typeface="Calibri" panose="020F0502020204030204" charset="0"/>
              </a:rPr>
              <a:t>Atoms turn into positive ions if they lose one or more outer electron(s).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6.9 Forming Ions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radioactive decay?</a:t>
            </a:r>
            <a:endParaRPr lang="en-GB" sz="3200" b="1" dirty="0">
              <a:solidFill>
                <a:srgbClr val="48A9C5"/>
              </a:solidFill>
              <a:sym typeface="Calibri" panose="020F0502020204030204"/>
            </a:endParaRPr>
          </a:p>
        </p:txBody>
      </p:sp>
      <p:graphicFrame>
        <p:nvGraphicFramePr>
          <p:cNvPr id="16" name="Table 5"/>
          <p:cNvGraphicFramePr>
            <a:graphicFrameLocks noGrp="1"/>
          </p:cNvGraphicFramePr>
          <p:nvPr/>
        </p:nvGraphicFramePr>
        <p:xfrm>
          <a:off x="696577" y="2016385"/>
          <a:ext cx="8315872" cy="1645920"/>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23151">
                <a:tc>
                  <a:txBody>
                    <a:bodyPr/>
                    <a:lstStyle/>
                    <a:p>
                      <a:pPr algn="ctr"/>
                      <a:r>
                        <a:rPr lang="en-US" sz="2400" b="1" dirty="0"/>
                        <a:t>Key Term</a:t>
                      </a:r>
                    </a:p>
                  </a:txBody>
                  <a:tcPr>
                    <a:solidFill>
                      <a:srgbClr val="4F81BD">
                        <a:alpha val="60000"/>
                      </a:srgbClr>
                    </a:solidFill>
                  </a:tcPr>
                </a:tc>
                <a:tc>
                  <a:txBody>
                    <a:bodyPr/>
                    <a:lstStyle/>
                    <a:p>
                      <a:pPr algn="ctr"/>
                      <a:r>
                        <a:rPr lang="en-US" sz="2400" b="1" dirty="0"/>
                        <a:t>Definition</a:t>
                      </a:r>
                    </a:p>
                  </a:txBody>
                  <a:tcPr>
                    <a:solidFill>
                      <a:srgbClr val="4F81BD">
                        <a:alpha val="60000"/>
                      </a:srgbClr>
                    </a:solidFill>
                  </a:tcPr>
                </a:tc>
                <a:extLst>
                  <a:ext uri="{0D108BD9-81ED-4DB2-BD59-A6C34878D82A}">
                    <a16:rowId xmlns:a16="http://schemas.microsoft.com/office/drawing/2014/main" val="10000"/>
                  </a:ext>
                </a:extLst>
              </a:tr>
              <a:tr h="1188720">
                <a:tc>
                  <a:txBody>
                    <a:bodyPr/>
                    <a:lstStyle/>
                    <a:p>
                      <a:pPr algn="ctr"/>
                      <a:r>
                        <a:rPr lang="en-US" sz="2400" dirty="0"/>
                        <a:t>Radioactive Decay</a:t>
                      </a:r>
                    </a:p>
                  </a:txBody>
                  <a:tcPr anchor="ctr">
                    <a:solidFill>
                      <a:schemeClr val="bg1"/>
                    </a:solidFill>
                  </a:tcPr>
                </a:tc>
                <a:tc>
                  <a:txBody>
                    <a:bodyPr/>
                    <a:lstStyle/>
                    <a:p>
                      <a:pPr algn="ctr"/>
                      <a:r>
                        <a:rPr lang="en-US" sz="2400" dirty="0"/>
                        <a:t>The random process in which the nucleus gives out radiations as it changes to become more stable.</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3468761" y="2514732"/>
            <a:ext cx="5466356" cy="105783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4" name="Picture 3" descr="Diagram&#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315" y="3753800"/>
            <a:ext cx="4167753" cy="2632265"/>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6.10 Radioactive Decay </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different types of radiation?</a:t>
            </a:r>
            <a:endParaRPr lang="en-GB" sz="3200" b="1" dirty="0">
              <a:solidFill>
                <a:srgbClr val="48A9C5"/>
              </a:solidFill>
              <a:sym typeface="Calibri" panose="020F0502020204030204"/>
            </a:endParaRPr>
          </a:p>
        </p:txBody>
      </p:sp>
      <p:graphicFrame>
        <p:nvGraphicFramePr>
          <p:cNvPr id="16" name="Table 5"/>
          <p:cNvGraphicFramePr>
            <a:graphicFrameLocks noGrp="1"/>
          </p:cNvGraphicFramePr>
          <p:nvPr/>
        </p:nvGraphicFramePr>
        <p:xfrm>
          <a:off x="696577" y="2016385"/>
          <a:ext cx="8315872" cy="1645920"/>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23151">
                <a:tc>
                  <a:txBody>
                    <a:bodyPr/>
                    <a:lstStyle/>
                    <a:p>
                      <a:pPr algn="ctr"/>
                      <a:r>
                        <a:rPr lang="en-US" sz="2400" b="1" dirty="0"/>
                        <a:t>Key Term</a:t>
                      </a:r>
                    </a:p>
                  </a:txBody>
                  <a:tcPr>
                    <a:solidFill>
                      <a:srgbClr val="4F81BD">
                        <a:alpha val="60000"/>
                      </a:srgbClr>
                    </a:solidFill>
                  </a:tcPr>
                </a:tc>
                <a:tc>
                  <a:txBody>
                    <a:bodyPr/>
                    <a:lstStyle/>
                    <a:p>
                      <a:pPr algn="ctr"/>
                      <a:r>
                        <a:rPr lang="en-US" sz="2400" b="1" dirty="0"/>
                        <a:t>Definition</a:t>
                      </a:r>
                    </a:p>
                  </a:txBody>
                  <a:tcPr>
                    <a:solidFill>
                      <a:srgbClr val="4F81BD">
                        <a:alpha val="60000"/>
                      </a:srgbClr>
                    </a:solidFill>
                  </a:tcPr>
                </a:tc>
                <a:extLst>
                  <a:ext uri="{0D108BD9-81ED-4DB2-BD59-A6C34878D82A}">
                    <a16:rowId xmlns:a16="http://schemas.microsoft.com/office/drawing/2014/main" val="10000"/>
                  </a:ext>
                </a:extLst>
              </a:tr>
              <a:tr h="1188720">
                <a:tc>
                  <a:txBody>
                    <a:bodyPr/>
                    <a:lstStyle/>
                    <a:p>
                      <a:pPr algn="ctr"/>
                      <a:r>
                        <a:rPr lang="en-US" sz="2400" dirty="0"/>
                        <a:t>Radioactive Decay</a:t>
                      </a:r>
                    </a:p>
                  </a:txBody>
                  <a:tcPr anchor="ctr">
                    <a:solidFill>
                      <a:schemeClr val="bg1"/>
                    </a:solidFill>
                  </a:tcPr>
                </a:tc>
                <a:tc>
                  <a:txBody>
                    <a:bodyPr/>
                    <a:lstStyle/>
                    <a:p>
                      <a:pPr algn="ctr"/>
                      <a:r>
                        <a:rPr lang="en-US" sz="2400" dirty="0"/>
                        <a:t>The random process in which the nucleus gives out radiations as it changes to become more stable.</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6.11 Radioactive Decay </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5" name="TextBox 4"/>
          <p:cNvSpPr txBox="1"/>
          <p:nvPr/>
        </p:nvSpPr>
        <p:spPr>
          <a:xfrm>
            <a:off x="696577" y="3829920"/>
            <a:ext cx="1765269" cy="461661"/>
          </a:xfrm>
          <a:prstGeom prst="rect">
            <a:avLst/>
          </a:prstGeom>
          <a:solidFill>
            <a:srgbClr val="97B3D8"/>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Alpha</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TextBox 5"/>
          <p:cNvSpPr txBox="1"/>
          <p:nvPr/>
        </p:nvSpPr>
        <p:spPr>
          <a:xfrm>
            <a:off x="2579304" y="3829919"/>
            <a:ext cx="1765269" cy="461661"/>
          </a:xfrm>
          <a:prstGeom prst="rect">
            <a:avLst/>
          </a:prstGeom>
          <a:solidFill>
            <a:srgbClr val="97B3D8"/>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Beta -</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7" name="TextBox 6"/>
          <p:cNvSpPr txBox="1"/>
          <p:nvPr/>
        </p:nvSpPr>
        <p:spPr>
          <a:xfrm>
            <a:off x="4462031" y="3843722"/>
            <a:ext cx="1765269" cy="461661"/>
          </a:xfrm>
          <a:prstGeom prst="rect">
            <a:avLst/>
          </a:prstGeom>
          <a:solidFill>
            <a:srgbClr val="97B3D8"/>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Beta +</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TextBox 7"/>
          <p:cNvSpPr txBox="1"/>
          <p:nvPr/>
        </p:nvSpPr>
        <p:spPr>
          <a:xfrm>
            <a:off x="6344758" y="3856996"/>
            <a:ext cx="1765269" cy="461661"/>
          </a:xfrm>
          <a:prstGeom prst="rect">
            <a:avLst/>
          </a:prstGeom>
          <a:solidFill>
            <a:srgbClr val="97B3D8"/>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Gamma</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858" y="1384168"/>
            <a:ext cx="2753751" cy="2753751"/>
          </a:xfrm>
          <a:prstGeom prst="rect">
            <a:avLst/>
          </a:prstGeom>
        </p:spPr>
      </p:pic>
      <p:sp>
        <p:nvSpPr>
          <p:cNvPr id="30" name="TextBox 29"/>
          <p:cNvSpPr txBox="1"/>
          <p:nvPr/>
        </p:nvSpPr>
        <p:spPr>
          <a:xfrm>
            <a:off x="1507946"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background radiation?</a:t>
            </a:r>
            <a:endParaRPr lang="en-GB" sz="3200" b="1" dirty="0">
              <a:solidFill>
                <a:srgbClr val="48A9C5"/>
              </a:solidFill>
              <a:sym typeface="Calibri" panose="020F0502020204030204"/>
            </a:endParaRPr>
          </a:p>
        </p:txBody>
      </p:sp>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graphicFrame>
        <p:nvGraphicFramePr>
          <p:cNvPr id="16" name="Table 5"/>
          <p:cNvGraphicFramePr>
            <a:graphicFrameLocks noGrp="1"/>
          </p:cNvGraphicFramePr>
          <p:nvPr/>
        </p:nvGraphicFramePr>
        <p:xfrm>
          <a:off x="696577" y="4184822"/>
          <a:ext cx="8315872" cy="1645920"/>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23151">
                <a:tc>
                  <a:txBody>
                    <a:bodyPr/>
                    <a:lstStyle/>
                    <a:p>
                      <a:pPr algn="ctr"/>
                      <a:r>
                        <a:rPr lang="en-US" sz="2400" b="1" dirty="0"/>
                        <a:t>Key Term</a:t>
                      </a:r>
                    </a:p>
                  </a:txBody>
                  <a:tcPr>
                    <a:solidFill>
                      <a:srgbClr val="4F81BD">
                        <a:alpha val="60000"/>
                      </a:srgbClr>
                    </a:solidFill>
                  </a:tcPr>
                </a:tc>
                <a:tc>
                  <a:txBody>
                    <a:bodyPr/>
                    <a:lstStyle/>
                    <a:p>
                      <a:pPr algn="ctr"/>
                      <a:r>
                        <a:rPr lang="en-US" sz="2400" b="1" dirty="0"/>
                        <a:t>Definition</a:t>
                      </a:r>
                    </a:p>
                  </a:txBody>
                  <a:tcPr>
                    <a:solidFill>
                      <a:srgbClr val="4F81BD">
                        <a:alpha val="60000"/>
                      </a:srgbClr>
                    </a:solidFill>
                  </a:tcPr>
                </a:tc>
                <a:extLst>
                  <a:ext uri="{0D108BD9-81ED-4DB2-BD59-A6C34878D82A}">
                    <a16:rowId xmlns:a16="http://schemas.microsoft.com/office/drawing/2014/main" val="10000"/>
                  </a:ext>
                </a:extLst>
              </a:tr>
              <a:tr h="1188720">
                <a:tc>
                  <a:txBody>
                    <a:bodyPr/>
                    <a:lstStyle/>
                    <a:p>
                      <a:pPr algn="ctr"/>
                      <a:r>
                        <a:rPr lang="en-US" sz="2400" dirty="0"/>
                        <a:t>Background Radiation</a:t>
                      </a:r>
                    </a:p>
                  </a:txBody>
                  <a:tcPr anchor="ctr">
                    <a:solidFill>
                      <a:schemeClr val="bg1"/>
                    </a:solidFill>
                  </a:tcPr>
                </a:tc>
                <a:tc>
                  <a:txBody>
                    <a:bodyPr/>
                    <a:lstStyle/>
                    <a:p>
                      <a:pPr algn="ctr"/>
                      <a:r>
                        <a:rPr lang="en-GB" sz="2400" b="0" i="0" u="none" strike="noStrike" cap="none" spc="0" baseline="0" dirty="0">
                          <a:ln>
                            <a:noFill/>
                          </a:ln>
                          <a:solidFill>
                            <a:schemeClr val="tx1"/>
                          </a:solidFill>
                          <a:effectLst/>
                          <a:uFillTx/>
                          <a:latin typeface="+mn-lt"/>
                          <a:ea typeface="+mn-ea"/>
                          <a:cs typeface="+mn-cs"/>
                          <a:sym typeface="Calibri" panose="020F0502020204030204"/>
                        </a:rPr>
                        <a:t>Low level nuclear radiation that is always present.</a:t>
                      </a:r>
                      <a:endParaRPr lang="en-US" sz="2400" dirty="0"/>
                    </a:p>
                  </a:txBody>
                  <a:tcPr anchor="ctr">
                    <a:solidFill>
                      <a:schemeClr val="bg1"/>
                    </a:solidFill>
                  </a:tcPr>
                </a:tc>
                <a:extLst>
                  <a:ext uri="{0D108BD9-81ED-4DB2-BD59-A6C34878D82A}">
                    <a16:rowId xmlns:a16="http://schemas.microsoft.com/office/drawing/2014/main" val="10001"/>
                  </a:ext>
                </a:extLst>
              </a:tr>
            </a:tbl>
          </a:graphicData>
        </a:graphic>
      </p:graphicFrame>
      <p:sp>
        <p:nvSpPr>
          <p:cNvPr id="27" name="Rectangle 26"/>
          <p:cNvSpPr/>
          <p:nvPr/>
        </p:nvSpPr>
        <p:spPr>
          <a:xfrm>
            <a:off x="3468761" y="4726003"/>
            <a:ext cx="5466356" cy="105783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6.12 Background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4" name="Picture 2" descr="Free vector graphics of R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154" y="2221531"/>
            <a:ext cx="2473917" cy="1651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1" y="1014204"/>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sources of background radiation?</a:t>
            </a:r>
            <a:endParaRPr lang="en-GB" sz="3200" b="1" dirty="0">
              <a:solidFill>
                <a:srgbClr val="48A9C5"/>
              </a:solidFill>
              <a:sym typeface="Calibri" panose="020F0502020204030204"/>
            </a:endParaRPr>
          </a:p>
        </p:txBody>
      </p:sp>
      <p:pic>
        <p:nvPicPr>
          <p:cNvPr id="2050" name="Picture 2" descr="Free vector graphics of R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462" y="4065563"/>
            <a:ext cx="2473917" cy="1651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05420" y="5082030"/>
            <a:ext cx="1149553"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Rocks</a:t>
            </a:r>
          </a:p>
        </p:txBody>
      </p:sp>
      <p:pic>
        <p:nvPicPr>
          <p:cNvPr id="2052" name="Picture 4" descr="Free illustrations of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462" y="1797516"/>
            <a:ext cx="3494386" cy="19655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13146" y="3125122"/>
            <a:ext cx="3157131"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Cosmic Rays From Space</a:t>
            </a:r>
          </a:p>
        </p:txBody>
      </p:sp>
      <p:sp>
        <p:nvSpPr>
          <p:cNvPr id="15" name="TextBox 14"/>
          <p:cNvSpPr txBox="1"/>
          <p:nvPr/>
        </p:nvSpPr>
        <p:spPr>
          <a:xfrm>
            <a:off x="1056584" y="3517222"/>
            <a:ext cx="3606068" cy="646331"/>
          </a:xfrm>
          <a:prstGeom prst="rect">
            <a:avLst/>
          </a:prstGeom>
          <a:solidFill>
            <a:schemeClr val="bg1"/>
          </a:solidFill>
          <a:ln w="5715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3600" dirty="0">
                <a:effectLst/>
                <a:latin typeface="Calibri" panose="020F0502020204030204" charset="0"/>
                <a:cs typeface="Calibri" panose="020F0502020204030204" charset="0"/>
              </a:rPr>
              <a:t>Natural Sources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6.13 Background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1" y="1014204"/>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sources of background radiation?</a:t>
            </a:r>
            <a:endParaRPr lang="en-GB" sz="3200" b="1" dirty="0">
              <a:solidFill>
                <a:srgbClr val="48A9C5"/>
              </a:solidFill>
              <a:sym typeface="Calibri" panose="020F0502020204030204"/>
            </a:endParaRPr>
          </a:p>
        </p:txBody>
      </p:sp>
      <p:pic>
        <p:nvPicPr>
          <p:cNvPr id="2054" name="Picture 6" descr="Free vector graphics of Atomic bo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42723">
            <a:off x="5472065" y="902210"/>
            <a:ext cx="2731849" cy="27318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00779" y="2334941"/>
            <a:ext cx="207441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Fallout from </a:t>
            </a:r>
            <a:r>
              <a:rPr lang="en-GB" sz="2300" dirty="0">
                <a:latin typeface="Calibri" panose="020F0502020204030204" charset="0"/>
                <a:cs typeface="Calibri" panose="020F0502020204030204" charset="0"/>
              </a:rPr>
              <a:t>n</a:t>
            </a:r>
            <a:r>
              <a:rPr lang="en-GB" sz="2300" dirty="0">
                <a:effectLst/>
                <a:latin typeface="Calibri" panose="020F0502020204030204" charset="0"/>
                <a:cs typeface="Calibri" panose="020F0502020204030204" charset="0"/>
              </a:rPr>
              <a:t>uclear weapons</a:t>
            </a:r>
          </a:p>
        </p:txBody>
      </p:sp>
      <p:sp>
        <p:nvSpPr>
          <p:cNvPr id="16" name="TextBox 15"/>
          <p:cNvSpPr txBox="1"/>
          <p:nvPr/>
        </p:nvSpPr>
        <p:spPr>
          <a:xfrm>
            <a:off x="1057462" y="1953363"/>
            <a:ext cx="3606068" cy="1200329"/>
          </a:xfrm>
          <a:prstGeom prst="rect">
            <a:avLst/>
          </a:prstGeom>
          <a:solidFill>
            <a:schemeClr val="bg1"/>
          </a:solidFill>
          <a:ln w="5715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3600" dirty="0">
                <a:effectLst/>
                <a:latin typeface="Calibri" panose="020F0502020204030204" charset="0"/>
                <a:cs typeface="Calibri" panose="020F0502020204030204" charset="0"/>
              </a:rPr>
              <a:t>Man Made Sources</a:t>
            </a:r>
          </a:p>
        </p:txBody>
      </p:sp>
      <p:pic>
        <p:nvPicPr>
          <p:cNvPr id="3" name="Picture 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092" y="3371302"/>
            <a:ext cx="2753751" cy="2753751"/>
          </a:xfrm>
          <a:prstGeom prst="rect">
            <a:avLst/>
          </a:prstGeom>
        </p:spPr>
      </p:pic>
      <p:sp>
        <p:nvSpPr>
          <p:cNvPr id="18" name="TextBox 17"/>
          <p:cNvSpPr txBox="1"/>
          <p:nvPr/>
        </p:nvSpPr>
        <p:spPr>
          <a:xfrm>
            <a:off x="3526384" y="4434764"/>
            <a:ext cx="2074419"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Testing and nuclear accidents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6.13 Background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with low confidence"/>
          <p:cNvPicPr>
            <a:picLocks noChangeAspect="1"/>
          </p:cNvPicPr>
          <p:nvPr/>
        </p:nvPicPr>
        <p:blipFill rotWithShape="1">
          <a:blip r:embed="rId3" cstate="print">
            <a:extLst>
              <a:ext uri="{28A0092B-C50C-407E-A947-70E740481C1C}">
                <a14:useLocalDpi xmlns:a14="http://schemas.microsoft.com/office/drawing/2010/main" val="0"/>
              </a:ext>
            </a:extLst>
          </a:blip>
          <a:srcRect r="41231"/>
          <a:stretch>
            <a:fillRect/>
          </a:stretch>
        </p:blipFill>
        <p:spPr>
          <a:xfrm>
            <a:off x="3595731" y="1436750"/>
            <a:ext cx="5373859" cy="2830807"/>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1" y="873525"/>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can affect the radiation dose a person is exposed to?</a:t>
            </a:r>
            <a:endParaRPr lang="en-GB" sz="3200" b="1" dirty="0">
              <a:solidFill>
                <a:srgbClr val="48A9C5"/>
              </a:solidFill>
              <a:sym typeface="Calibri" panose="020F0502020204030204"/>
            </a:endParaRPr>
          </a:p>
        </p:txBody>
      </p:sp>
      <p:sp>
        <p:nvSpPr>
          <p:cNvPr id="14" name="TextBox 13"/>
          <p:cNvSpPr txBox="1"/>
          <p:nvPr/>
        </p:nvSpPr>
        <p:spPr>
          <a:xfrm>
            <a:off x="5213146" y="3615308"/>
            <a:ext cx="2074419"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Occupation</a:t>
            </a:r>
          </a:p>
        </p:txBody>
      </p:sp>
      <p:pic>
        <p:nvPicPr>
          <p:cNvPr id="6" name="Picture 5" descr="A large white building with trees in front of it&#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10" y="3448189"/>
            <a:ext cx="4252127" cy="2816531"/>
          </a:xfrm>
          <a:prstGeom prst="rect">
            <a:avLst/>
          </a:prstGeom>
        </p:spPr>
      </p:pic>
      <p:sp>
        <p:nvSpPr>
          <p:cNvPr id="17" name="TextBox 16"/>
          <p:cNvSpPr txBox="1"/>
          <p:nvPr/>
        </p:nvSpPr>
        <p:spPr>
          <a:xfrm>
            <a:off x="709654" y="5818444"/>
            <a:ext cx="2074419"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Location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6.13 Background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507946"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activity and count rate?</a:t>
            </a:r>
            <a:endParaRPr lang="en-GB" sz="3200" b="1" dirty="0">
              <a:solidFill>
                <a:srgbClr val="48A9C5"/>
              </a:solidFill>
              <a:sym typeface="Calibri" panose="020F0502020204030204"/>
            </a:endParaRPr>
          </a:p>
        </p:txBody>
      </p:sp>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graphicFrame>
        <p:nvGraphicFramePr>
          <p:cNvPr id="16" name="Table 5"/>
          <p:cNvGraphicFramePr>
            <a:graphicFrameLocks noGrp="1"/>
          </p:cNvGraphicFramePr>
          <p:nvPr/>
        </p:nvGraphicFramePr>
        <p:xfrm>
          <a:off x="696577" y="2016385"/>
          <a:ext cx="8315872" cy="4023360"/>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23151">
                <a:tc>
                  <a:txBody>
                    <a:bodyPr/>
                    <a:lstStyle/>
                    <a:p>
                      <a:pPr algn="ctr"/>
                      <a:r>
                        <a:rPr lang="en-US" sz="2400" b="1" dirty="0"/>
                        <a:t>Key Term</a:t>
                      </a:r>
                    </a:p>
                  </a:txBody>
                  <a:tcPr>
                    <a:solidFill>
                      <a:srgbClr val="4F81BD">
                        <a:alpha val="60000"/>
                      </a:srgbClr>
                    </a:solidFill>
                  </a:tcPr>
                </a:tc>
                <a:tc>
                  <a:txBody>
                    <a:bodyPr/>
                    <a:lstStyle/>
                    <a:p>
                      <a:pPr algn="ctr"/>
                      <a:r>
                        <a:rPr lang="en-US" sz="2400" b="1" dirty="0"/>
                        <a:t>Definition</a:t>
                      </a:r>
                    </a:p>
                  </a:txBody>
                  <a:tcPr>
                    <a:solidFill>
                      <a:srgbClr val="4F81BD">
                        <a:alpha val="60000"/>
                      </a:srgbClr>
                    </a:solidFill>
                  </a:tcPr>
                </a:tc>
                <a:extLst>
                  <a:ext uri="{0D108BD9-81ED-4DB2-BD59-A6C34878D82A}">
                    <a16:rowId xmlns:a16="http://schemas.microsoft.com/office/drawing/2014/main" val="10000"/>
                  </a:ext>
                </a:extLst>
              </a:tr>
              <a:tr h="1188720">
                <a:tc>
                  <a:txBody>
                    <a:bodyPr/>
                    <a:lstStyle/>
                    <a:p>
                      <a:pPr algn="ctr"/>
                      <a:r>
                        <a:rPr lang="en-US" sz="2400" dirty="0"/>
                        <a:t>Radioactive Decay</a:t>
                      </a:r>
                    </a:p>
                  </a:txBody>
                  <a:tcPr anchor="ctr">
                    <a:solidFill>
                      <a:schemeClr val="bg1"/>
                    </a:solidFill>
                  </a:tcPr>
                </a:tc>
                <a:tc>
                  <a:txBody>
                    <a:bodyPr/>
                    <a:lstStyle/>
                    <a:p>
                      <a:pPr algn="ctr"/>
                      <a:r>
                        <a:rPr lang="en-US" sz="2400" dirty="0"/>
                        <a:t>The random process in which the nucleus gives out radiations as it changes to become more stable.</a:t>
                      </a:r>
                    </a:p>
                  </a:txBody>
                  <a:tcPr anchor="ctr">
                    <a:solidFill>
                      <a:schemeClr val="bg1"/>
                    </a:solidFill>
                  </a:tcPr>
                </a:tc>
                <a:extLst>
                  <a:ext uri="{0D108BD9-81ED-4DB2-BD59-A6C34878D82A}">
                    <a16:rowId xmlns:a16="http://schemas.microsoft.com/office/drawing/2014/main" val="10001"/>
                  </a:ext>
                </a:extLst>
              </a:tr>
              <a:tr h="1188720">
                <a:tc>
                  <a:txBody>
                    <a:bodyPr/>
                    <a:lstStyle/>
                    <a:p>
                      <a:pPr algn="ctr"/>
                      <a:r>
                        <a:rPr lang="en-US" sz="2400" dirty="0"/>
                        <a:t>Activity</a:t>
                      </a:r>
                    </a:p>
                  </a:txBody>
                  <a:tcPr anchor="ctr">
                    <a:solidFill>
                      <a:schemeClr val="bg1"/>
                    </a:solidFill>
                  </a:tcPr>
                </a:tc>
                <a:tc>
                  <a:txBody>
                    <a:bodyPr/>
                    <a:lstStyle/>
                    <a:p>
                      <a:pPr algn="ctr"/>
                      <a:r>
                        <a:rPr lang="en-US" sz="2400" dirty="0"/>
                        <a:t>The rate at which a source of unstable nuclei decays. It is measured in becquerels.</a:t>
                      </a:r>
                    </a:p>
                  </a:txBody>
                  <a:tcPr anchor="ctr">
                    <a:solidFill>
                      <a:schemeClr val="bg1"/>
                    </a:solidFill>
                  </a:tcPr>
                </a:tc>
                <a:extLst>
                  <a:ext uri="{0D108BD9-81ED-4DB2-BD59-A6C34878D82A}">
                    <a16:rowId xmlns:a16="http://schemas.microsoft.com/office/drawing/2014/main" val="10002"/>
                  </a:ext>
                </a:extLst>
              </a:tr>
              <a:tr h="1188720">
                <a:tc>
                  <a:txBody>
                    <a:bodyPr/>
                    <a:lstStyle/>
                    <a:p>
                      <a:pPr algn="ctr"/>
                      <a:r>
                        <a:rPr lang="en-US" sz="2400" dirty="0"/>
                        <a:t>Count Rate</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400" dirty="0"/>
                        <a:t>The number of decays recorded each second by a detector.</a:t>
                      </a:r>
                    </a:p>
                  </a:txBody>
                  <a:tcPr anchor="ctr">
                    <a:solidFill>
                      <a:schemeClr val="bg1"/>
                    </a:solidFill>
                  </a:tcPr>
                </a:tc>
                <a:extLst>
                  <a:ext uri="{0D108BD9-81ED-4DB2-BD59-A6C34878D82A}">
                    <a16:rowId xmlns:a16="http://schemas.microsoft.com/office/drawing/2014/main" val="10003"/>
                  </a:ext>
                </a:extLst>
              </a:tr>
            </a:tbl>
          </a:graphicData>
        </a:graphic>
      </p:graphicFrame>
      <p:sp>
        <p:nvSpPr>
          <p:cNvPr id="27" name="Rectangle 26"/>
          <p:cNvSpPr/>
          <p:nvPr/>
        </p:nvSpPr>
        <p:spPr>
          <a:xfrm>
            <a:off x="3439883" y="3680531"/>
            <a:ext cx="5466356" cy="105783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8" name="Rectangle 27"/>
          <p:cNvSpPr/>
          <p:nvPr/>
        </p:nvSpPr>
        <p:spPr>
          <a:xfrm>
            <a:off x="3492988" y="4908770"/>
            <a:ext cx="5466356" cy="105783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6.14 Detecting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How is count rate measured?</a:t>
            </a:r>
            <a:endParaRPr lang="en-GB" sz="3200" b="1" dirty="0">
              <a:solidFill>
                <a:srgbClr val="48A9C5"/>
              </a:solidFill>
              <a:sym typeface="Calibri" panose="020F0502020204030204"/>
            </a:endParaRPr>
          </a:p>
        </p:txBody>
      </p:sp>
      <p:pic>
        <p:nvPicPr>
          <p:cNvPr id="3" name="Picture 2" descr="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60" y="1941072"/>
            <a:ext cx="4296876" cy="4296876"/>
          </a:xfrm>
          <a:prstGeom prst="rect">
            <a:avLst/>
          </a:prstGeom>
        </p:spPr>
      </p:pic>
      <p:sp>
        <p:nvSpPr>
          <p:cNvPr id="5" name="Rectangle 4"/>
          <p:cNvSpPr/>
          <p:nvPr/>
        </p:nvSpPr>
        <p:spPr>
          <a:xfrm>
            <a:off x="5057566" y="3429000"/>
            <a:ext cx="3475574" cy="1154162"/>
          </a:xfrm>
          <a:prstGeom prst="rect">
            <a:avLst/>
          </a:prstGeom>
          <a:solidFill>
            <a:schemeClr val="bg1"/>
          </a:solidFill>
          <a:ln w="57150">
            <a:solidFill>
              <a:srgbClr val="4A7CB5"/>
            </a:solidFill>
          </a:ln>
        </p:spPr>
        <p:txBody>
          <a:bodyPr wrap="square">
            <a:spAutoFit/>
          </a:bodyPr>
          <a:lstStyle/>
          <a:p>
            <a:pPr algn="ctr"/>
            <a:r>
              <a:rPr lang="en-GB" sz="2300" dirty="0">
                <a:latin typeface="Calibri" panose="020F0502020204030204" charset="0"/>
                <a:cs typeface="Calibri" panose="020F0502020204030204" charset="0"/>
              </a:rPr>
              <a:t>Geiger muller tubes can be used to detect and measure radiation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6.14 Detecting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hape, engineering drawing&#10;&#10;Description automatically generated"/>
          <p:cNvPicPr>
            <a:picLocks noChangeAspect="1"/>
          </p:cNvPicPr>
          <p:nvPr/>
        </p:nvPicPr>
        <p:blipFill rotWithShape="1">
          <a:blip r:embed="rId3"/>
          <a:srcRect l="12333" r="19737" b="52385"/>
          <a:stretch>
            <a:fillRect/>
          </a:stretch>
        </p:blipFill>
        <p:spPr>
          <a:xfrm>
            <a:off x="3736988" y="2094168"/>
            <a:ext cx="3068916" cy="3042280"/>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1" y="1112520"/>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the structure of an atom?</a:t>
            </a:r>
            <a:endParaRPr lang="en-GB" sz="3200" b="1" dirty="0">
              <a:solidFill>
                <a:srgbClr val="48A9C5"/>
              </a:solidFill>
              <a:sym typeface="Calibri" panose="020F0502020204030204"/>
            </a:endParaRPr>
          </a:p>
        </p:txBody>
      </p:sp>
      <p:sp>
        <p:nvSpPr>
          <p:cNvPr id="20" name="Rectangle 1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23" name="Rectangle 22"/>
          <p:cNvSpPr/>
          <p:nvPr/>
        </p:nvSpPr>
        <p:spPr>
          <a:xfrm>
            <a:off x="4012009" y="4945261"/>
            <a:ext cx="4572000" cy="800219"/>
          </a:xfrm>
          <a:prstGeom prst="rect">
            <a:avLst/>
          </a:prstGeom>
          <a:solidFill>
            <a:schemeClr val="bg1"/>
          </a:solidFill>
          <a:ln w="57150">
            <a:solidFill>
              <a:srgbClr val="4A7CB5"/>
            </a:solidFill>
          </a:ln>
        </p:spPr>
        <p:txBody>
          <a:bodyPr>
            <a:spAutoFit/>
          </a:bodyPr>
          <a:lstStyle/>
          <a:p>
            <a:pPr algn="ctr"/>
            <a:r>
              <a:rPr lang="en-GB" sz="2300" dirty="0">
                <a:latin typeface="Calibri" panose="020F0502020204030204" charset="0"/>
                <a:cs typeface="Calibri" panose="020F0502020204030204" charset="0"/>
              </a:rPr>
              <a:t>The radius of a nucleus is less than 1/10 000 of that of the atom</a:t>
            </a:r>
          </a:p>
        </p:txBody>
      </p:sp>
      <p:sp>
        <p:nvSpPr>
          <p:cNvPr id="24" name="Rectangle 23"/>
          <p:cNvSpPr/>
          <p:nvPr/>
        </p:nvSpPr>
        <p:spPr>
          <a:xfrm>
            <a:off x="776492" y="2109144"/>
            <a:ext cx="2960496" cy="1154162"/>
          </a:xfrm>
          <a:prstGeom prst="rect">
            <a:avLst/>
          </a:prstGeom>
          <a:solidFill>
            <a:schemeClr val="bg1"/>
          </a:solidFill>
          <a:ln w="57150">
            <a:solidFill>
              <a:srgbClr val="4A7CB5"/>
            </a:solidFill>
          </a:ln>
        </p:spPr>
        <p:txBody>
          <a:bodyPr wrap="square">
            <a:spAutoFit/>
          </a:bodyPr>
          <a:lstStyle/>
          <a:p>
            <a:pPr algn="ctr"/>
            <a:r>
              <a:rPr lang="en-GB" sz="2300" dirty="0">
                <a:latin typeface="Calibri" panose="020F0502020204030204" charset="0"/>
                <a:cs typeface="Calibri" panose="020F0502020204030204" charset="0"/>
              </a:rPr>
              <a:t>Atoms are very small, having a radius of about 1 × 10</a:t>
            </a:r>
            <a:r>
              <a:rPr lang="en-GB" sz="2300" baseline="30000" dirty="0">
                <a:latin typeface="Calibri" panose="020F0502020204030204" charset="0"/>
                <a:cs typeface="Calibri" panose="020F0502020204030204" charset="0"/>
              </a:rPr>
              <a:t>-10</a:t>
            </a:r>
            <a:r>
              <a:rPr lang="en-GB" sz="2300" dirty="0">
                <a:latin typeface="Calibri" panose="020F0502020204030204" charset="0"/>
                <a:cs typeface="Calibri" panose="020F0502020204030204" charset="0"/>
              </a:rPr>
              <a:t> metres. </a:t>
            </a:r>
          </a:p>
        </p:txBody>
      </p:sp>
      <p:sp>
        <p:nvSpPr>
          <p:cNvPr id="30" name="TextBox 29"/>
          <p:cNvSpPr txBox="1"/>
          <p:nvPr/>
        </p:nvSpPr>
        <p:spPr>
          <a:xfrm>
            <a:off x="776492" y="3458079"/>
            <a:ext cx="2960496" cy="2569934"/>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It is a positively charged nucleus composed of both protons and neutrons surrounded by negatively charged electrons. </a:t>
            </a:r>
            <a:endParaRPr lang="en-GB" sz="2300" dirty="0">
              <a:latin typeface="Calibri" panose="020F0502020204030204" charset="0"/>
              <a:cs typeface="Calibri" panose="020F0502020204030204" charset="0"/>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 Structure of the Atom</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different types of radiation?</a:t>
            </a:r>
            <a:endParaRPr lang="en-GB" sz="3200" b="1" dirty="0">
              <a:solidFill>
                <a:srgbClr val="48A9C5"/>
              </a:solidFill>
              <a:sym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858" y="2689250"/>
            <a:ext cx="4137460" cy="2810025"/>
          </a:xfrm>
          <a:prstGeom prst="rect">
            <a:avLst/>
          </a:prstGeom>
        </p:spPr>
      </p:pic>
      <p:sp>
        <p:nvSpPr>
          <p:cNvPr id="7" name="TextBox 6"/>
          <p:cNvSpPr txBox="1"/>
          <p:nvPr/>
        </p:nvSpPr>
        <p:spPr>
          <a:xfrm>
            <a:off x="610860" y="1982195"/>
            <a:ext cx="2549733" cy="584771"/>
          </a:xfrm>
          <a:prstGeom prst="rect">
            <a:avLst/>
          </a:prstGeom>
          <a:solidFill>
            <a:schemeClr val="bg1"/>
          </a:solidFill>
          <a:ln w="571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3200" b="1" i="0" u="none" strike="noStrike" cap="none" spc="0" normalizeH="0" baseline="0" dirty="0">
                <a:ln>
                  <a:noFill/>
                </a:ln>
                <a:solidFill>
                  <a:srgbClr val="000000"/>
                </a:solidFill>
                <a:effectLst/>
                <a:uFillTx/>
                <a:latin typeface="+mn-lt"/>
                <a:ea typeface="+mn-ea"/>
                <a:cs typeface="+mn-cs"/>
                <a:sym typeface="Calibri" panose="020F0502020204030204"/>
              </a:rPr>
              <a:t>Alpha Particle </a:t>
            </a:r>
          </a:p>
        </p:txBody>
      </p:sp>
      <p:sp>
        <p:nvSpPr>
          <p:cNvPr id="18" name="TextBox 17"/>
          <p:cNvSpPr txBox="1"/>
          <p:nvPr/>
        </p:nvSpPr>
        <p:spPr>
          <a:xfrm>
            <a:off x="730128" y="5499275"/>
            <a:ext cx="4137460" cy="1077214"/>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Symbol for an alpha</a:t>
            </a:r>
            <a:r>
              <a:rPr kumimoji="0" lang="en-US" sz="2800" i="0" u="none" strike="noStrike" cap="none" spc="0" normalizeH="0" dirty="0">
                <a:ln>
                  <a:noFill/>
                </a:ln>
                <a:solidFill>
                  <a:srgbClr val="000000"/>
                </a:solidFill>
                <a:effectLst/>
                <a:uFillTx/>
                <a:latin typeface="+mn-lt"/>
                <a:ea typeface="+mn-ea"/>
                <a:cs typeface="+mn-cs"/>
                <a:sym typeface="Calibri" panose="020F0502020204030204"/>
              </a:rPr>
              <a:t> particle is </a:t>
            </a:r>
            <a:r>
              <a:rPr kumimoji="0" lang="en-US" sz="3600" i="0" u="none" strike="noStrike" cap="none" spc="0" normalizeH="0" dirty="0">
                <a:ln>
                  <a:noFill/>
                </a:ln>
                <a:solidFill>
                  <a:srgbClr val="000000"/>
                </a:solidFill>
                <a:effectLst/>
                <a:uFillTx/>
                <a:latin typeface="+mn-lt"/>
                <a:ea typeface="+mn-ea"/>
                <a:cs typeface="+mn-cs"/>
                <a:sym typeface="Calibri" panose="020F0502020204030204"/>
              </a:rPr>
              <a:t>𝛼</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grpSp>
        <p:nvGrpSpPr>
          <p:cNvPr id="21" name="Group 20"/>
          <p:cNvGrpSpPr/>
          <p:nvPr/>
        </p:nvGrpSpPr>
        <p:grpSpPr>
          <a:xfrm>
            <a:off x="5314824" y="3357888"/>
            <a:ext cx="3397326" cy="2529865"/>
            <a:chOff x="5556133" y="3429000"/>
            <a:chExt cx="3397326" cy="2529865"/>
          </a:xfrm>
        </p:grpSpPr>
        <p:sp>
          <p:nvSpPr>
            <p:cNvPr id="20" name="TextBox 19"/>
            <p:cNvSpPr txBox="1"/>
            <p:nvPr/>
          </p:nvSpPr>
          <p:spPr>
            <a:xfrm>
              <a:off x="5556133" y="4573875"/>
              <a:ext cx="3397326"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It is a helium nucleus made up of 2 protons and neutrons.</a:t>
              </a:r>
            </a:p>
          </p:txBody>
        </p:sp>
        <p:cxnSp>
          <p:nvCxnSpPr>
            <p:cNvPr id="15" name="Straight Arrow Connector 14"/>
            <p:cNvCxnSpPr/>
            <p:nvPr/>
          </p:nvCxnSpPr>
          <p:spPr>
            <a:xfrm flipH="1" flipV="1">
              <a:off x="6936318" y="3429000"/>
              <a:ext cx="506226" cy="1144875"/>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34" name="TextBox 33"/>
          <p:cNvSpPr txBox="1"/>
          <p:nvPr/>
        </p:nvSpPr>
        <p:spPr>
          <a:xfrm>
            <a:off x="3266802" y="1658932"/>
            <a:ext cx="3397326" cy="954103"/>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It has a range of between 3-5cm in air.</a:t>
            </a:r>
          </a:p>
        </p:txBody>
      </p:sp>
      <p:sp>
        <p:nvSpPr>
          <p:cNvPr id="36" name="TextBox 35"/>
          <p:cNvSpPr txBox="1"/>
          <p:nvPr/>
        </p:nvSpPr>
        <p:spPr>
          <a:xfrm>
            <a:off x="6795610" y="1847801"/>
            <a:ext cx="2260666" cy="523216"/>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Most ionising</a:t>
            </a:r>
          </a:p>
        </p:txBody>
      </p:sp>
      <p:sp>
        <p:nvSpPr>
          <p:cNvPr id="37" name="TextBox 36"/>
          <p:cNvSpPr txBox="1"/>
          <p:nvPr/>
        </p:nvSpPr>
        <p:spPr>
          <a:xfrm>
            <a:off x="659962" y="3053017"/>
            <a:ext cx="2260666"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800" dirty="0">
                <a:latin typeface="+mn-lt"/>
                <a:ea typeface="+mn-ea"/>
                <a:cs typeface="+mn-cs"/>
                <a:sym typeface="Calibri" panose="020F0502020204030204"/>
              </a:rPr>
              <a:t>Absorbed by the skin and a sheet of paper</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6.15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34"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different types of radiation?</a:t>
            </a:r>
            <a:endParaRPr lang="en-GB" sz="3200" b="1" dirty="0">
              <a:solidFill>
                <a:srgbClr val="48A9C5"/>
              </a:solidFill>
              <a:sym typeface="Calibri" panose="020F0502020204030204"/>
            </a:endParaRPr>
          </a:p>
        </p:txBody>
      </p:sp>
      <p:sp>
        <p:nvSpPr>
          <p:cNvPr id="7" name="TextBox 6"/>
          <p:cNvSpPr txBox="1"/>
          <p:nvPr/>
        </p:nvSpPr>
        <p:spPr>
          <a:xfrm>
            <a:off x="718486" y="1982195"/>
            <a:ext cx="2334481" cy="584771"/>
          </a:xfrm>
          <a:prstGeom prst="rect">
            <a:avLst/>
          </a:prstGeom>
          <a:solidFill>
            <a:schemeClr val="bg1"/>
          </a:solidFill>
          <a:ln w="571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3200" b="1" i="0" u="none" strike="noStrike" cap="none" spc="0" normalizeH="0" baseline="0" dirty="0">
                <a:ln>
                  <a:noFill/>
                </a:ln>
                <a:solidFill>
                  <a:srgbClr val="000000"/>
                </a:solidFill>
                <a:effectLst/>
                <a:uFillTx/>
                <a:latin typeface="+mn-lt"/>
                <a:ea typeface="+mn-ea"/>
                <a:cs typeface="+mn-cs"/>
                <a:sym typeface="Calibri" panose="020F0502020204030204"/>
              </a:rPr>
              <a:t>Beta Particle </a:t>
            </a:r>
          </a:p>
        </p:txBody>
      </p:sp>
      <p:sp>
        <p:nvSpPr>
          <p:cNvPr id="18" name="TextBox 17"/>
          <p:cNvSpPr txBox="1"/>
          <p:nvPr/>
        </p:nvSpPr>
        <p:spPr>
          <a:xfrm>
            <a:off x="730128" y="5499275"/>
            <a:ext cx="4137460" cy="1077214"/>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Symbol for a</a:t>
            </a:r>
            <a:r>
              <a:rPr kumimoji="0" lang="en-US" sz="2800" i="0" u="none" strike="noStrike" cap="none" spc="0" normalizeH="0" dirty="0">
                <a:ln>
                  <a:noFill/>
                </a:ln>
                <a:solidFill>
                  <a:srgbClr val="000000"/>
                </a:solidFill>
                <a:effectLst/>
                <a:uFillTx/>
                <a:latin typeface="+mn-lt"/>
                <a:ea typeface="+mn-ea"/>
                <a:cs typeface="+mn-cs"/>
                <a:sym typeface="Calibri" panose="020F0502020204030204"/>
              </a:rPr>
              <a:t> </a:t>
            </a: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beta</a:t>
            </a:r>
            <a:r>
              <a:rPr kumimoji="0" lang="en-US" sz="2800" i="0" u="none" strike="noStrike" cap="none" spc="0" normalizeH="0" dirty="0">
                <a:ln>
                  <a:noFill/>
                </a:ln>
                <a:solidFill>
                  <a:srgbClr val="000000"/>
                </a:solidFill>
                <a:effectLst/>
                <a:uFillTx/>
                <a:latin typeface="+mn-lt"/>
                <a:ea typeface="+mn-ea"/>
                <a:cs typeface="+mn-cs"/>
                <a:sym typeface="Calibri" panose="020F0502020204030204"/>
              </a:rPr>
              <a:t> particle is </a:t>
            </a:r>
            <a:r>
              <a:rPr kumimoji="0" lang="en-US" sz="3600" i="0" u="none" strike="noStrike" cap="none" spc="0" normalizeH="0" dirty="0">
                <a:ln>
                  <a:noFill/>
                </a:ln>
                <a:solidFill>
                  <a:srgbClr val="000000"/>
                </a:solidFill>
                <a:effectLst/>
                <a:uFillTx/>
                <a:latin typeface="+mn-lt"/>
                <a:ea typeface="+mn-ea"/>
                <a:cs typeface="+mn-cs"/>
                <a:sym typeface="Calibri" panose="020F0502020204030204"/>
              </a:rPr>
              <a:t>β</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grpSp>
        <p:nvGrpSpPr>
          <p:cNvPr id="21" name="Group 20"/>
          <p:cNvGrpSpPr/>
          <p:nvPr/>
        </p:nvGrpSpPr>
        <p:grpSpPr>
          <a:xfrm>
            <a:off x="5821680" y="2801904"/>
            <a:ext cx="3190769" cy="3539426"/>
            <a:chOff x="6112895" y="3124129"/>
            <a:chExt cx="3190769" cy="3539426"/>
          </a:xfrm>
        </p:grpSpPr>
        <p:sp>
          <p:nvSpPr>
            <p:cNvPr id="20" name="TextBox 19"/>
            <p:cNvSpPr txBox="1"/>
            <p:nvPr/>
          </p:nvSpPr>
          <p:spPr>
            <a:xfrm>
              <a:off x="7155628" y="3124129"/>
              <a:ext cx="2148036" cy="3539426"/>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A high-speed electron that is ejected from the nucleus as a proton turns into a neutron.</a:t>
              </a:r>
            </a:p>
          </p:txBody>
        </p:sp>
        <p:cxnSp>
          <p:nvCxnSpPr>
            <p:cNvPr id="15" name="Straight Arrow Connector 14"/>
            <p:cNvCxnSpPr/>
            <p:nvPr/>
          </p:nvCxnSpPr>
          <p:spPr>
            <a:xfrm flipH="1">
              <a:off x="6112895" y="4848123"/>
              <a:ext cx="1073761" cy="488062"/>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34" name="TextBox 33"/>
          <p:cNvSpPr txBox="1"/>
          <p:nvPr/>
        </p:nvSpPr>
        <p:spPr>
          <a:xfrm>
            <a:off x="3266802" y="1658932"/>
            <a:ext cx="3397326" cy="954103"/>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It has a range of 15cm in air.</a:t>
            </a:r>
          </a:p>
        </p:txBody>
      </p:sp>
      <p:sp>
        <p:nvSpPr>
          <p:cNvPr id="36" name="TextBox 35"/>
          <p:cNvSpPr txBox="1"/>
          <p:nvPr/>
        </p:nvSpPr>
        <p:spPr>
          <a:xfrm>
            <a:off x="6895441" y="1670497"/>
            <a:ext cx="2117008" cy="954103"/>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Less ionising than alpha.</a:t>
            </a:r>
          </a:p>
        </p:txBody>
      </p:sp>
      <p:sp>
        <p:nvSpPr>
          <p:cNvPr id="37" name="TextBox 36"/>
          <p:cNvSpPr txBox="1"/>
          <p:nvPr/>
        </p:nvSpPr>
        <p:spPr>
          <a:xfrm>
            <a:off x="659962" y="3053017"/>
            <a:ext cx="2260666"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800" dirty="0">
                <a:latin typeface="+mn-lt"/>
                <a:ea typeface="+mn-ea"/>
                <a:cs typeface="+mn-cs"/>
                <a:sym typeface="Calibri" panose="020F0502020204030204"/>
              </a:rPr>
              <a:t>Absorbed by a thin sheet of aluminium</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3" name="Picture 2" descr="A picture containing blur, light&#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r="27361"/>
          <a:stretch>
            <a:fillRect/>
          </a:stretch>
        </p:blipFill>
        <p:spPr>
          <a:xfrm>
            <a:off x="3052967" y="2814398"/>
            <a:ext cx="3787077" cy="2752775"/>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6.15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34"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different types of radiation?</a:t>
            </a:r>
            <a:endParaRPr lang="en-GB" sz="3200" b="1" dirty="0">
              <a:solidFill>
                <a:srgbClr val="48A9C5"/>
              </a:solidFill>
              <a:sym typeface="Calibri" panose="020F0502020204030204"/>
            </a:endParaRPr>
          </a:p>
        </p:txBody>
      </p:sp>
      <p:sp>
        <p:nvSpPr>
          <p:cNvPr id="7" name="TextBox 6"/>
          <p:cNvSpPr txBox="1"/>
          <p:nvPr/>
        </p:nvSpPr>
        <p:spPr>
          <a:xfrm>
            <a:off x="1173515" y="1982195"/>
            <a:ext cx="1424425" cy="584771"/>
          </a:xfrm>
          <a:prstGeom prst="rect">
            <a:avLst/>
          </a:prstGeom>
          <a:solidFill>
            <a:schemeClr val="bg1"/>
          </a:solidFill>
          <a:ln w="571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3200" b="1" i="0" u="none" strike="noStrike" cap="none" spc="0" normalizeH="0" baseline="0" dirty="0">
                <a:ln>
                  <a:noFill/>
                </a:ln>
                <a:solidFill>
                  <a:srgbClr val="000000"/>
                </a:solidFill>
                <a:effectLst/>
                <a:uFillTx/>
                <a:latin typeface="+mn-lt"/>
                <a:ea typeface="+mn-ea"/>
                <a:cs typeface="+mn-cs"/>
                <a:sym typeface="Calibri" panose="020F0502020204030204"/>
              </a:rPr>
              <a:t>Gamma</a:t>
            </a:r>
          </a:p>
        </p:txBody>
      </p:sp>
      <p:sp>
        <p:nvSpPr>
          <p:cNvPr id="18" name="TextBox 17"/>
          <p:cNvSpPr txBox="1"/>
          <p:nvPr/>
        </p:nvSpPr>
        <p:spPr>
          <a:xfrm>
            <a:off x="705837" y="5245232"/>
            <a:ext cx="4137460" cy="1077214"/>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Symbol for </a:t>
            </a:r>
            <a:r>
              <a:rPr lang="en-US" sz="2800" dirty="0">
                <a:latin typeface="+mn-lt"/>
                <a:ea typeface="+mn-ea"/>
                <a:cs typeface="+mn-cs"/>
                <a:sym typeface="Calibri" panose="020F0502020204030204"/>
              </a:rPr>
              <a:t>gamma radiation</a:t>
            </a:r>
            <a:r>
              <a:rPr kumimoji="0" lang="en-US" sz="2800" i="0" u="none" strike="noStrike" cap="none" spc="0" normalizeH="0" dirty="0">
                <a:ln>
                  <a:noFill/>
                </a:ln>
                <a:solidFill>
                  <a:srgbClr val="000000"/>
                </a:solidFill>
                <a:effectLst/>
                <a:uFillTx/>
                <a:latin typeface="+mn-lt"/>
                <a:ea typeface="+mn-ea"/>
                <a:cs typeface="+mn-cs"/>
                <a:sym typeface="Calibri" panose="020F0502020204030204"/>
              </a:rPr>
              <a:t> is </a:t>
            </a:r>
            <a:r>
              <a:rPr lang="en-US" sz="3600" dirty="0">
                <a:latin typeface="+mn-lt"/>
                <a:ea typeface="+mn-ea"/>
                <a:cs typeface="+mn-cs"/>
                <a:sym typeface="Calibri" panose="020F0502020204030204"/>
              </a:rPr>
              <a:t>γ</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grpSp>
        <p:nvGrpSpPr>
          <p:cNvPr id="21" name="Group 20"/>
          <p:cNvGrpSpPr/>
          <p:nvPr/>
        </p:nvGrpSpPr>
        <p:grpSpPr>
          <a:xfrm>
            <a:off x="6219731" y="3864607"/>
            <a:ext cx="2596478" cy="2100274"/>
            <a:chOff x="6600976" y="4811452"/>
            <a:chExt cx="2596478" cy="2100274"/>
          </a:xfrm>
        </p:grpSpPr>
        <p:cxnSp>
          <p:nvCxnSpPr>
            <p:cNvPr id="15" name="Straight Arrow Connector 14"/>
            <p:cNvCxnSpPr/>
            <p:nvPr/>
          </p:nvCxnSpPr>
          <p:spPr>
            <a:xfrm flipH="1" flipV="1">
              <a:off x="6600976" y="4811452"/>
              <a:ext cx="871430" cy="726849"/>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0" name="TextBox 19"/>
            <p:cNvSpPr txBox="1"/>
            <p:nvPr/>
          </p:nvSpPr>
          <p:spPr>
            <a:xfrm>
              <a:off x="6707401" y="5526736"/>
              <a:ext cx="2490053"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Electromagnetic radiation from the nucleus.</a:t>
              </a:r>
            </a:p>
          </p:txBody>
        </p:sp>
      </p:grpSp>
      <p:sp>
        <p:nvSpPr>
          <p:cNvPr id="34" name="TextBox 33"/>
          <p:cNvSpPr txBox="1"/>
          <p:nvPr/>
        </p:nvSpPr>
        <p:spPr>
          <a:xfrm>
            <a:off x="3266802" y="1658932"/>
            <a:ext cx="3397326" cy="954103"/>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Travels large distances in air.</a:t>
            </a:r>
          </a:p>
        </p:txBody>
      </p:sp>
      <p:sp>
        <p:nvSpPr>
          <p:cNvPr id="36" name="TextBox 35"/>
          <p:cNvSpPr txBox="1"/>
          <p:nvPr/>
        </p:nvSpPr>
        <p:spPr>
          <a:xfrm>
            <a:off x="6848293" y="2984162"/>
            <a:ext cx="2117008" cy="523216"/>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Least ionising</a:t>
            </a:r>
          </a:p>
        </p:txBody>
      </p:sp>
      <p:sp>
        <p:nvSpPr>
          <p:cNvPr id="37" name="TextBox 36"/>
          <p:cNvSpPr txBox="1"/>
          <p:nvPr/>
        </p:nvSpPr>
        <p:spPr>
          <a:xfrm>
            <a:off x="705837" y="2837873"/>
            <a:ext cx="2490052" cy="2246765"/>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800" dirty="0">
                <a:latin typeface="+mn-lt"/>
                <a:ea typeface="+mn-ea"/>
                <a:cs typeface="+mn-cs"/>
                <a:sym typeface="Calibri" panose="020F0502020204030204"/>
              </a:rPr>
              <a:t>Most penetrating. Can be stopped by thick lead and concrete. </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2" name="Freeform 11"/>
          <p:cNvSpPr/>
          <p:nvPr/>
        </p:nvSpPr>
        <p:spPr>
          <a:xfrm>
            <a:off x="3367864" y="3507378"/>
            <a:ext cx="2851867" cy="907756"/>
          </a:xfrm>
          <a:custGeom>
            <a:avLst/>
            <a:gdLst>
              <a:gd name="connsiteX0" fmla="*/ 0 w 2851867"/>
              <a:gd name="connsiteY0" fmla="*/ 288956 h 907756"/>
              <a:gd name="connsiteX1" fmla="*/ 246490 w 2851867"/>
              <a:gd name="connsiteY1" fmla="*/ 26563 h 907756"/>
              <a:gd name="connsiteX2" fmla="*/ 524786 w 2851867"/>
              <a:gd name="connsiteY2" fmla="*/ 861450 h 907756"/>
              <a:gd name="connsiteX3" fmla="*/ 811033 w 2851867"/>
              <a:gd name="connsiteY3" fmla="*/ 42465 h 907756"/>
              <a:gd name="connsiteX4" fmla="*/ 1113182 w 2851867"/>
              <a:gd name="connsiteY4" fmla="*/ 869401 h 907756"/>
              <a:gd name="connsiteX5" fmla="*/ 1407381 w 2851867"/>
              <a:gd name="connsiteY5" fmla="*/ 42465 h 907756"/>
              <a:gd name="connsiteX6" fmla="*/ 1709530 w 2851867"/>
              <a:gd name="connsiteY6" fmla="*/ 877352 h 907756"/>
              <a:gd name="connsiteX7" fmla="*/ 1979874 w 2851867"/>
              <a:gd name="connsiteY7" fmla="*/ 58368 h 907756"/>
              <a:gd name="connsiteX8" fmla="*/ 2274073 w 2851867"/>
              <a:gd name="connsiteY8" fmla="*/ 861450 h 907756"/>
              <a:gd name="connsiteX9" fmla="*/ 2544417 w 2851867"/>
              <a:gd name="connsiteY9" fmla="*/ 42465 h 907756"/>
              <a:gd name="connsiteX10" fmla="*/ 2830664 w 2851867"/>
              <a:gd name="connsiteY10" fmla="*/ 845547 h 907756"/>
              <a:gd name="connsiteX11" fmla="*/ 2830664 w 2851867"/>
              <a:gd name="connsiteY11" fmla="*/ 853498 h 907756"/>
              <a:gd name="connsiteX12" fmla="*/ 2830664 w 2851867"/>
              <a:gd name="connsiteY12" fmla="*/ 853498 h 90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1867" h="907756">
                <a:moveTo>
                  <a:pt x="0" y="288956"/>
                </a:moveTo>
                <a:cubicBezTo>
                  <a:pt x="79513" y="110051"/>
                  <a:pt x="159026" y="-68853"/>
                  <a:pt x="246490" y="26563"/>
                </a:cubicBezTo>
                <a:cubicBezTo>
                  <a:pt x="333954" y="121979"/>
                  <a:pt x="430696" y="858800"/>
                  <a:pt x="524786" y="861450"/>
                </a:cubicBezTo>
                <a:cubicBezTo>
                  <a:pt x="618876" y="864100"/>
                  <a:pt x="712967" y="41140"/>
                  <a:pt x="811033" y="42465"/>
                </a:cubicBezTo>
                <a:cubicBezTo>
                  <a:pt x="909099" y="43790"/>
                  <a:pt x="1013791" y="869401"/>
                  <a:pt x="1113182" y="869401"/>
                </a:cubicBezTo>
                <a:cubicBezTo>
                  <a:pt x="1212573" y="869401"/>
                  <a:pt x="1307990" y="41140"/>
                  <a:pt x="1407381" y="42465"/>
                </a:cubicBezTo>
                <a:cubicBezTo>
                  <a:pt x="1506772" y="43790"/>
                  <a:pt x="1614115" y="874702"/>
                  <a:pt x="1709530" y="877352"/>
                </a:cubicBezTo>
                <a:cubicBezTo>
                  <a:pt x="1804945" y="880002"/>
                  <a:pt x="1885784" y="61018"/>
                  <a:pt x="1979874" y="58368"/>
                </a:cubicBezTo>
                <a:cubicBezTo>
                  <a:pt x="2073964" y="55718"/>
                  <a:pt x="2179983" y="864100"/>
                  <a:pt x="2274073" y="861450"/>
                </a:cubicBezTo>
                <a:cubicBezTo>
                  <a:pt x="2368163" y="858800"/>
                  <a:pt x="2451652" y="45115"/>
                  <a:pt x="2544417" y="42465"/>
                </a:cubicBezTo>
                <a:cubicBezTo>
                  <a:pt x="2637182" y="39815"/>
                  <a:pt x="2830664" y="845547"/>
                  <a:pt x="2830664" y="845547"/>
                </a:cubicBezTo>
                <a:cubicBezTo>
                  <a:pt x="2878372" y="980719"/>
                  <a:pt x="2830664" y="853498"/>
                  <a:pt x="2830664" y="853498"/>
                </a:cubicBezTo>
                <a:lnTo>
                  <a:pt x="2830664" y="853498"/>
                </a:lnTo>
              </a:path>
            </a:pathLst>
          </a:custGeom>
          <a:noFill/>
          <a:ln w="5715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endParaRPr>
          </a:p>
        </p:txBody>
      </p:sp>
      <p:sp>
        <p:nvSpPr>
          <p:cNvPr id="27" name="TextBox 26"/>
          <p:cNvSpPr txBox="1"/>
          <p:nvPr/>
        </p:nvSpPr>
        <p:spPr>
          <a:xfrm>
            <a:off x="6848293" y="3608781"/>
            <a:ext cx="2117008" cy="523216"/>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No charge</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6.15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34" grpId="0" animBg="1"/>
      <p:bldP spid="36" grpId="0" animBg="1"/>
      <p:bldP spid="37"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686588" y="929908"/>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To summarise...</a:t>
            </a:r>
            <a:endParaRPr lang="en-GB" sz="3200" b="1" dirty="0">
              <a:solidFill>
                <a:srgbClr val="48A9C5"/>
              </a:solidFill>
              <a:sym typeface="Calibri" panose="020F0502020204030204"/>
            </a:endParaRPr>
          </a:p>
        </p:txBody>
      </p:sp>
      <p:pic>
        <p:nvPicPr>
          <p:cNvPr id="4" name="Picture 3" descr="Diagram&#10;&#10;Description automatically generated"/>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380" t="18760" r="65569" b="35900"/>
          <a:stretch>
            <a:fillRect/>
          </a:stretch>
        </p:blipFill>
        <p:spPr>
          <a:xfrm>
            <a:off x="751905" y="1793366"/>
            <a:ext cx="3910668" cy="4168484"/>
          </a:xfrm>
          <a:prstGeom prst="rect">
            <a:avLst/>
          </a:prstGeom>
          <a:ln w="57150">
            <a:solidFill>
              <a:schemeClr val="accent1"/>
            </a:solidFill>
          </a:ln>
        </p:spPr>
      </p:pic>
      <p:pic>
        <p:nvPicPr>
          <p:cNvPr id="6" name="Picture 5" descr="Diagram&#10;&#10;Description automatically generated"/>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5465" t="18760" r="35475" b="35900"/>
          <a:stretch>
            <a:fillRect/>
          </a:stretch>
        </p:blipFill>
        <p:spPr>
          <a:xfrm>
            <a:off x="2667663" y="1766152"/>
            <a:ext cx="3781623" cy="4168484"/>
          </a:xfrm>
          <a:prstGeom prst="rect">
            <a:avLst/>
          </a:prstGeom>
          <a:ln w="57150">
            <a:solidFill>
              <a:schemeClr val="accent1"/>
            </a:solidFill>
          </a:ln>
        </p:spPr>
      </p:pic>
      <p:pic>
        <p:nvPicPr>
          <p:cNvPr id="7" name="Picture 6" descr="Diagram&#10;&#10;Description automatically generated"/>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5559" t="18760" r="4380" b="35900"/>
          <a:stretch>
            <a:fillRect/>
          </a:stretch>
        </p:blipFill>
        <p:spPr>
          <a:xfrm>
            <a:off x="4353516" y="1759608"/>
            <a:ext cx="3911940" cy="4168484"/>
          </a:xfrm>
          <a:prstGeom prst="rect">
            <a:avLst/>
          </a:prstGeom>
          <a:ln w="57150">
            <a:solidFill>
              <a:schemeClr val="accent1"/>
            </a:solidFill>
          </a:ln>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6.16 Comparing Radiation</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657622" y="917089"/>
          <a:ext cx="1348598" cy="720641"/>
        </p:xfrm>
        <a:graphic>
          <a:graphicData uri="http://schemas.openxmlformats.org/drawingml/2006/table">
            <a:tbl>
              <a:tblPr firstRow="1" bandRow="1">
                <a:tableStyleId>{5940675A-B579-460E-94D1-54222C63F5DA}</a:tableStyleId>
              </a:tblPr>
              <a:tblGrid>
                <a:gridCol w="1348598">
                  <a:extLst>
                    <a:ext uri="{9D8B030D-6E8A-4147-A177-3AD203B41FA5}">
                      <a16:colId xmlns:a16="http://schemas.microsoft.com/office/drawing/2014/main" val="20000"/>
                    </a:ext>
                  </a:extLst>
                </a:gridCol>
              </a:tblGrid>
              <a:tr h="720641">
                <a:tc>
                  <a:txBody>
                    <a:bodyPr/>
                    <a:lstStyle/>
                    <a:p>
                      <a:pPr algn="ctr"/>
                      <a:r>
                        <a:rPr lang="en-GB" sz="2400" b="1" dirty="0"/>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006220" y="815949"/>
            <a:ext cx="6920512"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Complete the summary for the different types of radiation.</a:t>
            </a:r>
            <a:endParaRPr lang="en-GB" sz="2800" b="1" dirty="0">
              <a:solidFill>
                <a:srgbClr val="48A9C5"/>
              </a:solidFill>
              <a:sym typeface="Calibri" panose="020F0502020204030204"/>
            </a:endParaRPr>
          </a:p>
        </p:txBody>
      </p:sp>
      <p:graphicFrame>
        <p:nvGraphicFramePr>
          <p:cNvPr id="22" name="Table 21"/>
          <p:cNvGraphicFramePr>
            <a:graphicFrameLocks noGrp="1"/>
          </p:cNvGraphicFramePr>
          <p:nvPr/>
        </p:nvGraphicFramePr>
        <p:xfrm>
          <a:off x="657622" y="1777854"/>
          <a:ext cx="8269111" cy="4996734"/>
        </p:xfrm>
        <a:graphic>
          <a:graphicData uri="http://schemas.openxmlformats.org/drawingml/2006/table">
            <a:tbl>
              <a:tblPr firstRow="1" bandRow="1">
                <a:tableStyleId>{5940675A-B579-460E-94D1-54222C63F5DA}</a:tableStyleId>
              </a:tblPr>
              <a:tblGrid>
                <a:gridCol w="1103084">
                  <a:extLst>
                    <a:ext uri="{9D8B030D-6E8A-4147-A177-3AD203B41FA5}">
                      <a16:colId xmlns:a16="http://schemas.microsoft.com/office/drawing/2014/main" val="20000"/>
                    </a:ext>
                  </a:extLst>
                </a:gridCol>
                <a:gridCol w="953311">
                  <a:extLst>
                    <a:ext uri="{9D8B030D-6E8A-4147-A177-3AD203B41FA5}">
                      <a16:colId xmlns:a16="http://schemas.microsoft.com/office/drawing/2014/main" val="20001"/>
                    </a:ext>
                  </a:extLst>
                </a:gridCol>
                <a:gridCol w="2217118">
                  <a:extLst>
                    <a:ext uri="{9D8B030D-6E8A-4147-A177-3AD203B41FA5}">
                      <a16:colId xmlns:a16="http://schemas.microsoft.com/office/drawing/2014/main" val="20002"/>
                    </a:ext>
                  </a:extLst>
                </a:gridCol>
                <a:gridCol w="934988">
                  <a:extLst>
                    <a:ext uri="{9D8B030D-6E8A-4147-A177-3AD203B41FA5}">
                      <a16:colId xmlns:a16="http://schemas.microsoft.com/office/drawing/2014/main" val="20003"/>
                    </a:ext>
                  </a:extLst>
                </a:gridCol>
                <a:gridCol w="1658850">
                  <a:extLst>
                    <a:ext uri="{9D8B030D-6E8A-4147-A177-3AD203B41FA5}">
                      <a16:colId xmlns:a16="http://schemas.microsoft.com/office/drawing/2014/main" val="20004"/>
                    </a:ext>
                  </a:extLst>
                </a:gridCol>
                <a:gridCol w="1401760">
                  <a:extLst>
                    <a:ext uri="{9D8B030D-6E8A-4147-A177-3AD203B41FA5}">
                      <a16:colId xmlns:a16="http://schemas.microsoft.com/office/drawing/2014/main" val="20005"/>
                    </a:ext>
                  </a:extLst>
                </a:gridCol>
              </a:tblGrid>
              <a:tr h="736080">
                <a:tc>
                  <a:txBody>
                    <a:bodyPr/>
                    <a:lstStyle/>
                    <a:p>
                      <a:pPr algn="ctr"/>
                      <a:r>
                        <a:rPr lang="en-US" sz="1700" b="1" dirty="0"/>
                        <a:t>Radiation</a:t>
                      </a:r>
                    </a:p>
                  </a:txBody>
                  <a:tcPr anchor="ctr">
                    <a:solidFill>
                      <a:srgbClr val="4F81BD">
                        <a:alpha val="60000"/>
                      </a:srgbClr>
                    </a:solidFill>
                  </a:tcPr>
                </a:tc>
                <a:tc>
                  <a:txBody>
                    <a:bodyPr/>
                    <a:lstStyle/>
                    <a:p>
                      <a:pPr algn="ctr"/>
                      <a:r>
                        <a:rPr lang="en-US" sz="1700" b="1" dirty="0"/>
                        <a:t>Symbol</a:t>
                      </a:r>
                    </a:p>
                  </a:txBody>
                  <a:tcPr anchor="ctr">
                    <a:solidFill>
                      <a:srgbClr val="4F81BD">
                        <a:alpha val="60000"/>
                      </a:srgbClr>
                    </a:solidFill>
                  </a:tcPr>
                </a:tc>
                <a:tc>
                  <a:txBody>
                    <a:bodyPr/>
                    <a:lstStyle/>
                    <a:p>
                      <a:pPr algn="ctr"/>
                      <a:r>
                        <a:rPr lang="en-US" sz="1700" b="1" dirty="0"/>
                        <a:t>Description </a:t>
                      </a:r>
                    </a:p>
                  </a:txBody>
                  <a:tcPr anchor="ctr">
                    <a:solidFill>
                      <a:srgbClr val="4F81BD">
                        <a:alpha val="60000"/>
                      </a:srgbClr>
                    </a:solidFill>
                  </a:tcPr>
                </a:tc>
                <a:tc>
                  <a:txBody>
                    <a:bodyPr/>
                    <a:lstStyle/>
                    <a:p>
                      <a:pPr algn="ctr"/>
                      <a:r>
                        <a:rPr lang="en-US" sz="1700" b="1" dirty="0"/>
                        <a:t>Range</a:t>
                      </a:r>
                    </a:p>
                  </a:txBody>
                  <a:tcPr anchor="ctr">
                    <a:solidFill>
                      <a:srgbClr val="4F81BD">
                        <a:alpha val="60000"/>
                      </a:srgbClr>
                    </a:solidFill>
                  </a:tcPr>
                </a:tc>
                <a:tc>
                  <a:txBody>
                    <a:bodyPr/>
                    <a:lstStyle/>
                    <a:p>
                      <a:pPr algn="ctr"/>
                      <a:r>
                        <a:rPr lang="en-US" sz="1700" b="1" dirty="0"/>
                        <a:t>Penetrating Power</a:t>
                      </a:r>
                    </a:p>
                  </a:txBody>
                  <a:tcPr anchor="ctr">
                    <a:solidFill>
                      <a:srgbClr val="4F81BD">
                        <a:alpha val="60000"/>
                      </a:srgbClr>
                    </a:solidFill>
                  </a:tcPr>
                </a:tc>
                <a:tc>
                  <a:txBody>
                    <a:bodyPr/>
                    <a:lstStyle/>
                    <a:p>
                      <a:pPr algn="ctr"/>
                      <a:r>
                        <a:rPr lang="en-US" sz="1700" b="1" dirty="0"/>
                        <a:t>Ionising Power</a:t>
                      </a:r>
                    </a:p>
                  </a:txBody>
                  <a:tcPr anchor="ctr">
                    <a:solidFill>
                      <a:srgbClr val="4F81BD">
                        <a:alpha val="60000"/>
                      </a:srgbClr>
                    </a:solidFill>
                  </a:tcPr>
                </a:tc>
                <a:extLst>
                  <a:ext uri="{0D108BD9-81ED-4DB2-BD59-A6C34878D82A}">
                    <a16:rowId xmlns:a16="http://schemas.microsoft.com/office/drawing/2014/main" val="10000"/>
                  </a:ext>
                </a:extLst>
              </a:tr>
              <a:tr h="1436907">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Alpha</a:t>
                      </a:r>
                    </a:p>
                  </a:txBody>
                  <a:tcPr anchor="ctr">
                    <a:solidFill>
                      <a:schemeClr val="bg1"/>
                    </a:solidFill>
                  </a:tcPr>
                </a:tc>
                <a:tc>
                  <a:txBody>
                    <a:bodyPr/>
                    <a:lstStyle/>
                    <a:p>
                      <a:pPr algn="ctr"/>
                      <a:r>
                        <a:rPr lang="en-US" sz="1700" dirty="0"/>
                        <a:t>𝛼</a:t>
                      </a:r>
                    </a:p>
                  </a:txBody>
                  <a:tcPr anchor="ctr">
                    <a:solidFill>
                      <a:schemeClr val="bg1"/>
                    </a:solidFill>
                  </a:tcPr>
                </a:tc>
                <a:tc>
                  <a:txBody>
                    <a:bodyPr/>
                    <a:lstStyle/>
                    <a:p>
                      <a:pPr algn="ctr"/>
                      <a:r>
                        <a:rPr lang="en-US" sz="1700" dirty="0"/>
                        <a:t>A particle that consists of two neutrons and two protons. It is the same as helium nucleus.</a:t>
                      </a:r>
                    </a:p>
                  </a:txBody>
                  <a:tcPr anchor="ctr">
                    <a:solidFill>
                      <a:schemeClr val="bg1"/>
                    </a:solidFill>
                  </a:tcPr>
                </a:tc>
                <a:tc>
                  <a:txBody>
                    <a:bodyPr/>
                    <a:lstStyle/>
                    <a:p>
                      <a:pPr algn="ctr"/>
                      <a:r>
                        <a:rPr lang="en-US" sz="1700" dirty="0"/>
                        <a:t>3-5cm</a:t>
                      </a:r>
                    </a:p>
                  </a:txBody>
                  <a:tcPr anchor="ctr">
                    <a:solidFill>
                      <a:schemeClr val="bg1"/>
                    </a:solidFill>
                  </a:tcPr>
                </a:tc>
                <a:tc>
                  <a:txBody>
                    <a:bodyPr/>
                    <a:lstStyle/>
                    <a:p>
                      <a:pPr algn="ctr"/>
                      <a:r>
                        <a:rPr lang="en-US" sz="1700" dirty="0"/>
                        <a:t>Least penetrating. Absorbed by the skin and a sheet of paper.</a:t>
                      </a:r>
                    </a:p>
                  </a:txBody>
                  <a:tcPr anchor="ctr">
                    <a:solidFill>
                      <a:schemeClr val="bg1"/>
                    </a:solidFill>
                  </a:tcPr>
                </a:tc>
                <a:tc>
                  <a:txBody>
                    <a:bodyPr/>
                    <a:lstStyle/>
                    <a:p>
                      <a:pPr algn="ctr"/>
                      <a:r>
                        <a:rPr lang="en-US" sz="1700" dirty="0"/>
                        <a:t>Most ionising.</a:t>
                      </a:r>
                    </a:p>
                  </a:txBody>
                  <a:tcPr anchor="ctr">
                    <a:solidFill>
                      <a:schemeClr val="bg1"/>
                    </a:solidFill>
                  </a:tcPr>
                </a:tc>
                <a:extLst>
                  <a:ext uri="{0D108BD9-81ED-4DB2-BD59-A6C34878D82A}">
                    <a16:rowId xmlns:a16="http://schemas.microsoft.com/office/drawing/2014/main" val="10001"/>
                  </a:ext>
                </a:extLst>
              </a:tr>
              <a:tr h="1436907">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Beta</a:t>
                      </a:r>
                    </a:p>
                  </a:txBody>
                  <a:tcPr anchor="ctr">
                    <a:solidFill>
                      <a:schemeClr val="bg1"/>
                    </a:solidFill>
                  </a:tcPr>
                </a:tc>
                <a:tc>
                  <a:txBody>
                    <a:bodyPr/>
                    <a:lstStyle/>
                    <a:p>
                      <a:pPr algn="ctr"/>
                      <a:r>
                        <a:rPr lang="en-US" sz="1700" dirty="0"/>
                        <a:t>β</a:t>
                      </a:r>
                    </a:p>
                  </a:txBody>
                  <a:tcPr anchor="ctr">
                    <a:solidFill>
                      <a:schemeClr val="bg1"/>
                    </a:solidFill>
                  </a:tcPr>
                </a:tc>
                <a:tc>
                  <a:txBody>
                    <a:bodyPr/>
                    <a:lstStyle/>
                    <a:p>
                      <a:pPr algn="ctr"/>
                      <a:r>
                        <a:rPr lang="en-US" sz="1700" dirty="0"/>
                        <a:t>A high-speed electron that is ejected from the nucleus as a neutron turns into a proton.</a:t>
                      </a:r>
                    </a:p>
                  </a:txBody>
                  <a:tcPr anchor="ctr">
                    <a:solidFill>
                      <a:schemeClr val="bg1"/>
                    </a:solidFill>
                  </a:tcPr>
                </a:tc>
                <a:tc>
                  <a:txBody>
                    <a:bodyPr/>
                    <a:lstStyle/>
                    <a:p>
                      <a:pPr algn="ctr"/>
                      <a:r>
                        <a:rPr lang="en-US" sz="1700" dirty="0"/>
                        <a:t>15cm</a:t>
                      </a:r>
                    </a:p>
                  </a:txBody>
                  <a:tcPr anchor="ctr">
                    <a:solidFill>
                      <a:schemeClr val="bg1"/>
                    </a:solidFill>
                  </a:tcPr>
                </a:tc>
                <a:tc>
                  <a:txBody>
                    <a:bodyPr/>
                    <a:lstStyle/>
                    <a:p>
                      <a:pPr algn="ctr"/>
                      <a:r>
                        <a:rPr lang="en-US" sz="1700" dirty="0"/>
                        <a:t>Can penetrate air and paper. Stopped by a thin sheet of aluminium.</a:t>
                      </a:r>
                    </a:p>
                  </a:txBody>
                  <a:tcPr anchor="ctr">
                    <a:solidFill>
                      <a:schemeClr val="bg1"/>
                    </a:solidFill>
                  </a:tcPr>
                </a:tc>
                <a:tc>
                  <a:txBody>
                    <a:bodyPr/>
                    <a:lstStyle/>
                    <a:p>
                      <a:pPr algn="ctr"/>
                      <a:r>
                        <a:rPr lang="en-US" sz="1700" dirty="0"/>
                        <a:t>More ionising than gamma, less ionising than alpha.</a:t>
                      </a:r>
                    </a:p>
                  </a:txBody>
                  <a:tcPr anchor="ctr">
                    <a:solidFill>
                      <a:schemeClr val="bg1"/>
                    </a:solidFill>
                  </a:tcPr>
                </a:tc>
                <a:extLst>
                  <a:ext uri="{0D108BD9-81ED-4DB2-BD59-A6C34878D82A}">
                    <a16:rowId xmlns:a16="http://schemas.microsoft.com/office/drawing/2014/main" val="10002"/>
                  </a:ext>
                </a:extLst>
              </a:tr>
              <a:tr h="1214529">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Gamma</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𝛾</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Electromagnetic radiation from the nucleus. </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Long</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Most penetrating. Can be stopped by thick lead or concrete. </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Least ionising</a:t>
                      </a:r>
                    </a:p>
                  </a:txBody>
                  <a:tcPr anchor="ctr">
                    <a:solidFill>
                      <a:schemeClr val="bg1"/>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1885071" y="2644726"/>
            <a:ext cx="73152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4" name="Rectangle 23"/>
          <p:cNvSpPr/>
          <p:nvPr/>
        </p:nvSpPr>
        <p:spPr>
          <a:xfrm>
            <a:off x="2797126" y="2629227"/>
            <a:ext cx="2042160" cy="120032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5" name="Rectangle 24"/>
          <p:cNvSpPr/>
          <p:nvPr/>
        </p:nvSpPr>
        <p:spPr>
          <a:xfrm>
            <a:off x="5019821" y="2675145"/>
            <a:ext cx="73152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6" name="Rectangle 25"/>
          <p:cNvSpPr/>
          <p:nvPr/>
        </p:nvSpPr>
        <p:spPr>
          <a:xfrm>
            <a:off x="5957710" y="2555182"/>
            <a:ext cx="1441896" cy="135421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4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7" name="Rectangle 26"/>
          <p:cNvSpPr/>
          <p:nvPr/>
        </p:nvSpPr>
        <p:spPr>
          <a:xfrm>
            <a:off x="7754857" y="2705567"/>
            <a:ext cx="945005"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4" name="Rectangle 43"/>
          <p:cNvSpPr/>
          <p:nvPr/>
        </p:nvSpPr>
        <p:spPr>
          <a:xfrm>
            <a:off x="1885071" y="4074718"/>
            <a:ext cx="73152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5" name="Rectangle 44"/>
          <p:cNvSpPr/>
          <p:nvPr/>
        </p:nvSpPr>
        <p:spPr>
          <a:xfrm>
            <a:off x="2797126" y="3999585"/>
            <a:ext cx="2042160" cy="135421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2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6" name="Rectangle 45"/>
          <p:cNvSpPr/>
          <p:nvPr/>
        </p:nvSpPr>
        <p:spPr>
          <a:xfrm>
            <a:off x="5019821" y="4105137"/>
            <a:ext cx="73152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7" name="Rectangle 46"/>
          <p:cNvSpPr/>
          <p:nvPr/>
        </p:nvSpPr>
        <p:spPr>
          <a:xfrm>
            <a:off x="5957710" y="3985174"/>
            <a:ext cx="1441896" cy="135421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4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8" name="Rectangle 47"/>
          <p:cNvSpPr/>
          <p:nvPr/>
        </p:nvSpPr>
        <p:spPr>
          <a:xfrm>
            <a:off x="7605975" y="4135559"/>
            <a:ext cx="124979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9" name="Rectangle 48"/>
          <p:cNvSpPr/>
          <p:nvPr/>
        </p:nvSpPr>
        <p:spPr>
          <a:xfrm>
            <a:off x="1885071" y="5504710"/>
            <a:ext cx="73152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50" name="Rectangle 49"/>
          <p:cNvSpPr/>
          <p:nvPr/>
        </p:nvSpPr>
        <p:spPr>
          <a:xfrm>
            <a:off x="2762342" y="5409072"/>
            <a:ext cx="2042160" cy="135421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2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51" name="Rectangle 50"/>
          <p:cNvSpPr/>
          <p:nvPr/>
        </p:nvSpPr>
        <p:spPr>
          <a:xfrm>
            <a:off x="5019821" y="5535129"/>
            <a:ext cx="73152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52" name="Rectangle 51"/>
          <p:cNvSpPr/>
          <p:nvPr/>
        </p:nvSpPr>
        <p:spPr>
          <a:xfrm>
            <a:off x="5967368" y="5409071"/>
            <a:ext cx="1441896" cy="135421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4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6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53" name="Rectangle 52"/>
          <p:cNvSpPr/>
          <p:nvPr/>
        </p:nvSpPr>
        <p:spPr>
          <a:xfrm>
            <a:off x="7602464" y="5516435"/>
            <a:ext cx="1249790" cy="113948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6.16 Comparing Radiation</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P spid="26" grpId="0" animBg="1"/>
      <p:bldP spid="27"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7" name="TextBox 16"/>
          <p:cNvSpPr txBox="1"/>
          <p:nvPr/>
        </p:nvSpPr>
        <p:spPr>
          <a:xfrm>
            <a:off x="1494728" y="1084413"/>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How has the atomic model changed over time?</a:t>
            </a:r>
            <a:endParaRPr lang="en-GB" sz="2800" b="1" dirty="0">
              <a:solidFill>
                <a:srgbClr val="48A9C5"/>
              </a:solidFill>
              <a:sym typeface="Calibri" panose="020F0502020204030204"/>
            </a:endParaRPr>
          </a:p>
        </p:txBody>
      </p:sp>
      <p:pic>
        <p:nvPicPr>
          <p:cNvPr id="1026" name="Picture 2" descr="Free photos of Scul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50" y="2251521"/>
            <a:ext cx="4078799" cy="27191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927874" y="2336332"/>
            <a:ext cx="4967732" cy="830997"/>
          </a:xfrm>
          <a:prstGeom prst="rect">
            <a:avLst/>
          </a:prstGeom>
          <a:solidFill>
            <a:schemeClr val="bg1"/>
          </a:solidFill>
          <a:ln w="57150">
            <a:solidFill>
              <a:srgbClr val="4F81BD"/>
            </a:solidFill>
          </a:ln>
        </p:spPr>
        <p:txBody>
          <a:bodyPr wrap="square">
            <a:spAutoFit/>
          </a:bodyPr>
          <a:lstStyle/>
          <a:p>
            <a:pPr algn="ctr"/>
            <a:r>
              <a:rPr lang="en-US" sz="2400" dirty="0"/>
              <a:t>The modern model of the atom has developed over time.</a:t>
            </a:r>
          </a:p>
        </p:txBody>
      </p:sp>
      <p:sp>
        <p:nvSpPr>
          <p:cNvPr id="20" name="Rectangle 19"/>
          <p:cNvSpPr/>
          <p:nvPr/>
        </p:nvSpPr>
        <p:spPr>
          <a:xfrm>
            <a:off x="3927874" y="3312158"/>
            <a:ext cx="4967732" cy="1569660"/>
          </a:xfrm>
          <a:prstGeom prst="rect">
            <a:avLst/>
          </a:prstGeom>
          <a:solidFill>
            <a:schemeClr val="bg1"/>
          </a:solidFill>
          <a:ln w="57150">
            <a:solidFill>
              <a:srgbClr val="4F81BD"/>
            </a:solidFill>
          </a:ln>
        </p:spPr>
        <p:txBody>
          <a:bodyPr wrap="square">
            <a:spAutoFit/>
          </a:bodyPr>
          <a:lstStyle/>
          <a:p>
            <a:pPr algn="ctr"/>
            <a:r>
              <a:rPr lang="en-US" sz="2400" dirty="0"/>
              <a:t>Aristotle was an ancient Greek philosopher who suggested there were 4 elements. These were earth, air, fire and water.</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8" name="Rectangle 7"/>
          <p:cNvSpPr/>
          <p:nvPr/>
        </p:nvSpPr>
        <p:spPr>
          <a:xfrm>
            <a:off x="703791" y="998719"/>
            <a:ext cx="3139787" cy="1200329"/>
          </a:xfrm>
          <a:prstGeom prst="rect">
            <a:avLst/>
          </a:prstGeom>
          <a:solidFill>
            <a:schemeClr val="bg1"/>
          </a:solidFill>
          <a:ln w="57150">
            <a:solidFill>
              <a:srgbClr val="4F81BD"/>
            </a:solidFill>
          </a:ln>
        </p:spPr>
        <p:txBody>
          <a:bodyPr wrap="square">
            <a:spAutoFit/>
          </a:bodyPr>
          <a:lstStyle/>
          <a:p>
            <a:pPr algn="ctr"/>
            <a:r>
              <a:rPr lang="en-US" sz="2400" dirty="0"/>
              <a:t>Ideas about the model of the atom have changed over time. </a:t>
            </a:r>
          </a:p>
        </p:txBody>
      </p:sp>
      <p:graphicFrame>
        <p:nvGraphicFramePr>
          <p:cNvPr id="9" name="Table 10"/>
          <p:cNvGraphicFramePr>
            <a:graphicFrameLocks noGrp="1"/>
          </p:cNvGraphicFramePr>
          <p:nvPr/>
        </p:nvGraphicFramePr>
        <p:xfrm>
          <a:off x="703791" y="2434156"/>
          <a:ext cx="8308658" cy="2639224"/>
        </p:xfrm>
        <a:graphic>
          <a:graphicData uri="http://schemas.openxmlformats.org/drawingml/2006/table">
            <a:tbl>
              <a:tblPr firstRow="1" bandRow="1">
                <a:tableStyleId>{5940675A-B579-460E-94D1-54222C63F5DA}</a:tableStyleId>
              </a:tblPr>
              <a:tblGrid>
                <a:gridCol w="5521808">
                  <a:extLst>
                    <a:ext uri="{9D8B030D-6E8A-4147-A177-3AD203B41FA5}">
                      <a16:colId xmlns:a16="http://schemas.microsoft.com/office/drawing/2014/main" val="20000"/>
                    </a:ext>
                  </a:extLst>
                </a:gridCol>
                <a:gridCol w="2786850">
                  <a:extLst>
                    <a:ext uri="{9D8B030D-6E8A-4147-A177-3AD203B41FA5}">
                      <a16:colId xmlns:a16="http://schemas.microsoft.com/office/drawing/2014/main" val="20001"/>
                    </a:ext>
                  </a:extLst>
                </a:gridCol>
              </a:tblGrid>
              <a:tr h="2639224">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GB" sz="2400" dirty="0">
                          <a:latin typeface="Calibri" panose="020F0502020204030204" charset="0"/>
                          <a:cs typeface="Calibri" panose="020F0502020204030204" charset="0"/>
                        </a:rPr>
                        <a:t>Dalton suggested that atoms were tiny spheres that could not be divided. </a:t>
                      </a:r>
                    </a:p>
                  </a:txBody>
                  <a:tcPr anchor="ct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4935" t="50903" r="75570" b="20863"/>
          <a:stretch>
            <a:fillRect/>
          </a:stretch>
        </p:blipFill>
        <p:spPr>
          <a:xfrm>
            <a:off x="6635993" y="2599485"/>
            <a:ext cx="2032234" cy="2152830"/>
          </a:xfrm>
          <a:prstGeom prst="rect">
            <a:avLst/>
          </a:prstGeom>
        </p:spPr>
      </p:pic>
      <p:sp>
        <p:nvSpPr>
          <p:cNvPr id="14" name="TextBox 13"/>
          <p:cNvSpPr txBox="1"/>
          <p:nvPr/>
        </p:nvSpPr>
        <p:spPr>
          <a:xfrm>
            <a:off x="1716550" y="5494984"/>
            <a:ext cx="505798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rgbClr val="4F81BD"/>
                </a:solidFill>
                <a:effectLst/>
                <a:uFillTx/>
                <a:latin typeface="+mn-lt"/>
                <a:ea typeface="+mn-ea"/>
                <a:cs typeface="+mn-cs"/>
                <a:sym typeface="Calibri" panose="020F0502020204030204"/>
              </a:rPr>
              <a:t>Electrons had not been discovered yet!</a:t>
            </a:r>
          </a:p>
        </p:txBody>
      </p:sp>
      <p:cxnSp>
        <p:nvCxnSpPr>
          <p:cNvPr id="16" name="Straight Arrow Connector 15"/>
          <p:cNvCxnSpPr/>
          <p:nvPr/>
        </p:nvCxnSpPr>
        <p:spPr>
          <a:xfrm>
            <a:off x="2166425" y="4922744"/>
            <a:ext cx="0" cy="625569"/>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31" name="Rectangle 30"/>
          <p:cNvSpPr/>
          <p:nvPr/>
        </p:nvSpPr>
        <p:spPr>
          <a:xfrm>
            <a:off x="4009604" y="991804"/>
            <a:ext cx="4967732" cy="1200329"/>
          </a:xfrm>
          <a:prstGeom prst="rect">
            <a:avLst/>
          </a:prstGeom>
          <a:solidFill>
            <a:schemeClr val="bg1"/>
          </a:solidFill>
          <a:ln w="57150">
            <a:solidFill>
              <a:srgbClr val="4F81BD"/>
            </a:solidFill>
          </a:ln>
        </p:spPr>
        <p:txBody>
          <a:bodyPr wrap="square">
            <a:spAutoFit/>
          </a:bodyPr>
          <a:lstStyle/>
          <a:p>
            <a:pPr algn="ctr"/>
            <a:r>
              <a:rPr lang="en-US" sz="2400" dirty="0"/>
              <a:t>This is because new experimental evidence leads to scientific models being changed or relaced.</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8" name="Rectangle 7"/>
          <p:cNvSpPr/>
          <p:nvPr/>
        </p:nvSpPr>
        <p:spPr>
          <a:xfrm>
            <a:off x="703791" y="998719"/>
            <a:ext cx="3139787" cy="1200329"/>
          </a:xfrm>
          <a:prstGeom prst="rect">
            <a:avLst/>
          </a:prstGeom>
          <a:solidFill>
            <a:schemeClr val="bg1"/>
          </a:solidFill>
          <a:ln w="57150">
            <a:solidFill>
              <a:srgbClr val="4F81BD"/>
            </a:solidFill>
          </a:ln>
        </p:spPr>
        <p:txBody>
          <a:bodyPr wrap="square">
            <a:spAutoFit/>
          </a:bodyPr>
          <a:lstStyle/>
          <a:p>
            <a:pPr algn="just"/>
            <a:r>
              <a:rPr lang="en-US" sz="2400" dirty="0"/>
              <a:t>Ideas about the model of the atom have changed over time. </a:t>
            </a:r>
          </a:p>
        </p:txBody>
      </p:sp>
      <p:graphicFrame>
        <p:nvGraphicFramePr>
          <p:cNvPr id="9" name="Table 10"/>
          <p:cNvGraphicFramePr>
            <a:graphicFrameLocks noGrp="1"/>
          </p:cNvGraphicFramePr>
          <p:nvPr/>
        </p:nvGraphicFramePr>
        <p:xfrm>
          <a:off x="703791" y="2434156"/>
          <a:ext cx="8308658" cy="2639224"/>
        </p:xfrm>
        <a:graphic>
          <a:graphicData uri="http://schemas.openxmlformats.org/drawingml/2006/table">
            <a:tbl>
              <a:tblPr firstRow="1" bandRow="1">
                <a:tableStyleId>{5940675A-B579-460E-94D1-54222C63F5DA}</a:tableStyleId>
              </a:tblPr>
              <a:tblGrid>
                <a:gridCol w="5521808">
                  <a:extLst>
                    <a:ext uri="{9D8B030D-6E8A-4147-A177-3AD203B41FA5}">
                      <a16:colId xmlns:a16="http://schemas.microsoft.com/office/drawing/2014/main" val="20000"/>
                    </a:ext>
                  </a:extLst>
                </a:gridCol>
                <a:gridCol w="2786850">
                  <a:extLst>
                    <a:ext uri="{9D8B030D-6E8A-4147-A177-3AD203B41FA5}">
                      <a16:colId xmlns:a16="http://schemas.microsoft.com/office/drawing/2014/main" val="20001"/>
                    </a:ext>
                  </a:extLst>
                </a:gridCol>
              </a:tblGrid>
              <a:tr h="2639224">
                <a:tc>
                  <a:txBody>
                    <a:bodyPr/>
                    <a:lstStyle/>
                    <a:p>
                      <a:pPr algn="just"/>
                      <a:r>
                        <a:rPr lang="en-GB" sz="2400" dirty="0">
                          <a:latin typeface="Calibri" panose="020F0502020204030204" charset="0"/>
                          <a:cs typeface="Calibri" panose="020F0502020204030204" charset="0"/>
                        </a:rPr>
                        <a:t>JJ Thompson discovered the electron.  He then went on to suggest the Plum Pudding Model.  This was the idea that the atom was a ball of positive charge with negative electrons embedded in it. </a:t>
                      </a:r>
                      <a:endParaRPr lang="en-GB" sz="2400" dirty="0"/>
                    </a:p>
                  </a:txBody>
                  <a:tcPr anchor="ct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 name="Rectangle 30"/>
          <p:cNvSpPr/>
          <p:nvPr/>
        </p:nvSpPr>
        <p:spPr>
          <a:xfrm>
            <a:off x="4009604" y="991804"/>
            <a:ext cx="4967732" cy="1200329"/>
          </a:xfrm>
          <a:prstGeom prst="rect">
            <a:avLst/>
          </a:prstGeom>
          <a:solidFill>
            <a:schemeClr val="bg1"/>
          </a:solidFill>
          <a:ln w="57150">
            <a:solidFill>
              <a:srgbClr val="4F81BD"/>
            </a:solidFill>
          </a:ln>
        </p:spPr>
        <p:txBody>
          <a:bodyPr wrap="square">
            <a:spAutoFit/>
          </a:bodyPr>
          <a:lstStyle/>
          <a:p>
            <a:pPr algn="just"/>
            <a:r>
              <a:rPr lang="en-US" sz="2400" dirty="0"/>
              <a:t>This is because new experimental evidence leads to scientific models being changed or relaced.</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9735" t="50172" r="49770" b="18325"/>
          <a:stretch>
            <a:fillRect/>
          </a:stretch>
        </p:blipFill>
        <p:spPr>
          <a:xfrm>
            <a:off x="6638635" y="2537512"/>
            <a:ext cx="2119729" cy="2266709"/>
          </a:xfrm>
          <a:prstGeom prst="rect">
            <a:avLst/>
          </a:prstGeom>
        </p:spPr>
      </p:pic>
      <p:sp>
        <p:nvSpPr>
          <p:cNvPr id="18" name="TextBox 17"/>
          <p:cNvSpPr txBox="1"/>
          <p:nvPr/>
        </p:nvSpPr>
        <p:spPr>
          <a:xfrm>
            <a:off x="1201688" y="5412614"/>
            <a:ext cx="674062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400" b="1" i="0" u="none" strike="noStrike" cap="none" spc="0" normalizeH="0" baseline="0" dirty="0">
                <a:ln>
                  <a:noFill/>
                </a:ln>
                <a:solidFill>
                  <a:srgbClr val="4F81BD"/>
                </a:solidFill>
                <a:effectLst/>
                <a:uFillTx/>
                <a:latin typeface="+mn-lt"/>
                <a:ea typeface="+mn-ea"/>
                <a:cs typeface="+mn-cs"/>
                <a:sym typeface="Calibri" panose="020F0502020204030204"/>
              </a:rPr>
              <a:t>The discovery of the electron led to this new model!</a:t>
            </a:r>
          </a:p>
        </p:txBody>
      </p:sp>
      <p:cxnSp>
        <p:nvCxnSpPr>
          <p:cNvPr id="19" name="Straight Arrow Connector 18"/>
          <p:cNvCxnSpPr/>
          <p:nvPr/>
        </p:nvCxnSpPr>
        <p:spPr>
          <a:xfrm flipH="1" flipV="1">
            <a:off x="1878985" y="4656858"/>
            <a:ext cx="131550" cy="755756"/>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0" name="Rectangle 9"/>
          <p:cNvSpPr/>
          <p:nvPr/>
        </p:nvSpPr>
        <p:spPr>
          <a:xfrm>
            <a:off x="475773" y="792021"/>
            <a:ext cx="8536676" cy="6771084"/>
          </a:xfrm>
          <a:prstGeom prst="rect">
            <a:avLst/>
          </a:prstGeom>
        </p:spPr>
        <p:txBody>
          <a:bodyPr wrap="square">
            <a:spAutoFit/>
          </a:bodyPr>
          <a:lstStyle/>
          <a:p>
            <a:pPr algn="just"/>
            <a:r>
              <a:rPr lang="en-US" sz="3200" dirty="0"/>
              <a:t>Alpha Particle Scattering Experiment</a:t>
            </a:r>
          </a:p>
          <a:p>
            <a:pPr algn="just"/>
            <a:endParaRPr lang="en-US" sz="1200" dirty="0"/>
          </a:p>
          <a:p>
            <a:pPr algn="just"/>
            <a:endParaRPr lang="en-US" sz="1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endParaRPr lang="en-GB" dirty="0"/>
          </a:p>
          <a:p>
            <a:endParaRPr lang="en-GB" dirty="0"/>
          </a:p>
          <a:p>
            <a:endParaRPr lang="en-GB" dirty="0"/>
          </a:p>
          <a:p>
            <a:endParaRPr lang="en-GB" dirty="0"/>
          </a:p>
          <a:p>
            <a:endParaRPr lang="en-GB" dirty="0"/>
          </a:p>
        </p:txBody>
      </p:sp>
      <p:pic>
        <p:nvPicPr>
          <p:cNvPr id="14" name="Picture 13" descr="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450" y="1362175"/>
            <a:ext cx="6237800" cy="4506266"/>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450" y="1362175"/>
            <a:ext cx="6237800" cy="4506266"/>
          </a:xfrm>
          <a:prstGeom prst="rect">
            <a:avLst/>
          </a:prstGeom>
        </p:spPr>
      </p:pic>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0" name="Rectangle 9"/>
          <p:cNvSpPr/>
          <p:nvPr/>
        </p:nvSpPr>
        <p:spPr>
          <a:xfrm>
            <a:off x="475773" y="792021"/>
            <a:ext cx="8536676" cy="6771084"/>
          </a:xfrm>
          <a:prstGeom prst="rect">
            <a:avLst/>
          </a:prstGeom>
        </p:spPr>
        <p:txBody>
          <a:bodyPr wrap="square">
            <a:spAutoFit/>
          </a:bodyPr>
          <a:lstStyle/>
          <a:p>
            <a:pPr algn="just"/>
            <a:r>
              <a:rPr lang="en-US" sz="3200" dirty="0"/>
              <a:t>Alpha Particle Scattering Experiment</a:t>
            </a:r>
          </a:p>
          <a:p>
            <a:pPr algn="just"/>
            <a:endParaRPr lang="en-US" sz="1200" dirty="0"/>
          </a:p>
          <a:p>
            <a:pPr algn="just"/>
            <a:endParaRPr lang="en-US" sz="1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endParaRPr lang="en-GB" dirty="0"/>
          </a:p>
          <a:p>
            <a:endParaRPr lang="en-GB" dirty="0"/>
          </a:p>
          <a:p>
            <a:endParaRPr lang="en-GB" dirty="0"/>
          </a:p>
          <a:p>
            <a:endParaRPr lang="en-GB" dirty="0"/>
          </a:p>
          <a:p>
            <a:endParaRPr lang="en-GB" dirty="0"/>
          </a:p>
        </p:txBody>
      </p:sp>
      <p:grpSp>
        <p:nvGrpSpPr>
          <p:cNvPr id="16" name="Group 15"/>
          <p:cNvGrpSpPr/>
          <p:nvPr/>
        </p:nvGrpSpPr>
        <p:grpSpPr>
          <a:xfrm>
            <a:off x="6919929" y="2188507"/>
            <a:ext cx="2011620" cy="2164125"/>
            <a:chOff x="7000830" y="2473632"/>
            <a:chExt cx="2011620" cy="2164125"/>
          </a:xfrm>
        </p:grpSpPr>
        <p:sp>
          <p:nvSpPr>
            <p:cNvPr id="17" name="TextBox 16"/>
            <p:cNvSpPr txBox="1"/>
            <p:nvPr/>
          </p:nvSpPr>
          <p:spPr>
            <a:xfrm>
              <a:off x="7000830" y="3068101"/>
              <a:ext cx="2011620" cy="1569656"/>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400" i="0" u="none" strike="noStrike" cap="none" spc="0" normalizeH="0" baseline="0" dirty="0">
                  <a:ln>
                    <a:noFill/>
                  </a:ln>
                  <a:solidFill>
                    <a:schemeClr val="tx1"/>
                  </a:solidFill>
                  <a:effectLst/>
                  <a:uFillTx/>
                  <a:latin typeface="+mn-lt"/>
                  <a:ea typeface="+mn-ea"/>
                  <a:cs typeface="+mn-cs"/>
                  <a:sym typeface="Calibri" panose="020F0502020204030204"/>
                </a:rPr>
                <a:t>This proved that most of the atom was empty space</a:t>
              </a:r>
            </a:p>
          </p:txBody>
        </p:sp>
        <p:cxnSp>
          <p:nvCxnSpPr>
            <p:cNvPr id="18" name="Straight Arrow Connector 17"/>
            <p:cNvCxnSpPr/>
            <p:nvPr/>
          </p:nvCxnSpPr>
          <p:spPr>
            <a:xfrm flipV="1">
              <a:off x="7779662" y="2473632"/>
              <a:ext cx="0" cy="594469"/>
            </a:xfrm>
            <a:prstGeom prst="straightConnector1">
              <a:avLst/>
            </a:prstGeom>
            <a:solidFill>
              <a:schemeClr val="bg1"/>
            </a:solid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19" name="Group 18"/>
          <p:cNvGrpSpPr/>
          <p:nvPr/>
        </p:nvGrpSpPr>
        <p:grpSpPr>
          <a:xfrm>
            <a:off x="3091237" y="4831143"/>
            <a:ext cx="3976313" cy="1569656"/>
            <a:chOff x="9470951" y="3179468"/>
            <a:chExt cx="3976313" cy="1569656"/>
          </a:xfrm>
        </p:grpSpPr>
        <p:sp>
          <p:nvSpPr>
            <p:cNvPr id="20" name="TextBox 19"/>
            <p:cNvSpPr txBox="1"/>
            <p:nvPr/>
          </p:nvSpPr>
          <p:spPr>
            <a:xfrm>
              <a:off x="9470951" y="3179468"/>
              <a:ext cx="2011620" cy="1569656"/>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lang="en-US" sz="2400" dirty="0">
                  <a:solidFill>
                    <a:schemeClr val="tx1"/>
                  </a:solidFill>
                  <a:sym typeface="Calibri" panose="020F0502020204030204"/>
                </a:rPr>
                <a:t>This proved that the nucleus was positive</a:t>
              </a:r>
            </a:p>
          </p:txBody>
        </p:sp>
        <p:cxnSp>
          <p:nvCxnSpPr>
            <p:cNvPr id="21" name="Straight Arrow Connector 20"/>
            <p:cNvCxnSpPr/>
            <p:nvPr/>
          </p:nvCxnSpPr>
          <p:spPr>
            <a:xfrm>
              <a:off x="11514020" y="3894246"/>
              <a:ext cx="1933244" cy="70050"/>
            </a:xfrm>
            <a:prstGeom prst="straightConnector1">
              <a:avLst/>
            </a:prstGeom>
            <a:solidFill>
              <a:schemeClr val="bg1"/>
            </a:solid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2" name="Group 21"/>
          <p:cNvGrpSpPr/>
          <p:nvPr/>
        </p:nvGrpSpPr>
        <p:grpSpPr>
          <a:xfrm>
            <a:off x="1023149" y="2070244"/>
            <a:ext cx="2863048" cy="1938988"/>
            <a:chOff x="7055407" y="3737463"/>
            <a:chExt cx="1682644" cy="1938988"/>
          </a:xfrm>
        </p:grpSpPr>
        <p:sp>
          <p:nvSpPr>
            <p:cNvPr id="23" name="TextBox 22"/>
            <p:cNvSpPr txBox="1"/>
            <p:nvPr/>
          </p:nvSpPr>
          <p:spPr>
            <a:xfrm>
              <a:off x="7055407" y="3737463"/>
              <a:ext cx="1436621" cy="1938988"/>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lang="en-US" sz="2400" dirty="0">
                  <a:solidFill>
                    <a:schemeClr val="tx1"/>
                  </a:solidFill>
                  <a:sym typeface="Calibri" panose="020F0502020204030204"/>
                </a:rPr>
                <a:t>This proved that there was a small concentrated mass in the centre of the atom</a:t>
              </a:r>
            </a:p>
          </p:txBody>
        </p:sp>
        <p:cxnSp>
          <p:nvCxnSpPr>
            <p:cNvPr id="24" name="Straight Arrow Connector 23"/>
            <p:cNvCxnSpPr/>
            <p:nvPr/>
          </p:nvCxnSpPr>
          <p:spPr>
            <a:xfrm>
              <a:off x="8492028" y="5032700"/>
              <a:ext cx="246023" cy="501669"/>
            </a:xfrm>
            <a:prstGeom prst="straightConnector1">
              <a:avLst/>
            </a:prstGeom>
            <a:noFill/>
            <a:ln w="57150" cap="flat">
              <a:solidFill>
                <a:srgbClr val="4F81BD"/>
              </a:solidFill>
              <a:prstDash val="solid"/>
              <a:round/>
              <a:tailEnd type="triangle"/>
            </a:ln>
            <a:effectLst/>
            <a:sp3d/>
          </p:spPr>
          <p:style>
            <a:lnRef idx="0">
              <a:scrgbClr r="0" g="0" b="0"/>
            </a:lnRef>
            <a:fillRef idx="0">
              <a:scrgbClr r="0" g="0" b="0"/>
            </a:fillRef>
            <a:effectRef idx="0">
              <a:scrgbClr r="0" g="0" b="0"/>
            </a:effectRef>
            <a:fontRef idx="none"/>
          </p:style>
        </p:cxnSp>
      </p:gr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 Size of Atoms and Molecules</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2" name="TextBox 11"/>
          <p:cNvSpPr txBox="1"/>
          <p:nvPr/>
        </p:nvSpPr>
        <p:spPr>
          <a:xfrm>
            <a:off x="1507946" y="815663"/>
            <a:ext cx="742717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600" b="0" i="0" u="none" strike="noStrike" cap="none" spc="0" normalizeH="0" baseline="0" dirty="0">
                <a:ln>
                  <a:noFill/>
                </a:ln>
                <a:solidFill>
                  <a:srgbClr val="000000"/>
                </a:solidFill>
                <a:effectLst/>
                <a:uFillTx/>
                <a:latin typeface="+mn-lt"/>
                <a:ea typeface="+mn-ea"/>
                <a:cs typeface="+mn-cs"/>
                <a:sym typeface="Calibri" panose="020F0502020204030204"/>
              </a:rPr>
              <a:t>What is the approximate size of molecules?</a:t>
            </a:r>
            <a:endParaRPr kumimoji="0" lang="en-GB" sz="3600" b="1" i="0" u="none" strike="noStrike" cap="none" spc="0" normalizeH="0" baseline="0" dirty="0">
              <a:ln>
                <a:noFill/>
              </a:ln>
              <a:solidFill>
                <a:srgbClr val="48A9C5"/>
              </a:solidFill>
              <a:effectLst/>
              <a:uFillTx/>
              <a:latin typeface="+mn-lt"/>
              <a:ea typeface="+mn-ea"/>
              <a:cs typeface="+mn-cs"/>
              <a:sym typeface="Calibri" panose="020F0502020204030204"/>
            </a:endParaRPr>
          </a:p>
        </p:txBody>
      </p:sp>
      <p:sp>
        <p:nvSpPr>
          <p:cNvPr id="3" name="TextBox 2"/>
          <p:cNvSpPr txBox="1"/>
          <p:nvPr/>
        </p:nvSpPr>
        <p:spPr>
          <a:xfrm>
            <a:off x="909119" y="2132934"/>
            <a:ext cx="3751178" cy="1384990"/>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Small atoms and molecules</a:t>
            </a:r>
            <a:r>
              <a:rPr kumimoji="0" lang="en-US" sz="2800" b="0" i="0" u="none" strike="noStrike" cap="none" spc="0" normalizeH="0" dirty="0">
                <a:ln>
                  <a:noFill/>
                </a:ln>
                <a:solidFill>
                  <a:srgbClr val="000000"/>
                </a:solidFill>
                <a:effectLst/>
                <a:uFillTx/>
                <a:latin typeface="+mn-lt"/>
                <a:ea typeface="+mn-ea"/>
                <a:cs typeface="+mn-cs"/>
                <a:sym typeface="Calibri" panose="020F0502020204030204"/>
              </a:rPr>
              <a:t> are all slightly different.</a:t>
            </a:r>
            <a:endPar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4" name="Picture 3"/>
          <p:cNvPicPr>
            <a:picLocks noChangeAspect="1"/>
          </p:cNvPicPr>
          <p:nvPr/>
        </p:nvPicPr>
        <p:blipFill>
          <a:blip r:embed="rId3"/>
          <a:stretch>
            <a:fillRect/>
          </a:stretch>
        </p:blipFill>
        <p:spPr>
          <a:xfrm>
            <a:off x="6382491" y="2384454"/>
            <a:ext cx="1130301" cy="1108138"/>
          </a:xfrm>
          <a:prstGeom prst="rect">
            <a:avLst/>
          </a:prstGeom>
        </p:spPr>
      </p:pic>
      <p:pic>
        <p:nvPicPr>
          <p:cNvPr id="5" name="Picture 4"/>
          <p:cNvPicPr>
            <a:picLocks noChangeAspect="1"/>
          </p:cNvPicPr>
          <p:nvPr/>
        </p:nvPicPr>
        <p:blipFill>
          <a:blip r:embed="rId4"/>
          <a:stretch>
            <a:fillRect/>
          </a:stretch>
        </p:blipFill>
        <p:spPr>
          <a:xfrm>
            <a:off x="4490685" y="3691013"/>
            <a:ext cx="1015755" cy="846462"/>
          </a:xfrm>
          <a:prstGeom prst="rect">
            <a:avLst/>
          </a:prstGeom>
        </p:spPr>
      </p:pic>
      <p:pic>
        <p:nvPicPr>
          <p:cNvPr id="6" name="Picture 5"/>
          <p:cNvPicPr>
            <a:picLocks noChangeAspect="1"/>
          </p:cNvPicPr>
          <p:nvPr/>
        </p:nvPicPr>
        <p:blipFill>
          <a:blip r:embed="rId5"/>
          <a:stretch>
            <a:fillRect/>
          </a:stretch>
        </p:blipFill>
        <p:spPr>
          <a:xfrm rot="1419671">
            <a:off x="4973999" y="3080555"/>
            <a:ext cx="1130301" cy="574894"/>
          </a:xfrm>
          <a:prstGeom prst="rect">
            <a:avLst/>
          </a:prstGeom>
        </p:spPr>
      </p:pic>
      <p:pic>
        <p:nvPicPr>
          <p:cNvPr id="7" name="Picture 6"/>
          <p:cNvPicPr>
            <a:picLocks noChangeAspect="1"/>
          </p:cNvPicPr>
          <p:nvPr/>
        </p:nvPicPr>
        <p:blipFill>
          <a:blip r:embed="rId6"/>
          <a:stretch>
            <a:fillRect/>
          </a:stretch>
        </p:blipFill>
        <p:spPr>
          <a:xfrm rot="19692216">
            <a:off x="5906973" y="3725300"/>
            <a:ext cx="1078388" cy="570911"/>
          </a:xfrm>
          <a:prstGeom prst="rect">
            <a:avLst/>
          </a:prstGeom>
        </p:spPr>
      </p:pic>
      <p:pic>
        <p:nvPicPr>
          <p:cNvPr id="10" name="Picture 9"/>
          <p:cNvPicPr>
            <a:picLocks noChangeAspect="1"/>
          </p:cNvPicPr>
          <p:nvPr/>
        </p:nvPicPr>
        <p:blipFill>
          <a:blip r:embed="rId7"/>
          <a:stretch>
            <a:fillRect/>
          </a:stretch>
        </p:blipFill>
        <p:spPr>
          <a:xfrm rot="20437411">
            <a:off x="6505024" y="4170221"/>
            <a:ext cx="992015" cy="524165"/>
          </a:xfrm>
          <a:prstGeom prst="rect">
            <a:avLst/>
          </a:prstGeom>
        </p:spPr>
      </p:pic>
      <p:pic>
        <p:nvPicPr>
          <p:cNvPr id="13" name="Picture 12"/>
          <p:cNvPicPr>
            <a:picLocks noChangeAspect="1"/>
          </p:cNvPicPr>
          <p:nvPr/>
        </p:nvPicPr>
        <p:blipFill>
          <a:blip r:embed="rId8"/>
          <a:stretch>
            <a:fillRect/>
          </a:stretch>
        </p:blipFill>
        <p:spPr>
          <a:xfrm rot="1770861">
            <a:off x="7421035" y="3738114"/>
            <a:ext cx="1130301" cy="658428"/>
          </a:xfrm>
          <a:prstGeom prst="rect">
            <a:avLst/>
          </a:prstGeom>
        </p:spPr>
      </p:pic>
      <p:pic>
        <p:nvPicPr>
          <p:cNvPr id="14" name="Picture 13"/>
          <p:cNvPicPr>
            <a:picLocks noChangeAspect="1"/>
          </p:cNvPicPr>
          <p:nvPr/>
        </p:nvPicPr>
        <p:blipFill>
          <a:blip r:embed="rId9"/>
          <a:stretch>
            <a:fillRect/>
          </a:stretch>
        </p:blipFill>
        <p:spPr>
          <a:xfrm>
            <a:off x="7555897" y="2946043"/>
            <a:ext cx="1119947" cy="584558"/>
          </a:xfrm>
          <a:prstGeom prst="rect">
            <a:avLst/>
          </a:prstGeom>
        </p:spPr>
      </p:pic>
      <p:sp>
        <p:nvSpPr>
          <p:cNvPr id="17" name="TextBox 16"/>
          <p:cNvSpPr txBox="1"/>
          <p:nvPr/>
        </p:nvSpPr>
        <p:spPr>
          <a:xfrm>
            <a:off x="907830" y="3634870"/>
            <a:ext cx="3751178" cy="1384990"/>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800" dirty="0">
                <a:solidFill>
                  <a:srgbClr val="231F20"/>
                </a:solidFill>
                <a:latin typeface="ReithSans"/>
              </a:rPr>
              <a:t>The diameters are slightly different, but are all about 10</a:t>
            </a:r>
            <a:r>
              <a:rPr lang="en-GB" sz="2800" baseline="30000" dirty="0">
                <a:solidFill>
                  <a:srgbClr val="231F20"/>
                </a:solidFill>
                <a:latin typeface="ReithSans"/>
              </a:rPr>
              <a:t>-10</a:t>
            </a:r>
            <a:r>
              <a:rPr lang="en-GB" sz="2800" dirty="0">
                <a:solidFill>
                  <a:srgbClr val="231F20"/>
                </a:solidFill>
                <a:latin typeface="ReithSans"/>
              </a:rPr>
              <a:t> m. </a:t>
            </a:r>
            <a:endParaRPr lang="en-US" sz="2800" dirty="0"/>
          </a:p>
        </p:txBody>
      </p:sp>
      <p:sp>
        <p:nvSpPr>
          <p:cNvPr id="18" name="TextBox 17"/>
          <p:cNvSpPr txBox="1"/>
          <p:nvPr/>
        </p:nvSpPr>
        <p:spPr>
          <a:xfrm>
            <a:off x="910985" y="5137968"/>
            <a:ext cx="3751178" cy="1384990"/>
          </a:xfrm>
          <a:prstGeom prst="rect">
            <a:avLst/>
          </a:prstGeom>
          <a:no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800" dirty="0">
                <a:solidFill>
                  <a:srgbClr val="231F20"/>
                </a:solidFill>
                <a:latin typeface="ReithSans"/>
              </a:rPr>
              <a:t>The size of these atoms is said to have an </a:t>
            </a:r>
            <a:r>
              <a:rPr lang="en-GB" sz="2800" b="1" u="sng" dirty="0">
                <a:solidFill>
                  <a:srgbClr val="231F20"/>
                </a:solidFill>
                <a:latin typeface="ReithSans"/>
              </a:rPr>
              <a:t>order of magnitude</a:t>
            </a:r>
            <a:r>
              <a:rPr lang="en-GB" sz="2800" dirty="0">
                <a:solidFill>
                  <a:srgbClr val="231F20"/>
                </a:solidFill>
                <a:latin typeface="ReithSans"/>
              </a:rPr>
              <a:t> of 10</a:t>
            </a:r>
            <a:r>
              <a:rPr lang="en-GB" sz="2800" baseline="30000" dirty="0">
                <a:solidFill>
                  <a:srgbClr val="231F20"/>
                </a:solidFill>
                <a:latin typeface="ReithSans"/>
              </a:rPr>
              <a:t>-10</a:t>
            </a:r>
            <a:r>
              <a:rPr lang="en-GB" sz="2800" dirty="0">
                <a:solidFill>
                  <a:srgbClr val="231F20"/>
                </a:solidFill>
                <a:latin typeface="ReithSans"/>
              </a:rPr>
              <a:t>.</a:t>
            </a:r>
            <a:endParaRPr lang="en-US" sz="2800" dirty="0"/>
          </a:p>
        </p:txBody>
      </p:sp>
      <p:sp>
        <p:nvSpPr>
          <p:cNvPr id="2" name="Rectangle 1"/>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450" y="1362175"/>
            <a:ext cx="6237800" cy="4506266"/>
          </a:xfrm>
          <a:prstGeom prst="rect">
            <a:avLst/>
          </a:prstGeom>
        </p:spPr>
      </p:pic>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0" name="Rectangle 9"/>
          <p:cNvSpPr/>
          <p:nvPr/>
        </p:nvSpPr>
        <p:spPr>
          <a:xfrm>
            <a:off x="475773" y="792021"/>
            <a:ext cx="8536676" cy="6771084"/>
          </a:xfrm>
          <a:prstGeom prst="rect">
            <a:avLst/>
          </a:prstGeom>
        </p:spPr>
        <p:txBody>
          <a:bodyPr wrap="square">
            <a:spAutoFit/>
          </a:bodyPr>
          <a:lstStyle/>
          <a:p>
            <a:pPr algn="just"/>
            <a:r>
              <a:rPr lang="en-US" sz="3200" dirty="0"/>
              <a:t>Alpha Particle Scattering Experiment</a:t>
            </a:r>
          </a:p>
          <a:p>
            <a:pPr algn="just"/>
            <a:endParaRPr lang="en-US" sz="1200" dirty="0"/>
          </a:p>
          <a:p>
            <a:pPr algn="just"/>
            <a:endParaRPr lang="en-US" sz="1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endParaRPr lang="en-GB" dirty="0"/>
          </a:p>
          <a:p>
            <a:endParaRPr lang="en-GB" dirty="0"/>
          </a:p>
          <a:p>
            <a:endParaRPr lang="en-GB" dirty="0"/>
          </a:p>
          <a:p>
            <a:endParaRPr lang="en-GB" dirty="0"/>
          </a:p>
          <a:p>
            <a:endParaRPr lang="en-GB" dirty="0"/>
          </a:p>
        </p:txBody>
      </p:sp>
      <p:sp>
        <p:nvSpPr>
          <p:cNvPr id="15" name="TextBox 14"/>
          <p:cNvSpPr txBox="1"/>
          <p:nvPr/>
        </p:nvSpPr>
        <p:spPr>
          <a:xfrm>
            <a:off x="815977" y="3255054"/>
            <a:ext cx="8092338" cy="1569656"/>
          </a:xfrm>
          <a:prstGeom prst="rect">
            <a:avLst/>
          </a:prstGeom>
          <a:solidFill>
            <a:schemeClr val="bg1"/>
          </a:solidFill>
          <a:ln w="76200" cap="flat">
            <a:solidFill>
              <a:srgbClr val="4F81B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a:r>
              <a:rPr lang="en-GB" sz="2400" dirty="0"/>
              <a:t>The results from the alpha particle scattering experiment led to the conclusion that the mass of an atom was concentrated at the centre (nucleus) and that the nucleus was charged. This nuclear model replaced the plum pudding model.</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8" name="Rectangle 7"/>
          <p:cNvSpPr/>
          <p:nvPr/>
        </p:nvSpPr>
        <p:spPr>
          <a:xfrm>
            <a:off x="703791" y="998719"/>
            <a:ext cx="3139787" cy="1200329"/>
          </a:xfrm>
          <a:prstGeom prst="rect">
            <a:avLst/>
          </a:prstGeom>
          <a:solidFill>
            <a:schemeClr val="bg1"/>
          </a:solidFill>
          <a:ln w="57150">
            <a:solidFill>
              <a:srgbClr val="4F81BD"/>
            </a:solidFill>
          </a:ln>
        </p:spPr>
        <p:txBody>
          <a:bodyPr wrap="square">
            <a:spAutoFit/>
          </a:bodyPr>
          <a:lstStyle/>
          <a:p>
            <a:pPr algn="just"/>
            <a:r>
              <a:rPr lang="en-US" sz="2400" dirty="0"/>
              <a:t>Ideas about the model of the atom have changed over time. </a:t>
            </a:r>
          </a:p>
        </p:txBody>
      </p:sp>
      <p:graphicFrame>
        <p:nvGraphicFramePr>
          <p:cNvPr id="9" name="Table 10"/>
          <p:cNvGraphicFramePr>
            <a:graphicFrameLocks noGrp="1"/>
          </p:cNvGraphicFramePr>
          <p:nvPr/>
        </p:nvGraphicFramePr>
        <p:xfrm>
          <a:off x="703791" y="2434156"/>
          <a:ext cx="8308658" cy="2639224"/>
        </p:xfrm>
        <a:graphic>
          <a:graphicData uri="http://schemas.openxmlformats.org/drawingml/2006/table">
            <a:tbl>
              <a:tblPr firstRow="1" bandRow="1">
                <a:tableStyleId>{5940675A-B579-460E-94D1-54222C63F5DA}</a:tableStyleId>
              </a:tblPr>
              <a:tblGrid>
                <a:gridCol w="5521808">
                  <a:extLst>
                    <a:ext uri="{9D8B030D-6E8A-4147-A177-3AD203B41FA5}">
                      <a16:colId xmlns:a16="http://schemas.microsoft.com/office/drawing/2014/main" val="20000"/>
                    </a:ext>
                  </a:extLst>
                </a:gridCol>
                <a:gridCol w="2786850">
                  <a:extLst>
                    <a:ext uri="{9D8B030D-6E8A-4147-A177-3AD203B41FA5}">
                      <a16:colId xmlns:a16="http://schemas.microsoft.com/office/drawing/2014/main" val="20001"/>
                    </a:ext>
                  </a:extLst>
                </a:gridCol>
              </a:tblGrid>
              <a:tr h="2639224">
                <a:tc>
                  <a:txBody>
                    <a:bodyPr/>
                    <a:lstStyle/>
                    <a:p>
                      <a:pPr algn="just"/>
                      <a:r>
                        <a:rPr lang="en-GB" sz="2400" dirty="0"/>
                        <a:t>Rutherford carried out an experiment known</a:t>
                      </a:r>
                      <a:r>
                        <a:rPr lang="en-GB" sz="2400" baseline="0" dirty="0"/>
                        <a:t> as the alpha particle scattering experiment.  From this the nuclear model of the atom was suggested.</a:t>
                      </a:r>
                      <a:endParaRPr lang="en-GB" sz="2400" dirty="0"/>
                    </a:p>
                  </a:txBody>
                  <a:tcPr anchor="ct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 name="Rectangle 30"/>
          <p:cNvSpPr/>
          <p:nvPr/>
        </p:nvSpPr>
        <p:spPr>
          <a:xfrm>
            <a:off x="4009604" y="991804"/>
            <a:ext cx="4967732" cy="1200329"/>
          </a:xfrm>
          <a:prstGeom prst="rect">
            <a:avLst/>
          </a:prstGeom>
          <a:solidFill>
            <a:schemeClr val="bg1"/>
          </a:solidFill>
          <a:ln w="57150">
            <a:solidFill>
              <a:srgbClr val="4F81BD"/>
            </a:solidFill>
          </a:ln>
        </p:spPr>
        <p:txBody>
          <a:bodyPr wrap="square">
            <a:spAutoFit/>
          </a:bodyPr>
          <a:lstStyle/>
          <a:p>
            <a:pPr algn="just"/>
            <a:r>
              <a:rPr lang="en-US" sz="2400" dirty="0"/>
              <a:t>This is because new experimental evidence leads to scientific models being changed or relaced.</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3507" t="50172" r="36289" b="19807"/>
          <a:stretch>
            <a:fillRect/>
          </a:stretch>
        </p:blipFill>
        <p:spPr>
          <a:xfrm>
            <a:off x="6678279" y="2696759"/>
            <a:ext cx="2016899" cy="2114018"/>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8" name="Rectangle 7"/>
          <p:cNvSpPr/>
          <p:nvPr/>
        </p:nvSpPr>
        <p:spPr>
          <a:xfrm>
            <a:off x="703791" y="998719"/>
            <a:ext cx="3139787" cy="1200329"/>
          </a:xfrm>
          <a:prstGeom prst="rect">
            <a:avLst/>
          </a:prstGeom>
          <a:solidFill>
            <a:schemeClr val="bg1"/>
          </a:solidFill>
          <a:ln w="57150">
            <a:solidFill>
              <a:srgbClr val="4F81BD"/>
            </a:solidFill>
          </a:ln>
        </p:spPr>
        <p:txBody>
          <a:bodyPr wrap="square">
            <a:spAutoFit/>
          </a:bodyPr>
          <a:lstStyle/>
          <a:p>
            <a:pPr algn="just"/>
            <a:r>
              <a:rPr lang="en-US" sz="2400" dirty="0"/>
              <a:t>Ideas about the model of the atom have changed over time. </a:t>
            </a:r>
          </a:p>
        </p:txBody>
      </p:sp>
      <p:graphicFrame>
        <p:nvGraphicFramePr>
          <p:cNvPr id="9" name="Table 10"/>
          <p:cNvGraphicFramePr>
            <a:graphicFrameLocks noGrp="1"/>
          </p:cNvGraphicFramePr>
          <p:nvPr/>
        </p:nvGraphicFramePr>
        <p:xfrm>
          <a:off x="703791" y="2434156"/>
          <a:ext cx="8308658" cy="2639224"/>
        </p:xfrm>
        <a:graphic>
          <a:graphicData uri="http://schemas.openxmlformats.org/drawingml/2006/table">
            <a:tbl>
              <a:tblPr firstRow="1" bandRow="1">
                <a:tableStyleId>{5940675A-B579-460E-94D1-54222C63F5DA}</a:tableStyleId>
              </a:tblPr>
              <a:tblGrid>
                <a:gridCol w="5521808">
                  <a:extLst>
                    <a:ext uri="{9D8B030D-6E8A-4147-A177-3AD203B41FA5}">
                      <a16:colId xmlns:a16="http://schemas.microsoft.com/office/drawing/2014/main" val="20000"/>
                    </a:ext>
                  </a:extLst>
                </a:gridCol>
                <a:gridCol w="2786850">
                  <a:extLst>
                    <a:ext uri="{9D8B030D-6E8A-4147-A177-3AD203B41FA5}">
                      <a16:colId xmlns:a16="http://schemas.microsoft.com/office/drawing/2014/main" val="20001"/>
                    </a:ext>
                  </a:extLst>
                </a:gridCol>
              </a:tblGrid>
              <a:tr h="2639224">
                <a:tc>
                  <a:txBody>
                    <a:bodyPr/>
                    <a:lstStyle/>
                    <a:p>
                      <a:pPr algn="just"/>
                      <a:r>
                        <a:rPr lang="en-GB" sz="2400" dirty="0"/>
                        <a:t>Niels Bohr</a:t>
                      </a:r>
                      <a:r>
                        <a:rPr lang="en-GB" sz="2400" baseline="0" dirty="0"/>
                        <a:t> then adapted this model by suggesting that electrons orbit the nucleus at specific distance.</a:t>
                      </a:r>
                      <a:endParaRPr lang="en-GB" sz="2400" dirty="0"/>
                    </a:p>
                  </a:txBody>
                  <a:tcPr anchor="ct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 name="Rectangle 30"/>
          <p:cNvSpPr/>
          <p:nvPr/>
        </p:nvSpPr>
        <p:spPr>
          <a:xfrm>
            <a:off x="4009604" y="991804"/>
            <a:ext cx="4967732" cy="1200329"/>
          </a:xfrm>
          <a:prstGeom prst="rect">
            <a:avLst/>
          </a:prstGeom>
          <a:solidFill>
            <a:schemeClr val="bg1"/>
          </a:solidFill>
          <a:ln w="57150">
            <a:solidFill>
              <a:srgbClr val="4F81BD"/>
            </a:solidFill>
          </a:ln>
        </p:spPr>
        <p:txBody>
          <a:bodyPr wrap="square">
            <a:spAutoFit/>
          </a:bodyPr>
          <a:lstStyle/>
          <a:p>
            <a:pPr algn="just"/>
            <a:r>
              <a:rPr lang="en-US" sz="2400" dirty="0"/>
              <a:t>This is because new experimental evidence leads to scientific models being changed or relaced.</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7285" t="50172" r="20762" b="13518"/>
          <a:stretch>
            <a:fillRect/>
          </a:stretch>
        </p:blipFill>
        <p:spPr>
          <a:xfrm>
            <a:off x="6668442" y="2689531"/>
            <a:ext cx="1966805" cy="2128473"/>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8" name="Rectangle 7"/>
          <p:cNvSpPr/>
          <p:nvPr/>
        </p:nvSpPr>
        <p:spPr>
          <a:xfrm>
            <a:off x="703791" y="998719"/>
            <a:ext cx="3139787" cy="1200329"/>
          </a:xfrm>
          <a:prstGeom prst="rect">
            <a:avLst/>
          </a:prstGeom>
          <a:solidFill>
            <a:schemeClr val="bg1"/>
          </a:solidFill>
          <a:ln w="57150">
            <a:solidFill>
              <a:srgbClr val="4F81BD"/>
            </a:solidFill>
          </a:ln>
        </p:spPr>
        <p:txBody>
          <a:bodyPr wrap="square">
            <a:spAutoFit/>
          </a:bodyPr>
          <a:lstStyle/>
          <a:p>
            <a:pPr algn="just"/>
            <a:r>
              <a:rPr lang="en-US" sz="2400" dirty="0"/>
              <a:t>Ideas about the model of the atom have changed over time. </a:t>
            </a:r>
          </a:p>
        </p:txBody>
      </p:sp>
      <p:graphicFrame>
        <p:nvGraphicFramePr>
          <p:cNvPr id="9" name="Table 10"/>
          <p:cNvGraphicFramePr>
            <a:graphicFrameLocks noGrp="1"/>
          </p:cNvGraphicFramePr>
          <p:nvPr/>
        </p:nvGraphicFramePr>
        <p:xfrm>
          <a:off x="703791" y="2434156"/>
          <a:ext cx="8308658" cy="2639224"/>
        </p:xfrm>
        <a:graphic>
          <a:graphicData uri="http://schemas.openxmlformats.org/drawingml/2006/table">
            <a:tbl>
              <a:tblPr firstRow="1" bandRow="1">
                <a:tableStyleId>{5940675A-B579-460E-94D1-54222C63F5DA}</a:tableStyleId>
              </a:tblPr>
              <a:tblGrid>
                <a:gridCol w="5521808">
                  <a:extLst>
                    <a:ext uri="{9D8B030D-6E8A-4147-A177-3AD203B41FA5}">
                      <a16:colId xmlns:a16="http://schemas.microsoft.com/office/drawing/2014/main" val="20000"/>
                    </a:ext>
                  </a:extLst>
                </a:gridCol>
                <a:gridCol w="2786850">
                  <a:extLst>
                    <a:ext uri="{9D8B030D-6E8A-4147-A177-3AD203B41FA5}">
                      <a16:colId xmlns:a16="http://schemas.microsoft.com/office/drawing/2014/main" val="20001"/>
                    </a:ext>
                  </a:extLst>
                </a:gridCol>
              </a:tblGrid>
              <a:tr h="2639224">
                <a:tc>
                  <a:txBody>
                    <a:bodyPr/>
                    <a:lstStyle/>
                    <a:p>
                      <a:pPr algn="just"/>
                      <a:r>
                        <a:rPr lang="en-GB" sz="2400" dirty="0"/>
                        <a:t>James Chadwick</a:t>
                      </a:r>
                      <a:r>
                        <a:rPr lang="en-GB" sz="2400" baseline="0" dirty="0"/>
                        <a:t> then went on to prove the existence of neutrons.</a:t>
                      </a:r>
                      <a:endParaRPr lang="en-GB" sz="2400" dirty="0"/>
                    </a:p>
                  </a:txBody>
                  <a:tcPr anchor="ct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57150" cap="flat" cmpd="sng" algn="ctr">
                      <a:solidFill>
                        <a:srgbClr val="4F81BD"/>
                      </a:solidFill>
                      <a:prstDash val="solid"/>
                      <a:round/>
                      <a:headEnd type="none" w="med" len="med"/>
                      <a:tailEnd type="none" w="med" len="med"/>
                    </a:lnL>
                    <a:lnR w="57150" cap="flat" cmpd="sng" algn="ctr">
                      <a:solidFill>
                        <a:srgbClr val="4F81BD"/>
                      </a:solidFill>
                      <a:prstDash val="solid"/>
                      <a:round/>
                      <a:headEnd type="none" w="med" len="med"/>
                      <a:tailEnd type="none" w="med" len="med"/>
                    </a:lnR>
                    <a:lnT w="57150" cap="flat" cmpd="sng" algn="ctr">
                      <a:solidFill>
                        <a:srgbClr val="4F81BD"/>
                      </a:solidFill>
                      <a:prstDash val="solid"/>
                      <a:round/>
                      <a:headEnd type="none" w="med" len="med"/>
                      <a:tailEnd type="none" w="med" len="med"/>
                    </a:lnT>
                    <a:lnB w="5715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 name="Rectangle 30"/>
          <p:cNvSpPr/>
          <p:nvPr/>
        </p:nvSpPr>
        <p:spPr>
          <a:xfrm>
            <a:off x="4009604" y="991804"/>
            <a:ext cx="4967732" cy="1200329"/>
          </a:xfrm>
          <a:prstGeom prst="rect">
            <a:avLst/>
          </a:prstGeom>
          <a:solidFill>
            <a:schemeClr val="bg1"/>
          </a:solidFill>
          <a:ln w="57150">
            <a:solidFill>
              <a:srgbClr val="4F81BD"/>
            </a:solidFill>
          </a:ln>
        </p:spPr>
        <p:txBody>
          <a:bodyPr wrap="square">
            <a:spAutoFit/>
          </a:bodyPr>
          <a:lstStyle/>
          <a:p>
            <a:pPr algn="just"/>
            <a:r>
              <a:rPr lang="en-US" sz="2400" dirty="0"/>
              <a:t>This is because new experimental evidence leads to scientific models being changed or relaced.</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82298" t="50172" r="4369" b="13518"/>
          <a:stretch>
            <a:fillRect/>
          </a:stretch>
        </p:blipFill>
        <p:spPr>
          <a:xfrm>
            <a:off x="6549082" y="2616225"/>
            <a:ext cx="2209022" cy="2143143"/>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82298" t="50172" r="4369" b="13518"/>
          <a:stretch>
            <a:fillRect/>
          </a:stretch>
        </p:blipFill>
        <p:spPr>
          <a:xfrm>
            <a:off x="7380039" y="1204211"/>
            <a:ext cx="1681359" cy="163121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7285" t="50172" r="20762" b="13518"/>
          <a:stretch>
            <a:fillRect/>
          </a:stretch>
        </p:blipFill>
        <p:spPr>
          <a:xfrm>
            <a:off x="5714820" y="1215377"/>
            <a:ext cx="1496999" cy="1620050"/>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3507" t="50172" r="36289" b="19807"/>
          <a:stretch>
            <a:fillRect/>
          </a:stretch>
        </p:blipFill>
        <p:spPr>
          <a:xfrm>
            <a:off x="4011635" y="1158272"/>
            <a:ext cx="1535128" cy="1609048"/>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39735" t="50172" r="49770" b="18325"/>
          <a:stretch>
            <a:fillRect/>
          </a:stretch>
        </p:blipFill>
        <p:spPr>
          <a:xfrm>
            <a:off x="2230183" y="1069870"/>
            <a:ext cx="1613395" cy="172526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4935" t="50903" r="75570" b="20863"/>
          <a:stretch>
            <a:fillRect/>
          </a:stretch>
        </p:blipFill>
        <p:spPr>
          <a:xfrm>
            <a:off x="501902" y="1149427"/>
            <a:ext cx="1546799" cy="1638589"/>
          </a:xfrm>
          <a:prstGeom prst="rect">
            <a:avLst/>
          </a:prstGeom>
        </p:spPr>
      </p:pic>
      <p:cxnSp>
        <p:nvCxnSpPr>
          <p:cNvPr id="5" name="Straight Arrow Connector 4"/>
          <p:cNvCxnSpPr/>
          <p:nvPr/>
        </p:nvCxnSpPr>
        <p:spPr>
          <a:xfrm>
            <a:off x="996900" y="3016127"/>
            <a:ext cx="7824371" cy="0"/>
          </a:xfrm>
          <a:prstGeom prst="straightConnector1">
            <a:avLst/>
          </a:prstGeom>
          <a:noFill/>
          <a:ln w="762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3" name="Rectangle 22"/>
          <p:cNvSpPr/>
          <p:nvPr/>
        </p:nvSpPr>
        <p:spPr>
          <a:xfrm>
            <a:off x="923575" y="3388026"/>
            <a:ext cx="7897695" cy="830997"/>
          </a:xfrm>
          <a:prstGeom prst="rect">
            <a:avLst/>
          </a:prstGeom>
          <a:solidFill>
            <a:schemeClr val="bg1"/>
          </a:solidFill>
          <a:ln w="57150">
            <a:solidFill>
              <a:srgbClr val="4F81BD"/>
            </a:solidFill>
          </a:ln>
        </p:spPr>
        <p:txBody>
          <a:bodyPr wrap="square">
            <a:spAutoFit/>
          </a:bodyPr>
          <a:lstStyle/>
          <a:p>
            <a:pPr algn="ctr"/>
            <a:r>
              <a:rPr lang="en-US" sz="2400" dirty="0"/>
              <a:t>Models were rejected, modified and extended as new evidence became available.</a:t>
            </a:r>
          </a:p>
        </p:txBody>
      </p:sp>
      <p:sp>
        <p:nvSpPr>
          <p:cNvPr id="24" name="Rectangle 23"/>
          <p:cNvSpPr/>
          <p:nvPr/>
        </p:nvSpPr>
        <p:spPr>
          <a:xfrm>
            <a:off x="923575" y="4372466"/>
            <a:ext cx="7897695" cy="830997"/>
          </a:xfrm>
          <a:prstGeom prst="rect">
            <a:avLst/>
          </a:prstGeom>
          <a:solidFill>
            <a:schemeClr val="bg1"/>
          </a:solidFill>
          <a:ln w="57150">
            <a:solidFill>
              <a:srgbClr val="4F81BD"/>
            </a:solidFill>
          </a:ln>
        </p:spPr>
        <p:txBody>
          <a:bodyPr wrap="square">
            <a:spAutoFit/>
          </a:bodyPr>
          <a:lstStyle/>
          <a:p>
            <a:pPr algn="ctr"/>
            <a:r>
              <a:rPr lang="en-US" sz="2400" dirty="0"/>
              <a:t>Scientists suggested explanations, made predictions based on their explanations and built on each other’s work.</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6.17 Changing Atomic Model</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beta positive decay?</a:t>
            </a:r>
            <a:endParaRPr lang="en-GB" sz="3200" b="1" dirty="0">
              <a:solidFill>
                <a:srgbClr val="48A9C5"/>
              </a:solidFill>
              <a:sym typeface="Calibri" panose="020F0502020204030204"/>
            </a:endParaRPr>
          </a:p>
        </p:txBody>
      </p:sp>
      <p:pic>
        <p:nvPicPr>
          <p:cNvPr id="4" name="Picture 3" descr="Diagram, timeline&#10;&#10;Description automatically generated with medium confidence"/>
          <p:cNvPicPr>
            <a:picLocks noChangeAspect="1"/>
          </p:cNvPicPr>
          <p:nvPr/>
        </p:nvPicPr>
        <p:blipFill rotWithShape="1">
          <a:blip r:embed="rId3" cstate="print">
            <a:extLst>
              <a:ext uri="{28A0092B-C50C-407E-A947-70E740481C1C}">
                <a14:useLocalDpi xmlns:a14="http://schemas.microsoft.com/office/drawing/2010/main" val="0"/>
              </a:ext>
            </a:extLst>
          </a:blip>
          <a:srcRect l="13479" t="13559" r="12898" b="47385"/>
          <a:stretch>
            <a:fillRect/>
          </a:stretch>
        </p:blipFill>
        <p:spPr>
          <a:xfrm>
            <a:off x="813023" y="2012910"/>
            <a:ext cx="4293705" cy="2277736"/>
          </a:xfrm>
          <a:prstGeom prst="rect">
            <a:avLst/>
          </a:prstGeom>
        </p:spPr>
      </p:pic>
      <p:sp>
        <p:nvSpPr>
          <p:cNvPr id="6" name="TextBox 5"/>
          <p:cNvSpPr txBox="1"/>
          <p:nvPr/>
        </p:nvSpPr>
        <p:spPr>
          <a:xfrm>
            <a:off x="4996543" y="2012910"/>
            <a:ext cx="4015906"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During β</a:t>
            </a:r>
            <a:r>
              <a:rPr kumimoji="0" lang="en-US" sz="2800" i="0" u="none" strike="noStrike" cap="none" spc="0" normalizeH="0" baseline="30000" dirty="0">
                <a:ln>
                  <a:noFill/>
                </a:ln>
                <a:solidFill>
                  <a:srgbClr val="000000"/>
                </a:solidFill>
                <a:effectLst/>
                <a:uFillTx/>
                <a:latin typeface="+mn-lt"/>
                <a:ea typeface="+mn-ea"/>
                <a:cs typeface="+mn-cs"/>
                <a:sym typeface="Calibri" panose="020F0502020204030204"/>
              </a:rPr>
              <a:t>-</a:t>
            </a:r>
            <a:r>
              <a:rPr kumimoji="0" lang="en-US" sz="2800" i="0" u="none" strike="noStrike" cap="none" spc="0" normalizeH="0" dirty="0">
                <a:ln>
                  <a:noFill/>
                </a:ln>
                <a:solidFill>
                  <a:srgbClr val="000000"/>
                </a:solidFill>
                <a:effectLst/>
                <a:uFillTx/>
                <a:latin typeface="+mn-lt"/>
                <a:ea typeface="+mn-ea"/>
                <a:cs typeface="+mn-cs"/>
                <a:sym typeface="Calibri" panose="020F0502020204030204"/>
              </a:rPr>
              <a:t> decay a neutron becomes a proton plus an electron.</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6.18 Beta - Decay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7416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beta positive decay?</a:t>
            </a:r>
            <a:endParaRPr lang="en-GB" sz="3200" b="1" dirty="0">
              <a:solidFill>
                <a:srgbClr val="48A9C5"/>
              </a:solidFill>
              <a:sym typeface="Calibri" panose="020F0502020204030204"/>
            </a:endParaRPr>
          </a:p>
        </p:txBody>
      </p:sp>
      <p:pic>
        <p:nvPicPr>
          <p:cNvPr id="4" name="Picture 3" descr="Diagram, timeline&#10;&#10;Description automatically generated with medium confidence"/>
          <p:cNvPicPr>
            <a:picLocks noChangeAspect="1"/>
          </p:cNvPicPr>
          <p:nvPr/>
        </p:nvPicPr>
        <p:blipFill rotWithShape="1">
          <a:blip r:embed="rId3" cstate="print">
            <a:extLst>
              <a:ext uri="{28A0092B-C50C-407E-A947-70E740481C1C}">
                <a14:useLocalDpi xmlns:a14="http://schemas.microsoft.com/office/drawing/2010/main" val="0"/>
              </a:ext>
            </a:extLst>
          </a:blip>
          <a:srcRect l="13479" t="13559" r="12898" b="13559"/>
          <a:stretch>
            <a:fillRect/>
          </a:stretch>
        </p:blipFill>
        <p:spPr>
          <a:xfrm>
            <a:off x="813023" y="2012910"/>
            <a:ext cx="4293705" cy="4250424"/>
          </a:xfrm>
          <a:prstGeom prst="rect">
            <a:avLst/>
          </a:prstGeom>
        </p:spPr>
      </p:pic>
      <p:sp>
        <p:nvSpPr>
          <p:cNvPr id="8" name="TextBox 7"/>
          <p:cNvSpPr txBox="1"/>
          <p:nvPr/>
        </p:nvSpPr>
        <p:spPr>
          <a:xfrm>
            <a:off x="4996543" y="4538395"/>
            <a:ext cx="4015906"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i="0" u="none" strike="noStrike" cap="none" spc="0" normalizeH="0" baseline="0" dirty="0">
                <a:ln>
                  <a:noFill/>
                </a:ln>
                <a:solidFill>
                  <a:srgbClr val="000000"/>
                </a:solidFill>
                <a:effectLst/>
                <a:uFillTx/>
                <a:latin typeface="+mn-lt"/>
                <a:ea typeface="+mn-ea"/>
                <a:cs typeface="+mn-cs"/>
                <a:sym typeface="Calibri" panose="020F0502020204030204"/>
              </a:rPr>
              <a:t>During β</a:t>
            </a:r>
            <a:r>
              <a:rPr lang="en-US" sz="2800" baseline="30000" dirty="0">
                <a:latin typeface="+mn-lt"/>
                <a:ea typeface="+mn-ea"/>
                <a:cs typeface="+mn-cs"/>
                <a:sym typeface="Calibri" panose="020F0502020204030204"/>
              </a:rPr>
              <a:t>+</a:t>
            </a:r>
            <a:r>
              <a:rPr kumimoji="0" lang="en-US" sz="2800" i="0" u="none" strike="noStrike" cap="none" spc="0" normalizeH="0" dirty="0">
                <a:ln>
                  <a:noFill/>
                </a:ln>
                <a:solidFill>
                  <a:srgbClr val="000000"/>
                </a:solidFill>
                <a:effectLst/>
                <a:uFillTx/>
                <a:latin typeface="+mn-lt"/>
                <a:ea typeface="+mn-ea"/>
                <a:cs typeface="+mn-cs"/>
                <a:sym typeface="Calibri" panose="020F0502020204030204"/>
              </a:rPr>
              <a:t> decay a proton becomes a neutron plus a positron.</a:t>
            </a:r>
            <a:endParaRPr kumimoji="0" lang="en-US" sz="280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6.19 Beta + Decay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8218" y="923387"/>
            <a:ext cx="740087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happens to mass number and atomic number when radioactive decay happens?</a:t>
            </a:r>
            <a:endParaRPr lang="en-GB" sz="2800" b="1" dirty="0">
              <a:solidFill>
                <a:srgbClr val="48A9C5"/>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6.20 Radioactive Decay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graphicFrame>
        <p:nvGraphicFramePr>
          <p:cNvPr id="5" name="Table 4"/>
          <p:cNvGraphicFramePr>
            <a:graphicFrameLocks noGrp="1"/>
          </p:cNvGraphicFramePr>
          <p:nvPr/>
        </p:nvGraphicFramePr>
        <p:xfrm>
          <a:off x="639985" y="2204574"/>
          <a:ext cx="8124874" cy="3905827"/>
        </p:xfrm>
        <a:graphic>
          <a:graphicData uri="http://schemas.openxmlformats.org/drawingml/2006/table">
            <a:tbl>
              <a:tblPr firstRow="1" bandRow="1">
                <a:tableStyleId>{5940675A-B579-460E-94D1-54222C63F5DA}</a:tableStyleId>
              </a:tblPr>
              <a:tblGrid>
                <a:gridCol w="1720729">
                  <a:extLst>
                    <a:ext uri="{9D8B030D-6E8A-4147-A177-3AD203B41FA5}">
                      <a16:colId xmlns:a16="http://schemas.microsoft.com/office/drawing/2014/main" val="20000"/>
                    </a:ext>
                  </a:extLst>
                </a:gridCol>
                <a:gridCol w="2134715">
                  <a:extLst>
                    <a:ext uri="{9D8B030D-6E8A-4147-A177-3AD203B41FA5}">
                      <a16:colId xmlns:a16="http://schemas.microsoft.com/office/drawing/2014/main" val="20001"/>
                    </a:ext>
                  </a:extLst>
                </a:gridCol>
                <a:gridCol w="2134715">
                  <a:extLst>
                    <a:ext uri="{9D8B030D-6E8A-4147-A177-3AD203B41FA5}">
                      <a16:colId xmlns:a16="http://schemas.microsoft.com/office/drawing/2014/main" val="20002"/>
                    </a:ext>
                  </a:extLst>
                </a:gridCol>
                <a:gridCol w="2134715">
                  <a:extLst>
                    <a:ext uri="{9D8B030D-6E8A-4147-A177-3AD203B41FA5}">
                      <a16:colId xmlns:a16="http://schemas.microsoft.com/office/drawing/2014/main" val="20003"/>
                    </a:ext>
                  </a:extLst>
                </a:gridCol>
              </a:tblGrid>
              <a:tr h="565177">
                <a:tc>
                  <a:txBody>
                    <a:bodyPr/>
                    <a:lstStyle/>
                    <a:p>
                      <a:pPr algn="ctr"/>
                      <a:r>
                        <a:rPr lang="en-US" sz="1700" b="1" dirty="0"/>
                        <a:t>Type of Decay</a:t>
                      </a:r>
                    </a:p>
                  </a:txBody>
                  <a:tcPr anchor="ctr">
                    <a:solidFill>
                      <a:srgbClr val="4F81BD">
                        <a:alpha val="60000"/>
                      </a:srgbClr>
                    </a:solidFill>
                  </a:tcPr>
                </a:tc>
                <a:tc>
                  <a:txBody>
                    <a:bodyPr/>
                    <a:lstStyle/>
                    <a:p>
                      <a:pPr algn="ctr"/>
                      <a:r>
                        <a:rPr lang="en-US" sz="1700" b="1" dirty="0"/>
                        <a:t>Emitted from Nucleus</a:t>
                      </a:r>
                    </a:p>
                  </a:txBody>
                  <a:tcPr anchor="ctr">
                    <a:solidFill>
                      <a:srgbClr val="4F81BD">
                        <a:alpha val="60000"/>
                      </a:srgbClr>
                    </a:solidFill>
                  </a:tcPr>
                </a:tc>
                <a:tc>
                  <a:txBody>
                    <a:bodyPr/>
                    <a:lstStyle/>
                    <a:p>
                      <a:pPr algn="ctr"/>
                      <a:r>
                        <a:rPr lang="en-US" sz="1700" b="1" dirty="0"/>
                        <a:t>Mass of Nucleus</a:t>
                      </a:r>
                    </a:p>
                  </a:txBody>
                  <a:tcPr anchor="ctr">
                    <a:solidFill>
                      <a:srgbClr val="4F81BD">
                        <a:alpha val="60000"/>
                      </a:srgbClr>
                    </a:solidFill>
                  </a:tcPr>
                </a:tc>
                <a:tc>
                  <a:txBody>
                    <a:bodyPr/>
                    <a:lstStyle/>
                    <a:p>
                      <a:pPr algn="ctr"/>
                      <a:r>
                        <a:rPr lang="en-US" sz="1700" b="1" dirty="0"/>
                        <a:t>Atomic Number</a:t>
                      </a:r>
                    </a:p>
                  </a:txBody>
                  <a:tcPr anchor="ctr">
                    <a:solidFill>
                      <a:srgbClr val="4F81BD">
                        <a:alpha val="60000"/>
                      </a:srgbClr>
                    </a:solidFill>
                  </a:tcPr>
                </a:tc>
                <a:extLst>
                  <a:ext uri="{0D108BD9-81ED-4DB2-BD59-A6C34878D82A}">
                    <a16:rowId xmlns:a16="http://schemas.microsoft.com/office/drawing/2014/main" val="10000"/>
                  </a:ext>
                </a:extLst>
              </a:tr>
              <a:tr h="85722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Alpha</a:t>
                      </a:r>
                    </a:p>
                  </a:txBody>
                  <a:tcPr anchor="ctr">
                    <a:solidFill>
                      <a:schemeClr val="bg1"/>
                    </a:solidFill>
                  </a:tcPr>
                </a:tc>
                <a:tc>
                  <a:txBody>
                    <a:bodyPr/>
                    <a:lstStyle/>
                    <a:p>
                      <a:pPr algn="ctr"/>
                      <a:endParaRPr lang="en-US" sz="1700" dirty="0"/>
                    </a:p>
                  </a:txBody>
                  <a:tcPr anchor="ctr">
                    <a:solidFill>
                      <a:schemeClr val="bg1"/>
                    </a:solidFill>
                  </a:tcPr>
                </a:tc>
                <a:tc>
                  <a:txBody>
                    <a:bodyPr/>
                    <a:lstStyle/>
                    <a:p>
                      <a:pPr algn="ctr"/>
                      <a:r>
                        <a:rPr lang="en-US" sz="1700" dirty="0"/>
                        <a:t>Decreases by 4</a:t>
                      </a:r>
                    </a:p>
                  </a:txBody>
                  <a:tcPr anchor="ctr">
                    <a:solidFill>
                      <a:schemeClr val="bg1"/>
                    </a:solidFill>
                  </a:tcPr>
                </a:tc>
                <a:tc>
                  <a:txBody>
                    <a:bodyPr/>
                    <a:lstStyle/>
                    <a:p>
                      <a:pPr algn="ctr"/>
                      <a:r>
                        <a:rPr lang="en-US" sz="1700" dirty="0"/>
                        <a:t>Decreases by 2</a:t>
                      </a:r>
                    </a:p>
                  </a:txBody>
                  <a:tcPr anchor="ctr">
                    <a:solidFill>
                      <a:schemeClr val="bg1"/>
                    </a:solidFill>
                  </a:tcPr>
                </a:tc>
                <a:extLst>
                  <a:ext uri="{0D108BD9-81ED-4DB2-BD59-A6C34878D82A}">
                    <a16:rowId xmlns:a16="http://schemas.microsoft.com/office/drawing/2014/main" val="10001"/>
                  </a:ext>
                </a:extLst>
              </a:tr>
              <a:tr h="85722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Beta - </a:t>
                      </a:r>
                    </a:p>
                  </a:txBody>
                  <a:tcPr anchor="ctr">
                    <a:solidFill>
                      <a:schemeClr val="bg1"/>
                    </a:solidFill>
                  </a:tcPr>
                </a:tc>
                <a:tc>
                  <a:txBody>
                    <a:bodyPr/>
                    <a:lstStyle/>
                    <a:p>
                      <a:pPr algn="ctr"/>
                      <a:endParaRPr lang="en-US" sz="1700" dirty="0"/>
                    </a:p>
                  </a:txBody>
                  <a:tcPr anchor="ctr">
                    <a:solidFill>
                      <a:schemeClr val="bg1"/>
                    </a:solidFill>
                  </a:tcPr>
                </a:tc>
                <a:tc>
                  <a:txBody>
                    <a:bodyPr/>
                    <a:lstStyle/>
                    <a:p>
                      <a:pPr algn="ctr"/>
                      <a:r>
                        <a:rPr lang="en-US" sz="1700" dirty="0"/>
                        <a:t>No change</a:t>
                      </a:r>
                    </a:p>
                  </a:txBody>
                  <a:tcPr anchor="ctr">
                    <a:solidFill>
                      <a:schemeClr val="bg1"/>
                    </a:solidFill>
                  </a:tcPr>
                </a:tc>
                <a:tc>
                  <a:txBody>
                    <a:bodyPr/>
                    <a:lstStyle/>
                    <a:p>
                      <a:pPr algn="ctr"/>
                      <a:r>
                        <a:rPr lang="en-US" sz="1700" dirty="0"/>
                        <a:t>Increases by 1</a:t>
                      </a:r>
                    </a:p>
                  </a:txBody>
                  <a:tcPr anchor="ctr">
                    <a:solidFill>
                      <a:schemeClr val="bg1"/>
                    </a:solidFill>
                  </a:tcPr>
                </a:tc>
                <a:extLst>
                  <a:ext uri="{0D108BD9-81ED-4DB2-BD59-A6C34878D82A}">
                    <a16:rowId xmlns:a16="http://schemas.microsoft.com/office/drawing/2014/main" val="10002"/>
                  </a:ext>
                </a:extLst>
              </a:tr>
              <a:tr h="85722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Beta +</a:t>
                      </a:r>
                    </a:p>
                  </a:txBody>
                  <a:tcPr anchor="ctr">
                    <a:solidFill>
                      <a:schemeClr val="bg1"/>
                    </a:solidFill>
                  </a:tcPr>
                </a:tc>
                <a:tc>
                  <a:txBody>
                    <a:bodyPr/>
                    <a:lstStyle/>
                    <a:p>
                      <a:pPr algn="ctr"/>
                      <a:endParaRPr lang="en-US" sz="1700" dirty="0"/>
                    </a:p>
                  </a:txBody>
                  <a:tcPr anchor="ctr">
                    <a:solidFill>
                      <a:schemeClr val="bg1"/>
                    </a:solidFill>
                  </a:tcPr>
                </a:tc>
                <a:tc>
                  <a:txBody>
                    <a:bodyPr/>
                    <a:lstStyle/>
                    <a:p>
                      <a:pPr algn="ctr"/>
                      <a:r>
                        <a:rPr lang="en-US" sz="1700" dirty="0"/>
                        <a:t>No change</a:t>
                      </a:r>
                    </a:p>
                  </a:txBody>
                  <a:tcPr anchor="ctr">
                    <a:solidFill>
                      <a:schemeClr val="bg1"/>
                    </a:solidFill>
                  </a:tcPr>
                </a:tc>
                <a:tc>
                  <a:txBody>
                    <a:bodyPr/>
                    <a:lstStyle/>
                    <a:p>
                      <a:pPr algn="ctr"/>
                      <a:r>
                        <a:rPr lang="en-US" sz="1700" dirty="0"/>
                        <a:t>Decreases by 1</a:t>
                      </a:r>
                    </a:p>
                  </a:txBody>
                  <a:tcPr anchor="ctr">
                    <a:solidFill>
                      <a:schemeClr val="bg1"/>
                    </a:solidFill>
                  </a:tcPr>
                </a:tc>
                <a:extLst>
                  <a:ext uri="{0D108BD9-81ED-4DB2-BD59-A6C34878D82A}">
                    <a16:rowId xmlns:a16="http://schemas.microsoft.com/office/drawing/2014/main" val="10003"/>
                  </a:ext>
                </a:extLst>
              </a:tr>
              <a:tr h="724558">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b="0" dirty="0"/>
                        <a:t>Gamma</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Electromagnetic Wave</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No change</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700" dirty="0"/>
                        <a:t>No change</a:t>
                      </a:r>
                    </a:p>
                  </a:txBody>
                  <a:tcPr anchor="ctr">
                    <a:solidFill>
                      <a:schemeClr val="bg1"/>
                    </a:solidFill>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3"/>
          <a:stretch>
            <a:fillRect/>
          </a:stretch>
        </p:blipFill>
        <p:spPr>
          <a:xfrm>
            <a:off x="3004324" y="2981393"/>
            <a:ext cx="720184" cy="547966"/>
          </a:xfrm>
          <a:prstGeom prst="rect">
            <a:avLst/>
          </a:prstGeom>
        </p:spPr>
      </p:pic>
      <p:pic>
        <p:nvPicPr>
          <p:cNvPr id="9" name="Picture 8"/>
          <p:cNvPicPr>
            <a:picLocks noChangeAspect="1"/>
          </p:cNvPicPr>
          <p:nvPr/>
        </p:nvPicPr>
        <p:blipFill>
          <a:blip r:embed="rId4"/>
          <a:stretch>
            <a:fillRect/>
          </a:stretch>
        </p:blipFill>
        <p:spPr>
          <a:xfrm>
            <a:off x="3045058" y="3825299"/>
            <a:ext cx="679450" cy="641350"/>
          </a:xfrm>
          <a:prstGeom prst="rect">
            <a:avLst/>
          </a:prstGeom>
        </p:spPr>
      </p:pic>
      <p:pic>
        <p:nvPicPr>
          <p:cNvPr id="11" name="Picture 10"/>
          <p:cNvPicPr>
            <a:picLocks noChangeAspect="1"/>
          </p:cNvPicPr>
          <p:nvPr/>
        </p:nvPicPr>
        <p:blipFill>
          <a:blip r:embed="rId5"/>
          <a:stretch>
            <a:fillRect/>
          </a:stretch>
        </p:blipFill>
        <p:spPr>
          <a:xfrm>
            <a:off x="3032358" y="4659875"/>
            <a:ext cx="704850" cy="628650"/>
          </a:xfrm>
          <a:prstGeom prst="rect">
            <a:avLst/>
          </a:prstGeom>
        </p:spPr>
      </p:pic>
      <p:sp>
        <p:nvSpPr>
          <p:cNvPr id="12" name="Rectangle 11"/>
          <p:cNvSpPr/>
          <p:nvPr/>
        </p:nvSpPr>
        <p:spPr>
          <a:xfrm>
            <a:off x="4744111" y="2981393"/>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8" name="Rectangle 17"/>
          <p:cNvSpPr/>
          <p:nvPr/>
        </p:nvSpPr>
        <p:spPr>
          <a:xfrm>
            <a:off x="6959486" y="2964664"/>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9" name="Rectangle 18"/>
          <p:cNvSpPr/>
          <p:nvPr/>
        </p:nvSpPr>
        <p:spPr>
          <a:xfrm>
            <a:off x="4742823" y="3813532"/>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0" name="Rectangle 19"/>
          <p:cNvSpPr/>
          <p:nvPr/>
        </p:nvSpPr>
        <p:spPr>
          <a:xfrm>
            <a:off x="6958198" y="3796803"/>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1" name="Rectangle 20"/>
          <p:cNvSpPr/>
          <p:nvPr/>
        </p:nvSpPr>
        <p:spPr>
          <a:xfrm>
            <a:off x="4742823" y="4739230"/>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4" name="Rectangle 23"/>
          <p:cNvSpPr/>
          <p:nvPr/>
        </p:nvSpPr>
        <p:spPr>
          <a:xfrm>
            <a:off x="6958198" y="4722501"/>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5" name="Rectangle 24"/>
          <p:cNvSpPr/>
          <p:nvPr/>
        </p:nvSpPr>
        <p:spPr>
          <a:xfrm>
            <a:off x="2699721" y="5485683"/>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8" name="Rectangle 27"/>
          <p:cNvSpPr/>
          <p:nvPr/>
        </p:nvSpPr>
        <p:spPr>
          <a:xfrm>
            <a:off x="4915096" y="5468954"/>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9" name="Rectangle 28"/>
          <p:cNvSpPr/>
          <p:nvPr/>
        </p:nvSpPr>
        <p:spPr>
          <a:xfrm>
            <a:off x="6974832" y="5475603"/>
            <a:ext cx="1645538" cy="54796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P spid="21" grpId="0" animBg="1"/>
      <p:bldP spid="24" grpId="0" animBg="1"/>
      <p:bldP spid="25" grpId="0" animBg="1"/>
      <p:bldP spid="28"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29908"/>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happens to nuclei that have undergone radioactive decay?</a:t>
            </a:r>
            <a:endParaRPr lang="en-GB" sz="3200" b="1" dirty="0">
              <a:solidFill>
                <a:srgbClr val="48A9C5"/>
              </a:solidFill>
              <a:sym typeface="Calibri" panose="020F0502020204030204"/>
            </a:endParaRPr>
          </a:p>
        </p:txBody>
      </p:sp>
      <p:sp>
        <p:nvSpPr>
          <p:cNvPr id="18" name="TextBox 17"/>
          <p:cNvSpPr txBox="1"/>
          <p:nvPr/>
        </p:nvSpPr>
        <p:spPr>
          <a:xfrm>
            <a:off x="4791702" y="2169092"/>
            <a:ext cx="4034246"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Nuclei that undergo radioactive decay will often undergo nuclear rearrangement.</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6.21 Radioactive Decay</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TextBox 1"/>
          <p:cNvSpPr txBox="1"/>
          <p:nvPr/>
        </p:nvSpPr>
        <p:spPr>
          <a:xfrm>
            <a:off x="4791702" y="3487973"/>
            <a:ext cx="4034246"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This means that the substance could become a different element.</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 name="TextBox 3"/>
          <p:cNvSpPr txBox="1"/>
          <p:nvPr/>
        </p:nvSpPr>
        <p:spPr>
          <a:xfrm>
            <a:off x="4791702" y="4790305"/>
            <a:ext cx="4034246"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They may also have a loss of energy as gamma radiation.</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51" y="2423237"/>
            <a:ext cx="4137460" cy="281002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2215" y="1053395"/>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are nuclear equations?</a:t>
            </a:r>
            <a:endParaRPr lang="en-GB" sz="2800" b="1" dirty="0">
              <a:solidFill>
                <a:srgbClr val="48A9C5"/>
              </a:solidFill>
              <a:sym typeface="Calibri" panose="020F0502020204030204"/>
            </a:endParaRPr>
          </a:p>
        </p:txBody>
      </p:sp>
      <p:sp>
        <p:nvSpPr>
          <p:cNvPr id="13" name="TextBox 12"/>
          <p:cNvSpPr txBox="1"/>
          <p:nvPr/>
        </p:nvSpPr>
        <p:spPr>
          <a:xfrm>
            <a:off x="1953491" y="1647103"/>
            <a:ext cx="6579649" cy="954103"/>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lang="en-GB" sz="2800" dirty="0">
                <a:sym typeface="Calibri" panose="020F0502020204030204"/>
              </a:rPr>
              <a:t>Nuclear equations are ways of representing radioactive decay.</a:t>
            </a:r>
            <a:endParaRPr lang="en-GB" sz="2800" b="1" dirty="0">
              <a:solidFill>
                <a:srgbClr val="48A9C5"/>
              </a:solidFill>
              <a:sym typeface="Calibri" panose="020F0502020204030204"/>
            </a:endParaRPr>
          </a:p>
        </p:txBody>
      </p:sp>
      <p:sp>
        <p:nvSpPr>
          <p:cNvPr id="14" name="TextBox 13"/>
          <p:cNvSpPr txBox="1"/>
          <p:nvPr/>
        </p:nvSpPr>
        <p:spPr>
          <a:xfrm>
            <a:off x="2743878" y="2603735"/>
            <a:ext cx="125662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7200" dirty="0">
                <a:sym typeface="Calibri" panose="020F0502020204030204"/>
              </a:rPr>
              <a:t>He</a:t>
            </a:r>
            <a:endParaRPr lang="en-GB" sz="7200" b="1" dirty="0">
              <a:solidFill>
                <a:srgbClr val="48A9C5"/>
              </a:solidFill>
              <a:sym typeface="Calibri" panose="020F0502020204030204"/>
            </a:endParaRPr>
          </a:p>
        </p:txBody>
      </p:sp>
      <p:sp>
        <p:nvSpPr>
          <p:cNvPr id="15" name="TextBox 14"/>
          <p:cNvSpPr txBox="1"/>
          <p:nvPr/>
        </p:nvSpPr>
        <p:spPr>
          <a:xfrm>
            <a:off x="2410266" y="2634275"/>
            <a:ext cx="125662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600" dirty="0">
                <a:solidFill>
                  <a:schemeClr val="tx1"/>
                </a:solidFill>
                <a:sym typeface="Calibri" panose="020F0502020204030204"/>
              </a:rPr>
              <a:t>4</a:t>
            </a:r>
          </a:p>
          <a:p>
            <a:pPr algn="just" fontAlgn="auto">
              <a:spcBef>
                <a:spcPts val="0"/>
              </a:spcBef>
              <a:spcAft>
                <a:spcPts val="0"/>
              </a:spcAft>
            </a:pPr>
            <a:r>
              <a:rPr lang="en-GB" sz="3600" dirty="0">
                <a:solidFill>
                  <a:schemeClr val="tx1"/>
                </a:solidFill>
                <a:sym typeface="Calibri" panose="020F0502020204030204"/>
              </a:rPr>
              <a:t>2</a:t>
            </a:r>
            <a:endParaRPr lang="en-GB" sz="7200" dirty="0">
              <a:solidFill>
                <a:schemeClr val="tx1"/>
              </a:solidFill>
              <a:sym typeface="Calibri" panose="020F0502020204030204"/>
            </a:endParaRPr>
          </a:p>
        </p:txBody>
      </p:sp>
      <p:sp>
        <p:nvSpPr>
          <p:cNvPr id="16" name="TextBox 15"/>
          <p:cNvSpPr txBox="1"/>
          <p:nvPr/>
        </p:nvSpPr>
        <p:spPr>
          <a:xfrm>
            <a:off x="5711357" y="2550515"/>
            <a:ext cx="125662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7200" dirty="0">
                <a:sym typeface="Calibri" panose="020F0502020204030204"/>
              </a:rPr>
              <a:t>e</a:t>
            </a:r>
            <a:endParaRPr lang="en-GB" sz="7200" b="1" dirty="0">
              <a:solidFill>
                <a:srgbClr val="48A9C5"/>
              </a:solidFill>
              <a:sym typeface="Calibri" panose="020F0502020204030204"/>
            </a:endParaRPr>
          </a:p>
        </p:txBody>
      </p:sp>
      <p:sp>
        <p:nvSpPr>
          <p:cNvPr id="17" name="TextBox 16"/>
          <p:cNvSpPr txBox="1"/>
          <p:nvPr/>
        </p:nvSpPr>
        <p:spPr>
          <a:xfrm>
            <a:off x="4446844" y="2603734"/>
            <a:ext cx="125662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3600" dirty="0">
                <a:solidFill>
                  <a:schemeClr val="tx1"/>
                </a:solidFill>
                <a:sym typeface="Calibri" panose="020F0502020204030204"/>
              </a:rPr>
              <a:t>0</a:t>
            </a:r>
          </a:p>
          <a:p>
            <a:pPr algn="r" fontAlgn="auto">
              <a:spcBef>
                <a:spcPts val="0"/>
              </a:spcBef>
              <a:spcAft>
                <a:spcPts val="0"/>
              </a:spcAft>
            </a:pPr>
            <a:r>
              <a:rPr lang="en-GB" sz="3600" dirty="0">
                <a:solidFill>
                  <a:schemeClr val="tx1"/>
                </a:solidFill>
                <a:sym typeface="Calibri" panose="020F0502020204030204"/>
              </a:rPr>
              <a:t>-1</a:t>
            </a:r>
            <a:endParaRPr lang="en-GB" sz="7200" dirty="0">
              <a:solidFill>
                <a:schemeClr val="tx1"/>
              </a:solidFill>
              <a:sym typeface="Calibri" panose="020F0502020204030204"/>
            </a:endParaRPr>
          </a:p>
        </p:txBody>
      </p:sp>
      <p:grpSp>
        <p:nvGrpSpPr>
          <p:cNvPr id="7" name="Group 6"/>
          <p:cNvGrpSpPr/>
          <p:nvPr/>
        </p:nvGrpSpPr>
        <p:grpSpPr>
          <a:xfrm>
            <a:off x="1372859" y="3606000"/>
            <a:ext cx="2407065" cy="1041971"/>
            <a:chOff x="1372859" y="3200400"/>
            <a:chExt cx="2407065" cy="1041971"/>
          </a:xfrm>
        </p:grpSpPr>
        <p:sp>
          <p:nvSpPr>
            <p:cNvPr id="4" name="TextBox 3"/>
            <p:cNvSpPr txBox="1"/>
            <p:nvPr/>
          </p:nvSpPr>
          <p:spPr>
            <a:xfrm>
              <a:off x="1372859" y="3657600"/>
              <a:ext cx="2407065" cy="584771"/>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200" b="0" i="0" u="none" strike="noStrike" cap="none" spc="0" normalizeH="0" baseline="0" dirty="0">
                  <a:ln>
                    <a:noFill/>
                  </a:ln>
                  <a:solidFill>
                    <a:srgbClr val="000000"/>
                  </a:solidFill>
                  <a:effectLst/>
                  <a:uFillTx/>
                  <a:latin typeface="+mn-lt"/>
                  <a:ea typeface="+mn-ea"/>
                  <a:cs typeface="+mn-cs"/>
                  <a:sym typeface="Calibri" panose="020F0502020204030204"/>
                </a:rPr>
                <a:t>Alpha particle</a:t>
              </a:r>
            </a:p>
          </p:txBody>
        </p:sp>
        <p:cxnSp>
          <p:nvCxnSpPr>
            <p:cNvPr id="6" name="Straight Arrow Connector 5"/>
            <p:cNvCxnSpPr>
              <a:stCxn id="4" idx="0"/>
            </p:cNvCxnSpPr>
            <p:nvPr/>
          </p:nvCxnSpPr>
          <p:spPr>
            <a:xfrm flipV="1">
              <a:off x="2576392" y="3200400"/>
              <a:ext cx="346422" cy="45720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2" name="Group 21"/>
          <p:cNvGrpSpPr/>
          <p:nvPr/>
        </p:nvGrpSpPr>
        <p:grpSpPr>
          <a:xfrm>
            <a:off x="5601380" y="3606000"/>
            <a:ext cx="2199509" cy="1041971"/>
            <a:chOff x="1372859" y="3200400"/>
            <a:chExt cx="2199509" cy="1041971"/>
          </a:xfrm>
        </p:grpSpPr>
        <p:sp>
          <p:nvSpPr>
            <p:cNvPr id="23" name="TextBox 22"/>
            <p:cNvSpPr txBox="1"/>
            <p:nvPr/>
          </p:nvSpPr>
          <p:spPr>
            <a:xfrm>
              <a:off x="1372859" y="3657600"/>
              <a:ext cx="2199509" cy="584771"/>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200" b="0" i="0" u="none" strike="noStrike" cap="none" spc="0" normalizeH="0" baseline="0" dirty="0">
                  <a:ln>
                    <a:noFill/>
                  </a:ln>
                  <a:solidFill>
                    <a:srgbClr val="000000"/>
                  </a:solidFill>
                  <a:effectLst/>
                  <a:uFillTx/>
                  <a:latin typeface="+mn-lt"/>
                  <a:ea typeface="+mn-ea"/>
                  <a:cs typeface="+mn-cs"/>
                  <a:sym typeface="Calibri" panose="020F0502020204030204"/>
                </a:rPr>
                <a:t>Beta particle</a:t>
              </a:r>
            </a:p>
          </p:txBody>
        </p:sp>
        <p:cxnSp>
          <p:nvCxnSpPr>
            <p:cNvPr id="26" name="Straight Arrow Connector 25"/>
            <p:cNvCxnSpPr>
              <a:stCxn id="23" idx="0"/>
            </p:cNvCxnSpPr>
            <p:nvPr/>
          </p:nvCxnSpPr>
          <p:spPr>
            <a:xfrm flipH="1" flipV="1">
              <a:off x="1921289" y="3200400"/>
              <a:ext cx="551325" cy="45720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27" name="TextBox 26"/>
          <p:cNvSpPr txBox="1"/>
          <p:nvPr/>
        </p:nvSpPr>
        <p:spPr>
          <a:xfrm>
            <a:off x="752205" y="4973612"/>
            <a:ext cx="8140888" cy="830993"/>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400" dirty="0"/>
              <a:t>The emission of the different types of nuclear radiation may cause a change in the mass and /or the charge of the nucleus.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6.22 Nuclear Equations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Box 2"/>
          <p:cNvSpPr txBox="1">
            <a:spLocks noChangeArrowheads="1"/>
          </p:cNvSpPr>
          <p:nvPr/>
        </p:nvSpPr>
        <p:spPr bwMode="auto">
          <a:xfrm>
            <a:off x="703623" y="2009946"/>
            <a:ext cx="4834532" cy="769441"/>
          </a:xfrm>
          <a:prstGeom prst="rect">
            <a:avLst/>
          </a:prstGeom>
          <a:noFill/>
          <a:ln w="57150">
            <a:solidFill>
              <a:srgbClr val="4A7CB5"/>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hangingPunct="1"/>
            <a:r>
              <a:rPr lang="en-US" altLang="en-US" sz="2200" dirty="0">
                <a:solidFill>
                  <a:schemeClr val="tx1"/>
                </a:solidFill>
              </a:rPr>
              <a:t>The symbol </a:t>
            </a:r>
            <a:r>
              <a:rPr lang="en-US" altLang="en-US" sz="2200" b="1" dirty="0">
                <a:solidFill>
                  <a:srgbClr val="4A7CB5"/>
                </a:solidFill>
              </a:rPr>
              <a:t>Na</a:t>
            </a:r>
            <a:r>
              <a:rPr lang="en-US" altLang="en-US" sz="2200" dirty="0">
                <a:solidFill>
                  <a:schemeClr val="tx1"/>
                </a:solidFill>
              </a:rPr>
              <a:t> tells us that this atom is called </a:t>
            </a:r>
            <a:r>
              <a:rPr lang="en-US" altLang="en-US" sz="2200" b="1" dirty="0">
                <a:solidFill>
                  <a:srgbClr val="4A7CB5"/>
                </a:solidFill>
              </a:rPr>
              <a:t>sodium</a:t>
            </a:r>
            <a:r>
              <a:rPr lang="en-US" altLang="en-US" sz="2200" dirty="0">
                <a:solidFill>
                  <a:schemeClr val="tx1"/>
                </a:solidFill>
              </a:rPr>
              <a:t>.  </a:t>
            </a:r>
          </a:p>
        </p:txBody>
      </p:sp>
      <p:sp>
        <p:nvSpPr>
          <p:cNvPr id="6" name="Rounded Rectangle 5"/>
          <p:cNvSpPr/>
          <p:nvPr/>
        </p:nvSpPr>
        <p:spPr>
          <a:xfrm>
            <a:off x="5902988" y="1981413"/>
            <a:ext cx="2658911" cy="3943346"/>
          </a:xfrm>
          <a:prstGeom prst="roundRect">
            <a:avLst/>
          </a:prstGeom>
          <a:solidFill>
            <a:srgbClr val="FFFFFF"/>
          </a:solidFill>
          <a:ln w="57150" cap="flat">
            <a:solidFill>
              <a:srgbClr val="4A7CB5"/>
            </a:solidFill>
            <a:prstDash val="solid"/>
            <a:round/>
          </a:ln>
          <a:effectLst/>
          <a:sp3d/>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a:p>
            <a:pPr fontAlgn="auto">
              <a:spcBef>
                <a:spcPts val="0"/>
              </a:spcBef>
              <a:spcAft>
                <a:spcPts val="0"/>
              </a:spcAft>
              <a:defRPr/>
            </a:pPr>
            <a:endParaRPr lang="en-US" dirty="0">
              <a:latin typeface="+mn-lt"/>
              <a:ea typeface="+mn-ea"/>
              <a:cs typeface="+mn-cs"/>
              <a:sym typeface="Calibri" panose="020F0502020204030204"/>
            </a:endParaRPr>
          </a:p>
        </p:txBody>
      </p:sp>
      <p:sp>
        <p:nvSpPr>
          <p:cNvPr id="7" name="TextBox 6"/>
          <p:cNvSpPr txBox="1"/>
          <p:nvPr/>
        </p:nvSpPr>
        <p:spPr>
          <a:xfrm>
            <a:off x="6609199" y="1991556"/>
            <a:ext cx="1246492" cy="4062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none" lIns="45718" tIns="45718" rIns="45718" bIns="45718" spcCol="38100">
            <a:spAutoFit/>
          </a:bodyPr>
          <a:lstStyle/>
          <a:p>
            <a:pPr algn="ctr" fontAlgn="auto">
              <a:spcBef>
                <a:spcPts val="0"/>
              </a:spcBef>
              <a:spcAft>
                <a:spcPts val="0"/>
              </a:spcAft>
              <a:defRPr/>
            </a:pPr>
            <a:r>
              <a:rPr lang="en-US" sz="8000" dirty="0">
                <a:latin typeface="+mn-lt"/>
                <a:ea typeface="+mn-ea"/>
                <a:cs typeface="+mn-cs"/>
                <a:sym typeface="Calibri" panose="020F0502020204030204"/>
              </a:rPr>
              <a:t>23</a:t>
            </a:r>
          </a:p>
          <a:p>
            <a:pPr algn="ctr" fontAlgn="auto">
              <a:spcBef>
                <a:spcPts val="0"/>
              </a:spcBef>
              <a:spcAft>
                <a:spcPts val="0"/>
              </a:spcAft>
              <a:defRPr/>
            </a:pPr>
            <a:endParaRPr lang="en-US" sz="800" dirty="0">
              <a:latin typeface="+mn-lt"/>
              <a:ea typeface="+mn-ea"/>
              <a:cs typeface="+mn-cs"/>
              <a:sym typeface="Calibri" panose="020F0502020204030204"/>
            </a:endParaRPr>
          </a:p>
          <a:p>
            <a:pPr algn="ctr" fontAlgn="auto">
              <a:spcBef>
                <a:spcPts val="0"/>
              </a:spcBef>
              <a:spcAft>
                <a:spcPts val="0"/>
              </a:spcAft>
              <a:defRPr/>
            </a:pPr>
            <a:r>
              <a:rPr lang="en-US" sz="8000" dirty="0">
                <a:latin typeface="+mn-lt"/>
                <a:ea typeface="+mn-ea"/>
                <a:cs typeface="+mn-cs"/>
                <a:sym typeface="Calibri" panose="020F0502020204030204"/>
              </a:rPr>
              <a:t>Na</a:t>
            </a:r>
          </a:p>
          <a:p>
            <a:pPr algn="ctr" fontAlgn="auto">
              <a:spcBef>
                <a:spcPts val="0"/>
              </a:spcBef>
              <a:spcAft>
                <a:spcPts val="0"/>
              </a:spcAft>
              <a:defRPr/>
            </a:pPr>
            <a:endParaRPr lang="en-US" sz="1000" dirty="0">
              <a:latin typeface="+mn-lt"/>
              <a:ea typeface="+mn-ea"/>
              <a:cs typeface="+mn-cs"/>
              <a:sym typeface="Calibri" panose="020F0502020204030204"/>
            </a:endParaRPr>
          </a:p>
          <a:p>
            <a:pPr algn="ctr" fontAlgn="auto">
              <a:spcBef>
                <a:spcPts val="0"/>
              </a:spcBef>
              <a:spcAft>
                <a:spcPts val="0"/>
              </a:spcAft>
              <a:defRPr/>
            </a:pPr>
            <a:r>
              <a:rPr lang="en-US" sz="8000" dirty="0">
                <a:latin typeface="+mn-lt"/>
                <a:ea typeface="+mn-ea"/>
                <a:cs typeface="+mn-cs"/>
                <a:sym typeface="Calibri" panose="020F0502020204030204"/>
              </a:rPr>
              <a:t>11</a:t>
            </a:r>
            <a:endParaRPr lang="en-US" sz="9600" dirty="0">
              <a:latin typeface="+mn-lt"/>
              <a:ea typeface="+mn-ea"/>
              <a:cs typeface="+mn-cs"/>
              <a:sym typeface="Calibri" panose="020F0502020204030204"/>
            </a:endParaRPr>
          </a:p>
        </p:txBody>
      </p:sp>
      <p:sp>
        <p:nvSpPr>
          <p:cNvPr id="8" name="TextBox 2"/>
          <p:cNvSpPr txBox="1">
            <a:spLocks noChangeArrowheads="1"/>
          </p:cNvSpPr>
          <p:nvPr/>
        </p:nvSpPr>
        <p:spPr bwMode="auto">
          <a:xfrm>
            <a:off x="703623" y="2886608"/>
            <a:ext cx="4834532" cy="769441"/>
          </a:xfrm>
          <a:prstGeom prst="rect">
            <a:avLst/>
          </a:prstGeom>
          <a:noFill/>
          <a:ln w="57150">
            <a:solidFill>
              <a:srgbClr val="4A7CB5"/>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hangingPunct="1"/>
            <a:r>
              <a:rPr lang="en-US" altLang="en-US" sz="2200" dirty="0">
                <a:solidFill>
                  <a:schemeClr val="tx1"/>
                </a:solidFill>
              </a:rPr>
              <a:t>The </a:t>
            </a:r>
            <a:r>
              <a:rPr lang="en-US" altLang="en-US" sz="2200" b="1" dirty="0">
                <a:solidFill>
                  <a:srgbClr val="4A7CB5"/>
                </a:solidFill>
              </a:rPr>
              <a:t>atomic number 11 </a:t>
            </a:r>
            <a:r>
              <a:rPr lang="en-US" altLang="en-US" sz="2200" dirty="0">
                <a:solidFill>
                  <a:schemeClr val="tx1"/>
                </a:solidFill>
              </a:rPr>
              <a:t>tells us that sodium has </a:t>
            </a:r>
            <a:r>
              <a:rPr lang="en-US" altLang="en-US" sz="2200" b="1" dirty="0">
                <a:solidFill>
                  <a:srgbClr val="4A7CB5"/>
                </a:solidFill>
              </a:rPr>
              <a:t>11 protons</a:t>
            </a:r>
            <a:r>
              <a:rPr lang="en-US" altLang="en-US" sz="2200" dirty="0">
                <a:solidFill>
                  <a:schemeClr val="tx1"/>
                </a:solidFill>
              </a:rPr>
              <a:t>. </a:t>
            </a:r>
          </a:p>
        </p:txBody>
      </p:sp>
      <p:sp>
        <p:nvSpPr>
          <p:cNvPr id="9" name="TextBox 2"/>
          <p:cNvSpPr txBox="1">
            <a:spLocks noChangeArrowheads="1"/>
          </p:cNvSpPr>
          <p:nvPr/>
        </p:nvSpPr>
        <p:spPr bwMode="auto">
          <a:xfrm>
            <a:off x="703623" y="3763270"/>
            <a:ext cx="4834532" cy="769441"/>
          </a:xfrm>
          <a:prstGeom prst="rect">
            <a:avLst/>
          </a:prstGeom>
          <a:noFill/>
          <a:ln w="57150">
            <a:solidFill>
              <a:srgbClr val="4A7CB5"/>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hangingPunct="1"/>
            <a:r>
              <a:rPr lang="en-US" altLang="en-US" sz="2200" dirty="0">
                <a:solidFill>
                  <a:schemeClr val="tx1"/>
                </a:solidFill>
              </a:rPr>
              <a:t>As sodium has 11 protons, it must also have </a:t>
            </a:r>
            <a:r>
              <a:rPr lang="en-US" altLang="en-US" sz="2200" b="1" dirty="0">
                <a:solidFill>
                  <a:srgbClr val="4A7CB5"/>
                </a:solidFill>
              </a:rPr>
              <a:t>11 electrons</a:t>
            </a:r>
            <a:r>
              <a:rPr lang="en-US" altLang="en-US" sz="2200" dirty="0">
                <a:solidFill>
                  <a:schemeClr val="tx1"/>
                </a:solidFill>
              </a:rPr>
              <a:t>.</a:t>
            </a:r>
            <a:endParaRPr lang="en-GB" altLang="en-US" sz="2200" dirty="0"/>
          </a:p>
        </p:txBody>
      </p:sp>
      <p:sp>
        <p:nvSpPr>
          <p:cNvPr id="10" name="TextBox 2"/>
          <p:cNvSpPr txBox="1">
            <a:spLocks noChangeArrowheads="1"/>
          </p:cNvSpPr>
          <p:nvPr/>
        </p:nvSpPr>
        <p:spPr bwMode="auto">
          <a:xfrm>
            <a:off x="703623" y="4669544"/>
            <a:ext cx="4834532" cy="1446550"/>
          </a:xfrm>
          <a:prstGeom prst="rect">
            <a:avLst/>
          </a:prstGeom>
          <a:noFill/>
          <a:ln w="57150">
            <a:solidFill>
              <a:srgbClr val="4A7CB5"/>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hangingPunct="1"/>
            <a:r>
              <a:rPr lang="en-US" altLang="en-US" sz="2200" dirty="0">
                <a:solidFill>
                  <a:schemeClr val="tx1"/>
                </a:solidFill>
              </a:rPr>
              <a:t>The </a:t>
            </a:r>
            <a:r>
              <a:rPr lang="en-US" altLang="en-US" sz="2200" b="1" dirty="0">
                <a:solidFill>
                  <a:srgbClr val="4A7CB5"/>
                </a:solidFill>
              </a:rPr>
              <a:t>relative mass of 23 </a:t>
            </a:r>
            <a:r>
              <a:rPr lang="en-US" altLang="en-US" sz="2200" dirty="0">
                <a:solidFill>
                  <a:schemeClr val="tx1"/>
                </a:solidFill>
              </a:rPr>
              <a:t>tells us that it has </a:t>
            </a:r>
            <a:r>
              <a:rPr lang="en-US" altLang="en-US" sz="2200" b="1" dirty="0">
                <a:solidFill>
                  <a:srgbClr val="4A7CB5"/>
                </a:solidFill>
              </a:rPr>
              <a:t>23 protons and neutrons all together</a:t>
            </a:r>
            <a:r>
              <a:rPr lang="en-US" altLang="en-US" sz="2200" dirty="0">
                <a:solidFill>
                  <a:schemeClr val="tx1"/>
                </a:solidFill>
              </a:rPr>
              <a:t>.  As the atom has </a:t>
            </a:r>
            <a:r>
              <a:rPr lang="en-US" altLang="en-US" sz="2200" b="1" dirty="0">
                <a:solidFill>
                  <a:srgbClr val="4A7CB5"/>
                </a:solidFill>
              </a:rPr>
              <a:t>11 protons </a:t>
            </a:r>
            <a:r>
              <a:rPr lang="en-US" altLang="en-US" sz="2200" dirty="0">
                <a:solidFill>
                  <a:schemeClr val="tx1"/>
                </a:solidFill>
              </a:rPr>
              <a:t>this means the atom has </a:t>
            </a:r>
            <a:r>
              <a:rPr lang="en-US" altLang="en-US" sz="2200" b="1" dirty="0">
                <a:solidFill>
                  <a:srgbClr val="4A7CB5"/>
                </a:solidFill>
              </a:rPr>
              <a:t>12 neutrons</a:t>
            </a:r>
            <a:r>
              <a:rPr lang="en-US" altLang="en-US" sz="2200" dirty="0">
                <a:solidFill>
                  <a:schemeClr val="tx1"/>
                </a:solidFill>
              </a:rPr>
              <a:t>.</a:t>
            </a:r>
            <a:endParaRPr lang="en-GB" altLang="en-US" sz="2200" dirty="0"/>
          </a:p>
        </p:txBody>
      </p:sp>
      <p:sp>
        <p:nvSpPr>
          <p:cNvPr id="11" name="TextBox 10"/>
          <p:cNvSpPr txBox="1"/>
          <p:nvPr/>
        </p:nvSpPr>
        <p:spPr>
          <a:xfrm>
            <a:off x="1499561" y="809621"/>
            <a:ext cx="742717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600" b="0" i="0" u="none" strike="noStrike" cap="none" spc="0" normalizeH="0" baseline="0" dirty="0">
                <a:ln>
                  <a:noFill/>
                </a:ln>
                <a:solidFill>
                  <a:srgbClr val="000000"/>
                </a:solidFill>
                <a:effectLst/>
                <a:uFillTx/>
                <a:latin typeface="+mn-lt"/>
                <a:ea typeface="+mn-ea"/>
                <a:cs typeface="+mn-cs"/>
                <a:sym typeface="Calibri" panose="020F0502020204030204"/>
              </a:rPr>
              <a:t>What does this each tile on the periodic table tell us about the atom?</a:t>
            </a:r>
            <a:endParaRPr kumimoji="0" lang="en-GB" sz="3600" b="1" i="0" u="none" strike="noStrike" cap="none" spc="0" normalizeH="0" baseline="0" dirty="0">
              <a:ln>
                <a:noFill/>
              </a:ln>
              <a:solidFill>
                <a:srgbClr val="48A9C5"/>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 Nuclei of Isotopes</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92215" y="1037979"/>
            <a:ext cx="740087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600" dirty="0">
                <a:sym typeface="Calibri" panose="020F0502020204030204"/>
              </a:rPr>
              <a:t>What happens during alpha decay?</a:t>
            </a:r>
            <a:endParaRPr lang="en-GB" sz="3600" b="1" dirty="0">
              <a:solidFill>
                <a:srgbClr val="48A9C5"/>
              </a:solidFill>
              <a:sym typeface="Calibri" panose="020F0502020204030204"/>
            </a:endParaRPr>
          </a:p>
        </p:txBody>
      </p:sp>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4" name="TextBox 13"/>
          <p:cNvSpPr txBox="1"/>
          <p:nvPr/>
        </p:nvSpPr>
        <p:spPr>
          <a:xfrm>
            <a:off x="1094686" y="3161526"/>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Radon</a:t>
            </a:r>
            <a:endParaRPr lang="en-GB" sz="5400" b="1" dirty="0">
              <a:solidFill>
                <a:srgbClr val="48A9C5"/>
              </a:solidFill>
              <a:sym typeface="Calibri" panose="020F0502020204030204"/>
            </a:endParaRPr>
          </a:p>
        </p:txBody>
      </p:sp>
      <p:sp>
        <p:nvSpPr>
          <p:cNvPr id="15" name="TextBox 14"/>
          <p:cNvSpPr txBox="1"/>
          <p:nvPr/>
        </p:nvSpPr>
        <p:spPr>
          <a:xfrm>
            <a:off x="-101481" y="3209336"/>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219</a:t>
            </a:r>
          </a:p>
          <a:p>
            <a:pPr algn="r" fontAlgn="auto">
              <a:spcBef>
                <a:spcPts val="0"/>
              </a:spcBef>
              <a:spcAft>
                <a:spcPts val="0"/>
              </a:spcAft>
            </a:pPr>
            <a:r>
              <a:rPr lang="en-GB" sz="2400" dirty="0">
                <a:solidFill>
                  <a:schemeClr val="tx1"/>
                </a:solidFill>
                <a:sym typeface="Calibri" panose="020F0502020204030204"/>
              </a:rPr>
              <a:t>86</a:t>
            </a:r>
            <a:endParaRPr lang="en-GB" sz="5400" dirty="0">
              <a:solidFill>
                <a:schemeClr val="tx1"/>
              </a:solidFill>
              <a:sym typeface="Calibri" panose="020F0502020204030204"/>
            </a:endParaRPr>
          </a:p>
        </p:txBody>
      </p:sp>
      <p:sp>
        <p:nvSpPr>
          <p:cNvPr id="27" name="TextBox 26"/>
          <p:cNvSpPr txBox="1"/>
          <p:nvPr/>
        </p:nvSpPr>
        <p:spPr>
          <a:xfrm>
            <a:off x="752205" y="4516408"/>
            <a:ext cx="8140888" cy="954103"/>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800" dirty="0"/>
              <a:t>Alpha decay causes the mass and charge of the nucleus to decrease</a:t>
            </a:r>
          </a:p>
        </p:txBody>
      </p:sp>
      <p:cxnSp>
        <p:nvCxnSpPr>
          <p:cNvPr id="5" name="Straight Arrow Connector 4"/>
          <p:cNvCxnSpPr/>
          <p:nvPr/>
        </p:nvCxnSpPr>
        <p:spPr>
          <a:xfrm>
            <a:off x="3116802" y="3623187"/>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20" name="TextBox 19"/>
          <p:cNvSpPr txBox="1"/>
          <p:nvPr/>
        </p:nvSpPr>
        <p:spPr>
          <a:xfrm>
            <a:off x="8107949" y="3161524"/>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He</a:t>
            </a:r>
            <a:endParaRPr lang="en-GB" sz="5400" b="1" dirty="0">
              <a:solidFill>
                <a:srgbClr val="48A9C5"/>
              </a:solidFill>
              <a:sym typeface="Calibri" panose="020F0502020204030204"/>
            </a:endParaRPr>
          </a:p>
        </p:txBody>
      </p:sp>
      <p:sp>
        <p:nvSpPr>
          <p:cNvPr id="21" name="TextBox 20"/>
          <p:cNvSpPr txBox="1"/>
          <p:nvPr/>
        </p:nvSpPr>
        <p:spPr>
          <a:xfrm>
            <a:off x="7774337" y="3192064"/>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400" dirty="0">
                <a:solidFill>
                  <a:schemeClr val="tx1"/>
                </a:solidFill>
                <a:sym typeface="Calibri" panose="020F0502020204030204"/>
              </a:rPr>
              <a:t>4</a:t>
            </a:r>
          </a:p>
          <a:p>
            <a:pPr algn="just" fontAlgn="auto">
              <a:spcBef>
                <a:spcPts val="0"/>
              </a:spcBef>
              <a:spcAft>
                <a:spcPts val="0"/>
              </a:spcAft>
            </a:pPr>
            <a:r>
              <a:rPr lang="en-GB" sz="2400" dirty="0">
                <a:solidFill>
                  <a:schemeClr val="tx1"/>
                </a:solidFill>
                <a:sym typeface="Calibri" panose="020F0502020204030204"/>
              </a:rPr>
              <a:t>2</a:t>
            </a:r>
            <a:endParaRPr lang="en-GB" sz="5400" dirty="0">
              <a:solidFill>
                <a:schemeClr val="tx1"/>
              </a:solidFill>
              <a:sym typeface="Calibri" panose="020F0502020204030204"/>
            </a:endParaRPr>
          </a:p>
        </p:txBody>
      </p:sp>
      <p:sp>
        <p:nvSpPr>
          <p:cNvPr id="24" name="TextBox 23"/>
          <p:cNvSpPr txBox="1"/>
          <p:nvPr/>
        </p:nvSpPr>
        <p:spPr>
          <a:xfrm>
            <a:off x="4463454" y="3161524"/>
            <a:ext cx="38314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Polonium</a:t>
            </a:r>
            <a:endParaRPr lang="en-GB" sz="5400" b="1" dirty="0">
              <a:solidFill>
                <a:srgbClr val="48A9C5"/>
              </a:solidFill>
              <a:sym typeface="Calibri" panose="020F0502020204030204"/>
            </a:endParaRPr>
          </a:p>
        </p:txBody>
      </p:sp>
      <p:sp>
        <p:nvSpPr>
          <p:cNvPr id="25" name="TextBox 24"/>
          <p:cNvSpPr txBox="1"/>
          <p:nvPr/>
        </p:nvSpPr>
        <p:spPr>
          <a:xfrm>
            <a:off x="3240746" y="3257146"/>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215</a:t>
            </a:r>
          </a:p>
          <a:p>
            <a:pPr algn="r" fontAlgn="auto">
              <a:spcBef>
                <a:spcPts val="0"/>
              </a:spcBef>
              <a:spcAft>
                <a:spcPts val="0"/>
              </a:spcAft>
            </a:pPr>
            <a:r>
              <a:rPr lang="en-GB" sz="2400" dirty="0">
                <a:solidFill>
                  <a:schemeClr val="tx1"/>
                </a:solidFill>
                <a:sym typeface="Calibri" panose="020F0502020204030204"/>
              </a:rPr>
              <a:t>84</a:t>
            </a:r>
            <a:endParaRPr lang="en-GB" sz="5400" dirty="0">
              <a:solidFill>
                <a:schemeClr val="tx1"/>
              </a:solidFill>
              <a:sym typeface="Calibri" panose="020F0502020204030204"/>
            </a:endParaRPr>
          </a:p>
        </p:txBody>
      </p:sp>
      <p:sp>
        <p:nvSpPr>
          <p:cNvPr id="28" name="TextBox 27"/>
          <p:cNvSpPr txBox="1"/>
          <p:nvPr/>
        </p:nvSpPr>
        <p:spPr>
          <a:xfrm>
            <a:off x="7273440" y="3141757"/>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29" name="TextBox 28"/>
          <p:cNvSpPr txBox="1"/>
          <p:nvPr/>
        </p:nvSpPr>
        <p:spPr>
          <a:xfrm>
            <a:off x="660633" y="2366729"/>
            <a:ext cx="4130038" cy="584771"/>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3200" dirty="0"/>
              <a:t>Alpha Decay of Radon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6.22 Nuclear Equations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7" grpId="0" animBg="1"/>
      <p:bldP spid="20" grpId="0"/>
      <p:bldP spid="21" grpId="0"/>
      <p:bldP spid="24" grpId="0"/>
      <p:bldP spid="25"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4" name="TextBox 13"/>
          <p:cNvSpPr txBox="1"/>
          <p:nvPr/>
        </p:nvSpPr>
        <p:spPr>
          <a:xfrm>
            <a:off x="1094686" y="3161526"/>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Carbon</a:t>
            </a:r>
            <a:endParaRPr lang="en-GB" sz="5400" b="1" dirty="0">
              <a:solidFill>
                <a:srgbClr val="48A9C5"/>
              </a:solidFill>
              <a:sym typeface="Calibri" panose="020F0502020204030204"/>
            </a:endParaRPr>
          </a:p>
        </p:txBody>
      </p:sp>
      <p:sp>
        <p:nvSpPr>
          <p:cNvPr id="15" name="TextBox 14"/>
          <p:cNvSpPr txBox="1"/>
          <p:nvPr/>
        </p:nvSpPr>
        <p:spPr>
          <a:xfrm>
            <a:off x="-101481" y="3209336"/>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14</a:t>
            </a:r>
          </a:p>
          <a:p>
            <a:pPr algn="r" fontAlgn="auto">
              <a:spcBef>
                <a:spcPts val="0"/>
              </a:spcBef>
              <a:spcAft>
                <a:spcPts val="0"/>
              </a:spcAft>
            </a:pPr>
            <a:r>
              <a:rPr lang="en-GB" sz="2400" dirty="0">
                <a:solidFill>
                  <a:schemeClr val="tx1"/>
                </a:solidFill>
                <a:sym typeface="Calibri" panose="020F0502020204030204"/>
              </a:rPr>
              <a:t>6</a:t>
            </a:r>
            <a:endParaRPr lang="en-GB" sz="5400" dirty="0">
              <a:solidFill>
                <a:schemeClr val="tx1"/>
              </a:solidFill>
              <a:sym typeface="Calibri" panose="020F0502020204030204"/>
            </a:endParaRPr>
          </a:p>
        </p:txBody>
      </p:sp>
      <p:sp>
        <p:nvSpPr>
          <p:cNvPr id="27" name="TextBox 26"/>
          <p:cNvSpPr txBox="1"/>
          <p:nvPr/>
        </p:nvSpPr>
        <p:spPr>
          <a:xfrm>
            <a:off x="752205" y="4516408"/>
            <a:ext cx="8140888" cy="138499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800" dirty="0"/>
              <a:t>Beta decay does not causes the mass of the nucleus to change but does causes the charge of the nucleus to increase.</a:t>
            </a:r>
          </a:p>
        </p:txBody>
      </p:sp>
      <p:cxnSp>
        <p:nvCxnSpPr>
          <p:cNvPr id="5" name="Straight Arrow Connector 4"/>
          <p:cNvCxnSpPr/>
          <p:nvPr/>
        </p:nvCxnSpPr>
        <p:spPr>
          <a:xfrm>
            <a:off x="3116802" y="3623187"/>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20" name="TextBox 19"/>
          <p:cNvSpPr txBox="1"/>
          <p:nvPr/>
        </p:nvSpPr>
        <p:spPr>
          <a:xfrm>
            <a:off x="8107949" y="3161524"/>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e</a:t>
            </a:r>
            <a:endParaRPr lang="en-GB" sz="5400" b="1" dirty="0">
              <a:solidFill>
                <a:srgbClr val="48A9C5"/>
              </a:solidFill>
              <a:sym typeface="Calibri" panose="020F0502020204030204"/>
            </a:endParaRPr>
          </a:p>
        </p:txBody>
      </p:sp>
      <p:sp>
        <p:nvSpPr>
          <p:cNvPr id="21" name="TextBox 20"/>
          <p:cNvSpPr txBox="1"/>
          <p:nvPr/>
        </p:nvSpPr>
        <p:spPr>
          <a:xfrm>
            <a:off x="7774337" y="3192064"/>
            <a:ext cx="41213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0</a:t>
            </a:r>
          </a:p>
          <a:p>
            <a:pPr algn="r" fontAlgn="auto">
              <a:spcBef>
                <a:spcPts val="0"/>
              </a:spcBef>
              <a:spcAft>
                <a:spcPts val="0"/>
              </a:spcAft>
            </a:pPr>
            <a:r>
              <a:rPr lang="en-GB" sz="2400" dirty="0">
                <a:solidFill>
                  <a:schemeClr val="tx1"/>
                </a:solidFill>
                <a:sym typeface="Calibri" panose="020F0502020204030204"/>
              </a:rPr>
              <a:t>-1</a:t>
            </a:r>
            <a:endParaRPr lang="en-GB" sz="5400" dirty="0">
              <a:solidFill>
                <a:schemeClr val="tx1"/>
              </a:solidFill>
              <a:sym typeface="Calibri" panose="020F0502020204030204"/>
            </a:endParaRPr>
          </a:p>
        </p:txBody>
      </p:sp>
      <p:sp>
        <p:nvSpPr>
          <p:cNvPr id="24" name="TextBox 23"/>
          <p:cNvSpPr txBox="1"/>
          <p:nvPr/>
        </p:nvSpPr>
        <p:spPr>
          <a:xfrm>
            <a:off x="4463454" y="3161524"/>
            <a:ext cx="38314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Nitrogen</a:t>
            </a:r>
            <a:endParaRPr lang="en-GB" sz="5400" b="1" dirty="0">
              <a:solidFill>
                <a:srgbClr val="48A9C5"/>
              </a:solidFill>
              <a:sym typeface="Calibri" panose="020F0502020204030204"/>
            </a:endParaRPr>
          </a:p>
        </p:txBody>
      </p:sp>
      <p:sp>
        <p:nvSpPr>
          <p:cNvPr id="25" name="TextBox 24"/>
          <p:cNvSpPr txBox="1"/>
          <p:nvPr/>
        </p:nvSpPr>
        <p:spPr>
          <a:xfrm>
            <a:off x="3240746" y="3257146"/>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14</a:t>
            </a:r>
          </a:p>
          <a:p>
            <a:pPr algn="r" fontAlgn="auto">
              <a:spcBef>
                <a:spcPts val="0"/>
              </a:spcBef>
              <a:spcAft>
                <a:spcPts val="0"/>
              </a:spcAft>
            </a:pPr>
            <a:r>
              <a:rPr lang="en-GB" sz="2400" dirty="0">
                <a:solidFill>
                  <a:schemeClr val="tx1"/>
                </a:solidFill>
                <a:sym typeface="Calibri" panose="020F0502020204030204"/>
              </a:rPr>
              <a:t>7</a:t>
            </a:r>
            <a:endParaRPr lang="en-GB" sz="5400" dirty="0">
              <a:solidFill>
                <a:schemeClr val="tx1"/>
              </a:solidFill>
              <a:sym typeface="Calibri" panose="020F0502020204030204"/>
            </a:endParaRPr>
          </a:p>
        </p:txBody>
      </p:sp>
      <p:sp>
        <p:nvSpPr>
          <p:cNvPr id="28" name="TextBox 27"/>
          <p:cNvSpPr txBox="1"/>
          <p:nvPr/>
        </p:nvSpPr>
        <p:spPr>
          <a:xfrm>
            <a:off x="7273440" y="3141757"/>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29" name="TextBox 28"/>
          <p:cNvSpPr txBox="1"/>
          <p:nvPr/>
        </p:nvSpPr>
        <p:spPr>
          <a:xfrm>
            <a:off x="660633" y="2366729"/>
            <a:ext cx="4130038" cy="584771"/>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3200" dirty="0"/>
              <a:t>Beta - Decay of Carbon</a:t>
            </a:r>
          </a:p>
        </p:txBody>
      </p:sp>
      <p:sp>
        <p:nvSpPr>
          <p:cNvPr id="3" name="TextBox 2"/>
          <p:cNvSpPr txBox="1"/>
          <p:nvPr/>
        </p:nvSpPr>
        <p:spPr>
          <a:xfrm>
            <a:off x="1492215" y="1037979"/>
            <a:ext cx="740087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600" dirty="0">
                <a:sym typeface="Calibri" panose="020F0502020204030204"/>
              </a:rPr>
              <a:t>What happens during beta - decay?</a:t>
            </a:r>
            <a:endParaRPr lang="en-GB" sz="3600" b="1" dirty="0">
              <a:solidFill>
                <a:srgbClr val="48A9C5"/>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6.22 Nuclear Equations</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7" grpId="0" animBg="1"/>
      <p:bldP spid="20" grpId="0"/>
      <p:bldP spid="21" grpId="0"/>
      <p:bldP spid="24" grpId="0"/>
      <p:bldP spid="25"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657622" y="917089"/>
          <a:ext cx="1348598" cy="720641"/>
        </p:xfrm>
        <a:graphic>
          <a:graphicData uri="http://schemas.openxmlformats.org/drawingml/2006/table">
            <a:tbl>
              <a:tblPr firstRow="1" bandRow="1">
                <a:tableStyleId>{5940675A-B579-460E-94D1-54222C63F5DA}</a:tableStyleId>
              </a:tblPr>
              <a:tblGrid>
                <a:gridCol w="1348598">
                  <a:extLst>
                    <a:ext uri="{9D8B030D-6E8A-4147-A177-3AD203B41FA5}">
                      <a16:colId xmlns:a16="http://schemas.microsoft.com/office/drawing/2014/main" val="20000"/>
                    </a:ext>
                  </a:extLst>
                </a:gridCol>
              </a:tblGrid>
              <a:tr h="720641">
                <a:tc>
                  <a:txBody>
                    <a:bodyPr/>
                    <a:lstStyle/>
                    <a:p>
                      <a:pPr algn="ctr"/>
                      <a:r>
                        <a:rPr lang="en-GB" sz="2400" b="1" dirty="0"/>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006220" y="815949"/>
            <a:ext cx="6920512"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Complete the following nuclear equations for alpha decay of:</a:t>
            </a:r>
            <a:endParaRPr lang="en-GB" sz="2800" b="1" dirty="0">
              <a:solidFill>
                <a:srgbClr val="48A9C5"/>
              </a:solidFill>
              <a:sym typeface="Calibri" panose="020F0502020204030204"/>
            </a:endParaRPr>
          </a:p>
        </p:txBody>
      </p:sp>
      <p:sp>
        <p:nvSpPr>
          <p:cNvPr id="37" name="TextBox 36"/>
          <p:cNvSpPr txBox="1"/>
          <p:nvPr/>
        </p:nvSpPr>
        <p:spPr>
          <a:xfrm>
            <a:off x="2347845" y="2121133"/>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Po</a:t>
            </a:r>
            <a:endParaRPr lang="en-GB" sz="5400" b="1" dirty="0">
              <a:solidFill>
                <a:srgbClr val="48A9C5"/>
              </a:solidFill>
              <a:sym typeface="Calibri" panose="020F0502020204030204"/>
            </a:endParaRPr>
          </a:p>
        </p:txBody>
      </p:sp>
      <p:sp>
        <p:nvSpPr>
          <p:cNvPr id="38" name="TextBox 37"/>
          <p:cNvSpPr txBox="1"/>
          <p:nvPr/>
        </p:nvSpPr>
        <p:spPr>
          <a:xfrm>
            <a:off x="1151678" y="216894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210</a:t>
            </a:r>
          </a:p>
          <a:p>
            <a:pPr algn="r" fontAlgn="auto">
              <a:spcBef>
                <a:spcPts val="0"/>
              </a:spcBef>
              <a:spcAft>
                <a:spcPts val="0"/>
              </a:spcAft>
            </a:pPr>
            <a:r>
              <a:rPr lang="en-GB" sz="2400" dirty="0">
                <a:solidFill>
                  <a:schemeClr val="tx1"/>
                </a:solidFill>
                <a:sym typeface="Calibri" panose="020F0502020204030204"/>
              </a:rPr>
              <a:t>84</a:t>
            </a:r>
            <a:endParaRPr lang="en-GB" sz="5400" dirty="0">
              <a:solidFill>
                <a:schemeClr val="tx1"/>
              </a:solidFill>
              <a:sym typeface="Calibri" panose="020F0502020204030204"/>
            </a:endParaRPr>
          </a:p>
        </p:txBody>
      </p:sp>
      <p:cxnSp>
        <p:nvCxnSpPr>
          <p:cNvPr id="39" name="Straight Arrow Connector 38"/>
          <p:cNvCxnSpPr/>
          <p:nvPr/>
        </p:nvCxnSpPr>
        <p:spPr>
          <a:xfrm>
            <a:off x="3220654" y="2610998"/>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43" name="TextBox 42"/>
          <p:cNvSpPr txBox="1"/>
          <p:nvPr/>
        </p:nvSpPr>
        <p:spPr>
          <a:xfrm>
            <a:off x="4572000" y="2121133"/>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Pb</a:t>
            </a:r>
            <a:endParaRPr lang="en-GB" sz="5400" b="1" dirty="0">
              <a:solidFill>
                <a:srgbClr val="48A9C5"/>
              </a:solidFill>
              <a:sym typeface="Calibri" panose="020F0502020204030204"/>
            </a:endParaRPr>
          </a:p>
        </p:txBody>
      </p:sp>
      <p:sp>
        <p:nvSpPr>
          <p:cNvPr id="54" name="TextBox 53"/>
          <p:cNvSpPr txBox="1"/>
          <p:nvPr/>
        </p:nvSpPr>
        <p:spPr>
          <a:xfrm>
            <a:off x="3220654" y="212113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55" name="TextBox 54"/>
          <p:cNvSpPr txBox="1"/>
          <p:nvPr/>
        </p:nvSpPr>
        <p:spPr>
          <a:xfrm>
            <a:off x="5563414" y="2102465"/>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56" name="TextBox 55"/>
          <p:cNvSpPr txBox="1"/>
          <p:nvPr/>
        </p:nvSpPr>
        <p:spPr>
          <a:xfrm>
            <a:off x="2347845" y="3240638"/>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U</a:t>
            </a:r>
            <a:endParaRPr lang="en-GB" sz="5400" b="1" dirty="0">
              <a:solidFill>
                <a:srgbClr val="48A9C5"/>
              </a:solidFill>
              <a:sym typeface="Calibri" panose="020F0502020204030204"/>
            </a:endParaRPr>
          </a:p>
        </p:txBody>
      </p:sp>
      <p:sp>
        <p:nvSpPr>
          <p:cNvPr id="57" name="TextBox 56"/>
          <p:cNvSpPr txBox="1"/>
          <p:nvPr/>
        </p:nvSpPr>
        <p:spPr>
          <a:xfrm>
            <a:off x="1151678" y="3288448"/>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238</a:t>
            </a:r>
          </a:p>
          <a:p>
            <a:pPr algn="r" fontAlgn="auto">
              <a:spcBef>
                <a:spcPts val="0"/>
              </a:spcBef>
              <a:spcAft>
                <a:spcPts val="0"/>
              </a:spcAft>
            </a:pPr>
            <a:r>
              <a:rPr lang="en-GB" sz="2400" dirty="0">
                <a:solidFill>
                  <a:schemeClr val="tx1"/>
                </a:solidFill>
                <a:sym typeface="Calibri" panose="020F0502020204030204"/>
              </a:rPr>
              <a:t>92</a:t>
            </a:r>
            <a:endParaRPr lang="en-GB" sz="5400" dirty="0">
              <a:solidFill>
                <a:schemeClr val="tx1"/>
              </a:solidFill>
              <a:sym typeface="Calibri" panose="020F0502020204030204"/>
            </a:endParaRPr>
          </a:p>
        </p:txBody>
      </p:sp>
      <p:cxnSp>
        <p:nvCxnSpPr>
          <p:cNvPr id="58" name="Straight Arrow Connector 57"/>
          <p:cNvCxnSpPr/>
          <p:nvPr/>
        </p:nvCxnSpPr>
        <p:spPr>
          <a:xfrm>
            <a:off x="3220654" y="3730503"/>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59" name="TextBox 58"/>
          <p:cNvSpPr txBox="1"/>
          <p:nvPr/>
        </p:nvSpPr>
        <p:spPr>
          <a:xfrm>
            <a:off x="4572000" y="3240638"/>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Th</a:t>
            </a:r>
            <a:endParaRPr lang="en-GB" sz="5400" b="1" dirty="0">
              <a:solidFill>
                <a:srgbClr val="48A9C5"/>
              </a:solidFill>
              <a:sym typeface="Calibri" panose="020F0502020204030204"/>
            </a:endParaRPr>
          </a:p>
        </p:txBody>
      </p:sp>
      <p:sp>
        <p:nvSpPr>
          <p:cNvPr id="60" name="TextBox 59"/>
          <p:cNvSpPr txBox="1"/>
          <p:nvPr/>
        </p:nvSpPr>
        <p:spPr>
          <a:xfrm>
            <a:off x="3220654" y="3240638"/>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61" name="TextBox 60"/>
          <p:cNvSpPr txBox="1"/>
          <p:nvPr/>
        </p:nvSpPr>
        <p:spPr>
          <a:xfrm>
            <a:off x="5563414" y="3221970"/>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62" name="TextBox 61"/>
          <p:cNvSpPr txBox="1"/>
          <p:nvPr/>
        </p:nvSpPr>
        <p:spPr>
          <a:xfrm>
            <a:off x="2347845" y="4201300"/>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Pb</a:t>
            </a:r>
            <a:endParaRPr lang="en-GB" sz="5400" b="1" dirty="0">
              <a:solidFill>
                <a:srgbClr val="48A9C5"/>
              </a:solidFill>
              <a:sym typeface="Calibri" panose="020F0502020204030204"/>
            </a:endParaRPr>
          </a:p>
        </p:txBody>
      </p:sp>
      <p:sp>
        <p:nvSpPr>
          <p:cNvPr id="63" name="TextBox 62"/>
          <p:cNvSpPr txBox="1"/>
          <p:nvPr/>
        </p:nvSpPr>
        <p:spPr>
          <a:xfrm>
            <a:off x="1151678" y="4249110"/>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210</a:t>
            </a:r>
          </a:p>
          <a:p>
            <a:pPr algn="r" fontAlgn="auto">
              <a:spcBef>
                <a:spcPts val="0"/>
              </a:spcBef>
              <a:spcAft>
                <a:spcPts val="0"/>
              </a:spcAft>
            </a:pPr>
            <a:r>
              <a:rPr lang="en-GB" sz="2400" dirty="0">
                <a:solidFill>
                  <a:schemeClr val="tx1"/>
                </a:solidFill>
                <a:sym typeface="Calibri" panose="020F0502020204030204"/>
              </a:rPr>
              <a:t>82</a:t>
            </a:r>
            <a:endParaRPr lang="en-GB" sz="5400" dirty="0">
              <a:solidFill>
                <a:schemeClr val="tx1"/>
              </a:solidFill>
              <a:sym typeface="Calibri" panose="020F0502020204030204"/>
            </a:endParaRPr>
          </a:p>
        </p:txBody>
      </p:sp>
      <p:cxnSp>
        <p:nvCxnSpPr>
          <p:cNvPr id="64" name="Straight Arrow Connector 63"/>
          <p:cNvCxnSpPr/>
          <p:nvPr/>
        </p:nvCxnSpPr>
        <p:spPr>
          <a:xfrm>
            <a:off x="3220654" y="4691165"/>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65" name="TextBox 64"/>
          <p:cNvSpPr txBox="1"/>
          <p:nvPr/>
        </p:nvSpPr>
        <p:spPr>
          <a:xfrm>
            <a:off x="4572000" y="4201300"/>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Hg</a:t>
            </a:r>
          </a:p>
        </p:txBody>
      </p:sp>
      <p:sp>
        <p:nvSpPr>
          <p:cNvPr id="66" name="TextBox 65"/>
          <p:cNvSpPr txBox="1"/>
          <p:nvPr/>
        </p:nvSpPr>
        <p:spPr>
          <a:xfrm>
            <a:off x="3220654" y="4201300"/>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67" name="TextBox 66"/>
          <p:cNvSpPr txBox="1"/>
          <p:nvPr/>
        </p:nvSpPr>
        <p:spPr>
          <a:xfrm>
            <a:off x="5563414" y="4182632"/>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68" name="TextBox 67"/>
          <p:cNvSpPr txBox="1"/>
          <p:nvPr/>
        </p:nvSpPr>
        <p:spPr>
          <a:xfrm>
            <a:off x="2347845" y="5320805"/>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Ra</a:t>
            </a:r>
          </a:p>
        </p:txBody>
      </p:sp>
      <p:sp>
        <p:nvSpPr>
          <p:cNvPr id="69" name="TextBox 68"/>
          <p:cNvSpPr txBox="1"/>
          <p:nvPr/>
        </p:nvSpPr>
        <p:spPr>
          <a:xfrm>
            <a:off x="1151678" y="5368615"/>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226</a:t>
            </a:r>
          </a:p>
          <a:p>
            <a:pPr algn="r" fontAlgn="auto">
              <a:spcBef>
                <a:spcPts val="0"/>
              </a:spcBef>
              <a:spcAft>
                <a:spcPts val="0"/>
              </a:spcAft>
            </a:pPr>
            <a:r>
              <a:rPr lang="en-GB" sz="2400" dirty="0">
                <a:solidFill>
                  <a:schemeClr val="tx1"/>
                </a:solidFill>
                <a:sym typeface="Calibri" panose="020F0502020204030204"/>
              </a:rPr>
              <a:t>88</a:t>
            </a:r>
            <a:endParaRPr lang="en-GB" sz="5400" dirty="0">
              <a:solidFill>
                <a:schemeClr val="tx1"/>
              </a:solidFill>
              <a:sym typeface="Calibri" panose="020F0502020204030204"/>
            </a:endParaRPr>
          </a:p>
        </p:txBody>
      </p:sp>
      <p:cxnSp>
        <p:nvCxnSpPr>
          <p:cNvPr id="70" name="Straight Arrow Connector 69"/>
          <p:cNvCxnSpPr/>
          <p:nvPr/>
        </p:nvCxnSpPr>
        <p:spPr>
          <a:xfrm>
            <a:off x="3220654" y="5810670"/>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71" name="TextBox 70"/>
          <p:cNvSpPr txBox="1"/>
          <p:nvPr/>
        </p:nvSpPr>
        <p:spPr>
          <a:xfrm>
            <a:off x="4572000" y="5320805"/>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Rn</a:t>
            </a:r>
          </a:p>
        </p:txBody>
      </p:sp>
      <p:sp>
        <p:nvSpPr>
          <p:cNvPr id="72" name="TextBox 71"/>
          <p:cNvSpPr txBox="1"/>
          <p:nvPr/>
        </p:nvSpPr>
        <p:spPr>
          <a:xfrm>
            <a:off x="3220654" y="5320805"/>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73" name="TextBox 72"/>
          <p:cNvSpPr txBox="1"/>
          <p:nvPr/>
        </p:nvSpPr>
        <p:spPr>
          <a:xfrm>
            <a:off x="5563414" y="5302137"/>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grpSp>
        <p:nvGrpSpPr>
          <p:cNvPr id="3" name="Group 2"/>
          <p:cNvGrpSpPr/>
          <p:nvPr/>
        </p:nvGrpSpPr>
        <p:grpSpPr>
          <a:xfrm>
            <a:off x="6164212" y="2121133"/>
            <a:ext cx="1590233" cy="923326"/>
            <a:chOff x="6164212" y="2121133"/>
            <a:chExt cx="1590233" cy="923326"/>
          </a:xfrm>
        </p:grpSpPr>
        <p:sp>
          <p:nvSpPr>
            <p:cNvPr id="74" name="TextBox 73"/>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accent1"/>
                  </a:solidFill>
                  <a:sym typeface="Calibri" panose="020F0502020204030204"/>
                </a:rPr>
                <a:t>He</a:t>
              </a:r>
              <a:endParaRPr lang="en-GB" sz="5400" b="1" dirty="0">
                <a:solidFill>
                  <a:schemeClr val="accent1"/>
                </a:solidFill>
                <a:sym typeface="Calibri" panose="020F0502020204030204"/>
              </a:endParaRPr>
            </a:p>
          </p:txBody>
        </p:sp>
        <p:sp>
          <p:nvSpPr>
            <p:cNvPr id="75" name="TextBox 74"/>
            <p:cNvSpPr txBox="1"/>
            <p:nvPr/>
          </p:nvSpPr>
          <p:spPr>
            <a:xfrm>
              <a:off x="6164212" y="215167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400" dirty="0">
                  <a:solidFill>
                    <a:schemeClr val="accent1"/>
                  </a:solidFill>
                  <a:sym typeface="Calibri" panose="020F0502020204030204"/>
                </a:rPr>
                <a:t>4</a:t>
              </a:r>
            </a:p>
            <a:p>
              <a:pPr algn="just" fontAlgn="auto">
                <a:spcBef>
                  <a:spcPts val="0"/>
                </a:spcBef>
                <a:spcAft>
                  <a:spcPts val="0"/>
                </a:spcAft>
              </a:pPr>
              <a:r>
                <a:rPr lang="en-GB" sz="2400" dirty="0">
                  <a:solidFill>
                    <a:schemeClr val="accent1"/>
                  </a:solidFill>
                  <a:sym typeface="Calibri" panose="020F0502020204030204"/>
                </a:rPr>
                <a:t>2</a:t>
              </a:r>
              <a:endParaRPr lang="en-GB" sz="5400" dirty="0">
                <a:solidFill>
                  <a:schemeClr val="accent1"/>
                </a:solidFill>
                <a:sym typeface="Calibri" panose="020F0502020204030204"/>
              </a:endParaRPr>
            </a:p>
          </p:txBody>
        </p:sp>
      </p:grpSp>
      <p:sp>
        <p:nvSpPr>
          <p:cNvPr id="76" name="TextBox 75"/>
          <p:cNvSpPr txBox="1"/>
          <p:nvPr/>
        </p:nvSpPr>
        <p:spPr>
          <a:xfrm>
            <a:off x="3357233" y="2148631"/>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206</a:t>
            </a:r>
          </a:p>
          <a:p>
            <a:pPr algn="r" fontAlgn="auto">
              <a:spcBef>
                <a:spcPts val="0"/>
              </a:spcBef>
              <a:spcAft>
                <a:spcPts val="0"/>
              </a:spcAft>
            </a:pPr>
            <a:r>
              <a:rPr lang="en-GB" sz="2400" dirty="0">
                <a:solidFill>
                  <a:schemeClr val="accent1"/>
                </a:solidFill>
                <a:sym typeface="Calibri" panose="020F0502020204030204"/>
              </a:rPr>
              <a:t>82</a:t>
            </a:r>
            <a:endParaRPr lang="en-GB" sz="5400" dirty="0">
              <a:solidFill>
                <a:schemeClr val="accent1"/>
              </a:solidFill>
              <a:sym typeface="Calibri" panose="020F0502020204030204"/>
            </a:endParaRPr>
          </a:p>
        </p:txBody>
      </p:sp>
      <p:grpSp>
        <p:nvGrpSpPr>
          <p:cNvPr id="77" name="Group 76"/>
          <p:cNvGrpSpPr/>
          <p:nvPr/>
        </p:nvGrpSpPr>
        <p:grpSpPr>
          <a:xfrm>
            <a:off x="6164212" y="3288448"/>
            <a:ext cx="1590233" cy="923326"/>
            <a:chOff x="6164212" y="2121133"/>
            <a:chExt cx="1590233" cy="923326"/>
          </a:xfrm>
        </p:grpSpPr>
        <p:sp>
          <p:nvSpPr>
            <p:cNvPr id="78" name="TextBox 77"/>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accent1"/>
                  </a:solidFill>
                  <a:sym typeface="Calibri" panose="020F0502020204030204"/>
                </a:rPr>
                <a:t>He</a:t>
              </a:r>
              <a:endParaRPr lang="en-GB" sz="5400" b="1" dirty="0">
                <a:solidFill>
                  <a:schemeClr val="accent1"/>
                </a:solidFill>
                <a:sym typeface="Calibri" panose="020F0502020204030204"/>
              </a:endParaRPr>
            </a:p>
          </p:txBody>
        </p:sp>
        <p:sp>
          <p:nvSpPr>
            <p:cNvPr id="79" name="TextBox 78"/>
            <p:cNvSpPr txBox="1"/>
            <p:nvPr/>
          </p:nvSpPr>
          <p:spPr>
            <a:xfrm>
              <a:off x="6164212" y="215167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400" dirty="0">
                  <a:solidFill>
                    <a:schemeClr val="accent1"/>
                  </a:solidFill>
                  <a:sym typeface="Calibri" panose="020F0502020204030204"/>
                </a:rPr>
                <a:t>4</a:t>
              </a:r>
            </a:p>
            <a:p>
              <a:pPr algn="just" fontAlgn="auto">
                <a:spcBef>
                  <a:spcPts val="0"/>
                </a:spcBef>
                <a:spcAft>
                  <a:spcPts val="0"/>
                </a:spcAft>
              </a:pPr>
              <a:r>
                <a:rPr lang="en-GB" sz="2400" dirty="0">
                  <a:solidFill>
                    <a:schemeClr val="accent1"/>
                  </a:solidFill>
                  <a:sym typeface="Calibri" panose="020F0502020204030204"/>
                </a:rPr>
                <a:t>2</a:t>
              </a:r>
              <a:endParaRPr lang="en-GB" sz="5400" dirty="0">
                <a:solidFill>
                  <a:schemeClr val="accent1"/>
                </a:solidFill>
                <a:sym typeface="Calibri" panose="020F0502020204030204"/>
              </a:endParaRPr>
            </a:p>
          </p:txBody>
        </p:sp>
      </p:grpSp>
      <p:sp>
        <p:nvSpPr>
          <p:cNvPr id="82" name="TextBox 81"/>
          <p:cNvSpPr txBox="1"/>
          <p:nvPr/>
        </p:nvSpPr>
        <p:spPr>
          <a:xfrm>
            <a:off x="3289000" y="3320976"/>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234</a:t>
            </a:r>
          </a:p>
          <a:p>
            <a:pPr algn="r" fontAlgn="auto">
              <a:spcBef>
                <a:spcPts val="0"/>
              </a:spcBef>
              <a:spcAft>
                <a:spcPts val="0"/>
              </a:spcAft>
            </a:pPr>
            <a:r>
              <a:rPr lang="en-GB" sz="2400" dirty="0">
                <a:solidFill>
                  <a:schemeClr val="accent1"/>
                </a:solidFill>
                <a:sym typeface="Calibri" panose="020F0502020204030204"/>
              </a:rPr>
              <a:t>90</a:t>
            </a:r>
            <a:endParaRPr lang="en-GB" sz="5400" dirty="0">
              <a:solidFill>
                <a:schemeClr val="accent1"/>
              </a:solidFill>
              <a:sym typeface="Calibri" panose="020F0502020204030204"/>
            </a:endParaRPr>
          </a:p>
        </p:txBody>
      </p:sp>
      <p:grpSp>
        <p:nvGrpSpPr>
          <p:cNvPr id="83" name="Group 82"/>
          <p:cNvGrpSpPr/>
          <p:nvPr/>
        </p:nvGrpSpPr>
        <p:grpSpPr>
          <a:xfrm>
            <a:off x="6164212" y="4234119"/>
            <a:ext cx="1590233" cy="923326"/>
            <a:chOff x="6164212" y="2121133"/>
            <a:chExt cx="1590233" cy="923326"/>
          </a:xfrm>
        </p:grpSpPr>
        <p:sp>
          <p:nvSpPr>
            <p:cNvPr id="84" name="TextBox 83"/>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accent1"/>
                  </a:solidFill>
                  <a:sym typeface="Calibri" panose="020F0502020204030204"/>
                </a:rPr>
                <a:t>He</a:t>
              </a:r>
              <a:endParaRPr lang="en-GB" sz="5400" b="1" dirty="0">
                <a:solidFill>
                  <a:schemeClr val="accent1"/>
                </a:solidFill>
                <a:sym typeface="Calibri" panose="020F0502020204030204"/>
              </a:endParaRPr>
            </a:p>
          </p:txBody>
        </p:sp>
        <p:sp>
          <p:nvSpPr>
            <p:cNvPr id="85" name="TextBox 84"/>
            <p:cNvSpPr txBox="1"/>
            <p:nvPr/>
          </p:nvSpPr>
          <p:spPr>
            <a:xfrm>
              <a:off x="6164212" y="215167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400" dirty="0">
                  <a:solidFill>
                    <a:schemeClr val="accent1"/>
                  </a:solidFill>
                  <a:sym typeface="Calibri" panose="020F0502020204030204"/>
                </a:rPr>
                <a:t>4</a:t>
              </a:r>
            </a:p>
            <a:p>
              <a:pPr algn="just" fontAlgn="auto">
                <a:spcBef>
                  <a:spcPts val="0"/>
                </a:spcBef>
                <a:spcAft>
                  <a:spcPts val="0"/>
                </a:spcAft>
              </a:pPr>
              <a:r>
                <a:rPr lang="en-GB" sz="2400" dirty="0">
                  <a:solidFill>
                    <a:schemeClr val="accent1"/>
                  </a:solidFill>
                  <a:sym typeface="Calibri" panose="020F0502020204030204"/>
                </a:rPr>
                <a:t>2</a:t>
              </a:r>
              <a:endParaRPr lang="en-GB" sz="5400" dirty="0">
                <a:solidFill>
                  <a:schemeClr val="accent1"/>
                </a:solidFill>
                <a:sym typeface="Calibri" panose="020F0502020204030204"/>
              </a:endParaRPr>
            </a:p>
          </p:txBody>
        </p:sp>
      </p:grpSp>
      <p:sp>
        <p:nvSpPr>
          <p:cNvPr id="86" name="TextBox 85"/>
          <p:cNvSpPr txBox="1"/>
          <p:nvPr/>
        </p:nvSpPr>
        <p:spPr>
          <a:xfrm>
            <a:off x="3289000" y="4242282"/>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206</a:t>
            </a:r>
          </a:p>
          <a:p>
            <a:pPr algn="r" fontAlgn="auto">
              <a:spcBef>
                <a:spcPts val="0"/>
              </a:spcBef>
              <a:spcAft>
                <a:spcPts val="0"/>
              </a:spcAft>
            </a:pPr>
            <a:r>
              <a:rPr lang="en-GB" sz="2400" dirty="0">
                <a:solidFill>
                  <a:schemeClr val="accent1"/>
                </a:solidFill>
                <a:sym typeface="Calibri" panose="020F0502020204030204"/>
              </a:rPr>
              <a:t>80</a:t>
            </a:r>
            <a:endParaRPr lang="en-GB" sz="5400" dirty="0">
              <a:solidFill>
                <a:schemeClr val="accent1"/>
              </a:solidFill>
              <a:sym typeface="Calibri" panose="020F0502020204030204"/>
            </a:endParaRPr>
          </a:p>
        </p:txBody>
      </p:sp>
      <p:grpSp>
        <p:nvGrpSpPr>
          <p:cNvPr id="87" name="Group 86"/>
          <p:cNvGrpSpPr/>
          <p:nvPr/>
        </p:nvGrpSpPr>
        <p:grpSpPr>
          <a:xfrm>
            <a:off x="6164212" y="5327398"/>
            <a:ext cx="1590233" cy="923326"/>
            <a:chOff x="6164212" y="2121133"/>
            <a:chExt cx="1590233" cy="923326"/>
          </a:xfrm>
        </p:grpSpPr>
        <p:sp>
          <p:nvSpPr>
            <p:cNvPr id="88" name="TextBox 87"/>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accent1"/>
                  </a:solidFill>
                  <a:sym typeface="Calibri" panose="020F0502020204030204"/>
                </a:rPr>
                <a:t>He</a:t>
              </a:r>
              <a:endParaRPr lang="en-GB" sz="5400" b="1" dirty="0">
                <a:solidFill>
                  <a:schemeClr val="accent1"/>
                </a:solidFill>
                <a:sym typeface="Calibri" panose="020F0502020204030204"/>
              </a:endParaRPr>
            </a:p>
          </p:txBody>
        </p:sp>
        <p:sp>
          <p:nvSpPr>
            <p:cNvPr id="89" name="TextBox 88"/>
            <p:cNvSpPr txBox="1"/>
            <p:nvPr/>
          </p:nvSpPr>
          <p:spPr>
            <a:xfrm>
              <a:off x="6164212" y="215167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400" dirty="0">
                  <a:solidFill>
                    <a:schemeClr val="accent1"/>
                  </a:solidFill>
                  <a:sym typeface="Calibri" panose="020F0502020204030204"/>
                </a:rPr>
                <a:t>4</a:t>
              </a:r>
            </a:p>
            <a:p>
              <a:pPr algn="just" fontAlgn="auto">
                <a:spcBef>
                  <a:spcPts val="0"/>
                </a:spcBef>
                <a:spcAft>
                  <a:spcPts val="0"/>
                </a:spcAft>
              </a:pPr>
              <a:r>
                <a:rPr lang="en-GB" sz="2400" dirty="0">
                  <a:solidFill>
                    <a:schemeClr val="accent1"/>
                  </a:solidFill>
                  <a:sym typeface="Calibri" panose="020F0502020204030204"/>
                </a:rPr>
                <a:t>2</a:t>
              </a:r>
              <a:endParaRPr lang="en-GB" sz="5400" dirty="0">
                <a:solidFill>
                  <a:schemeClr val="accent1"/>
                </a:solidFill>
                <a:sym typeface="Calibri" panose="020F0502020204030204"/>
              </a:endParaRPr>
            </a:p>
          </p:txBody>
        </p:sp>
      </p:grpSp>
      <p:sp>
        <p:nvSpPr>
          <p:cNvPr id="90" name="TextBox 89"/>
          <p:cNvSpPr txBox="1"/>
          <p:nvPr/>
        </p:nvSpPr>
        <p:spPr>
          <a:xfrm>
            <a:off x="3291758" y="5339738"/>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222</a:t>
            </a:r>
          </a:p>
          <a:p>
            <a:pPr algn="r" fontAlgn="auto">
              <a:spcBef>
                <a:spcPts val="0"/>
              </a:spcBef>
              <a:spcAft>
                <a:spcPts val="0"/>
              </a:spcAft>
            </a:pPr>
            <a:r>
              <a:rPr lang="en-GB" sz="2400" dirty="0">
                <a:solidFill>
                  <a:schemeClr val="accent1"/>
                </a:solidFill>
                <a:sym typeface="Calibri" panose="020F0502020204030204"/>
              </a:rPr>
              <a:t>86</a:t>
            </a:r>
            <a:endParaRPr lang="en-GB" sz="5400" dirty="0">
              <a:solidFill>
                <a:schemeClr val="accent1"/>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6.22 Nuclear Equations</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p:bldP spid="66" grpId="0"/>
      <p:bldP spid="72" grpId="0"/>
      <p:bldP spid="76" grpId="0"/>
      <p:bldP spid="82" grpId="0"/>
      <p:bldP spid="86" grpId="0"/>
      <p:bldP spid="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657622" y="917089"/>
          <a:ext cx="1348598" cy="720641"/>
        </p:xfrm>
        <a:graphic>
          <a:graphicData uri="http://schemas.openxmlformats.org/drawingml/2006/table">
            <a:tbl>
              <a:tblPr firstRow="1" bandRow="1">
                <a:tableStyleId>{5940675A-B579-460E-94D1-54222C63F5DA}</a:tableStyleId>
              </a:tblPr>
              <a:tblGrid>
                <a:gridCol w="1348598">
                  <a:extLst>
                    <a:ext uri="{9D8B030D-6E8A-4147-A177-3AD203B41FA5}">
                      <a16:colId xmlns:a16="http://schemas.microsoft.com/office/drawing/2014/main" val="20000"/>
                    </a:ext>
                  </a:extLst>
                </a:gridCol>
              </a:tblGrid>
              <a:tr h="720641">
                <a:tc>
                  <a:txBody>
                    <a:bodyPr/>
                    <a:lstStyle/>
                    <a:p>
                      <a:pPr algn="ctr"/>
                      <a:r>
                        <a:rPr lang="en-GB" sz="2400" b="1" dirty="0"/>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006220" y="815949"/>
            <a:ext cx="6920512"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Complete the following nuclear equations for beta - decay of:</a:t>
            </a:r>
            <a:endParaRPr lang="en-GB" sz="2800" b="1" dirty="0">
              <a:solidFill>
                <a:srgbClr val="48A9C5"/>
              </a:solidFill>
              <a:sym typeface="Calibri" panose="020F0502020204030204"/>
            </a:endParaRPr>
          </a:p>
        </p:txBody>
      </p:sp>
      <p:sp>
        <p:nvSpPr>
          <p:cNvPr id="28" name="TextBox 27"/>
          <p:cNvSpPr txBox="1"/>
          <p:nvPr/>
        </p:nvSpPr>
        <p:spPr>
          <a:xfrm>
            <a:off x="2347845" y="2121133"/>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La</a:t>
            </a:r>
            <a:endParaRPr lang="en-GB" sz="5400" b="1" dirty="0">
              <a:solidFill>
                <a:srgbClr val="48A9C5"/>
              </a:solidFill>
              <a:sym typeface="Calibri" panose="020F0502020204030204"/>
            </a:endParaRPr>
          </a:p>
        </p:txBody>
      </p:sp>
      <p:sp>
        <p:nvSpPr>
          <p:cNvPr id="29" name="TextBox 28"/>
          <p:cNvSpPr txBox="1"/>
          <p:nvPr/>
        </p:nvSpPr>
        <p:spPr>
          <a:xfrm>
            <a:off x="1151678" y="216894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140</a:t>
            </a:r>
          </a:p>
          <a:p>
            <a:pPr algn="r" fontAlgn="auto">
              <a:spcBef>
                <a:spcPts val="0"/>
              </a:spcBef>
              <a:spcAft>
                <a:spcPts val="0"/>
              </a:spcAft>
            </a:pPr>
            <a:r>
              <a:rPr lang="en-GB" sz="2400" dirty="0">
                <a:solidFill>
                  <a:schemeClr val="tx1"/>
                </a:solidFill>
                <a:sym typeface="Calibri" panose="020F0502020204030204"/>
              </a:rPr>
              <a:t>57</a:t>
            </a:r>
            <a:endParaRPr lang="en-GB" sz="5400" dirty="0">
              <a:solidFill>
                <a:schemeClr val="tx1"/>
              </a:solidFill>
              <a:sym typeface="Calibri" panose="020F0502020204030204"/>
            </a:endParaRPr>
          </a:p>
        </p:txBody>
      </p:sp>
      <p:cxnSp>
        <p:nvCxnSpPr>
          <p:cNvPr id="30" name="Straight Arrow Connector 29"/>
          <p:cNvCxnSpPr/>
          <p:nvPr/>
        </p:nvCxnSpPr>
        <p:spPr>
          <a:xfrm>
            <a:off x="3095150" y="2610998"/>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33" name="TextBox 32"/>
          <p:cNvSpPr txBox="1"/>
          <p:nvPr/>
        </p:nvSpPr>
        <p:spPr>
          <a:xfrm>
            <a:off x="4572000" y="2121133"/>
            <a:ext cx="38314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Ce</a:t>
            </a:r>
            <a:endParaRPr lang="en-GB" sz="5400" b="1" dirty="0">
              <a:solidFill>
                <a:srgbClr val="48A9C5"/>
              </a:solidFill>
              <a:sym typeface="Calibri" panose="020F0502020204030204"/>
            </a:endParaRPr>
          </a:p>
        </p:txBody>
      </p:sp>
      <p:sp>
        <p:nvSpPr>
          <p:cNvPr id="35" name="TextBox 34"/>
          <p:cNvSpPr txBox="1"/>
          <p:nvPr/>
        </p:nvSpPr>
        <p:spPr>
          <a:xfrm>
            <a:off x="3142768" y="212113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36" name="TextBox 35"/>
          <p:cNvSpPr txBox="1"/>
          <p:nvPr/>
        </p:nvSpPr>
        <p:spPr>
          <a:xfrm>
            <a:off x="5485528" y="2102465"/>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13" name="TextBox 12"/>
          <p:cNvSpPr txBox="1"/>
          <p:nvPr/>
        </p:nvSpPr>
        <p:spPr>
          <a:xfrm>
            <a:off x="2347845" y="3063127"/>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Ba</a:t>
            </a:r>
          </a:p>
        </p:txBody>
      </p:sp>
      <p:sp>
        <p:nvSpPr>
          <p:cNvPr id="14" name="TextBox 13"/>
          <p:cNvSpPr txBox="1"/>
          <p:nvPr/>
        </p:nvSpPr>
        <p:spPr>
          <a:xfrm>
            <a:off x="1151678" y="3110937"/>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139</a:t>
            </a:r>
          </a:p>
          <a:p>
            <a:pPr algn="r" fontAlgn="auto">
              <a:spcBef>
                <a:spcPts val="0"/>
              </a:spcBef>
              <a:spcAft>
                <a:spcPts val="0"/>
              </a:spcAft>
            </a:pPr>
            <a:r>
              <a:rPr lang="en-GB" sz="2400" dirty="0">
                <a:solidFill>
                  <a:schemeClr val="tx1"/>
                </a:solidFill>
                <a:sym typeface="Calibri" panose="020F0502020204030204"/>
              </a:rPr>
              <a:t>56</a:t>
            </a:r>
            <a:endParaRPr lang="en-GB" sz="5400" dirty="0">
              <a:solidFill>
                <a:schemeClr val="tx1"/>
              </a:solidFill>
              <a:sym typeface="Calibri" panose="020F0502020204030204"/>
            </a:endParaRPr>
          </a:p>
        </p:txBody>
      </p:sp>
      <p:cxnSp>
        <p:nvCxnSpPr>
          <p:cNvPr id="15" name="Straight Arrow Connector 14"/>
          <p:cNvCxnSpPr/>
          <p:nvPr/>
        </p:nvCxnSpPr>
        <p:spPr>
          <a:xfrm>
            <a:off x="3095150" y="3552992"/>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16" name="TextBox 15"/>
          <p:cNvSpPr txBox="1"/>
          <p:nvPr/>
        </p:nvSpPr>
        <p:spPr>
          <a:xfrm>
            <a:off x="4572000" y="3063127"/>
            <a:ext cx="38314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La</a:t>
            </a:r>
            <a:endParaRPr lang="en-GB" sz="5400" b="1" dirty="0">
              <a:solidFill>
                <a:srgbClr val="48A9C5"/>
              </a:solidFill>
              <a:sym typeface="Calibri" panose="020F0502020204030204"/>
            </a:endParaRPr>
          </a:p>
        </p:txBody>
      </p:sp>
      <p:sp>
        <p:nvSpPr>
          <p:cNvPr id="17" name="TextBox 16"/>
          <p:cNvSpPr txBox="1"/>
          <p:nvPr/>
        </p:nvSpPr>
        <p:spPr>
          <a:xfrm>
            <a:off x="3142768" y="3063127"/>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18" name="TextBox 17"/>
          <p:cNvSpPr txBox="1"/>
          <p:nvPr/>
        </p:nvSpPr>
        <p:spPr>
          <a:xfrm>
            <a:off x="5485528" y="3044459"/>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19" name="TextBox 18"/>
          <p:cNvSpPr txBox="1"/>
          <p:nvPr/>
        </p:nvSpPr>
        <p:spPr>
          <a:xfrm>
            <a:off x="2347845" y="3996740"/>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Cs</a:t>
            </a:r>
          </a:p>
        </p:txBody>
      </p:sp>
      <p:sp>
        <p:nvSpPr>
          <p:cNvPr id="20" name="TextBox 19"/>
          <p:cNvSpPr txBox="1"/>
          <p:nvPr/>
        </p:nvSpPr>
        <p:spPr>
          <a:xfrm>
            <a:off x="1151678" y="4044550"/>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137</a:t>
            </a:r>
          </a:p>
          <a:p>
            <a:pPr algn="r" fontAlgn="auto">
              <a:spcBef>
                <a:spcPts val="0"/>
              </a:spcBef>
              <a:spcAft>
                <a:spcPts val="0"/>
              </a:spcAft>
            </a:pPr>
            <a:r>
              <a:rPr lang="en-GB" sz="2400" dirty="0">
                <a:solidFill>
                  <a:schemeClr val="tx1"/>
                </a:solidFill>
                <a:sym typeface="Calibri" panose="020F0502020204030204"/>
              </a:rPr>
              <a:t>55</a:t>
            </a:r>
            <a:endParaRPr lang="en-GB" sz="5400" dirty="0">
              <a:solidFill>
                <a:schemeClr val="tx1"/>
              </a:solidFill>
              <a:sym typeface="Calibri" panose="020F0502020204030204"/>
            </a:endParaRPr>
          </a:p>
        </p:txBody>
      </p:sp>
      <p:cxnSp>
        <p:nvCxnSpPr>
          <p:cNvPr id="21" name="Straight Arrow Connector 20"/>
          <p:cNvCxnSpPr/>
          <p:nvPr/>
        </p:nvCxnSpPr>
        <p:spPr>
          <a:xfrm>
            <a:off x="3095150" y="4486605"/>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22" name="TextBox 21"/>
          <p:cNvSpPr txBox="1"/>
          <p:nvPr/>
        </p:nvSpPr>
        <p:spPr>
          <a:xfrm>
            <a:off x="4572000" y="3996740"/>
            <a:ext cx="38314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Ba</a:t>
            </a:r>
          </a:p>
        </p:txBody>
      </p:sp>
      <p:sp>
        <p:nvSpPr>
          <p:cNvPr id="24" name="TextBox 23"/>
          <p:cNvSpPr txBox="1"/>
          <p:nvPr/>
        </p:nvSpPr>
        <p:spPr>
          <a:xfrm>
            <a:off x="3142768" y="3996740"/>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25" name="TextBox 24"/>
          <p:cNvSpPr txBox="1"/>
          <p:nvPr/>
        </p:nvSpPr>
        <p:spPr>
          <a:xfrm>
            <a:off x="5485528" y="3978072"/>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sp>
        <p:nvSpPr>
          <p:cNvPr id="26" name="TextBox 25"/>
          <p:cNvSpPr txBox="1"/>
          <p:nvPr/>
        </p:nvSpPr>
        <p:spPr>
          <a:xfrm>
            <a:off x="2347845" y="4938734"/>
            <a:ext cx="2620200"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H</a:t>
            </a:r>
          </a:p>
        </p:txBody>
      </p:sp>
      <p:sp>
        <p:nvSpPr>
          <p:cNvPr id="27" name="TextBox 26"/>
          <p:cNvSpPr txBox="1"/>
          <p:nvPr/>
        </p:nvSpPr>
        <p:spPr>
          <a:xfrm>
            <a:off x="1151678" y="4986544"/>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3</a:t>
            </a:r>
          </a:p>
          <a:p>
            <a:pPr algn="r" fontAlgn="auto">
              <a:spcBef>
                <a:spcPts val="0"/>
              </a:spcBef>
              <a:spcAft>
                <a:spcPts val="0"/>
              </a:spcAft>
            </a:pPr>
            <a:r>
              <a:rPr lang="en-GB" sz="2400" dirty="0">
                <a:solidFill>
                  <a:schemeClr val="tx1"/>
                </a:solidFill>
                <a:sym typeface="Calibri" panose="020F0502020204030204"/>
              </a:rPr>
              <a:t>1</a:t>
            </a:r>
            <a:endParaRPr lang="en-GB" sz="5400" dirty="0">
              <a:solidFill>
                <a:schemeClr val="tx1"/>
              </a:solidFill>
              <a:sym typeface="Calibri" panose="020F0502020204030204"/>
            </a:endParaRPr>
          </a:p>
        </p:txBody>
      </p:sp>
      <p:cxnSp>
        <p:nvCxnSpPr>
          <p:cNvPr id="37" name="Straight Arrow Connector 36"/>
          <p:cNvCxnSpPr/>
          <p:nvPr/>
        </p:nvCxnSpPr>
        <p:spPr>
          <a:xfrm>
            <a:off x="3095150" y="5428599"/>
            <a:ext cx="769398" cy="0"/>
          </a:xfrm>
          <a:prstGeom prst="straightConnector1">
            <a:avLst/>
          </a:prstGeom>
          <a:noFill/>
          <a:ln w="57150" cap="flat">
            <a:solidFill>
              <a:schemeClr val="tx1"/>
            </a:solidFill>
            <a:prstDash val="solid"/>
            <a:round/>
            <a:tailEnd type="triangle"/>
          </a:ln>
          <a:effectLst/>
          <a:sp3d/>
        </p:spPr>
        <p:style>
          <a:lnRef idx="0">
            <a:scrgbClr r="0" g="0" b="0"/>
          </a:lnRef>
          <a:fillRef idx="0">
            <a:scrgbClr r="0" g="0" b="0"/>
          </a:fillRef>
          <a:effectRef idx="0">
            <a:scrgbClr r="0" g="0" b="0"/>
          </a:effectRef>
          <a:fontRef idx="none"/>
        </p:style>
      </p:cxnSp>
      <p:sp>
        <p:nvSpPr>
          <p:cNvPr id="38" name="TextBox 37"/>
          <p:cNvSpPr txBox="1"/>
          <p:nvPr/>
        </p:nvSpPr>
        <p:spPr>
          <a:xfrm>
            <a:off x="4572000" y="4938734"/>
            <a:ext cx="3831433"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ym typeface="Calibri" panose="020F0502020204030204"/>
              </a:rPr>
              <a:t>He</a:t>
            </a:r>
            <a:endParaRPr lang="en-GB" sz="5400" b="1" dirty="0">
              <a:solidFill>
                <a:srgbClr val="48A9C5"/>
              </a:solidFill>
              <a:sym typeface="Calibri" panose="020F0502020204030204"/>
            </a:endParaRPr>
          </a:p>
        </p:txBody>
      </p:sp>
      <p:sp>
        <p:nvSpPr>
          <p:cNvPr id="39" name="TextBox 38"/>
          <p:cNvSpPr txBox="1"/>
          <p:nvPr/>
        </p:nvSpPr>
        <p:spPr>
          <a:xfrm>
            <a:off x="3142768" y="4938734"/>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tx1"/>
                </a:solidFill>
                <a:sym typeface="Calibri" panose="020F0502020204030204"/>
              </a:rPr>
              <a:t>_</a:t>
            </a:r>
          </a:p>
          <a:p>
            <a:pPr algn="r" fontAlgn="auto">
              <a:spcBef>
                <a:spcPts val="0"/>
              </a:spcBef>
              <a:spcAft>
                <a:spcPts val="0"/>
              </a:spcAft>
            </a:pPr>
            <a:r>
              <a:rPr lang="en-GB" sz="2400" dirty="0">
                <a:solidFill>
                  <a:schemeClr val="tx1"/>
                </a:solidFill>
                <a:sym typeface="Calibri" panose="020F0502020204030204"/>
              </a:rPr>
              <a:t>_</a:t>
            </a:r>
            <a:endParaRPr lang="en-GB" sz="5400" dirty="0">
              <a:solidFill>
                <a:schemeClr val="tx1"/>
              </a:solidFill>
              <a:sym typeface="Calibri" panose="020F0502020204030204"/>
            </a:endParaRPr>
          </a:p>
        </p:txBody>
      </p:sp>
      <p:sp>
        <p:nvSpPr>
          <p:cNvPr id="40" name="TextBox 39"/>
          <p:cNvSpPr txBox="1"/>
          <p:nvPr/>
        </p:nvSpPr>
        <p:spPr>
          <a:xfrm>
            <a:off x="5485528" y="4920066"/>
            <a:ext cx="489857"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tx1"/>
                </a:solidFill>
                <a:sym typeface="Calibri" panose="020F0502020204030204"/>
              </a:rPr>
              <a:t>+</a:t>
            </a:r>
          </a:p>
        </p:txBody>
      </p:sp>
      <p:grpSp>
        <p:nvGrpSpPr>
          <p:cNvPr id="41" name="Group 40"/>
          <p:cNvGrpSpPr/>
          <p:nvPr/>
        </p:nvGrpSpPr>
        <p:grpSpPr>
          <a:xfrm>
            <a:off x="6002510" y="2102465"/>
            <a:ext cx="1631176" cy="923326"/>
            <a:chOff x="6123269" y="2121133"/>
            <a:chExt cx="1631176" cy="923326"/>
          </a:xfrm>
        </p:grpSpPr>
        <p:sp>
          <p:nvSpPr>
            <p:cNvPr id="42" name="TextBox 41"/>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b="1" dirty="0">
                  <a:solidFill>
                    <a:schemeClr val="accent1"/>
                  </a:solidFill>
                  <a:sym typeface="Calibri" panose="020F0502020204030204"/>
                </a:rPr>
                <a:t>e</a:t>
              </a:r>
            </a:p>
          </p:txBody>
        </p:sp>
        <p:sp>
          <p:nvSpPr>
            <p:cNvPr id="43" name="TextBox 42"/>
            <p:cNvSpPr txBox="1"/>
            <p:nvPr/>
          </p:nvSpPr>
          <p:spPr>
            <a:xfrm>
              <a:off x="6123269" y="2151673"/>
              <a:ext cx="39887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0</a:t>
              </a:r>
            </a:p>
            <a:p>
              <a:pPr algn="r" fontAlgn="auto">
                <a:spcBef>
                  <a:spcPts val="0"/>
                </a:spcBef>
                <a:spcAft>
                  <a:spcPts val="0"/>
                </a:spcAft>
              </a:pPr>
              <a:r>
                <a:rPr lang="en-GB" sz="2400" dirty="0">
                  <a:solidFill>
                    <a:schemeClr val="accent1"/>
                  </a:solidFill>
                  <a:sym typeface="Calibri" panose="020F0502020204030204"/>
                </a:rPr>
                <a:t>-1</a:t>
              </a:r>
              <a:endParaRPr lang="en-GB" sz="5400" dirty="0">
                <a:solidFill>
                  <a:schemeClr val="accent1"/>
                </a:solidFill>
                <a:sym typeface="Calibri" panose="020F0502020204030204"/>
              </a:endParaRPr>
            </a:p>
          </p:txBody>
        </p:sp>
      </p:grpSp>
      <p:sp>
        <p:nvSpPr>
          <p:cNvPr id="44" name="TextBox 43"/>
          <p:cNvSpPr txBox="1"/>
          <p:nvPr/>
        </p:nvSpPr>
        <p:spPr>
          <a:xfrm>
            <a:off x="3269553" y="2167299"/>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140</a:t>
            </a:r>
          </a:p>
          <a:p>
            <a:pPr algn="r" fontAlgn="auto">
              <a:spcBef>
                <a:spcPts val="0"/>
              </a:spcBef>
              <a:spcAft>
                <a:spcPts val="0"/>
              </a:spcAft>
            </a:pPr>
            <a:r>
              <a:rPr lang="en-GB" sz="2400" dirty="0">
                <a:solidFill>
                  <a:schemeClr val="accent1"/>
                </a:solidFill>
                <a:sym typeface="Calibri" panose="020F0502020204030204"/>
              </a:rPr>
              <a:t>58</a:t>
            </a:r>
            <a:endParaRPr lang="en-GB" sz="5400" dirty="0">
              <a:solidFill>
                <a:schemeClr val="accent1"/>
              </a:solidFill>
              <a:sym typeface="Calibri" panose="020F0502020204030204"/>
            </a:endParaRPr>
          </a:p>
        </p:txBody>
      </p:sp>
      <p:grpSp>
        <p:nvGrpSpPr>
          <p:cNvPr id="45" name="Group 44"/>
          <p:cNvGrpSpPr/>
          <p:nvPr/>
        </p:nvGrpSpPr>
        <p:grpSpPr>
          <a:xfrm>
            <a:off x="6002510" y="3073414"/>
            <a:ext cx="1631176" cy="923326"/>
            <a:chOff x="6123269" y="2121133"/>
            <a:chExt cx="1631176" cy="923326"/>
          </a:xfrm>
        </p:grpSpPr>
        <p:sp>
          <p:nvSpPr>
            <p:cNvPr id="46" name="TextBox 45"/>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b="1" dirty="0">
                  <a:solidFill>
                    <a:schemeClr val="accent1"/>
                  </a:solidFill>
                  <a:sym typeface="Calibri" panose="020F0502020204030204"/>
                </a:rPr>
                <a:t>e</a:t>
              </a:r>
            </a:p>
          </p:txBody>
        </p:sp>
        <p:sp>
          <p:nvSpPr>
            <p:cNvPr id="47" name="TextBox 46"/>
            <p:cNvSpPr txBox="1"/>
            <p:nvPr/>
          </p:nvSpPr>
          <p:spPr>
            <a:xfrm>
              <a:off x="6123269" y="2151673"/>
              <a:ext cx="39887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0</a:t>
              </a:r>
            </a:p>
            <a:p>
              <a:pPr algn="r" fontAlgn="auto">
                <a:spcBef>
                  <a:spcPts val="0"/>
                </a:spcBef>
                <a:spcAft>
                  <a:spcPts val="0"/>
                </a:spcAft>
              </a:pPr>
              <a:r>
                <a:rPr lang="en-GB" sz="2400" dirty="0">
                  <a:solidFill>
                    <a:schemeClr val="accent1"/>
                  </a:solidFill>
                  <a:sym typeface="Calibri" panose="020F0502020204030204"/>
                </a:rPr>
                <a:t>-1</a:t>
              </a:r>
              <a:endParaRPr lang="en-GB" sz="5400" dirty="0">
                <a:solidFill>
                  <a:schemeClr val="accent1"/>
                </a:solidFill>
                <a:sym typeface="Calibri" panose="020F0502020204030204"/>
              </a:endParaRPr>
            </a:p>
          </p:txBody>
        </p:sp>
      </p:grpSp>
      <p:sp>
        <p:nvSpPr>
          <p:cNvPr id="48" name="TextBox 47"/>
          <p:cNvSpPr txBox="1"/>
          <p:nvPr/>
        </p:nvSpPr>
        <p:spPr>
          <a:xfrm>
            <a:off x="3273064" y="3127579"/>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139</a:t>
            </a:r>
          </a:p>
          <a:p>
            <a:pPr algn="r" fontAlgn="auto">
              <a:spcBef>
                <a:spcPts val="0"/>
              </a:spcBef>
              <a:spcAft>
                <a:spcPts val="0"/>
              </a:spcAft>
            </a:pPr>
            <a:r>
              <a:rPr lang="en-GB" sz="2400" dirty="0">
                <a:solidFill>
                  <a:schemeClr val="accent1"/>
                </a:solidFill>
                <a:sym typeface="Calibri" panose="020F0502020204030204"/>
              </a:rPr>
              <a:t>57</a:t>
            </a:r>
            <a:endParaRPr lang="en-GB" sz="5400" dirty="0">
              <a:solidFill>
                <a:schemeClr val="accent1"/>
              </a:solidFill>
              <a:sym typeface="Calibri" panose="020F0502020204030204"/>
            </a:endParaRPr>
          </a:p>
        </p:txBody>
      </p:sp>
      <p:grpSp>
        <p:nvGrpSpPr>
          <p:cNvPr id="49" name="Group 48"/>
          <p:cNvGrpSpPr/>
          <p:nvPr/>
        </p:nvGrpSpPr>
        <p:grpSpPr>
          <a:xfrm>
            <a:off x="6002510" y="4005121"/>
            <a:ext cx="1631176" cy="923326"/>
            <a:chOff x="6123269" y="2121133"/>
            <a:chExt cx="1631176" cy="923326"/>
          </a:xfrm>
        </p:grpSpPr>
        <p:sp>
          <p:nvSpPr>
            <p:cNvPr id="50" name="TextBox 49"/>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b="1" dirty="0">
                  <a:solidFill>
                    <a:schemeClr val="accent1"/>
                  </a:solidFill>
                  <a:sym typeface="Calibri" panose="020F0502020204030204"/>
                </a:rPr>
                <a:t>e</a:t>
              </a:r>
            </a:p>
          </p:txBody>
        </p:sp>
        <p:sp>
          <p:nvSpPr>
            <p:cNvPr id="51" name="TextBox 50"/>
            <p:cNvSpPr txBox="1"/>
            <p:nvPr/>
          </p:nvSpPr>
          <p:spPr>
            <a:xfrm>
              <a:off x="6123269" y="2151673"/>
              <a:ext cx="39887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0</a:t>
              </a:r>
            </a:p>
            <a:p>
              <a:pPr algn="r" fontAlgn="auto">
                <a:spcBef>
                  <a:spcPts val="0"/>
                </a:spcBef>
                <a:spcAft>
                  <a:spcPts val="0"/>
                </a:spcAft>
              </a:pPr>
              <a:r>
                <a:rPr lang="en-GB" sz="2400" dirty="0">
                  <a:solidFill>
                    <a:schemeClr val="accent1"/>
                  </a:solidFill>
                  <a:sym typeface="Calibri" panose="020F0502020204030204"/>
                </a:rPr>
                <a:t>-1</a:t>
              </a:r>
              <a:endParaRPr lang="en-GB" sz="5400" dirty="0">
                <a:solidFill>
                  <a:schemeClr val="accent1"/>
                </a:solidFill>
                <a:sym typeface="Calibri" panose="020F0502020204030204"/>
              </a:endParaRPr>
            </a:p>
          </p:txBody>
        </p:sp>
      </p:grpSp>
      <p:sp>
        <p:nvSpPr>
          <p:cNvPr id="52" name="TextBox 51"/>
          <p:cNvSpPr txBox="1"/>
          <p:nvPr/>
        </p:nvSpPr>
        <p:spPr>
          <a:xfrm>
            <a:off x="3249800" y="4041102"/>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137</a:t>
            </a:r>
          </a:p>
          <a:p>
            <a:pPr algn="r" fontAlgn="auto">
              <a:spcBef>
                <a:spcPts val="0"/>
              </a:spcBef>
              <a:spcAft>
                <a:spcPts val="0"/>
              </a:spcAft>
            </a:pPr>
            <a:r>
              <a:rPr lang="en-GB" sz="2400" dirty="0">
                <a:solidFill>
                  <a:schemeClr val="accent1"/>
                </a:solidFill>
                <a:sym typeface="Calibri" panose="020F0502020204030204"/>
              </a:rPr>
              <a:t>56</a:t>
            </a:r>
            <a:endParaRPr lang="en-GB" sz="5400" dirty="0">
              <a:solidFill>
                <a:schemeClr val="accent1"/>
              </a:solidFill>
              <a:sym typeface="Calibri" panose="020F0502020204030204"/>
            </a:endParaRPr>
          </a:p>
        </p:txBody>
      </p:sp>
      <p:grpSp>
        <p:nvGrpSpPr>
          <p:cNvPr id="53" name="Group 52"/>
          <p:cNvGrpSpPr/>
          <p:nvPr/>
        </p:nvGrpSpPr>
        <p:grpSpPr>
          <a:xfrm>
            <a:off x="6012992" y="4958987"/>
            <a:ext cx="1631176" cy="923326"/>
            <a:chOff x="6123269" y="2121133"/>
            <a:chExt cx="1631176" cy="923326"/>
          </a:xfrm>
        </p:grpSpPr>
        <p:sp>
          <p:nvSpPr>
            <p:cNvPr id="54" name="TextBox 53"/>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b="1" dirty="0">
                  <a:solidFill>
                    <a:schemeClr val="accent1"/>
                  </a:solidFill>
                  <a:sym typeface="Calibri" panose="020F0502020204030204"/>
                </a:rPr>
                <a:t>e</a:t>
              </a:r>
            </a:p>
          </p:txBody>
        </p:sp>
        <p:sp>
          <p:nvSpPr>
            <p:cNvPr id="55" name="TextBox 54"/>
            <p:cNvSpPr txBox="1"/>
            <p:nvPr/>
          </p:nvSpPr>
          <p:spPr>
            <a:xfrm>
              <a:off x="6123269" y="2151673"/>
              <a:ext cx="39887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0</a:t>
              </a:r>
            </a:p>
            <a:p>
              <a:pPr algn="r" fontAlgn="auto">
                <a:spcBef>
                  <a:spcPts val="0"/>
                </a:spcBef>
                <a:spcAft>
                  <a:spcPts val="0"/>
                </a:spcAft>
              </a:pPr>
              <a:r>
                <a:rPr lang="en-GB" sz="2400" dirty="0">
                  <a:solidFill>
                    <a:schemeClr val="accent1"/>
                  </a:solidFill>
                  <a:sym typeface="Calibri" panose="020F0502020204030204"/>
                </a:rPr>
                <a:t>-1</a:t>
              </a:r>
              <a:endParaRPr lang="en-GB" sz="5400" dirty="0">
                <a:solidFill>
                  <a:schemeClr val="accent1"/>
                </a:solidFill>
                <a:sym typeface="Calibri" panose="020F0502020204030204"/>
              </a:endParaRPr>
            </a:p>
          </p:txBody>
        </p:sp>
      </p:grpSp>
      <p:sp>
        <p:nvSpPr>
          <p:cNvPr id="56" name="TextBox 55"/>
          <p:cNvSpPr txBox="1"/>
          <p:nvPr/>
        </p:nvSpPr>
        <p:spPr>
          <a:xfrm>
            <a:off x="3142767" y="494646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3</a:t>
            </a:r>
          </a:p>
          <a:p>
            <a:pPr algn="r" fontAlgn="auto">
              <a:spcBef>
                <a:spcPts val="0"/>
              </a:spcBef>
              <a:spcAft>
                <a:spcPts val="0"/>
              </a:spcAft>
            </a:pPr>
            <a:r>
              <a:rPr lang="en-GB" sz="2400" dirty="0">
                <a:solidFill>
                  <a:schemeClr val="accent1"/>
                </a:solidFill>
                <a:sym typeface="Calibri" panose="020F0502020204030204"/>
              </a:rPr>
              <a:t>2</a:t>
            </a:r>
            <a:endParaRPr lang="en-GB" sz="5400" dirty="0">
              <a:solidFill>
                <a:schemeClr val="accent1"/>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6.22 Nuclear Equations</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7" grpId="0"/>
      <p:bldP spid="24" grpId="0"/>
      <p:bldP spid="39" grpId="0"/>
      <p:bldP spid="44" grpId="0"/>
      <p:bldP spid="48" grpId="0"/>
      <p:bldP spid="52" grpId="0"/>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657622" y="917089"/>
          <a:ext cx="1348598" cy="720641"/>
        </p:xfrm>
        <a:graphic>
          <a:graphicData uri="http://schemas.openxmlformats.org/drawingml/2006/table">
            <a:tbl>
              <a:tblPr firstRow="1" bandRow="1">
                <a:tableStyleId>{5940675A-B579-460E-94D1-54222C63F5DA}</a:tableStyleId>
              </a:tblPr>
              <a:tblGrid>
                <a:gridCol w="1348598">
                  <a:extLst>
                    <a:ext uri="{9D8B030D-6E8A-4147-A177-3AD203B41FA5}">
                      <a16:colId xmlns:a16="http://schemas.microsoft.com/office/drawing/2014/main" val="20000"/>
                    </a:ext>
                  </a:extLst>
                </a:gridCol>
              </a:tblGrid>
              <a:tr h="720641">
                <a:tc>
                  <a:txBody>
                    <a:bodyPr/>
                    <a:lstStyle/>
                    <a:p>
                      <a:pPr algn="ctr"/>
                      <a:r>
                        <a:rPr lang="en-GB" sz="2400" b="1" dirty="0"/>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006220" y="815949"/>
            <a:ext cx="6920512"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Complete the table comparing alpha and beta decay.</a:t>
            </a:r>
            <a:endParaRPr lang="en-GB" sz="2800" b="1" dirty="0">
              <a:solidFill>
                <a:srgbClr val="48A9C5"/>
              </a:solidFill>
              <a:sym typeface="Calibri" panose="020F0502020204030204"/>
            </a:endParaRPr>
          </a:p>
        </p:txBody>
      </p:sp>
      <p:graphicFrame>
        <p:nvGraphicFramePr>
          <p:cNvPr id="2" name="Table 2"/>
          <p:cNvGraphicFramePr>
            <a:graphicFrameLocks noGrp="1"/>
          </p:cNvGraphicFramePr>
          <p:nvPr/>
        </p:nvGraphicFramePr>
        <p:xfrm>
          <a:off x="821395" y="1939005"/>
          <a:ext cx="7940468" cy="4103046"/>
        </p:xfrm>
        <a:graphic>
          <a:graphicData uri="http://schemas.openxmlformats.org/drawingml/2006/table">
            <a:tbl>
              <a:tblPr firstRow="1" bandRow="1">
                <a:tableStyleId>{5940675A-B579-460E-94D1-54222C63F5DA}</a:tableStyleId>
              </a:tblPr>
              <a:tblGrid>
                <a:gridCol w="1985117">
                  <a:extLst>
                    <a:ext uri="{9D8B030D-6E8A-4147-A177-3AD203B41FA5}">
                      <a16:colId xmlns:a16="http://schemas.microsoft.com/office/drawing/2014/main" val="20000"/>
                    </a:ext>
                  </a:extLst>
                </a:gridCol>
                <a:gridCol w="1985117">
                  <a:extLst>
                    <a:ext uri="{9D8B030D-6E8A-4147-A177-3AD203B41FA5}">
                      <a16:colId xmlns:a16="http://schemas.microsoft.com/office/drawing/2014/main" val="20001"/>
                    </a:ext>
                  </a:extLst>
                </a:gridCol>
                <a:gridCol w="1985117">
                  <a:extLst>
                    <a:ext uri="{9D8B030D-6E8A-4147-A177-3AD203B41FA5}">
                      <a16:colId xmlns:a16="http://schemas.microsoft.com/office/drawing/2014/main" val="20002"/>
                    </a:ext>
                  </a:extLst>
                </a:gridCol>
                <a:gridCol w="1985117">
                  <a:extLst>
                    <a:ext uri="{9D8B030D-6E8A-4147-A177-3AD203B41FA5}">
                      <a16:colId xmlns:a16="http://schemas.microsoft.com/office/drawing/2014/main" val="20003"/>
                    </a:ext>
                  </a:extLst>
                </a:gridCol>
              </a:tblGrid>
              <a:tr h="1367682">
                <a:tc>
                  <a:txBody>
                    <a:bodyPr/>
                    <a:lstStyle/>
                    <a:p>
                      <a:pPr algn="ctr"/>
                      <a:r>
                        <a:rPr lang="en-US" sz="2400" b="1" dirty="0"/>
                        <a:t>Type of Decay</a:t>
                      </a:r>
                    </a:p>
                  </a:txBody>
                  <a:tcPr anchor="ctr">
                    <a:solidFill>
                      <a:srgbClr val="4F81BD">
                        <a:alpha val="60000"/>
                      </a:srgbClr>
                    </a:solidFill>
                  </a:tcPr>
                </a:tc>
                <a:tc>
                  <a:txBody>
                    <a:bodyPr/>
                    <a:lstStyle/>
                    <a:p>
                      <a:pPr algn="ctr"/>
                      <a:r>
                        <a:rPr lang="en-US" sz="2400" b="1" dirty="0"/>
                        <a:t>Particle Emitted From Nucleus</a:t>
                      </a:r>
                    </a:p>
                  </a:txBody>
                  <a:tcPr anchor="ctr">
                    <a:solidFill>
                      <a:srgbClr val="4F81BD">
                        <a:alpha val="60000"/>
                      </a:srgbClr>
                    </a:solidFill>
                  </a:tcPr>
                </a:tc>
                <a:tc>
                  <a:txBody>
                    <a:bodyPr/>
                    <a:lstStyle/>
                    <a:p>
                      <a:pPr algn="ctr"/>
                      <a:r>
                        <a:rPr lang="en-US" sz="2400" b="1" dirty="0"/>
                        <a:t>Mass of Nucleus</a:t>
                      </a:r>
                    </a:p>
                  </a:txBody>
                  <a:tcPr anchor="ctr">
                    <a:solidFill>
                      <a:srgbClr val="4F81BD">
                        <a:alpha val="60000"/>
                      </a:srgbClr>
                    </a:solidFill>
                  </a:tcPr>
                </a:tc>
                <a:tc>
                  <a:txBody>
                    <a:bodyPr/>
                    <a:lstStyle/>
                    <a:p>
                      <a:pPr algn="ctr"/>
                      <a:r>
                        <a:rPr lang="en-US" sz="2400" b="1" dirty="0"/>
                        <a:t>Charge of Nucleus</a:t>
                      </a:r>
                    </a:p>
                  </a:txBody>
                  <a:tcPr anchor="ctr">
                    <a:solidFill>
                      <a:srgbClr val="4F81BD">
                        <a:alpha val="60000"/>
                      </a:srgbClr>
                    </a:solidFill>
                  </a:tcPr>
                </a:tc>
                <a:extLst>
                  <a:ext uri="{0D108BD9-81ED-4DB2-BD59-A6C34878D82A}">
                    <a16:rowId xmlns:a16="http://schemas.microsoft.com/office/drawing/2014/main" val="10000"/>
                  </a:ext>
                </a:extLst>
              </a:tr>
              <a:tr h="1367682">
                <a:tc>
                  <a:txBody>
                    <a:bodyPr/>
                    <a:lstStyle/>
                    <a:p>
                      <a:pPr algn="ctr"/>
                      <a:r>
                        <a:rPr lang="en-US" sz="2400" b="1" dirty="0"/>
                        <a:t>Alpha</a:t>
                      </a:r>
                    </a:p>
                  </a:txBody>
                  <a:tcPr anchor="ctr">
                    <a:solidFill>
                      <a:srgbClr val="4F81BD">
                        <a:alpha val="60000"/>
                      </a:srgbClr>
                    </a:solidFill>
                  </a:tcPr>
                </a:tc>
                <a:tc>
                  <a:txBody>
                    <a:bodyPr/>
                    <a:lstStyle/>
                    <a:p>
                      <a:pPr algn="ctr"/>
                      <a:endParaRPr lang="en-US" sz="2400" dirty="0"/>
                    </a:p>
                  </a:txBody>
                  <a:tcPr anchor="ctr"/>
                </a:tc>
                <a:tc>
                  <a:txBody>
                    <a:bodyPr/>
                    <a:lstStyle/>
                    <a:p>
                      <a:pPr algn="ctr"/>
                      <a:r>
                        <a:rPr lang="en-US" sz="2400" dirty="0"/>
                        <a:t>Decreases</a:t>
                      </a:r>
                    </a:p>
                  </a:txBody>
                  <a:tcPr anchor="ctr"/>
                </a:tc>
                <a:tc>
                  <a:txBody>
                    <a:bodyPr/>
                    <a:lstStyle/>
                    <a:p>
                      <a:pPr algn="ctr"/>
                      <a:r>
                        <a:rPr lang="en-US" sz="2400" dirty="0"/>
                        <a:t>Decreases</a:t>
                      </a:r>
                    </a:p>
                  </a:txBody>
                  <a:tcPr anchor="ctr"/>
                </a:tc>
                <a:extLst>
                  <a:ext uri="{0D108BD9-81ED-4DB2-BD59-A6C34878D82A}">
                    <a16:rowId xmlns:a16="http://schemas.microsoft.com/office/drawing/2014/main" val="10001"/>
                  </a:ext>
                </a:extLst>
              </a:tr>
              <a:tr h="1367682">
                <a:tc>
                  <a:txBody>
                    <a:bodyPr/>
                    <a:lstStyle/>
                    <a:p>
                      <a:pPr algn="ctr"/>
                      <a:r>
                        <a:rPr lang="en-US" sz="2400" b="1" dirty="0"/>
                        <a:t>Beta -</a:t>
                      </a:r>
                    </a:p>
                  </a:txBody>
                  <a:tcPr anchor="ctr">
                    <a:solidFill>
                      <a:srgbClr val="4F81BD">
                        <a:alpha val="60000"/>
                      </a:srgbClr>
                    </a:solidFill>
                  </a:tcPr>
                </a:tc>
                <a:tc>
                  <a:txBody>
                    <a:bodyPr/>
                    <a:lstStyle/>
                    <a:p>
                      <a:pPr algn="ctr"/>
                      <a:endParaRPr lang="en-US" sz="2400"/>
                    </a:p>
                  </a:txBody>
                  <a:tcPr anchor="ctr"/>
                </a:tc>
                <a:tc>
                  <a:txBody>
                    <a:bodyPr/>
                    <a:lstStyle/>
                    <a:p>
                      <a:pPr algn="ctr"/>
                      <a:r>
                        <a:rPr lang="en-US" sz="2400" dirty="0"/>
                        <a:t>Unchanged</a:t>
                      </a:r>
                    </a:p>
                  </a:txBody>
                  <a:tcPr anchor="ctr"/>
                </a:tc>
                <a:tc>
                  <a:txBody>
                    <a:bodyPr/>
                    <a:lstStyle/>
                    <a:p>
                      <a:pPr algn="ctr"/>
                      <a:r>
                        <a:rPr lang="en-US" sz="2400" dirty="0"/>
                        <a:t>Increases</a:t>
                      </a:r>
                    </a:p>
                  </a:txBody>
                  <a:tcPr anchor="ctr"/>
                </a:tc>
                <a:extLst>
                  <a:ext uri="{0D108BD9-81ED-4DB2-BD59-A6C34878D82A}">
                    <a16:rowId xmlns:a16="http://schemas.microsoft.com/office/drawing/2014/main" val="10002"/>
                  </a:ext>
                </a:extLst>
              </a:tr>
            </a:tbl>
          </a:graphicData>
        </a:graphic>
      </p:graphicFrame>
      <p:grpSp>
        <p:nvGrpSpPr>
          <p:cNvPr id="57" name="Group 56"/>
          <p:cNvGrpSpPr/>
          <p:nvPr/>
        </p:nvGrpSpPr>
        <p:grpSpPr>
          <a:xfrm>
            <a:off x="3201396" y="3528865"/>
            <a:ext cx="1590233" cy="923326"/>
            <a:chOff x="6164212" y="2121133"/>
            <a:chExt cx="1590233" cy="923326"/>
          </a:xfrm>
        </p:grpSpPr>
        <p:sp>
          <p:nvSpPr>
            <p:cNvPr id="58" name="TextBox 57"/>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accent1"/>
                  </a:solidFill>
                  <a:sym typeface="Calibri" panose="020F0502020204030204"/>
                </a:rPr>
                <a:t>He</a:t>
              </a:r>
              <a:endParaRPr lang="en-GB" sz="5400" b="1" dirty="0">
                <a:solidFill>
                  <a:schemeClr val="accent1"/>
                </a:solidFill>
                <a:sym typeface="Calibri" panose="020F0502020204030204"/>
              </a:endParaRPr>
            </a:p>
          </p:txBody>
        </p:sp>
        <p:sp>
          <p:nvSpPr>
            <p:cNvPr id="59" name="TextBox 58"/>
            <p:cNvSpPr txBox="1"/>
            <p:nvPr/>
          </p:nvSpPr>
          <p:spPr>
            <a:xfrm>
              <a:off x="6164212" y="2151673"/>
              <a:ext cx="1256621"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400" dirty="0">
                  <a:solidFill>
                    <a:schemeClr val="accent1"/>
                  </a:solidFill>
                  <a:sym typeface="Calibri" panose="020F0502020204030204"/>
                </a:rPr>
                <a:t>4</a:t>
              </a:r>
            </a:p>
            <a:p>
              <a:pPr algn="just" fontAlgn="auto">
                <a:spcBef>
                  <a:spcPts val="0"/>
                </a:spcBef>
                <a:spcAft>
                  <a:spcPts val="0"/>
                </a:spcAft>
              </a:pPr>
              <a:r>
                <a:rPr lang="en-GB" sz="2400" dirty="0">
                  <a:solidFill>
                    <a:schemeClr val="accent1"/>
                  </a:solidFill>
                  <a:sym typeface="Calibri" panose="020F0502020204030204"/>
                </a:rPr>
                <a:t>2</a:t>
              </a:r>
              <a:endParaRPr lang="en-GB" sz="5400" dirty="0">
                <a:solidFill>
                  <a:schemeClr val="accent1"/>
                </a:solidFill>
                <a:sym typeface="Calibri" panose="020F0502020204030204"/>
              </a:endParaRPr>
            </a:p>
          </p:txBody>
        </p:sp>
      </p:grpSp>
      <p:grpSp>
        <p:nvGrpSpPr>
          <p:cNvPr id="60" name="Group 59"/>
          <p:cNvGrpSpPr/>
          <p:nvPr/>
        </p:nvGrpSpPr>
        <p:grpSpPr>
          <a:xfrm>
            <a:off x="3388674" y="4927551"/>
            <a:ext cx="1631176" cy="923326"/>
            <a:chOff x="6123269" y="2121133"/>
            <a:chExt cx="1631176" cy="923326"/>
          </a:xfrm>
        </p:grpSpPr>
        <p:sp>
          <p:nvSpPr>
            <p:cNvPr id="61" name="TextBox 60"/>
            <p:cNvSpPr txBox="1"/>
            <p:nvPr/>
          </p:nvSpPr>
          <p:spPr>
            <a:xfrm>
              <a:off x="6497824" y="2121133"/>
              <a:ext cx="125662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5400" dirty="0">
                  <a:solidFill>
                    <a:schemeClr val="accent1"/>
                  </a:solidFill>
                  <a:sym typeface="Calibri" panose="020F0502020204030204"/>
                </a:rPr>
                <a:t>e</a:t>
              </a:r>
            </a:p>
          </p:txBody>
        </p:sp>
        <p:sp>
          <p:nvSpPr>
            <p:cNvPr id="62" name="TextBox 61"/>
            <p:cNvSpPr txBox="1"/>
            <p:nvPr/>
          </p:nvSpPr>
          <p:spPr>
            <a:xfrm>
              <a:off x="6123269" y="2151673"/>
              <a:ext cx="39887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fontAlgn="auto">
                <a:spcBef>
                  <a:spcPts val="0"/>
                </a:spcBef>
                <a:spcAft>
                  <a:spcPts val="0"/>
                </a:spcAft>
              </a:pPr>
              <a:r>
                <a:rPr lang="en-GB" sz="2400" dirty="0">
                  <a:solidFill>
                    <a:schemeClr val="accent1"/>
                  </a:solidFill>
                  <a:sym typeface="Calibri" panose="020F0502020204030204"/>
                </a:rPr>
                <a:t>0</a:t>
              </a:r>
            </a:p>
            <a:p>
              <a:pPr algn="r" fontAlgn="auto">
                <a:spcBef>
                  <a:spcPts val="0"/>
                </a:spcBef>
                <a:spcAft>
                  <a:spcPts val="0"/>
                </a:spcAft>
              </a:pPr>
              <a:r>
                <a:rPr lang="en-GB" sz="2400" dirty="0">
                  <a:solidFill>
                    <a:schemeClr val="accent1"/>
                  </a:solidFill>
                  <a:sym typeface="Calibri" panose="020F0502020204030204"/>
                </a:rPr>
                <a:t>-1</a:t>
              </a:r>
              <a:endParaRPr lang="en-GB" sz="5400" dirty="0">
                <a:solidFill>
                  <a:schemeClr val="accent1"/>
                </a:solidFill>
                <a:sym typeface="Calibri" panose="020F0502020204030204"/>
              </a:endParaRPr>
            </a:p>
          </p:txBody>
        </p:sp>
      </p:grpSp>
      <p:sp>
        <p:nvSpPr>
          <p:cNvPr id="3" name="Rectangle 2"/>
          <p:cNvSpPr/>
          <p:nvPr/>
        </p:nvSpPr>
        <p:spPr>
          <a:xfrm>
            <a:off x="5019850" y="3559405"/>
            <a:ext cx="1599314" cy="89278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3" name="Rectangle 62"/>
          <p:cNvSpPr/>
          <p:nvPr/>
        </p:nvSpPr>
        <p:spPr>
          <a:xfrm>
            <a:off x="6891979" y="3544135"/>
            <a:ext cx="1599314" cy="89278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4" name="Rectangle 63"/>
          <p:cNvSpPr/>
          <p:nvPr/>
        </p:nvSpPr>
        <p:spPr>
          <a:xfrm>
            <a:off x="5067394" y="4927194"/>
            <a:ext cx="1599314" cy="89278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5" name="Rectangle 64"/>
          <p:cNvSpPr/>
          <p:nvPr/>
        </p:nvSpPr>
        <p:spPr>
          <a:xfrm>
            <a:off x="6979041" y="4958091"/>
            <a:ext cx="1599314" cy="89278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6" name="TextBox 65"/>
          <p:cNvSpPr txBox="1"/>
          <p:nvPr/>
        </p:nvSpPr>
        <p:spPr>
          <a:xfrm>
            <a:off x="785844" y="6211004"/>
            <a:ext cx="8140888" cy="523216"/>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GB" sz="2800" dirty="0"/>
              <a:t>In both alpha and beta decay a new element is made.</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6.22 Nuclear Equations</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64" grpId="0" animBg="1"/>
      <p:bldP spid="65" grpId="0" animBg="1"/>
      <p:bldP spid="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2" y="1076591"/>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does this diagram show?</a:t>
            </a:r>
            <a:endParaRPr lang="en-GB" sz="2800" b="1" dirty="0">
              <a:solidFill>
                <a:srgbClr val="48A9C5"/>
              </a:solidFill>
              <a:sym typeface="Calibri" panose="020F0502020204030204"/>
            </a:endParaRPr>
          </a:p>
        </p:txBody>
      </p:sp>
      <p:sp>
        <p:nvSpPr>
          <p:cNvPr id="4" name="TextBox 3"/>
          <p:cNvSpPr txBox="1"/>
          <p:nvPr/>
        </p:nvSpPr>
        <p:spPr>
          <a:xfrm>
            <a:off x="991859" y="3912156"/>
            <a:ext cx="3190258" cy="1107996"/>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b="0" i="0" u="none" strike="noStrike" cap="none" spc="0" baseline="0" dirty="0">
                <a:ln>
                  <a:noFill/>
                </a:ln>
                <a:solidFill>
                  <a:schemeClr val="tx1"/>
                </a:solidFill>
                <a:effectLst/>
                <a:uFillTx/>
                <a:latin typeface="+mn-lt"/>
                <a:ea typeface="+mn-ea"/>
                <a:cs typeface="+mn-cs"/>
                <a:sym typeface="Calibri" panose="020F0502020204030204"/>
              </a:rPr>
              <a:t>The activity of a radioactive source decreases with time.</a:t>
            </a:r>
            <a:endParaRPr lang="en-GB" sz="2200" dirty="0"/>
          </a:p>
        </p:txBody>
      </p:sp>
      <p:sp>
        <p:nvSpPr>
          <p:cNvPr id="6" name="TextBox 5"/>
          <p:cNvSpPr txBox="1"/>
          <p:nvPr/>
        </p:nvSpPr>
        <p:spPr>
          <a:xfrm>
            <a:off x="4733725" y="4275904"/>
            <a:ext cx="3190258" cy="769441"/>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dirty="0">
                <a:solidFill>
                  <a:schemeClr val="tx1"/>
                </a:solidFill>
                <a:latin typeface="+mn-lt"/>
                <a:ea typeface="+mn-ea"/>
                <a:cs typeface="+mn-cs"/>
                <a:sym typeface="Calibri" panose="020F0502020204030204"/>
              </a:rPr>
              <a:t>Radioactive decay is random.</a:t>
            </a:r>
            <a:endParaRPr lang="en-GB" sz="2200" dirty="0">
              <a:solidFill>
                <a:schemeClr val="tx1"/>
              </a:solidFill>
            </a:endParaRPr>
          </a:p>
        </p:txBody>
      </p:sp>
      <p:grpSp>
        <p:nvGrpSpPr>
          <p:cNvPr id="8" name="Group 7"/>
          <p:cNvGrpSpPr/>
          <p:nvPr/>
        </p:nvGrpSpPr>
        <p:grpSpPr>
          <a:xfrm>
            <a:off x="739704" y="2139991"/>
            <a:ext cx="8203863" cy="1571766"/>
            <a:chOff x="680810" y="2073972"/>
            <a:chExt cx="8203863" cy="1571766"/>
          </a:xfrm>
        </p:grpSpPr>
        <p:pic>
          <p:nvPicPr>
            <p:cNvPr id="9" name="Picture 8" descr="A picture containing char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30736" b="31409"/>
            <a:stretch>
              <a:fillRect/>
            </a:stretch>
          </p:blipFill>
          <p:spPr>
            <a:xfrm>
              <a:off x="680810" y="2073972"/>
              <a:ext cx="8203863" cy="1571766"/>
            </a:xfrm>
            <a:prstGeom prst="rect">
              <a:avLst/>
            </a:prstGeom>
          </p:spPr>
        </p:pic>
        <p:sp>
          <p:nvSpPr>
            <p:cNvPr id="11" name="Rectangle 10"/>
            <p:cNvSpPr/>
            <p:nvPr/>
          </p:nvSpPr>
          <p:spPr>
            <a:xfrm>
              <a:off x="2428240" y="3028132"/>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4452541" y="3028132"/>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6146642" y="3030041"/>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4" name="Rectangle 13"/>
            <p:cNvSpPr/>
            <p:nvPr/>
          </p:nvSpPr>
          <p:spPr>
            <a:xfrm>
              <a:off x="7609840" y="3009721"/>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6.23 Activity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2" y="1076591"/>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does this graph show?</a:t>
            </a:r>
            <a:endParaRPr lang="en-GB" sz="2800" b="1" dirty="0">
              <a:solidFill>
                <a:srgbClr val="48A9C5"/>
              </a:solidFill>
              <a:sym typeface="Calibri" panose="020F0502020204030204"/>
            </a:endParaRPr>
          </a:p>
        </p:txBody>
      </p:sp>
      <p:pic>
        <p:nvPicPr>
          <p:cNvPr id="59" name="Picture 58" descr="A picture containing text, athletic game, sport&#10;&#10;Description automatically generated"/>
          <p:cNvPicPr>
            <a:picLocks noChangeAspect="1"/>
          </p:cNvPicPr>
          <p:nvPr/>
        </p:nvPicPr>
        <p:blipFill rotWithShape="1">
          <a:blip r:embed="rId3"/>
          <a:srcRect l="8611" t="8841" r="30496" b="56776"/>
          <a:stretch>
            <a:fillRect/>
          </a:stretch>
        </p:blipFill>
        <p:spPr>
          <a:xfrm>
            <a:off x="4258638" y="1985081"/>
            <a:ext cx="4753811" cy="3796328"/>
          </a:xfrm>
          <a:prstGeom prst="rect">
            <a:avLst/>
          </a:prstGeom>
        </p:spPr>
      </p:pic>
      <p:sp>
        <p:nvSpPr>
          <p:cNvPr id="4" name="TextBox 3"/>
          <p:cNvSpPr txBox="1"/>
          <p:nvPr/>
        </p:nvSpPr>
        <p:spPr>
          <a:xfrm>
            <a:off x="772077" y="2128878"/>
            <a:ext cx="3190258" cy="1446550"/>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b="0" i="0" u="none" strike="noStrike" cap="none" spc="0" baseline="0" dirty="0">
                <a:ln>
                  <a:noFill/>
                </a:ln>
                <a:solidFill>
                  <a:schemeClr val="tx1"/>
                </a:solidFill>
                <a:effectLst/>
                <a:uFillTx/>
                <a:latin typeface="+mn-lt"/>
                <a:ea typeface="+mn-ea"/>
                <a:cs typeface="+mn-cs"/>
                <a:sym typeface="Calibri" panose="020F0502020204030204"/>
              </a:rPr>
              <a:t>For each radioactive isotope</a:t>
            </a:r>
            <a:r>
              <a:rPr lang="en-GB" sz="2200" b="0" i="0" u="none" strike="noStrike" cap="none" spc="0" dirty="0">
                <a:ln>
                  <a:noFill/>
                </a:ln>
                <a:solidFill>
                  <a:schemeClr val="tx1"/>
                </a:solidFill>
                <a:effectLst/>
                <a:uFillTx/>
                <a:latin typeface="+mn-lt"/>
                <a:ea typeface="+mn-ea"/>
                <a:cs typeface="+mn-cs"/>
                <a:sym typeface="Calibri" panose="020F0502020204030204"/>
              </a:rPr>
              <a:t> there is a different constant change that any nucleus will decay.</a:t>
            </a:r>
            <a:endParaRPr lang="en-GB" sz="2200" dirty="0"/>
          </a:p>
        </p:txBody>
      </p:sp>
      <p:sp>
        <p:nvSpPr>
          <p:cNvPr id="5" name="TextBox 4"/>
          <p:cNvSpPr txBox="1"/>
          <p:nvPr/>
        </p:nvSpPr>
        <p:spPr>
          <a:xfrm>
            <a:off x="772077" y="3717602"/>
            <a:ext cx="3190258" cy="1785104"/>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dirty="0">
                <a:solidFill>
                  <a:schemeClr val="tx1"/>
                </a:solidFill>
                <a:latin typeface="+mn-lt"/>
                <a:ea typeface="+mn-ea"/>
                <a:cs typeface="+mn-cs"/>
                <a:sym typeface="Calibri" panose="020F0502020204030204"/>
              </a:rPr>
              <a:t>Over time the activity of radioactive sources decreases, as the number of undecayed nuclei decreases</a:t>
            </a:r>
            <a:endParaRPr lang="en-GB" sz="2200" dirty="0">
              <a:solidFill>
                <a:schemeClr val="tx1"/>
              </a:solidFill>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6.23 Activity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2" y="1076591"/>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is the unit of activity?</a:t>
            </a:r>
            <a:endParaRPr lang="en-GB" sz="2800" b="1" dirty="0">
              <a:solidFill>
                <a:srgbClr val="48A9C5"/>
              </a:solidFill>
              <a:sym typeface="Calibri" panose="020F0502020204030204"/>
            </a:endParaRPr>
          </a:p>
        </p:txBody>
      </p:sp>
      <p:sp>
        <p:nvSpPr>
          <p:cNvPr id="4" name="TextBox 3"/>
          <p:cNvSpPr txBox="1"/>
          <p:nvPr/>
        </p:nvSpPr>
        <p:spPr>
          <a:xfrm>
            <a:off x="991859" y="3912156"/>
            <a:ext cx="3190258" cy="1107996"/>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b="0" i="0" u="none" strike="noStrike" cap="none" spc="0" baseline="0" dirty="0">
                <a:ln>
                  <a:noFill/>
                </a:ln>
                <a:solidFill>
                  <a:schemeClr val="tx1"/>
                </a:solidFill>
                <a:effectLst/>
                <a:uFillTx/>
                <a:latin typeface="+mn-lt"/>
                <a:ea typeface="+mn-ea"/>
                <a:cs typeface="+mn-cs"/>
                <a:sym typeface="Calibri" panose="020F0502020204030204"/>
              </a:rPr>
              <a:t>The activity of a radioactive source decreases with time.</a:t>
            </a:r>
            <a:endParaRPr lang="en-GB" sz="2200" dirty="0"/>
          </a:p>
        </p:txBody>
      </p:sp>
      <p:sp>
        <p:nvSpPr>
          <p:cNvPr id="5" name="TextBox 4"/>
          <p:cNvSpPr txBox="1"/>
          <p:nvPr/>
        </p:nvSpPr>
        <p:spPr>
          <a:xfrm>
            <a:off x="991859" y="5158651"/>
            <a:ext cx="3190258" cy="769441"/>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dirty="0">
                <a:solidFill>
                  <a:schemeClr val="tx1"/>
                </a:solidFill>
                <a:latin typeface="+mn-lt"/>
                <a:ea typeface="+mn-ea"/>
                <a:cs typeface="+mn-cs"/>
                <a:sym typeface="Calibri" panose="020F0502020204030204"/>
              </a:rPr>
              <a:t>The unit for activity is becquerel (</a:t>
            </a:r>
            <a:r>
              <a:rPr lang="en-GB" sz="2200" dirty="0" err="1">
                <a:solidFill>
                  <a:schemeClr val="tx1"/>
                </a:solidFill>
                <a:latin typeface="+mn-lt"/>
                <a:ea typeface="+mn-ea"/>
                <a:cs typeface="+mn-cs"/>
                <a:sym typeface="Calibri" panose="020F0502020204030204"/>
              </a:rPr>
              <a:t>Bq</a:t>
            </a:r>
            <a:r>
              <a:rPr lang="en-GB" sz="2200" dirty="0">
                <a:solidFill>
                  <a:schemeClr val="tx1"/>
                </a:solidFill>
                <a:latin typeface="+mn-lt"/>
                <a:ea typeface="+mn-ea"/>
                <a:cs typeface="+mn-cs"/>
                <a:sym typeface="Calibri" panose="020F0502020204030204"/>
              </a:rPr>
              <a:t>)</a:t>
            </a:r>
            <a:endParaRPr lang="en-GB" sz="2200" dirty="0">
              <a:solidFill>
                <a:schemeClr val="tx1"/>
              </a:solidFill>
            </a:endParaRPr>
          </a:p>
        </p:txBody>
      </p:sp>
      <p:sp>
        <p:nvSpPr>
          <p:cNvPr id="6" name="TextBox 5"/>
          <p:cNvSpPr txBox="1"/>
          <p:nvPr/>
        </p:nvSpPr>
        <p:spPr>
          <a:xfrm>
            <a:off x="4733725" y="4275904"/>
            <a:ext cx="3190258" cy="769441"/>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dirty="0">
                <a:solidFill>
                  <a:schemeClr val="tx1"/>
                </a:solidFill>
                <a:latin typeface="+mn-lt"/>
                <a:ea typeface="+mn-ea"/>
                <a:cs typeface="+mn-cs"/>
                <a:sym typeface="Calibri" panose="020F0502020204030204"/>
              </a:rPr>
              <a:t>Radioactive decay is random.</a:t>
            </a:r>
            <a:endParaRPr lang="en-GB" sz="2200" dirty="0">
              <a:solidFill>
                <a:schemeClr val="tx1"/>
              </a:solidFill>
            </a:endParaRPr>
          </a:p>
        </p:txBody>
      </p:sp>
      <p:grpSp>
        <p:nvGrpSpPr>
          <p:cNvPr id="8" name="Group 7"/>
          <p:cNvGrpSpPr/>
          <p:nvPr/>
        </p:nvGrpSpPr>
        <p:grpSpPr>
          <a:xfrm>
            <a:off x="739704" y="2139991"/>
            <a:ext cx="8203863" cy="1571766"/>
            <a:chOff x="680810" y="2073972"/>
            <a:chExt cx="8203863" cy="1571766"/>
          </a:xfrm>
        </p:grpSpPr>
        <p:pic>
          <p:nvPicPr>
            <p:cNvPr id="9" name="Picture 8" descr="A picture containing char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30736" b="31409"/>
            <a:stretch>
              <a:fillRect/>
            </a:stretch>
          </p:blipFill>
          <p:spPr>
            <a:xfrm>
              <a:off x="680810" y="2073972"/>
              <a:ext cx="8203863" cy="1571766"/>
            </a:xfrm>
            <a:prstGeom prst="rect">
              <a:avLst/>
            </a:prstGeom>
          </p:spPr>
        </p:pic>
        <p:sp>
          <p:nvSpPr>
            <p:cNvPr id="11" name="Rectangle 10"/>
            <p:cNvSpPr/>
            <p:nvPr/>
          </p:nvSpPr>
          <p:spPr>
            <a:xfrm>
              <a:off x="2428240" y="3028132"/>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4452541" y="3028132"/>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6146642" y="3030041"/>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4" name="Rectangle 13"/>
            <p:cNvSpPr/>
            <p:nvPr/>
          </p:nvSpPr>
          <p:spPr>
            <a:xfrm>
              <a:off x="7609840" y="3009721"/>
              <a:ext cx="660400" cy="517708"/>
            </a:xfrm>
            <a:prstGeom prst="rect">
              <a:avLst/>
            </a:prstGeom>
            <a:solidFill>
              <a:srgbClr val="FFFFFF"/>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gr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6.24 Unit of Activity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2" y="1076591"/>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is half life?</a:t>
            </a:r>
            <a:endParaRPr lang="en-GB" sz="2800" b="1" dirty="0">
              <a:solidFill>
                <a:srgbClr val="48A9C5"/>
              </a:solidFill>
              <a:sym typeface="Calibri" panose="020F0502020204030204"/>
            </a:endParaRPr>
          </a:p>
        </p:txBody>
      </p:sp>
      <p:pic>
        <p:nvPicPr>
          <p:cNvPr id="59" name="Picture 58" descr="A picture containing text, athletic game, sport&#10;&#10;Description automatically generated"/>
          <p:cNvPicPr>
            <a:picLocks noChangeAspect="1"/>
          </p:cNvPicPr>
          <p:nvPr/>
        </p:nvPicPr>
        <p:blipFill rotWithShape="1">
          <a:blip r:embed="rId3"/>
          <a:srcRect l="8611" t="8841" r="30496" b="56776"/>
          <a:stretch>
            <a:fillRect/>
          </a:stretch>
        </p:blipFill>
        <p:spPr>
          <a:xfrm>
            <a:off x="4258638" y="1985081"/>
            <a:ext cx="4753811" cy="3796328"/>
          </a:xfrm>
          <a:prstGeom prst="rect">
            <a:avLst/>
          </a:prstGeom>
        </p:spPr>
      </p:pic>
      <p:sp>
        <p:nvSpPr>
          <p:cNvPr id="4" name="TextBox 3"/>
          <p:cNvSpPr txBox="1"/>
          <p:nvPr/>
        </p:nvSpPr>
        <p:spPr>
          <a:xfrm>
            <a:off x="772077" y="2128878"/>
            <a:ext cx="3190258" cy="1446550"/>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b="0" i="0" u="none" strike="noStrike" cap="none" spc="0" baseline="0" dirty="0">
                <a:ln>
                  <a:noFill/>
                </a:ln>
                <a:solidFill>
                  <a:schemeClr val="tx1"/>
                </a:solidFill>
                <a:effectLst/>
                <a:uFillTx/>
                <a:latin typeface="+mn-lt"/>
                <a:ea typeface="+mn-ea"/>
                <a:cs typeface="+mn-cs"/>
                <a:sym typeface="Calibri" panose="020F0502020204030204"/>
              </a:rPr>
              <a:t>The time it takes for the number of nuclei of the isotope in a sample to halve</a:t>
            </a:r>
            <a:r>
              <a:rPr lang="en-GB" sz="2200" dirty="0">
                <a:solidFill>
                  <a:schemeClr val="tx1"/>
                </a:solidFill>
                <a:latin typeface="+mn-lt"/>
                <a:ea typeface="+mn-ea"/>
                <a:cs typeface="+mn-cs"/>
                <a:sym typeface="Calibri" panose="020F0502020204030204"/>
              </a:rPr>
              <a:t>.</a:t>
            </a:r>
            <a:endParaRPr lang="en-GB" sz="2200" dirty="0"/>
          </a:p>
        </p:txBody>
      </p:sp>
      <p:sp>
        <p:nvSpPr>
          <p:cNvPr id="5" name="TextBox 4"/>
          <p:cNvSpPr txBox="1"/>
          <p:nvPr/>
        </p:nvSpPr>
        <p:spPr>
          <a:xfrm>
            <a:off x="772077" y="3733831"/>
            <a:ext cx="3190258" cy="1446550"/>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b="1" dirty="0">
                <a:solidFill>
                  <a:srgbClr val="4F81BD"/>
                </a:solidFill>
                <a:latin typeface="+mn-lt"/>
                <a:ea typeface="+mn-ea"/>
                <a:cs typeface="+mn-cs"/>
                <a:sym typeface="Calibri" panose="020F0502020204030204"/>
              </a:rPr>
              <a:t>OR</a:t>
            </a:r>
            <a:r>
              <a:rPr lang="en-GB" sz="2200" dirty="0">
                <a:solidFill>
                  <a:schemeClr val="tx1"/>
                </a:solidFill>
                <a:latin typeface="+mn-lt"/>
                <a:ea typeface="+mn-ea"/>
                <a:cs typeface="+mn-cs"/>
                <a:sym typeface="Calibri" panose="020F0502020204030204"/>
              </a:rPr>
              <a:t> it is</a:t>
            </a:r>
            <a:r>
              <a:rPr lang="en-GB" sz="2200" b="0" i="0" u="none" strike="noStrike" cap="none" spc="0" baseline="0" dirty="0">
                <a:ln>
                  <a:noFill/>
                </a:ln>
                <a:solidFill>
                  <a:schemeClr val="tx1"/>
                </a:solidFill>
                <a:effectLst/>
                <a:uFillTx/>
                <a:latin typeface="+mn-lt"/>
                <a:ea typeface="+mn-ea"/>
                <a:cs typeface="+mn-cs"/>
                <a:sym typeface="Calibri" panose="020F0502020204030204"/>
              </a:rPr>
              <a:t> the time it takes for the count rate from a sample containing the isotope to fall to half.</a:t>
            </a:r>
            <a:endParaRPr lang="en-GB" sz="22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6.25 Half Life</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2" y="1076591"/>
            <a:ext cx="740087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is half life?</a:t>
            </a:r>
            <a:endParaRPr lang="en-GB" sz="2800" b="1" dirty="0">
              <a:solidFill>
                <a:srgbClr val="48A9C5"/>
              </a:solidFill>
              <a:sym typeface="Calibri" panose="020F0502020204030204"/>
            </a:endParaRPr>
          </a:p>
        </p:txBody>
      </p:sp>
      <p:pic>
        <p:nvPicPr>
          <p:cNvPr id="59" name="Picture 58" descr="A picture containing text, athletic game, sport&#10;&#10;Description automatically generated"/>
          <p:cNvPicPr>
            <a:picLocks noChangeAspect="1"/>
          </p:cNvPicPr>
          <p:nvPr/>
        </p:nvPicPr>
        <p:blipFill rotWithShape="1">
          <a:blip r:embed="rId3"/>
          <a:srcRect l="8611" t="8841" r="30496" b="56776"/>
          <a:stretch>
            <a:fillRect/>
          </a:stretch>
        </p:blipFill>
        <p:spPr>
          <a:xfrm>
            <a:off x="4258638" y="1985081"/>
            <a:ext cx="4753811" cy="3796328"/>
          </a:xfrm>
          <a:prstGeom prst="rect">
            <a:avLst/>
          </a:prstGeom>
        </p:spPr>
      </p:pic>
      <p:sp>
        <p:nvSpPr>
          <p:cNvPr id="4" name="TextBox 3"/>
          <p:cNvSpPr txBox="1"/>
          <p:nvPr/>
        </p:nvSpPr>
        <p:spPr>
          <a:xfrm>
            <a:off x="772077" y="2524536"/>
            <a:ext cx="3190258" cy="1107996"/>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b="0" i="0" u="none" strike="noStrike" cap="none" spc="0" baseline="0" dirty="0">
                <a:ln>
                  <a:noFill/>
                </a:ln>
                <a:solidFill>
                  <a:schemeClr val="tx1"/>
                </a:solidFill>
                <a:effectLst/>
                <a:uFillTx/>
                <a:latin typeface="+mn-lt"/>
                <a:ea typeface="+mn-ea"/>
                <a:cs typeface="+mn-cs"/>
                <a:sym typeface="Calibri" panose="020F0502020204030204"/>
              </a:rPr>
              <a:t>It</a:t>
            </a:r>
            <a:r>
              <a:rPr lang="en-GB" sz="2200" b="0" i="0" u="none" strike="noStrike" cap="none" spc="0" dirty="0">
                <a:ln>
                  <a:noFill/>
                </a:ln>
                <a:solidFill>
                  <a:schemeClr val="tx1"/>
                </a:solidFill>
                <a:effectLst/>
                <a:uFillTx/>
                <a:latin typeface="+mn-lt"/>
                <a:ea typeface="+mn-ea"/>
                <a:cs typeface="+mn-cs"/>
                <a:sym typeface="Calibri" panose="020F0502020204030204"/>
              </a:rPr>
              <a:t> cant be predicted when a particular nucleus will decay.</a:t>
            </a:r>
            <a:endParaRPr lang="en-GB" sz="2200" dirty="0"/>
          </a:p>
        </p:txBody>
      </p:sp>
      <p:sp>
        <p:nvSpPr>
          <p:cNvPr id="5" name="TextBox 4"/>
          <p:cNvSpPr txBox="1"/>
          <p:nvPr/>
        </p:nvSpPr>
        <p:spPr>
          <a:xfrm>
            <a:off x="772077" y="3733831"/>
            <a:ext cx="3190258" cy="1446550"/>
          </a:xfrm>
          <a:prstGeom prst="rect">
            <a:avLst/>
          </a:prstGeom>
          <a:no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200" dirty="0">
                <a:solidFill>
                  <a:schemeClr val="tx1"/>
                </a:solidFill>
                <a:latin typeface="+mn-lt"/>
                <a:ea typeface="+mn-ea"/>
                <a:cs typeface="+mn-cs"/>
                <a:sym typeface="Calibri" panose="020F0502020204030204"/>
              </a:rPr>
              <a:t>Half life enables the activity of a large number of nuclei to be predicted during radioactive decay.</a:t>
            </a:r>
            <a:endParaRPr lang="en-GB" sz="2200" dirty="0">
              <a:solidFill>
                <a:schemeClr val="tx1"/>
              </a:solidFill>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6.26 Half Life</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9" name="Rectangle 8"/>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graphicFrame>
        <p:nvGraphicFramePr>
          <p:cNvPr id="11" name="Table 10"/>
          <p:cNvGraphicFramePr>
            <a:graphicFrameLocks noGrp="1"/>
          </p:cNvGraphicFramePr>
          <p:nvPr/>
        </p:nvGraphicFramePr>
        <p:xfrm>
          <a:off x="706055" y="3566338"/>
          <a:ext cx="8306392" cy="2389822"/>
        </p:xfrm>
        <a:graphic>
          <a:graphicData uri="http://schemas.openxmlformats.org/drawingml/2006/table">
            <a:tbl>
              <a:tblPr firstRow="1" bandRow="1">
                <a:tableStyleId>{5940675A-B579-460E-94D1-54222C63F5DA}</a:tableStyleId>
              </a:tblPr>
              <a:tblGrid>
                <a:gridCol w="2717629">
                  <a:extLst>
                    <a:ext uri="{9D8B030D-6E8A-4147-A177-3AD203B41FA5}">
                      <a16:colId xmlns:a16="http://schemas.microsoft.com/office/drawing/2014/main" val="20000"/>
                    </a:ext>
                  </a:extLst>
                </a:gridCol>
                <a:gridCol w="5588763">
                  <a:extLst>
                    <a:ext uri="{9D8B030D-6E8A-4147-A177-3AD203B41FA5}">
                      <a16:colId xmlns:a16="http://schemas.microsoft.com/office/drawing/2014/main" val="20001"/>
                    </a:ext>
                  </a:extLst>
                </a:gridCol>
              </a:tblGrid>
              <a:tr h="530542">
                <a:tc>
                  <a:txBody>
                    <a:bodyPr/>
                    <a:lstStyle/>
                    <a:p>
                      <a:pPr algn="ctr"/>
                      <a:r>
                        <a:rPr lang="en-US" sz="2200" b="1" dirty="0"/>
                        <a:t>Key Term</a:t>
                      </a:r>
                    </a:p>
                  </a:txBody>
                  <a:tcPr anchor="ctr">
                    <a:solidFill>
                      <a:srgbClr val="4A7CB5">
                        <a:alpha val="60000"/>
                      </a:srgbClr>
                    </a:solidFill>
                  </a:tcPr>
                </a:tc>
                <a:tc>
                  <a:txBody>
                    <a:bodyPr/>
                    <a:lstStyle/>
                    <a:p>
                      <a:pPr algn="ctr"/>
                      <a:r>
                        <a:rPr lang="en-US" sz="2200" b="1" dirty="0"/>
                        <a:t>Definition</a:t>
                      </a:r>
                    </a:p>
                  </a:txBody>
                  <a:tcPr anchor="ctr">
                    <a:solidFill>
                      <a:srgbClr val="4A7CB5">
                        <a:alpha val="60000"/>
                      </a:srgbClr>
                    </a:solidFill>
                  </a:tcPr>
                </a:tc>
                <a:extLst>
                  <a:ext uri="{0D108BD9-81ED-4DB2-BD59-A6C34878D82A}">
                    <a16:rowId xmlns:a16="http://schemas.microsoft.com/office/drawing/2014/main" val="10000"/>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b="0" dirty="0"/>
                        <a:t>Mass Number</a:t>
                      </a:r>
                    </a:p>
                  </a:txBody>
                  <a:tcPr anchor="ctr"/>
                </a:tc>
                <a:tc>
                  <a:txBody>
                    <a:bodyPr/>
                    <a:lstStyle/>
                    <a:p>
                      <a:pPr algn="ctr"/>
                      <a:r>
                        <a:rPr lang="en-US" sz="2200" dirty="0"/>
                        <a:t>The total number of protons and neutrons in an atom.</a:t>
                      </a:r>
                    </a:p>
                  </a:txBody>
                  <a:tcPr anchor="ctr"/>
                </a:tc>
                <a:extLst>
                  <a:ext uri="{0D108BD9-81ED-4DB2-BD59-A6C34878D82A}">
                    <a16:rowId xmlns:a16="http://schemas.microsoft.com/office/drawing/2014/main" val="10001"/>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b="0" dirty="0"/>
                        <a:t>Isotope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Atoms with the same atomic number but different mass number due to having a different number of neutrons.</a:t>
                      </a:r>
                    </a:p>
                  </a:txBody>
                  <a:tcPr anchor="ctr"/>
                </a:tc>
                <a:extLst>
                  <a:ext uri="{0D108BD9-81ED-4DB2-BD59-A6C34878D82A}">
                    <a16:rowId xmlns:a16="http://schemas.microsoft.com/office/drawing/2014/main" val="10002"/>
                  </a:ext>
                </a:extLst>
              </a:tr>
            </a:tbl>
          </a:graphicData>
        </a:graphic>
      </p:graphicFrame>
      <p:sp>
        <p:nvSpPr>
          <p:cNvPr id="12" name="Rectangle 11"/>
          <p:cNvSpPr/>
          <p:nvPr/>
        </p:nvSpPr>
        <p:spPr>
          <a:xfrm>
            <a:off x="3530010" y="4167963"/>
            <a:ext cx="5397377" cy="61668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3530010" y="4912241"/>
            <a:ext cx="5397377" cy="92332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TextBox 2"/>
          <p:cNvSpPr txBox="1"/>
          <p:nvPr/>
        </p:nvSpPr>
        <p:spPr>
          <a:xfrm>
            <a:off x="7042484" y="1542191"/>
            <a:ext cx="1257713" cy="1169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7000" b="0" i="0" u="none" strike="noStrike" cap="none" spc="0" normalizeH="0" baseline="0" dirty="0">
                <a:ln>
                  <a:noFill/>
                </a:ln>
                <a:solidFill>
                  <a:srgbClr val="4A7CB5"/>
                </a:solidFill>
                <a:effectLst/>
                <a:uFillTx/>
                <a:latin typeface="Avenir Book" panose="02000503020000020003" pitchFamily="2" charset="0"/>
                <a:ea typeface="+mn-ea"/>
                <a:cs typeface="+mn-cs"/>
                <a:sym typeface="Calibri" panose="020F0502020204030204"/>
              </a:rPr>
              <a:t>Na</a:t>
            </a:r>
          </a:p>
        </p:txBody>
      </p:sp>
      <p:sp>
        <p:nvSpPr>
          <p:cNvPr id="14" name="TextBox 13"/>
          <p:cNvSpPr txBox="1"/>
          <p:nvPr/>
        </p:nvSpPr>
        <p:spPr>
          <a:xfrm>
            <a:off x="6660195" y="1265194"/>
            <a:ext cx="518728"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000" b="0" i="0" u="none" strike="noStrike" cap="none" spc="0" normalizeH="0" baseline="0" dirty="0">
                <a:ln>
                  <a:noFill/>
                </a:ln>
                <a:solidFill>
                  <a:srgbClr val="4A7CB5"/>
                </a:solidFill>
                <a:effectLst/>
                <a:uFillTx/>
                <a:latin typeface="Avenir Book" panose="02000503020000020003" pitchFamily="2" charset="0"/>
                <a:ea typeface="+mn-ea"/>
                <a:cs typeface="+mn-cs"/>
                <a:sym typeface="Calibri" panose="020F0502020204030204"/>
              </a:rPr>
              <a:t>23</a:t>
            </a:r>
          </a:p>
        </p:txBody>
      </p:sp>
      <p:sp>
        <p:nvSpPr>
          <p:cNvPr id="15" name="TextBox 14"/>
          <p:cNvSpPr txBox="1"/>
          <p:nvPr/>
        </p:nvSpPr>
        <p:spPr>
          <a:xfrm>
            <a:off x="6660195" y="2143816"/>
            <a:ext cx="518728"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3000" b="0" i="0" u="none" strike="noStrike" cap="none" spc="0" normalizeH="0" baseline="0" dirty="0">
                <a:ln>
                  <a:noFill/>
                </a:ln>
                <a:solidFill>
                  <a:srgbClr val="4A7CB5"/>
                </a:solidFill>
                <a:effectLst/>
                <a:uFillTx/>
                <a:latin typeface="Avenir Book" panose="02000503020000020003" pitchFamily="2" charset="0"/>
                <a:ea typeface="+mn-ea"/>
                <a:cs typeface="+mn-cs"/>
                <a:sym typeface="Calibri" panose="020F0502020204030204"/>
              </a:rPr>
              <a:t>11</a:t>
            </a:r>
          </a:p>
        </p:txBody>
      </p:sp>
      <p:sp>
        <p:nvSpPr>
          <p:cNvPr id="16" name="TextBox 15"/>
          <p:cNvSpPr txBox="1"/>
          <p:nvPr/>
        </p:nvSpPr>
        <p:spPr>
          <a:xfrm>
            <a:off x="3899987" y="1061698"/>
            <a:ext cx="1853363"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Mass number</a:t>
            </a:r>
            <a:endParaRPr lang="en-GB" sz="2300" dirty="0">
              <a:latin typeface="Calibri" panose="020F0502020204030204" charset="0"/>
              <a:cs typeface="Calibri" panose="020F0502020204030204" charset="0"/>
            </a:endParaRPr>
          </a:p>
        </p:txBody>
      </p:sp>
      <p:cxnSp>
        <p:nvCxnSpPr>
          <p:cNvPr id="5" name="Straight Arrow Connector 4"/>
          <p:cNvCxnSpPr>
            <a:stCxn id="16" idx="3"/>
          </p:cNvCxnSpPr>
          <p:nvPr/>
        </p:nvCxnSpPr>
        <p:spPr>
          <a:xfrm>
            <a:off x="5753350" y="1284836"/>
            <a:ext cx="906845" cy="132452"/>
          </a:xfrm>
          <a:prstGeom prst="straightConnector1">
            <a:avLst/>
          </a:prstGeom>
          <a:noFill/>
          <a:ln w="57150" cap="flat">
            <a:solidFill>
              <a:srgbClr val="4A7CB5"/>
            </a:solidFill>
            <a:prstDash val="solid"/>
            <a:round/>
            <a:tailEnd type="triangle"/>
          </a:ln>
          <a:effectLst/>
          <a:sp3d/>
        </p:spPr>
        <p:style>
          <a:lnRef idx="0">
            <a:scrgbClr r="0" g="0" b="0"/>
          </a:lnRef>
          <a:fillRef idx="0">
            <a:scrgbClr r="0" g="0" b="0"/>
          </a:fillRef>
          <a:effectRef idx="0">
            <a:scrgbClr r="0" g="0" b="0"/>
          </a:effectRef>
          <a:fontRef idx="none"/>
        </p:style>
      </p:cxnSp>
      <p:sp>
        <p:nvSpPr>
          <p:cNvPr id="20" name="TextBox 19"/>
          <p:cNvSpPr txBox="1"/>
          <p:nvPr/>
        </p:nvSpPr>
        <p:spPr>
          <a:xfrm>
            <a:off x="3945064" y="2062678"/>
            <a:ext cx="1853363"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Atomic number</a:t>
            </a:r>
            <a:endParaRPr lang="en-GB" sz="2300" dirty="0">
              <a:latin typeface="Calibri" panose="020F0502020204030204" charset="0"/>
              <a:cs typeface="Calibri" panose="020F0502020204030204" charset="0"/>
            </a:endParaRPr>
          </a:p>
        </p:txBody>
      </p:sp>
      <p:cxnSp>
        <p:nvCxnSpPr>
          <p:cNvPr id="21" name="Straight Arrow Connector 20"/>
          <p:cNvCxnSpPr>
            <a:stCxn id="20" idx="3"/>
          </p:cNvCxnSpPr>
          <p:nvPr/>
        </p:nvCxnSpPr>
        <p:spPr>
          <a:xfrm flipV="1">
            <a:off x="5798427" y="2418268"/>
            <a:ext cx="906845" cy="44520"/>
          </a:xfrm>
          <a:prstGeom prst="straightConnector1">
            <a:avLst/>
          </a:prstGeom>
          <a:noFill/>
          <a:ln w="57150" cap="flat">
            <a:solidFill>
              <a:srgbClr val="4A7CB5"/>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 Nuclei of Isotopes</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87267" y="910056"/>
            <a:ext cx="740087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How can the half life of an isotope be determined using a graph?</a:t>
            </a:r>
            <a:endParaRPr lang="en-GB" sz="2800" b="1" dirty="0">
              <a:solidFill>
                <a:srgbClr val="48A9C5"/>
              </a:solidFill>
              <a:sym typeface="Calibri" panose="020F0502020204030204"/>
            </a:endParaRPr>
          </a:p>
        </p:txBody>
      </p:sp>
      <p:sp>
        <p:nvSpPr>
          <p:cNvPr id="3" name="Rectangle 2"/>
          <p:cNvSpPr/>
          <p:nvPr/>
        </p:nvSpPr>
        <p:spPr>
          <a:xfrm>
            <a:off x="3396342" y="2579913"/>
            <a:ext cx="5567120" cy="1497139"/>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pic>
        <p:nvPicPr>
          <p:cNvPr id="59" name="Picture 58" descr="A picture containing text, athletic game, sport&#10;&#10;Description automatically generated"/>
          <p:cNvPicPr>
            <a:picLocks noChangeAspect="1"/>
          </p:cNvPicPr>
          <p:nvPr/>
        </p:nvPicPr>
        <p:blipFill rotWithShape="1">
          <a:blip r:embed="rId3"/>
          <a:srcRect l="8611" t="8841" r="30496" b="56776"/>
          <a:stretch>
            <a:fillRect/>
          </a:stretch>
        </p:blipFill>
        <p:spPr>
          <a:xfrm>
            <a:off x="3497341" y="1665364"/>
            <a:ext cx="5403099" cy="4314841"/>
          </a:xfrm>
          <a:prstGeom prst="rect">
            <a:avLst/>
          </a:prstGeom>
        </p:spPr>
      </p:pic>
      <p:cxnSp>
        <p:nvCxnSpPr>
          <p:cNvPr id="60" name="Straight Connector 59"/>
          <p:cNvCxnSpPr/>
          <p:nvPr/>
        </p:nvCxnSpPr>
        <p:spPr>
          <a:xfrm>
            <a:off x="4365195" y="3540122"/>
            <a:ext cx="562871" cy="0"/>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61" name="Straight Connector 60"/>
          <p:cNvCxnSpPr/>
          <p:nvPr/>
        </p:nvCxnSpPr>
        <p:spPr>
          <a:xfrm flipV="1">
            <a:off x="4928066" y="3540122"/>
            <a:ext cx="9974" cy="1608335"/>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62" name="Straight Connector 61"/>
          <p:cNvCxnSpPr/>
          <p:nvPr/>
        </p:nvCxnSpPr>
        <p:spPr>
          <a:xfrm>
            <a:off x="4387378" y="4374014"/>
            <a:ext cx="1110031" cy="0"/>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63" name="Straight Connector 62"/>
          <p:cNvCxnSpPr/>
          <p:nvPr/>
        </p:nvCxnSpPr>
        <p:spPr>
          <a:xfrm flipV="1">
            <a:off x="5478728" y="4374014"/>
            <a:ext cx="0" cy="833892"/>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sp>
        <p:nvSpPr>
          <p:cNvPr id="64" name="TextBox 63"/>
          <p:cNvSpPr txBox="1"/>
          <p:nvPr/>
        </p:nvSpPr>
        <p:spPr>
          <a:xfrm>
            <a:off x="4110748" y="5325590"/>
            <a:ext cx="89056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FF0000"/>
                </a:solidFill>
                <a:effectLst/>
                <a:uFillTx/>
                <a:latin typeface="+mn-lt"/>
                <a:ea typeface="+mn-ea"/>
                <a:cs typeface="+mn-cs"/>
                <a:sym typeface="Calibri" panose="020F0502020204030204"/>
              </a:rPr>
              <a:t>1 day</a:t>
            </a:r>
          </a:p>
        </p:txBody>
      </p:sp>
      <p:sp>
        <p:nvSpPr>
          <p:cNvPr id="65" name="TextBox 64"/>
          <p:cNvSpPr txBox="1"/>
          <p:nvPr/>
        </p:nvSpPr>
        <p:spPr>
          <a:xfrm>
            <a:off x="5072675" y="5332447"/>
            <a:ext cx="89056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FF0000"/>
                </a:solidFill>
                <a:effectLst/>
                <a:uFillTx/>
                <a:latin typeface="+mn-lt"/>
                <a:ea typeface="+mn-ea"/>
                <a:cs typeface="+mn-cs"/>
                <a:sym typeface="Calibri" panose="020F0502020204030204"/>
              </a:rPr>
              <a:t>1 day</a:t>
            </a:r>
          </a:p>
        </p:txBody>
      </p:sp>
      <p:sp>
        <p:nvSpPr>
          <p:cNvPr id="53" name="TextBox 52"/>
          <p:cNvSpPr txBox="1"/>
          <p:nvPr/>
        </p:nvSpPr>
        <p:spPr>
          <a:xfrm>
            <a:off x="898886" y="2509072"/>
            <a:ext cx="2227112" cy="2062099"/>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3200" b="0" i="0" u="none" strike="noStrike" cap="none" spc="0" normalizeH="0" baseline="0" dirty="0">
                <a:ln>
                  <a:noFill/>
                </a:ln>
                <a:solidFill>
                  <a:srgbClr val="000000"/>
                </a:solidFill>
                <a:effectLst/>
                <a:uFillTx/>
                <a:latin typeface="+mn-lt"/>
                <a:ea typeface="+mn-ea"/>
                <a:cs typeface="+mn-cs"/>
                <a:sym typeface="Calibri" panose="020F0502020204030204"/>
              </a:rPr>
              <a:t>This substance has a half life of 1 day.</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6.27 Calculating Half Life</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657622" y="917089"/>
          <a:ext cx="1348598" cy="720641"/>
        </p:xfrm>
        <a:graphic>
          <a:graphicData uri="http://schemas.openxmlformats.org/drawingml/2006/table">
            <a:tbl>
              <a:tblPr firstRow="1" bandRow="1">
                <a:tableStyleId>{5940675A-B579-460E-94D1-54222C63F5DA}</a:tableStyleId>
              </a:tblPr>
              <a:tblGrid>
                <a:gridCol w="1348598">
                  <a:extLst>
                    <a:ext uri="{9D8B030D-6E8A-4147-A177-3AD203B41FA5}">
                      <a16:colId xmlns:a16="http://schemas.microsoft.com/office/drawing/2014/main" val="20000"/>
                    </a:ext>
                  </a:extLst>
                </a:gridCol>
              </a:tblGrid>
              <a:tr h="720641">
                <a:tc>
                  <a:txBody>
                    <a:bodyPr/>
                    <a:lstStyle/>
                    <a:p>
                      <a:pPr algn="ctr"/>
                      <a:r>
                        <a:rPr lang="en-GB" sz="2400" b="1" dirty="0"/>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006220" y="815949"/>
            <a:ext cx="6920512"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Determine the half life for these different isotopes.</a:t>
            </a:r>
            <a:endParaRPr lang="en-GB" sz="2800" b="1" dirty="0">
              <a:solidFill>
                <a:srgbClr val="48A9C5"/>
              </a:solidFill>
              <a:sym typeface="Calibri" panose="020F0502020204030204"/>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48" y="2087052"/>
            <a:ext cx="4191907" cy="3353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397"/>
          <a:stretch>
            <a:fillRect/>
          </a:stretch>
        </p:blipFill>
        <p:spPr bwMode="auto">
          <a:xfrm>
            <a:off x="5254580" y="2087052"/>
            <a:ext cx="3672152" cy="35806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9300" r="82266" b="48471"/>
          <a:stretch>
            <a:fillRect/>
          </a:stretch>
        </p:blipFill>
        <p:spPr bwMode="auto">
          <a:xfrm rot="16200000">
            <a:off x="4674265" y="3544874"/>
            <a:ext cx="788410" cy="4378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622738" y="3698282"/>
            <a:ext cx="1403797" cy="0"/>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24" name="Straight Connector 23"/>
          <p:cNvCxnSpPr/>
          <p:nvPr/>
        </p:nvCxnSpPr>
        <p:spPr>
          <a:xfrm>
            <a:off x="3026535" y="3698282"/>
            <a:ext cx="0" cy="1742296"/>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sp>
        <p:nvSpPr>
          <p:cNvPr id="25" name="TextBox 24"/>
          <p:cNvSpPr txBox="1"/>
          <p:nvPr/>
        </p:nvSpPr>
        <p:spPr>
          <a:xfrm>
            <a:off x="2532912" y="5440578"/>
            <a:ext cx="130984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FF0000"/>
                </a:solidFill>
                <a:effectLst/>
                <a:uFillTx/>
                <a:latin typeface="+mn-lt"/>
                <a:ea typeface="+mn-ea"/>
                <a:cs typeface="+mn-cs"/>
                <a:sym typeface="Calibri" panose="020F0502020204030204"/>
              </a:rPr>
              <a:t>2.7 days</a:t>
            </a:r>
          </a:p>
        </p:txBody>
      </p:sp>
      <p:cxnSp>
        <p:nvCxnSpPr>
          <p:cNvPr id="26" name="Straight Connector 25"/>
          <p:cNvCxnSpPr/>
          <p:nvPr/>
        </p:nvCxnSpPr>
        <p:spPr>
          <a:xfrm>
            <a:off x="5582951" y="3725269"/>
            <a:ext cx="1403797" cy="0"/>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cxnSp>
        <p:nvCxnSpPr>
          <p:cNvPr id="28" name="Straight Connector 27"/>
          <p:cNvCxnSpPr/>
          <p:nvPr/>
        </p:nvCxnSpPr>
        <p:spPr>
          <a:xfrm>
            <a:off x="6986748" y="3718342"/>
            <a:ext cx="0" cy="1607162"/>
          </a:xfrm>
          <a:prstGeom prst="line">
            <a:avLst/>
          </a:prstGeom>
          <a:noFill/>
          <a:ln w="57150" cap="flat">
            <a:solidFill>
              <a:srgbClr val="FF0000"/>
            </a:solidFill>
            <a:prstDash val="solid"/>
            <a:round/>
          </a:ln>
          <a:effectLst/>
          <a:sp3d/>
        </p:spPr>
        <p:style>
          <a:lnRef idx="0">
            <a:scrgbClr r="0" g="0" b="0"/>
          </a:lnRef>
          <a:fillRef idx="0">
            <a:scrgbClr r="0" g="0" b="0"/>
          </a:fillRef>
          <a:effectRef idx="0">
            <a:scrgbClr r="0" g="0" b="0"/>
          </a:effectRef>
          <a:fontRef idx="none"/>
        </p:style>
      </p:cxnSp>
      <p:sp>
        <p:nvSpPr>
          <p:cNvPr id="30" name="TextBox 29"/>
          <p:cNvSpPr txBox="1"/>
          <p:nvPr/>
        </p:nvSpPr>
        <p:spPr>
          <a:xfrm>
            <a:off x="5960724" y="5674657"/>
            <a:ext cx="2807431"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sz="2800" b="1" i="0" u="none" strike="noStrike" cap="none" spc="0" normalizeH="0" baseline="0" dirty="0">
                <a:ln>
                  <a:noFill/>
                </a:ln>
                <a:solidFill>
                  <a:srgbClr val="FF0000"/>
                </a:solidFill>
                <a:effectLst/>
                <a:uFillTx/>
                <a:latin typeface="+mn-lt"/>
                <a:ea typeface="+mn-ea"/>
                <a:cs typeface="+mn-cs"/>
                <a:sym typeface="Calibri" panose="020F0502020204030204"/>
              </a:rPr>
              <a:t>4500 million years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6.27 Calculating Half Life</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60" y="2007734"/>
            <a:ext cx="5909786" cy="3938357"/>
          </a:xfrm>
          <a:prstGeom prst="rect">
            <a:avLst/>
          </a:prstGeom>
        </p:spPr>
      </p:pic>
      <p:sp>
        <p:nvSpPr>
          <p:cNvPr id="16" name="TextBox 15"/>
          <p:cNvSpPr txBox="1"/>
          <p:nvPr/>
        </p:nvSpPr>
        <p:spPr>
          <a:xfrm>
            <a:off x="4598378" y="2097485"/>
            <a:ext cx="4307861"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Control or destruction of unwanted tissue. </a:t>
            </a:r>
          </a:p>
        </p:txBody>
      </p:sp>
      <p:sp>
        <p:nvSpPr>
          <p:cNvPr id="17" name="TextBox 16"/>
          <p:cNvSpPr txBox="1"/>
          <p:nvPr/>
        </p:nvSpPr>
        <p:spPr>
          <a:xfrm>
            <a:off x="4598378" y="3057792"/>
            <a:ext cx="430786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This image shows radiotherapy. Radiation is being used to kill cancerous cells.  </a:t>
            </a:r>
          </a:p>
        </p:txBody>
      </p:sp>
      <p:sp>
        <p:nvSpPr>
          <p:cNvPr id="18" name="TextBox 17"/>
          <p:cNvSpPr txBox="1"/>
          <p:nvPr/>
        </p:nvSpPr>
        <p:spPr>
          <a:xfrm>
            <a:off x="4598378" y="4375380"/>
            <a:ext cx="4307861"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Radiation needs to be used that has a half life long enough to destroy cells, but not too long as this could lead to further damage.</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6" name="TextBox 15"/>
          <p:cNvSpPr txBox="1"/>
          <p:nvPr/>
        </p:nvSpPr>
        <p:spPr>
          <a:xfrm>
            <a:off x="4268499" y="1564589"/>
            <a:ext cx="463773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Smoke detectors work using alpha radiation.</a:t>
            </a:r>
          </a:p>
        </p:txBody>
      </p:sp>
      <p:sp>
        <p:nvSpPr>
          <p:cNvPr id="17" name="TextBox 16"/>
          <p:cNvSpPr txBox="1"/>
          <p:nvPr/>
        </p:nvSpPr>
        <p:spPr>
          <a:xfrm>
            <a:off x="4268500" y="2461133"/>
            <a:ext cx="4637739" cy="120032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A household smoke alarm measures the movement of alpha particles across a small gap. </a:t>
            </a:r>
          </a:p>
        </p:txBody>
      </p:sp>
      <p:pic>
        <p:nvPicPr>
          <p:cNvPr id="4" name="Picture 3" descr="A picture containing appliance, dryer, clothes dryer, white goods&#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4754" t="16943" r="50692" b="12854"/>
          <a:stretch>
            <a:fillRect/>
          </a:stretch>
        </p:blipFill>
        <p:spPr>
          <a:xfrm>
            <a:off x="805651" y="2081892"/>
            <a:ext cx="3462849" cy="3638953"/>
          </a:xfrm>
          <a:prstGeom prst="rect">
            <a:avLst/>
          </a:prstGeom>
        </p:spPr>
      </p:pic>
      <p:sp>
        <p:nvSpPr>
          <p:cNvPr id="5" name="TextBox 4"/>
          <p:cNvSpPr txBox="1"/>
          <p:nvPr/>
        </p:nvSpPr>
        <p:spPr>
          <a:xfrm>
            <a:off x="4268500" y="3821960"/>
            <a:ext cx="4637739" cy="1569660"/>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If smoke enters the detector, it will absorb the alphas and the detector will measure a drop in the number getting across the gap. </a:t>
            </a:r>
          </a:p>
        </p:txBody>
      </p:sp>
      <p:sp>
        <p:nvSpPr>
          <p:cNvPr id="6" name="TextBox 5"/>
          <p:cNvSpPr txBox="1"/>
          <p:nvPr/>
        </p:nvSpPr>
        <p:spPr>
          <a:xfrm>
            <a:off x="805651" y="5512593"/>
            <a:ext cx="4637739" cy="830997"/>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This drop in measurement will trigger the alarm to sound.</a:t>
            </a:r>
          </a:p>
        </p:txBody>
      </p:sp>
      <p:sp>
        <p:nvSpPr>
          <p:cNvPr id="8" name="TextBox 7"/>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s of Tomato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51" y="2121417"/>
            <a:ext cx="4262051" cy="3196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6" name="TextBox 15"/>
          <p:cNvSpPr txBox="1"/>
          <p:nvPr/>
        </p:nvSpPr>
        <p:spPr>
          <a:xfrm>
            <a:off x="4268498" y="2138665"/>
            <a:ext cx="4637739"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Radiation can also be used to irradiate food.</a:t>
            </a:r>
          </a:p>
        </p:txBody>
      </p:sp>
      <p:sp>
        <p:nvSpPr>
          <p:cNvPr id="17" name="TextBox 16"/>
          <p:cNvSpPr txBox="1"/>
          <p:nvPr/>
        </p:nvSpPr>
        <p:spPr>
          <a:xfrm>
            <a:off x="4268499" y="3088057"/>
            <a:ext cx="4637739" cy="830997"/>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This is when food is exposed to ionising radiation.</a:t>
            </a:r>
          </a:p>
        </p:txBody>
      </p:sp>
      <p:sp>
        <p:nvSpPr>
          <p:cNvPr id="5" name="TextBox 4"/>
          <p:cNvSpPr txBox="1"/>
          <p:nvPr/>
        </p:nvSpPr>
        <p:spPr>
          <a:xfrm>
            <a:off x="4268500" y="4086161"/>
            <a:ext cx="4637739" cy="120032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Bacteria living on the food are killed and so the food will last longer before beginning to decay.</a:t>
            </a:r>
          </a:p>
        </p:txBody>
      </p:sp>
      <p:sp>
        <p:nvSpPr>
          <p:cNvPr id="3" name="TextBox 2"/>
          <p:cNvSpPr txBox="1"/>
          <p:nvPr/>
        </p:nvSpPr>
        <p:spPr>
          <a:xfrm>
            <a:off x="805651" y="5453597"/>
            <a:ext cx="4637738" cy="830997"/>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We can also use a similar process to sterilise medical equipment.</a:t>
            </a:r>
          </a:p>
        </p:txBody>
      </p:sp>
      <p:sp>
        <p:nvSpPr>
          <p:cNvPr id="7" name="TextBox 6"/>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 name="TextBox 2"/>
          <p:cNvSpPr txBox="1"/>
          <p:nvPr/>
        </p:nvSpPr>
        <p:spPr>
          <a:xfrm>
            <a:off x="751862" y="4496135"/>
            <a:ext cx="3215335" cy="120032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Radiation is absorbed as it passes through materials. </a:t>
            </a:r>
          </a:p>
        </p:txBody>
      </p:sp>
      <p:sp>
        <p:nvSpPr>
          <p:cNvPr id="4" name="TextBox 3"/>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pic>
        <p:nvPicPr>
          <p:cNvPr id="7" name="Picture 6" descr="Diagram, engineering drawing&#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3060" t="67238" r="32526" b="6413"/>
          <a:stretch>
            <a:fillRect/>
          </a:stretch>
        </p:blipFill>
        <p:spPr>
          <a:xfrm>
            <a:off x="1004942" y="1982194"/>
            <a:ext cx="7752106" cy="2376055"/>
          </a:xfrm>
          <a:prstGeom prst="rect">
            <a:avLst/>
          </a:prstGeom>
        </p:spPr>
      </p:pic>
      <p:sp>
        <p:nvSpPr>
          <p:cNvPr id="8" name="TextBox 7"/>
          <p:cNvSpPr txBox="1"/>
          <p:nvPr/>
        </p:nvSpPr>
        <p:spPr>
          <a:xfrm>
            <a:off x="4268501" y="4358249"/>
            <a:ext cx="4637738" cy="1569660"/>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This allows it to be used to gauge the thickness of a material by measuring the amount of radiation that passes through.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3060" t="67238" r="32526" b="6413"/>
          <a:stretch>
            <a:fillRect/>
          </a:stretch>
        </p:blipFill>
        <p:spPr>
          <a:xfrm>
            <a:off x="1004942" y="1982194"/>
            <a:ext cx="7752106" cy="2376055"/>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 name="TextBox 2"/>
          <p:cNvSpPr txBox="1"/>
          <p:nvPr/>
        </p:nvSpPr>
        <p:spPr>
          <a:xfrm>
            <a:off x="1100624" y="4358249"/>
            <a:ext cx="7560741" cy="120032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This is commonly used with beta minus emitters in industry, for paper milling and the production of aluminium foil. </a:t>
            </a:r>
          </a:p>
        </p:txBody>
      </p:sp>
      <p:sp>
        <p:nvSpPr>
          <p:cNvPr id="4" name="TextBox 3"/>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3060" t="67238" r="32526" b="6413"/>
          <a:stretch>
            <a:fillRect/>
          </a:stretch>
        </p:blipFill>
        <p:spPr>
          <a:xfrm>
            <a:off x="1004942" y="1982194"/>
            <a:ext cx="7752106" cy="2376055"/>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 name="TextBox 2"/>
          <p:cNvSpPr txBox="1"/>
          <p:nvPr/>
        </p:nvSpPr>
        <p:spPr>
          <a:xfrm>
            <a:off x="1004942" y="4322401"/>
            <a:ext cx="1777047" cy="193899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If the foil is too </a:t>
            </a:r>
            <a:r>
              <a:rPr lang="en-GB" sz="2400" b="1" dirty="0">
                <a:solidFill>
                  <a:srgbClr val="4F81BD"/>
                </a:solidFill>
              </a:rPr>
              <a:t>thick</a:t>
            </a:r>
            <a:r>
              <a:rPr lang="en-GB" sz="2400" dirty="0"/>
              <a:t> it absorbs </a:t>
            </a:r>
            <a:r>
              <a:rPr lang="en-GB" sz="2400" b="1" dirty="0">
                <a:solidFill>
                  <a:srgbClr val="4F81BD"/>
                </a:solidFill>
              </a:rPr>
              <a:t>more</a:t>
            </a:r>
            <a:r>
              <a:rPr lang="en-GB" sz="2400" dirty="0"/>
              <a:t> beta particles.</a:t>
            </a:r>
          </a:p>
        </p:txBody>
      </p:sp>
      <p:sp>
        <p:nvSpPr>
          <p:cNvPr id="4" name="TextBox 3"/>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cxnSp>
        <p:nvCxnSpPr>
          <p:cNvPr id="5" name="Straight Arrow Connector 4"/>
          <p:cNvCxnSpPr/>
          <p:nvPr/>
        </p:nvCxnSpPr>
        <p:spPr>
          <a:xfrm>
            <a:off x="2781989" y="5130533"/>
            <a:ext cx="579776"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6" name="TextBox 5"/>
          <p:cNvSpPr txBox="1"/>
          <p:nvPr/>
        </p:nvSpPr>
        <p:spPr>
          <a:xfrm>
            <a:off x="3361765" y="4322401"/>
            <a:ext cx="1777047" cy="1569660"/>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The detector receives </a:t>
            </a:r>
            <a:r>
              <a:rPr lang="en-GB" sz="2400" b="1" dirty="0">
                <a:solidFill>
                  <a:srgbClr val="4F81BD"/>
                </a:solidFill>
              </a:rPr>
              <a:t>less</a:t>
            </a:r>
            <a:r>
              <a:rPr lang="en-GB" sz="2400" dirty="0"/>
              <a:t> beta particles.</a:t>
            </a:r>
          </a:p>
        </p:txBody>
      </p:sp>
      <p:cxnSp>
        <p:nvCxnSpPr>
          <p:cNvPr id="8" name="Straight Arrow Connector 7"/>
          <p:cNvCxnSpPr/>
          <p:nvPr/>
        </p:nvCxnSpPr>
        <p:spPr>
          <a:xfrm>
            <a:off x="5138812" y="5130533"/>
            <a:ext cx="579776"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1" name="TextBox 10"/>
          <p:cNvSpPr txBox="1"/>
          <p:nvPr/>
        </p:nvSpPr>
        <p:spPr>
          <a:xfrm>
            <a:off x="5718588" y="4322401"/>
            <a:ext cx="3187651" cy="1569660"/>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This sends a signal to the rollers to </a:t>
            </a:r>
            <a:r>
              <a:rPr lang="en-GB" sz="2400" b="1" dirty="0">
                <a:solidFill>
                  <a:srgbClr val="4F81BD"/>
                </a:solidFill>
              </a:rPr>
              <a:t>increase</a:t>
            </a:r>
            <a:r>
              <a:rPr lang="en-GB" sz="2400" dirty="0"/>
              <a:t> the force on the foil, making it </a:t>
            </a:r>
            <a:r>
              <a:rPr lang="en-GB" sz="2400" b="1" dirty="0">
                <a:solidFill>
                  <a:srgbClr val="4F81BD"/>
                </a:solidFill>
              </a:rPr>
              <a:t>thinner</a:t>
            </a:r>
            <a:r>
              <a:rPr lang="en-GB" sz="2400" dirty="0"/>
              <a:t>.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9" name="Rectangle 8"/>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3060" t="67238" r="32526" b="6413"/>
          <a:stretch>
            <a:fillRect/>
          </a:stretch>
        </p:blipFill>
        <p:spPr>
          <a:xfrm>
            <a:off x="1004942" y="1982194"/>
            <a:ext cx="7752106" cy="2376055"/>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 name="TextBox 2"/>
          <p:cNvSpPr txBox="1"/>
          <p:nvPr/>
        </p:nvSpPr>
        <p:spPr>
          <a:xfrm>
            <a:off x="1004942" y="4322401"/>
            <a:ext cx="1777047" cy="193899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If the foil is too </a:t>
            </a:r>
            <a:r>
              <a:rPr lang="en-GB" sz="2400" b="1" dirty="0">
                <a:solidFill>
                  <a:srgbClr val="4F81BD"/>
                </a:solidFill>
              </a:rPr>
              <a:t>thin</a:t>
            </a:r>
            <a:r>
              <a:rPr lang="en-GB" sz="2400" dirty="0"/>
              <a:t> it absorbs </a:t>
            </a:r>
            <a:r>
              <a:rPr lang="en-GB" sz="2400" b="1" dirty="0">
                <a:solidFill>
                  <a:srgbClr val="4F81BD"/>
                </a:solidFill>
              </a:rPr>
              <a:t>less</a:t>
            </a:r>
            <a:r>
              <a:rPr lang="en-GB" sz="2400" dirty="0"/>
              <a:t> beta particles.</a:t>
            </a:r>
          </a:p>
        </p:txBody>
      </p:sp>
      <p:sp>
        <p:nvSpPr>
          <p:cNvPr id="4" name="TextBox 3"/>
          <p:cNvSpPr txBox="1"/>
          <p:nvPr/>
        </p:nvSpPr>
        <p:spPr>
          <a:xfrm>
            <a:off x="1479068" y="108570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a:t>
            </a:r>
            <a:endParaRPr lang="en-GB" sz="3200" b="1" dirty="0">
              <a:solidFill>
                <a:srgbClr val="48A9C5"/>
              </a:solidFill>
              <a:sym typeface="Calibri" panose="020F0502020204030204"/>
            </a:endParaRPr>
          </a:p>
        </p:txBody>
      </p:sp>
      <p:cxnSp>
        <p:nvCxnSpPr>
          <p:cNvPr id="5" name="Straight Arrow Connector 4"/>
          <p:cNvCxnSpPr/>
          <p:nvPr/>
        </p:nvCxnSpPr>
        <p:spPr>
          <a:xfrm>
            <a:off x="2781989" y="5130533"/>
            <a:ext cx="579776"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6" name="TextBox 5"/>
          <p:cNvSpPr txBox="1"/>
          <p:nvPr/>
        </p:nvSpPr>
        <p:spPr>
          <a:xfrm>
            <a:off x="3361765" y="4322401"/>
            <a:ext cx="1777047" cy="1569660"/>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The detector receives </a:t>
            </a:r>
            <a:r>
              <a:rPr lang="en-GB" sz="2400" b="1" dirty="0">
                <a:solidFill>
                  <a:srgbClr val="4F81BD"/>
                </a:solidFill>
              </a:rPr>
              <a:t>more</a:t>
            </a:r>
            <a:r>
              <a:rPr lang="en-GB" sz="2400" dirty="0"/>
              <a:t> beta particles.</a:t>
            </a:r>
          </a:p>
        </p:txBody>
      </p:sp>
      <p:cxnSp>
        <p:nvCxnSpPr>
          <p:cNvPr id="8" name="Straight Arrow Connector 7"/>
          <p:cNvCxnSpPr/>
          <p:nvPr/>
        </p:nvCxnSpPr>
        <p:spPr>
          <a:xfrm>
            <a:off x="5138812" y="5130533"/>
            <a:ext cx="579776" cy="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1" name="TextBox 10"/>
          <p:cNvSpPr txBox="1"/>
          <p:nvPr/>
        </p:nvSpPr>
        <p:spPr>
          <a:xfrm>
            <a:off x="5718588" y="4322401"/>
            <a:ext cx="3187651" cy="1569660"/>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dirty="0"/>
              <a:t>This sends a signal to the rollers to </a:t>
            </a:r>
            <a:r>
              <a:rPr lang="en-GB" sz="2400" b="1" dirty="0">
                <a:solidFill>
                  <a:srgbClr val="4F81BD"/>
                </a:solidFill>
              </a:rPr>
              <a:t>decrease</a:t>
            </a:r>
            <a:r>
              <a:rPr lang="en-GB" sz="2400" dirty="0"/>
              <a:t> the force on the foil, making it </a:t>
            </a:r>
            <a:r>
              <a:rPr lang="en-GB" sz="2400" b="1" dirty="0">
                <a:solidFill>
                  <a:srgbClr val="4F81BD"/>
                </a:solidFill>
              </a:rPr>
              <a:t>thicker</a:t>
            </a:r>
            <a:r>
              <a:rPr lang="en-GB" sz="2400" dirty="0"/>
              <a:t>.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9" name="Rectangle 8"/>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694" t="11742"/>
          <a:stretch>
            <a:fillRect/>
          </a:stretch>
        </p:blipFill>
        <p:spPr>
          <a:xfrm>
            <a:off x="3126718" y="1844308"/>
            <a:ext cx="5664334" cy="3992991"/>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83705"/>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 in medicine?</a:t>
            </a:r>
            <a:endParaRPr lang="en-GB" sz="3200" b="1" dirty="0">
              <a:solidFill>
                <a:srgbClr val="48A9C5"/>
              </a:solidFill>
              <a:sym typeface="Calibri" panose="020F0502020204030204"/>
            </a:endParaRPr>
          </a:p>
        </p:txBody>
      </p:sp>
      <p:sp>
        <p:nvSpPr>
          <p:cNvPr id="16" name="TextBox 15"/>
          <p:cNvSpPr txBox="1"/>
          <p:nvPr/>
        </p:nvSpPr>
        <p:spPr>
          <a:xfrm>
            <a:off x="726936" y="2679292"/>
            <a:ext cx="4307861"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Exploration of internal organs.</a:t>
            </a:r>
          </a:p>
        </p:txBody>
      </p:sp>
      <p:sp>
        <p:nvSpPr>
          <p:cNvPr id="13" name="TextBox 12"/>
          <p:cNvSpPr txBox="1"/>
          <p:nvPr/>
        </p:nvSpPr>
        <p:spPr>
          <a:xfrm>
            <a:off x="753081" y="3272573"/>
            <a:ext cx="430786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Examples include CT scans and using radioactive substances as tracers.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graphicFrame>
        <p:nvGraphicFramePr>
          <p:cNvPr id="8" name="Table 7"/>
          <p:cNvGraphicFramePr>
            <a:graphicFrameLocks noGrp="1"/>
          </p:cNvGraphicFramePr>
          <p:nvPr/>
        </p:nvGraphicFramePr>
        <p:xfrm>
          <a:off x="5434720" y="2678622"/>
          <a:ext cx="3068916" cy="2384106"/>
        </p:xfrm>
        <a:graphic>
          <a:graphicData uri="http://schemas.openxmlformats.org/drawingml/2006/table">
            <a:tbl>
              <a:tblPr firstRow="1" bandRow="1">
                <a:tableStyleId>{5940675A-B579-460E-94D1-54222C63F5DA}</a:tableStyleId>
              </a:tblPr>
              <a:tblGrid>
                <a:gridCol w="1534458">
                  <a:extLst>
                    <a:ext uri="{9D8B030D-6E8A-4147-A177-3AD203B41FA5}">
                      <a16:colId xmlns:a16="http://schemas.microsoft.com/office/drawing/2014/main" val="20000"/>
                    </a:ext>
                  </a:extLst>
                </a:gridCol>
                <a:gridCol w="1534458">
                  <a:extLst>
                    <a:ext uri="{9D8B030D-6E8A-4147-A177-3AD203B41FA5}">
                      <a16:colId xmlns:a16="http://schemas.microsoft.com/office/drawing/2014/main" val="20001"/>
                    </a:ext>
                  </a:extLst>
                </a:gridCol>
              </a:tblGrid>
              <a:tr h="530542">
                <a:tc>
                  <a:txBody>
                    <a:bodyPr/>
                    <a:lstStyle/>
                    <a:p>
                      <a:pPr algn="ctr"/>
                      <a:r>
                        <a:rPr lang="en-US" sz="2300" b="1" dirty="0"/>
                        <a:t>Particle</a:t>
                      </a:r>
                    </a:p>
                  </a:txBody>
                  <a:tcPr anchor="ctr">
                    <a:solidFill>
                      <a:srgbClr val="97B3D8"/>
                    </a:solidFill>
                  </a:tcPr>
                </a:tc>
                <a:tc>
                  <a:txBody>
                    <a:bodyPr/>
                    <a:lstStyle/>
                    <a:p>
                      <a:pPr algn="ctr"/>
                      <a:r>
                        <a:rPr lang="en-US" sz="2300" b="1" dirty="0"/>
                        <a:t>Relative Mass</a:t>
                      </a:r>
                    </a:p>
                  </a:txBody>
                  <a:tcPr anchor="ctr">
                    <a:solidFill>
                      <a:srgbClr val="97B3D8"/>
                    </a:solidFill>
                  </a:tcPr>
                </a:tc>
                <a:extLst>
                  <a:ext uri="{0D108BD9-81ED-4DB2-BD59-A6C34878D82A}">
                    <a16:rowId xmlns:a16="http://schemas.microsoft.com/office/drawing/2014/main" val="10000"/>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Proton</a:t>
                      </a:r>
                    </a:p>
                  </a:txBody>
                  <a:tcPr anchor="ctr"/>
                </a:tc>
                <a:tc>
                  <a:txBody>
                    <a:bodyPr/>
                    <a:lstStyle/>
                    <a:p>
                      <a:pPr algn="ctr"/>
                      <a:r>
                        <a:rPr lang="en-US" sz="2300" dirty="0"/>
                        <a:t>1</a:t>
                      </a:r>
                    </a:p>
                  </a:txBody>
                  <a:tcPr anchor="ctr"/>
                </a:tc>
                <a:extLst>
                  <a:ext uri="{0D108BD9-81ED-4DB2-BD59-A6C34878D82A}">
                    <a16:rowId xmlns:a16="http://schemas.microsoft.com/office/drawing/2014/main" val="10001"/>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Neutron</a:t>
                      </a:r>
                    </a:p>
                  </a:txBody>
                  <a:tcPr anchor="ctr"/>
                </a:tc>
                <a:tc>
                  <a:txBody>
                    <a:bodyPr/>
                    <a:lstStyle/>
                    <a:p>
                      <a:pPr algn="ctr"/>
                      <a:r>
                        <a:rPr lang="en-US" sz="2300" dirty="0"/>
                        <a:t>1</a:t>
                      </a:r>
                    </a:p>
                  </a:txBody>
                  <a:tcPr anchor="ctr"/>
                </a:tc>
                <a:extLst>
                  <a:ext uri="{0D108BD9-81ED-4DB2-BD59-A6C34878D82A}">
                    <a16:rowId xmlns:a16="http://schemas.microsoft.com/office/drawing/2014/main" val="10002"/>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Electron</a:t>
                      </a:r>
                    </a:p>
                  </a:txBody>
                  <a:tcPr anchor="ctr"/>
                </a:tc>
                <a:tc>
                  <a:txBody>
                    <a:bodyPr/>
                    <a:lstStyle/>
                    <a:p>
                      <a:pPr algn="ctr"/>
                      <a:r>
                        <a:rPr lang="en-US" sz="2300" dirty="0"/>
                        <a:t>Tiny</a:t>
                      </a:r>
                    </a:p>
                  </a:txBody>
                  <a:tcPr anchor="ctr"/>
                </a:tc>
                <a:extLst>
                  <a:ext uri="{0D108BD9-81ED-4DB2-BD59-A6C34878D82A}">
                    <a16:rowId xmlns:a16="http://schemas.microsoft.com/office/drawing/2014/main" val="10003"/>
                  </a:ext>
                </a:extLst>
              </a:tr>
            </a:tbl>
          </a:graphicData>
        </a:graphic>
      </p:graphicFrame>
      <p:sp>
        <p:nvSpPr>
          <p:cNvPr id="9" name="TextBox 8"/>
          <p:cNvSpPr txBox="1"/>
          <p:nvPr/>
        </p:nvSpPr>
        <p:spPr>
          <a:xfrm>
            <a:off x="1499561" y="809621"/>
            <a:ext cx="742717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600" b="0" i="0" u="none" strike="noStrike" cap="none" spc="0" normalizeH="0" baseline="0" dirty="0">
                <a:ln>
                  <a:noFill/>
                </a:ln>
                <a:solidFill>
                  <a:srgbClr val="000000"/>
                </a:solidFill>
                <a:effectLst/>
                <a:uFillTx/>
                <a:latin typeface="+mn-lt"/>
                <a:ea typeface="+mn-ea"/>
                <a:cs typeface="+mn-cs"/>
                <a:sym typeface="Calibri" panose="020F0502020204030204"/>
              </a:rPr>
              <a:t>What is relative mass of subatomic particles?</a:t>
            </a:r>
            <a:endParaRPr kumimoji="0" lang="en-GB" sz="3600" b="1" i="0" u="none" strike="noStrike" cap="none" spc="0" normalizeH="0" baseline="0" dirty="0">
              <a:ln>
                <a:noFill/>
              </a:ln>
              <a:solidFill>
                <a:srgbClr val="48A9C5"/>
              </a:solidFill>
              <a:effectLst/>
              <a:uFillTx/>
              <a:latin typeface="+mn-lt"/>
              <a:ea typeface="+mn-ea"/>
              <a:cs typeface="+mn-cs"/>
              <a:sym typeface="Calibri" panose="020F0502020204030204"/>
            </a:endParaRPr>
          </a:p>
        </p:txBody>
      </p:sp>
      <p:sp>
        <p:nvSpPr>
          <p:cNvPr id="3" name="Rectangle 2"/>
          <p:cNvSpPr/>
          <p:nvPr/>
        </p:nvSpPr>
        <p:spPr>
          <a:xfrm>
            <a:off x="7498355" y="3539231"/>
            <a:ext cx="450757" cy="36932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6" name="Rectangle 15"/>
          <p:cNvSpPr/>
          <p:nvPr/>
        </p:nvSpPr>
        <p:spPr>
          <a:xfrm>
            <a:off x="7498355" y="4058935"/>
            <a:ext cx="450757" cy="36932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7" name="Rectangle 16"/>
          <p:cNvSpPr/>
          <p:nvPr/>
        </p:nvSpPr>
        <p:spPr>
          <a:xfrm>
            <a:off x="7343098" y="4607225"/>
            <a:ext cx="695659" cy="369327"/>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19" name="Picture 18" descr="A picture containing text, businesscard, screenshot, vector graphics&#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8491" t="18074" r="44522" b="11537"/>
          <a:stretch>
            <a:fillRect/>
          </a:stretch>
        </p:blipFill>
        <p:spPr>
          <a:xfrm>
            <a:off x="923576" y="2239297"/>
            <a:ext cx="3720782" cy="3840559"/>
          </a:xfrm>
          <a:prstGeom prst="rect">
            <a:avLst/>
          </a:prstGeom>
        </p:spPr>
      </p:pic>
      <p:sp>
        <p:nvSpPr>
          <p:cNvPr id="5"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6.5 Mass of Subatomic Particles</a:t>
            </a:r>
            <a:endParaRPr lang="en-US" altLang="en-US" sz="3800" b="1" dirty="0">
              <a:solidFill>
                <a:srgbClr val="4A7CB5"/>
              </a:solidFill>
              <a:latin typeface="Helvetica" charset="0"/>
              <a:ea typeface="Helvetica" charset="0"/>
              <a:cs typeface="Helvetica" charset="0"/>
              <a:sym typeface="Helvetica" charset="0"/>
            </a:endParaRPr>
          </a:p>
        </p:txBody>
      </p:sp>
      <p:sp>
        <p:nvSpPr>
          <p:cNvPr id="2" name="Rectangle 1"/>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694" t="11742"/>
          <a:stretch>
            <a:fillRect/>
          </a:stretch>
        </p:blipFill>
        <p:spPr>
          <a:xfrm>
            <a:off x="3126718" y="1844308"/>
            <a:ext cx="5664334" cy="3992991"/>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83705"/>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 in medicine?</a:t>
            </a:r>
            <a:endParaRPr lang="en-GB" sz="3200" b="1" dirty="0">
              <a:solidFill>
                <a:srgbClr val="48A9C5"/>
              </a:solidFill>
              <a:sym typeface="Calibri" panose="020F0502020204030204"/>
            </a:endParaRPr>
          </a:p>
        </p:txBody>
      </p:sp>
      <p:sp>
        <p:nvSpPr>
          <p:cNvPr id="16" name="TextBox 15"/>
          <p:cNvSpPr txBox="1"/>
          <p:nvPr/>
        </p:nvSpPr>
        <p:spPr>
          <a:xfrm>
            <a:off x="729190" y="2135621"/>
            <a:ext cx="430786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0" i="0" u="none" strike="noStrike" dirty="0">
                <a:solidFill>
                  <a:srgbClr val="231F20"/>
                </a:solidFill>
                <a:effectLst/>
                <a:latin typeface="ReithSans"/>
              </a:rPr>
              <a:t>Positron emission tomography (PET) scans use a positron emitter as the contamination tracer.</a:t>
            </a:r>
            <a:endParaRPr lang="en-GB" sz="2300" dirty="0"/>
          </a:p>
        </p:txBody>
      </p:sp>
      <p:sp>
        <p:nvSpPr>
          <p:cNvPr id="13" name="TextBox 12"/>
          <p:cNvSpPr txBox="1"/>
          <p:nvPr/>
        </p:nvSpPr>
        <p:spPr>
          <a:xfrm>
            <a:off x="729189" y="3429000"/>
            <a:ext cx="4307861" cy="2215991"/>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ReithSans"/>
              </a:rPr>
              <a:t>These tracer materials, such as fluorine-18, have very short half-lives, and need to be manufactured in the hospital and injected into the patient’s blood soon after manufacture. </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11" name="Rectangle 10"/>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694" t="11742"/>
          <a:stretch>
            <a:fillRect/>
          </a:stretch>
        </p:blipFill>
        <p:spPr>
          <a:xfrm>
            <a:off x="3126718" y="1844308"/>
            <a:ext cx="5664334" cy="3992991"/>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83705"/>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to we have for nuclear radiation in medicine?</a:t>
            </a:r>
            <a:endParaRPr lang="en-GB" sz="3200" b="1" dirty="0">
              <a:solidFill>
                <a:srgbClr val="48A9C5"/>
              </a:solidFill>
              <a:sym typeface="Calibri" panose="020F0502020204030204"/>
            </a:endParaRPr>
          </a:p>
        </p:txBody>
      </p:sp>
      <p:sp>
        <p:nvSpPr>
          <p:cNvPr id="16" name="TextBox 15"/>
          <p:cNvSpPr txBox="1"/>
          <p:nvPr/>
        </p:nvSpPr>
        <p:spPr>
          <a:xfrm>
            <a:off x="729190" y="2283538"/>
            <a:ext cx="4307861" cy="1862048"/>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b="0" i="0" u="none" strike="noStrike" dirty="0">
                <a:solidFill>
                  <a:srgbClr val="231F20"/>
                </a:solidFill>
                <a:effectLst/>
                <a:latin typeface="ReithSans"/>
              </a:rPr>
              <a:t>The positrons emitted will react with electrons in the patient’s body and produce gamma rays which can be detected outside the body.</a:t>
            </a:r>
            <a:endParaRPr lang="en-GB" sz="2300" dirty="0"/>
          </a:p>
        </p:txBody>
      </p:sp>
      <p:sp>
        <p:nvSpPr>
          <p:cNvPr id="13" name="TextBox 12"/>
          <p:cNvSpPr txBox="1"/>
          <p:nvPr/>
        </p:nvSpPr>
        <p:spPr>
          <a:xfrm>
            <a:off x="729189" y="4320288"/>
            <a:ext cx="4307861"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ReithSans"/>
              </a:rPr>
              <a:t>Multiple detections can build up a picture of the movement of the tracer inside the body.</a:t>
            </a: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11" name="Rectangle 10"/>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0" y="848501"/>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advantages and disadvantages of using radiation as tracers?</a:t>
            </a:r>
            <a:endParaRPr lang="en-GB" sz="3200" b="1" dirty="0">
              <a:solidFill>
                <a:srgbClr val="48A9C5"/>
              </a:solidFill>
              <a:sym typeface="Calibri" panose="020F0502020204030204"/>
            </a:endParaRPr>
          </a:p>
        </p:txBody>
      </p:sp>
      <p:graphicFrame>
        <p:nvGraphicFramePr>
          <p:cNvPr id="2" name="Table 2"/>
          <p:cNvGraphicFramePr>
            <a:graphicFrameLocks noGrp="1"/>
          </p:cNvGraphicFramePr>
          <p:nvPr/>
        </p:nvGraphicFramePr>
        <p:xfrm>
          <a:off x="766481" y="2042619"/>
          <a:ext cx="8160250" cy="3736104"/>
        </p:xfrm>
        <a:graphic>
          <a:graphicData uri="http://schemas.openxmlformats.org/drawingml/2006/table">
            <a:tbl>
              <a:tblPr firstRow="1" bandRow="1">
                <a:tableStyleId>{5940675A-B579-460E-94D1-54222C63F5DA}</a:tableStyleId>
              </a:tblPr>
              <a:tblGrid>
                <a:gridCol w="4080125">
                  <a:extLst>
                    <a:ext uri="{9D8B030D-6E8A-4147-A177-3AD203B41FA5}">
                      <a16:colId xmlns:a16="http://schemas.microsoft.com/office/drawing/2014/main" val="20000"/>
                    </a:ext>
                  </a:extLst>
                </a:gridCol>
                <a:gridCol w="4080125">
                  <a:extLst>
                    <a:ext uri="{9D8B030D-6E8A-4147-A177-3AD203B41FA5}">
                      <a16:colId xmlns:a16="http://schemas.microsoft.com/office/drawing/2014/main" val="20001"/>
                    </a:ext>
                  </a:extLst>
                </a:gridCol>
              </a:tblGrid>
              <a:tr h="420372">
                <a:tc>
                  <a:txBody>
                    <a:bodyPr/>
                    <a:lstStyle/>
                    <a:p>
                      <a:pPr algn="ctr"/>
                      <a:r>
                        <a:rPr lang="en-US" sz="2400" b="1" dirty="0"/>
                        <a:t>Advantages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400" b="1" dirty="0"/>
                        <a:t>Disadvantages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extLst>
                  <a:ext uri="{0D108BD9-81ED-4DB2-BD59-A6C34878D82A}">
                    <a16:rowId xmlns:a16="http://schemas.microsoft.com/office/drawing/2014/main" val="10000"/>
                  </a:ext>
                </a:extLst>
              </a:tr>
              <a:tr h="1092968">
                <a:tc>
                  <a:txBody>
                    <a:bodyPr/>
                    <a:lstStyle/>
                    <a:p>
                      <a:pPr algn="ctr"/>
                      <a:r>
                        <a:rPr lang="en-US" sz="2200" dirty="0"/>
                        <a:t>Radioactive isotopes can be used as medical tracers.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Isotopes may not go to where they are wanted.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2968">
                <a:tc>
                  <a:txBody>
                    <a:bodyPr/>
                    <a:lstStyle/>
                    <a:p>
                      <a:pPr algn="ctr"/>
                      <a:r>
                        <a:rPr lang="en-US" sz="2200" dirty="0"/>
                        <a:t>Use of an isotope with a short </a:t>
                      </a:r>
                    </a:p>
                    <a:p>
                      <a:pPr algn="ctr"/>
                      <a:r>
                        <a:rPr lang="en-US" sz="2200" dirty="0"/>
                        <a:t>half life can reduce exposure.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It can be difficult to fully remove the contamination.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92968">
                <a:tc>
                  <a:txBody>
                    <a:bodyPr/>
                    <a:lstStyle/>
                    <a:p>
                      <a:pPr algn="ctr"/>
                      <a:r>
                        <a:rPr lang="en-US" sz="2200" dirty="0"/>
                        <a:t>Imaging process can replace more invasive surgical procedures.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It could potentially damage </a:t>
                      </a:r>
                    </a:p>
                    <a:p>
                      <a:pPr algn="ctr"/>
                      <a:r>
                        <a:rPr lang="en-US" sz="2200" dirty="0"/>
                        <a:t>other cells.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3"/>
          <p:cNvSpPr/>
          <p:nvPr/>
        </p:nvSpPr>
        <p:spPr>
          <a:xfrm>
            <a:off x="900953" y="2561124"/>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5" name="Rectangle 4"/>
          <p:cNvSpPr/>
          <p:nvPr/>
        </p:nvSpPr>
        <p:spPr>
          <a:xfrm>
            <a:off x="951518" y="3693936"/>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6" name="Rectangle 5"/>
          <p:cNvSpPr/>
          <p:nvPr/>
        </p:nvSpPr>
        <p:spPr>
          <a:xfrm>
            <a:off x="900953" y="4760123"/>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4997179" y="2621548"/>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8" name="Rectangle 7"/>
          <p:cNvSpPr/>
          <p:nvPr/>
        </p:nvSpPr>
        <p:spPr>
          <a:xfrm>
            <a:off x="4997179" y="3667042"/>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4997179" y="4787999"/>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3"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9" name="Rectangle 8"/>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0" y="848501"/>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advantages and disadvantages of using gamma radiation to sterilise?</a:t>
            </a:r>
            <a:endParaRPr lang="en-GB" sz="3200" b="1" dirty="0">
              <a:solidFill>
                <a:srgbClr val="48A9C5"/>
              </a:solidFill>
              <a:sym typeface="Calibri" panose="020F0502020204030204"/>
            </a:endParaRPr>
          </a:p>
        </p:txBody>
      </p:sp>
      <p:graphicFrame>
        <p:nvGraphicFramePr>
          <p:cNvPr id="2" name="Table 2"/>
          <p:cNvGraphicFramePr>
            <a:graphicFrameLocks noGrp="1"/>
          </p:cNvGraphicFramePr>
          <p:nvPr/>
        </p:nvGraphicFramePr>
        <p:xfrm>
          <a:off x="766481" y="2042619"/>
          <a:ext cx="8160250" cy="2647448"/>
        </p:xfrm>
        <a:graphic>
          <a:graphicData uri="http://schemas.openxmlformats.org/drawingml/2006/table">
            <a:tbl>
              <a:tblPr firstRow="1" bandRow="1">
                <a:tableStyleId>{5940675A-B579-460E-94D1-54222C63F5DA}</a:tableStyleId>
              </a:tblPr>
              <a:tblGrid>
                <a:gridCol w="4080125">
                  <a:extLst>
                    <a:ext uri="{9D8B030D-6E8A-4147-A177-3AD203B41FA5}">
                      <a16:colId xmlns:a16="http://schemas.microsoft.com/office/drawing/2014/main" val="20000"/>
                    </a:ext>
                  </a:extLst>
                </a:gridCol>
                <a:gridCol w="4080125">
                  <a:extLst>
                    <a:ext uri="{9D8B030D-6E8A-4147-A177-3AD203B41FA5}">
                      <a16:colId xmlns:a16="http://schemas.microsoft.com/office/drawing/2014/main" val="20001"/>
                    </a:ext>
                  </a:extLst>
                </a:gridCol>
              </a:tblGrid>
              <a:tr h="420372">
                <a:tc>
                  <a:txBody>
                    <a:bodyPr/>
                    <a:lstStyle/>
                    <a:p>
                      <a:pPr algn="ctr"/>
                      <a:r>
                        <a:rPr lang="en-US" sz="2400" b="1" dirty="0"/>
                        <a:t>Advantages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400" b="1" dirty="0"/>
                        <a:t>Disadvantages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extLst>
                  <a:ext uri="{0D108BD9-81ED-4DB2-BD59-A6C34878D82A}">
                    <a16:rowId xmlns:a16="http://schemas.microsoft.com/office/drawing/2014/main" val="10000"/>
                  </a:ext>
                </a:extLst>
              </a:tr>
              <a:tr h="1092968">
                <a:tc>
                  <a:txBody>
                    <a:bodyPr/>
                    <a:lstStyle/>
                    <a:p>
                      <a:pPr algn="ctr"/>
                      <a:r>
                        <a:rPr lang="en-US" sz="2200" dirty="0"/>
                        <a:t>Sterilisation can be done without high temperatures.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It may not kill all bacteria on the object.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2968">
                <a:tc>
                  <a:txBody>
                    <a:bodyPr/>
                    <a:lstStyle/>
                    <a:p>
                      <a:pPr algn="ctr"/>
                      <a:r>
                        <a:rPr lang="en-US" sz="2200" dirty="0"/>
                        <a:t>It can be used to sterilise equipment that would melt if heated.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The people working with the ionising radiation could be harmed.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2"/>
          <p:cNvSpPr/>
          <p:nvPr/>
        </p:nvSpPr>
        <p:spPr>
          <a:xfrm>
            <a:off x="900953" y="2561124"/>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9" name="Rectangle 8"/>
          <p:cNvSpPr/>
          <p:nvPr/>
        </p:nvSpPr>
        <p:spPr>
          <a:xfrm>
            <a:off x="4997179" y="2621548"/>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900953" y="3702725"/>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4997179" y="3702725"/>
            <a:ext cx="3805518" cy="867876"/>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6.28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084413"/>
            <a:ext cx="631987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are the hazards of radiation?</a:t>
            </a:r>
            <a:endParaRPr lang="en-GB" sz="2800" b="1" dirty="0">
              <a:solidFill>
                <a:srgbClr val="48A9C5"/>
              </a:solidFill>
              <a:sym typeface="Calibri" panose="020F0502020204030204"/>
            </a:endParaRPr>
          </a:p>
        </p:txBody>
      </p:sp>
      <p:pic>
        <p:nvPicPr>
          <p:cNvPr id="6" name="Picture 5" descr="Diagram&#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69859" t="63083" b="3855"/>
          <a:stretch>
            <a:fillRect/>
          </a:stretch>
        </p:blipFill>
        <p:spPr>
          <a:xfrm>
            <a:off x="3958316" y="2263864"/>
            <a:ext cx="4709911" cy="2534743"/>
          </a:xfrm>
          <a:prstGeom prst="rect">
            <a:avLst/>
          </a:prstGeom>
        </p:spPr>
      </p:pic>
      <p:sp>
        <p:nvSpPr>
          <p:cNvPr id="9" name="TextBox 8"/>
          <p:cNvSpPr txBox="1"/>
          <p:nvPr/>
        </p:nvSpPr>
        <p:spPr>
          <a:xfrm>
            <a:off x="795506" y="2029033"/>
            <a:ext cx="3748785" cy="95410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Radioactive materials are hazardous.</a:t>
            </a:r>
          </a:p>
        </p:txBody>
      </p:sp>
      <p:sp>
        <p:nvSpPr>
          <p:cNvPr id="11" name="TextBox 10"/>
          <p:cNvSpPr txBox="1"/>
          <p:nvPr/>
        </p:nvSpPr>
        <p:spPr>
          <a:xfrm>
            <a:off x="795505" y="3079472"/>
            <a:ext cx="3748785" cy="1815878"/>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Nuclear radiation can ionise chemicals within a body, which changes the way that cells behave.</a:t>
            </a:r>
          </a:p>
        </p:txBody>
      </p:sp>
      <p:sp>
        <p:nvSpPr>
          <p:cNvPr id="12" name="TextBox 11"/>
          <p:cNvSpPr txBox="1"/>
          <p:nvPr/>
        </p:nvSpPr>
        <p:spPr>
          <a:xfrm>
            <a:off x="795504" y="5017314"/>
            <a:ext cx="3748785" cy="52321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This can lead to cancer</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6.29 Dangers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084413"/>
            <a:ext cx="631987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are the hazards of radiation?</a:t>
            </a:r>
            <a:endParaRPr lang="en-GB" sz="2800" b="1" dirty="0">
              <a:solidFill>
                <a:srgbClr val="48A9C5"/>
              </a:solidFill>
              <a:sym typeface="Calibri" panose="020F0502020204030204"/>
            </a:endParaRPr>
          </a:p>
        </p:txBody>
      </p:sp>
      <p:pic>
        <p:nvPicPr>
          <p:cNvPr id="6" name="Picture 5" descr="Diagram&#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69859" t="63083" b="3855"/>
          <a:stretch>
            <a:fillRect/>
          </a:stretch>
        </p:blipFill>
        <p:spPr>
          <a:xfrm>
            <a:off x="3958316" y="2263864"/>
            <a:ext cx="4709911" cy="2534743"/>
          </a:xfrm>
          <a:prstGeom prst="rect">
            <a:avLst/>
          </a:prstGeom>
        </p:spPr>
      </p:pic>
      <p:sp>
        <p:nvSpPr>
          <p:cNvPr id="9" name="TextBox 8"/>
          <p:cNvSpPr txBox="1"/>
          <p:nvPr/>
        </p:nvSpPr>
        <p:spPr>
          <a:xfrm>
            <a:off x="823215" y="2263864"/>
            <a:ext cx="3748785" cy="3046984"/>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kumimoji="0" lang="en-US" sz="3200" b="0" i="0" u="none" strike="noStrike" cap="none" spc="0" normalizeH="0" baseline="0" dirty="0">
                <a:ln>
                  <a:noFill/>
                </a:ln>
                <a:solidFill>
                  <a:srgbClr val="000000"/>
                </a:solidFill>
                <a:effectLst/>
                <a:uFillTx/>
                <a:latin typeface="+mn-lt"/>
                <a:ea typeface="+mn-ea"/>
                <a:cs typeface="+mn-cs"/>
                <a:sym typeface="Calibri" panose="020F0502020204030204"/>
              </a:rPr>
              <a:t>Radiation can also deposit large amounts of energy into the body, this damages and destroys cells also.</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6.29 Dangers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l="21694" t="11742"/>
          <a:stretch>
            <a:fillRect/>
          </a:stretch>
        </p:blipFill>
        <p:spPr>
          <a:xfrm>
            <a:off x="4041225" y="2196544"/>
            <a:ext cx="4627002" cy="3261739"/>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084413"/>
            <a:ext cx="631987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are the hazards of radiation?</a:t>
            </a:r>
            <a:endParaRPr lang="en-GB" sz="2800" b="1" dirty="0">
              <a:solidFill>
                <a:srgbClr val="48A9C5"/>
              </a:solidFill>
              <a:sym typeface="Calibri" panose="020F0502020204030204"/>
            </a:endParaRPr>
          </a:p>
        </p:txBody>
      </p:sp>
      <p:sp>
        <p:nvSpPr>
          <p:cNvPr id="9" name="TextBox 8"/>
          <p:cNvSpPr txBox="1"/>
          <p:nvPr/>
        </p:nvSpPr>
        <p:spPr>
          <a:xfrm>
            <a:off x="823215" y="2263864"/>
            <a:ext cx="3748785" cy="3046984"/>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fontAlgn="auto">
              <a:spcBef>
                <a:spcPts val="0"/>
              </a:spcBef>
              <a:spcAft>
                <a:spcPts val="0"/>
              </a:spcAft>
            </a:pPr>
            <a:r>
              <a:rPr kumimoji="0" lang="en-US" sz="3200" b="0" i="0" u="none" strike="noStrike" cap="none" spc="0" normalizeH="0" baseline="0" dirty="0">
                <a:ln>
                  <a:noFill/>
                </a:ln>
                <a:solidFill>
                  <a:srgbClr val="000000"/>
                </a:solidFill>
                <a:effectLst/>
                <a:uFillTx/>
                <a:latin typeface="+mn-lt"/>
                <a:ea typeface="+mn-ea"/>
                <a:cs typeface="+mn-cs"/>
                <a:sym typeface="Calibri" panose="020F0502020204030204"/>
              </a:rPr>
              <a:t>Whilst ionising radiation can cause cancer it can also be used for imaging inside the body  and to kill cancerous cells.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6.29 Dangers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6" name="TextBox 5"/>
          <p:cNvSpPr txBox="1"/>
          <p:nvPr/>
        </p:nvSpPr>
        <p:spPr>
          <a:xfrm>
            <a:off x="727652" y="1607629"/>
            <a:ext cx="3573778"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Radioactive isotopes have a very wide range of half-life values. </a:t>
            </a:r>
            <a:endParaRPr lang="en-GB" sz="2300" dirty="0">
              <a:effectLst/>
            </a:endParaRPr>
          </a:p>
        </p:txBody>
      </p:sp>
      <p:pic>
        <p:nvPicPr>
          <p:cNvPr id="7" name="Picture 6" descr="A picture containing text, athletic game, sport&#10;&#10;Description automatically generated"/>
          <p:cNvPicPr>
            <a:picLocks noChangeAspect="1"/>
          </p:cNvPicPr>
          <p:nvPr/>
        </p:nvPicPr>
        <p:blipFill rotWithShape="1">
          <a:blip r:embed="rId3"/>
          <a:srcRect l="8611" t="8841" r="30496" b="56776"/>
          <a:stretch>
            <a:fillRect/>
          </a:stretch>
        </p:blipFill>
        <p:spPr>
          <a:xfrm>
            <a:off x="4413439" y="1424842"/>
            <a:ext cx="4487001" cy="3583258"/>
          </a:xfrm>
          <a:prstGeom prst="rect">
            <a:avLst/>
          </a:prstGeom>
        </p:spPr>
      </p:pic>
      <p:sp>
        <p:nvSpPr>
          <p:cNvPr id="18" name="TextBox 17"/>
          <p:cNvSpPr txBox="1"/>
          <p:nvPr/>
        </p:nvSpPr>
        <p:spPr>
          <a:xfrm>
            <a:off x="727652" y="2927572"/>
            <a:ext cx="3573778"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If a substance has a short half life, activity decreases quickly and so the risk of harm decreases quickly also.</a:t>
            </a:r>
            <a:endParaRPr lang="en-GB" sz="2300" dirty="0">
              <a:effectLst/>
            </a:endParaRPr>
          </a:p>
        </p:txBody>
      </p:sp>
      <p:sp>
        <p:nvSpPr>
          <p:cNvPr id="4"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6.30 Dangers of Radiation</a:t>
            </a:r>
            <a:endParaRPr lang="en-US" altLang="en-US" sz="3800" b="1" dirty="0">
              <a:solidFill>
                <a:srgbClr val="4A7CB5"/>
              </a:solidFill>
              <a:latin typeface="Helvetica" charset="0"/>
              <a:ea typeface="Helvetica" charset="0"/>
              <a:cs typeface="Helvetica" charset="0"/>
              <a:sym typeface="Helvetica"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214" y="2607961"/>
            <a:ext cx="2917257" cy="2917257"/>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084413"/>
            <a:ext cx="631987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How can we manage the risks of radiation?</a:t>
            </a:r>
            <a:endParaRPr lang="en-GB" sz="2800" b="1" dirty="0">
              <a:solidFill>
                <a:srgbClr val="48A9C5"/>
              </a:solidFill>
              <a:sym typeface="Calibri" panose="020F0502020204030204"/>
            </a:endParaRPr>
          </a:p>
        </p:txBody>
      </p:sp>
      <p:sp>
        <p:nvSpPr>
          <p:cNvPr id="9" name="TextBox 8"/>
          <p:cNvSpPr txBox="1"/>
          <p:nvPr/>
        </p:nvSpPr>
        <p:spPr>
          <a:xfrm>
            <a:off x="795506" y="2029033"/>
            <a:ext cx="2917257" cy="1815878"/>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Keep radioactive sources in</a:t>
            </a:r>
            <a:r>
              <a:rPr kumimoji="0" lang="en-US" sz="2800" b="0" i="0" u="none" strike="noStrike" cap="none" spc="0" normalizeH="0" dirty="0">
                <a:ln>
                  <a:noFill/>
                </a:ln>
                <a:solidFill>
                  <a:srgbClr val="000000"/>
                </a:solidFill>
                <a:effectLst/>
                <a:uFillTx/>
                <a:latin typeface="+mn-lt"/>
                <a:ea typeface="+mn-ea"/>
                <a:cs typeface="+mn-cs"/>
                <a:sym typeface="Calibri" panose="020F0502020204030204"/>
              </a:rPr>
              <a:t> lead lined boxe</a:t>
            </a:r>
            <a:r>
              <a:rPr lang="en-US" sz="2800" dirty="0">
                <a:latin typeface="+mn-lt"/>
                <a:ea typeface="+mn-ea"/>
                <a:cs typeface="+mn-cs"/>
                <a:sym typeface="Calibri" panose="020F0502020204030204"/>
              </a:rPr>
              <a:t>s when not in use.</a:t>
            </a:r>
            <a:endPar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8" name="TextBox 7"/>
          <p:cNvSpPr txBox="1"/>
          <p:nvPr/>
        </p:nvSpPr>
        <p:spPr>
          <a:xfrm>
            <a:off x="4159706" y="1676471"/>
            <a:ext cx="2543065" cy="95410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Wear</a:t>
            </a:r>
            <a:r>
              <a:rPr kumimoji="0" lang="en-US" sz="2800" b="0" i="0" u="none" strike="noStrike" cap="none" spc="0" normalizeH="0" dirty="0">
                <a:ln>
                  <a:noFill/>
                </a:ln>
                <a:solidFill>
                  <a:srgbClr val="000000"/>
                </a:solidFill>
                <a:effectLst/>
                <a:uFillTx/>
                <a:latin typeface="+mn-lt"/>
                <a:ea typeface="+mn-ea"/>
                <a:cs typeface="+mn-cs"/>
                <a:sym typeface="Calibri" panose="020F0502020204030204"/>
              </a:rPr>
              <a:t> protective clothing.</a:t>
            </a:r>
            <a:endPar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3" name="TextBox 12"/>
          <p:cNvSpPr txBox="1"/>
          <p:nvPr/>
        </p:nvSpPr>
        <p:spPr>
          <a:xfrm>
            <a:off x="6075897" y="2793394"/>
            <a:ext cx="2917257" cy="95410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Avoid contact with bare skin.</a:t>
            </a:r>
          </a:p>
        </p:txBody>
      </p:sp>
      <p:sp>
        <p:nvSpPr>
          <p:cNvPr id="14" name="TextBox 13"/>
          <p:cNvSpPr txBox="1"/>
          <p:nvPr/>
        </p:nvSpPr>
        <p:spPr>
          <a:xfrm>
            <a:off x="6075898" y="4067679"/>
            <a:ext cx="2936551" cy="52321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Wear face masks</a:t>
            </a:r>
          </a:p>
        </p:txBody>
      </p:sp>
      <p:sp>
        <p:nvSpPr>
          <p:cNvPr id="15" name="TextBox 14"/>
          <p:cNvSpPr txBox="1"/>
          <p:nvPr/>
        </p:nvSpPr>
        <p:spPr>
          <a:xfrm>
            <a:off x="4689816" y="4893400"/>
            <a:ext cx="4303338" cy="95410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Limit time exposed to radiation.</a:t>
            </a:r>
          </a:p>
        </p:txBody>
      </p:sp>
      <p:sp>
        <p:nvSpPr>
          <p:cNvPr id="16" name="TextBox 15"/>
          <p:cNvSpPr txBox="1"/>
          <p:nvPr/>
        </p:nvSpPr>
        <p:spPr>
          <a:xfrm>
            <a:off x="963080" y="4816930"/>
            <a:ext cx="2917258" cy="95410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rPr>
              <a:t>Monitor</a:t>
            </a:r>
            <a:r>
              <a:rPr kumimoji="0" lang="en-US" sz="2800" b="0" i="0" u="none" strike="noStrike" cap="none" spc="0" normalizeH="0" dirty="0">
                <a:ln>
                  <a:noFill/>
                </a:ln>
                <a:solidFill>
                  <a:srgbClr val="000000"/>
                </a:solidFill>
                <a:effectLst/>
                <a:uFillTx/>
                <a:latin typeface="+mn-lt"/>
                <a:ea typeface="+mn-ea"/>
                <a:cs typeface="+mn-cs"/>
                <a:sym typeface="Calibri" panose="020F0502020204030204"/>
              </a:rPr>
              <a:t> exposure using badges</a:t>
            </a:r>
            <a:endPar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6.31 Safety</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14" grpId="0" animBg="1"/>
      <p:bldP spid="15"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977399"/>
            <a:ext cx="4537823"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is contamination and irradiation?</a:t>
            </a:r>
            <a:endParaRPr lang="en-GB" sz="2800" b="1" dirty="0">
              <a:solidFill>
                <a:srgbClr val="48A9C5"/>
              </a:solidFill>
              <a:sym typeface="Calibri" panose="020F0502020204030204"/>
            </a:endParaRPr>
          </a:p>
        </p:txBody>
      </p:sp>
      <p:graphicFrame>
        <p:nvGraphicFramePr>
          <p:cNvPr id="26" name="Table 5"/>
          <p:cNvGraphicFramePr>
            <a:graphicFrameLocks noGrp="1"/>
          </p:cNvGraphicFramePr>
          <p:nvPr/>
        </p:nvGraphicFramePr>
        <p:xfrm>
          <a:off x="696577" y="3176549"/>
          <a:ext cx="8315872" cy="2834640"/>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423151">
                <a:tc>
                  <a:txBody>
                    <a:bodyPr/>
                    <a:lstStyle/>
                    <a:p>
                      <a:pPr algn="ctr"/>
                      <a:r>
                        <a:rPr lang="en-US" sz="2400" b="1" dirty="0"/>
                        <a:t>Key Term</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tc>
                  <a:txBody>
                    <a:bodyPr/>
                    <a:lstStyle/>
                    <a:p>
                      <a:pPr algn="ctr"/>
                      <a:r>
                        <a:rPr lang="en-US" sz="2400" b="1" dirty="0"/>
                        <a:t>Definition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extLst>
                  <a:ext uri="{0D108BD9-81ED-4DB2-BD59-A6C34878D82A}">
                    <a16:rowId xmlns:a16="http://schemas.microsoft.com/office/drawing/2014/main" val="10000"/>
                  </a:ext>
                </a:extLst>
              </a:tr>
              <a:tr h="1188720">
                <a:tc>
                  <a:txBody>
                    <a:bodyPr/>
                    <a:lstStyle/>
                    <a:p>
                      <a:pPr algn="ctr"/>
                      <a:r>
                        <a:rPr lang="en-US" sz="2400" dirty="0"/>
                        <a:t>Contamination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0" i="0" u="none" strike="noStrike" cap="none" spc="0" baseline="0" dirty="0">
                          <a:ln>
                            <a:noFill/>
                          </a:ln>
                          <a:solidFill>
                            <a:schemeClr val="tx1"/>
                          </a:solidFill>
                          <a:effectLst/>
                          <a:uFillTx/>
                          <a:latin typeface="+mn-lt"/>
                          <a:ea typeface="+mn-ea"/>
                          <a:cs typeface="+mn-cs"/>
                          <a:sym typeface="Calibri" panose="020F0502020204030204"/>
                        </a:rPr>
                        <a:t>The unwanted presence of materials containing radioactive atoms on other materials. </a:t>
                      </a:r>
                      <a:endParaRPr lang="en-GB" sz="24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88720">
                <a:tc>
                  <a:txBody>
                    <a:bodyPr/>
                    <a:lstStyle/>
                    <a:p>
                      <a:pPr algn="ctr"/>
                      <a:r>
                        <a:rPr lang="en-US" sz="2400" dirty="0"/>
                        <a:t>Irradiation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GB" sz="2400" b="0" i="0" u="none" strike="noStrike" cap="none" spc="0" baseline="0" dirty="0">
                          <a:ln>
                            <a:noFill/>
                          </a:ln>
                          <a:solidFill>
                            <a:schemeClr val="tx1"/>
                          </a:solidFill>
                          <a:effectLst/>
                          <a:uFillTx/>
                          <a:latin typeface="+mn-lt"/>
                          <a:ea typeface="+mn-ea"/>
                          <a:cs typeface="+mn-cs"/>
                          <a:sym typeface="Calibri" panose="020F0502020204030204"/>
                        </a:rPr>
                        <a:t>The process of exposing an object to nuclear radiation. </a:t>
                      </a:r>
                      <a:endParaRPr lang="en-GB" sz="24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3410823" y="3699406"/>
            <a:ext cx="5567120" cy="1031047"/>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4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9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7" name="Rectangle 16"/>
          <p:cNvSpPr/>
          <p:nvPr/>
        </p:nvSpPr>
        <p:spPr>
          <a:xfrm>
            <a:off x="3410823" y="4906537"/>
            <a:ext cx="5567120" cy="1031047"/>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4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9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5" name="Picture 4" descr="Icon&#10;&#10;Description automatically generated with low confidence"/>
          <p:cNvPicPr>
            <a:picLocks noChangeAspect="1"/>
          </p:cNvPicPr>
          <p:nvPr/>
        </p:nvPicPr>
        <p:blipFill rotWithShape="1">
          <a:blip r:embed="rId3" cstate="print">
            <a:extLst>
              <a:ext uri="{28A0092B-C50C-407E-A947-70E740481C1C}">
                <a14:useLocalDpi xmlns:a14="http://schemas.microsoft.com/office/drawing/2010/main" val="0"/>
              </a:ext>
            </a:extLst>
          </a:blip>
          <a:srcRect l="10341" t="28455" r="16667" b="9060"/>
          <a:stretch>
            <a:fillRect/>
          </a:stretch>
        </p:blipFill>
        <p:spPr>
          <a:xfrm>
            <a:off x="6432521" y="1001400"/>
            <a:ext cx="2407066" cy="2060588"/>
          </a:xfrm>
          <a:prstGeom prst="rect">
            <a:avLst/>
          </a:prstGeom>
        </p:spPr>
      </p:pic>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6.32 Contamination and Irradiation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graphicFrame>
        <p:nvGraphicFramePr>
          <p:cNvPr id="15" name="Table 14"/>
          <p:cNvGraphicFramePr>
            <a:graphicFrameLocks noGrp="1"/>
          </p:cNvGraphicFramePr>
          <p:nvPr/>
        </p:nvGraphicFramePr>
        <p:xfrm>
          <a:off x="5580228" y="1919349"/>
          <a:ext cx="3068916" cy="2384106"/>
        </p:xfrm>
        <a:graphic>
          <a:graphicData uri="http://schemas.openxmlformats.org/drawingml/2006/table">
            <a:tbl>
              <a:tblPr firstRow="1" bandRow="1">
                <a:tableStyleId>{5940675A-B579-460E-94D1-54222C63F5DA}</a:tableStyleId>
              </a:tblPr>
              <a:tblGrid>
                <a:gridCol w="1534458">
                  <a:extLst>
                    <a:ext uri="{9D8B030D-6E8A-4147-A177-3AD203B41FA5}">
                      <a16:colId xmlns:a16="http://schemas.microsoft.com/office/drawing/2014/main" val="20000"/>
                    </a:ext>
                  </a:extLst>
                </a:gridCol>
                <a:gridCol w="1534458">
                  <a:extLst>
                    <a:ext uri="{9D8B030D-6E8A-4147-A177-3AD203B41FA5}">
                      <a16:colId xmlns:a16="http://schemas.microsoft.com/office/drawing/2014/main" val="20001"/>
                    </a:ext>
                  </a:extLst>
                </a:gridCol>
              </a:tblGrid>
              <a:tr h="530542">
                <a:tc>
                  <a:txBody>
                    <a:bodyPr/>
                    <a:lstStyle/>
                    <a:p>
                      <a:pPr algn="ctr"/>
                      <a:r>
                        <a:rPr lang="en-US" sz="2300" b="1" dirty="0"/>
                        <a:t>Particle</a:t>
                      </a:r>
                    </a:p>
                  </a:txBody>
                  <a:tcPr anchor="ctr">
                    <a:solidFill>
                      <a:srgbClr val="4A7CB5">
                        <a:alpha val="60000"/>
                      </a:srgbClr>
                    </a:solidFill>
                  </a:tcPr>
                </a:tc>
                <a:tc>
                  <a:txBody>
                    <a:bodyPr/>
                    <a:lstStyle/>
                    <a:p>
                      <a:pPr algn="ctr"/>
                      <a:r>
                        <a:rPr lang="en-US" sz="2300" b="1" dirty="0"/>
                        <a:t>Relative Charge</a:t>
                      </a:r>
                    </a:p>
                  </a:txBody>
                  <a:tcPr anchor="ctr">
                    <a:solidFill>
                      <a:srgbClr val="4A7CB5">
                        <a:alpha val="60000"/>
                      </a:srgbClr>
                    </a:solidFill>
                  </a:tcPr>
                </a:tc>
                <a:extLst>
                  <a:ext uri="{0D108BD9-81ED-4DB2-BD59-A6C34878D82A}">
                    <a16:rowId xmlns:a16="http://schemas.microsoft.com/office/drawing/2014/main" val="10000"/>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Proton</a:t>
                      </a:r>
                    </a:p>
                  </a:txBody>
                  <a:tcPr anchor="ctr">
                    <a:solidFill>
                      <a:schemeClr val="bg1"/>
                    </a:solidFill>
                  </a:tcPr>
                </a:tc>
                <a:tc>
                  <a:txBody>
                    <a:bodyPr/>
                    <a:lstStyle/>
                    <a:p>
                      <a:pPr algn="ctr"/>
                      <a:r>
                        <a:rPr lang="en-US" sz="2300" dirty="0"/>
                        <a:t>+1</a:t>
                      </a:r>
                    </a:p>
                  </a:txBody>
                  <a:tcPr anchor="ctr">
                    <a:solidFill>
                      <a:schemeClr val="bg1"/>
                    </a:solidFill>
                  </a:tcPr>
                </a:tc>
                <a:extLst>
                  <a:ext uri="{0D108BD9-81ED-4DB2-BD59-A6C34878D82A}">
                    <a16:rowId xmlns:a16="http://schemas.microsoft.com/office/drawing/2014/main" val="10001"/>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Neutron</a:t>
                      </a:r>
                    </a:p>
                  </a:txBody>
                  <a:tcPr anchor="ctr"/>
                </a:tc>
                <a:tc>
                  <a:txBody>
                    <a:bodyPr/>
                    <a:lstStyle/>
                    <a:p>
                      <a:pPr algn="ctr"/>
                      <a:r>
                        <a:rPr lang="en-US" sz="2300" dirty="0"/>
                        <a:t>0</a:t>
                      </a:r>
                    </a:p>
                  </a:txBody>
                  <a:tcPr anchor="ctr"/>
                </a:tc>
                <a:extLst>
                  <a:ext uri="{0D108BD9-81ED-4DB2-BD59-A6C34878D82A}">
                    <a16:rowId xmlns:a16="http://schemas.microsoft.com/office/drawing/2014/main" val="10002"/>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Electron</a:t>
                      </a:r>
                    </a:p>
                  </a:txBody>
                  <a:tcPr anchor="ctr"/>
                </a:tc>
                <a:tc>
                  <a:txBody>
                    <a:bodyPr/>
                    <a:lstStyle/>
                    <a:p>
                      <a:pPr algn="ctr"/>
                      <a:r>
                        <a:rPr lang="en-US" sz="2300" dirty="0"/>
                        <a:t>-1</a:t>
                      </a:r>
                    </a:p>
                  </a:txBody>
                  <a:tcPr anchor="ctr"/>
                </a:tc>
                <a:extLst>
                  <a:ext uri="{0D108BD9-81ED-4DB2-BD59-A6C34878D82A}">
                    <a16:rowId xmlns:a16="http://schemas.microsoft.com/office/drawing/2014/main" val="10003"/>
                  </a:ext>
                </a:extLst>
              </a:tr>
            </a:tbl>
          </a:graphicData>
        </a:graphic>
      </p:graphicFrame>
      <p:sp>
        <p:nvSpPr>
          <p:cNvPr id="16" name="Rectangle 15"/>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7" name="TextBox 16"/>
          <p:cNvSpPr txBox="1"/>
          <p:nvPr/>
        </p:nvSpPr>
        <p:spPr>
          <a:xfrm>
            <a:off x="1499561" y="1104088"/>
            <a:ext cx="742717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600" b="0" i="0" u="none" strike="noStrike" cap="none" spc="0" normalizeH="0" baseline="0" dirty="0">
                <a:ln>
                  <a:noFill/>
                </a:ln>
                <a:solidFill>
                  <a:srgbClr val="000000"/>
                </a:solidFill>
                <a:effectLst/>
                <a:uFillTx/>
                <a:latin typeface="+mn-lt"/>
                <a:ea typeface="+mn-ea"/>
                <a:cs typeface="+mn-cs"/>
                <a:sym typeface="Calibri" panose="020F0502020204030204"/>
              </a:rPr>
              <a:t>Why are atoms neutral?</a:t>
            </a:r>
            <a:endParaRPr kumimoji="0" lang="en-GB" sz="3600" b="1" i="0" u="none" strike="noStrike" cap="none" spc="0" normalizeH="0" baseline="0" dirty="0">
              <a:ln>
                <a:noFill/>
              </a:ln>
              <a:solidFill>
                <a:srgbClr val="48A9C5"/>
              </a:solidFill>
              <a:effectLst/>
              <a:uFillTx/>
              <a:latin typeface="+mn-lt"/>
              <a:ea typeface="+mn-ea"/>
              <a:cs typeface="+mn-cs"/>
              <a:sym typeface="Calibri" panose="020F0502020204030204"/>
            </a:endParaRPr>
          </a:p>
        </p:txBody>
      </p:sp>
      <p:graphicFrame>
        <p:nvGraphicFramePr>
          <p:cNvPr id="20" name="Table 5"/>
          <p:cNvGraphicFramePr>
            <a:graphicFrameLocks noGrp="1"/>
          </p:cNvGraphicFramePr>
          <p:nvPr/>
        </p:nvGraphicFramePr>
        <p:xfrm>
          <a:off x="657622" y="4669623"/>
          <a:ext cx="8315872" cy="1258469"/>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531541">
                <a:tc>
                  <a:txBody>
                    <a:bodyPr/>
                    <a:lstStyle/>
                    <a:p>
                      <a:pPr algn="ctr"/>
                      <a:r>
                        <a:rPr lang="en-US" sz="2400" b="1" dirty="0"/>
                        <a:t>Key Term</a:t>
                      </a:r>
                    </a:p>
                  </a:txBody>
                  <a:tcPr>
                    <a:solidFill>
                      <a:srgbClr val="4A7CB5">
                        <a:alpha val="60000"/>
                      </a:srgbClr>
                    </a:solidFill>
                  </a:tcPr>
                </a:tc>
                <a:tc>
                  <a:txBody>
                    <a:bodyPr/>
                    <a:lstStyle/>
                    <a:p>
                      <a:pPr algn="ctr"/>
                      <a:r>
                        <a:rPr lang="en-US" sz="2400" b="1" dirty="0"/>
                        <a:t>Definition</a:t>
                      </a:r>
                    </a:p>
                  </a:txBody>
                  <a:tcPr>
                    <a:solidFill>
                      <a:srgbClr val="4A7CB5">
                        <a:alpha val="60000"/>
                      </a:srgbClr>
                    </a:solidFill>
                  </a:tcPr>
                </a:tc>
                <a:extLst>
                  <a:ext uri="{0D108BD9-81ED-4DB2-BD59-A6C34878D82A}">
                    <a16:rowId xmlns:a16="http://schemas.microsoft.com/office/drawing/2014/main" val="10000"/>
                  </a:ext>
                </a:extLst>
              </a:tr>
              <a:tr h="726928">
                <a:tc>
                  <a:txBody>
                    <a:bodyPr/>
                    <a:lstStyle/>
                    <a:p>
                      <a:pPr algn="ctr"/>
                      <a:r>
                        <a:rPr lang="en-US" sz="2400" dirty="0"/>
                        <a:t>Atomic Number</a:t>
                      </a:r>
                    </a:p>
                  </a:txBody>
                  <a:tcPr anchor="ctr">
                    <a:solidFill>
                      <a:schemeClr val="bg1"/>
                    </a:solidFill>
                  </a:tcPr>
                </a:tc>
                <a:tc>
                  <a:txBody>
                    <a:bodyPr/>
                    <a:lstStyle/>
                    <a:p>
                      <a:pPr algn="ctr"/>
                      <a:r>
                        <a:rPr lang="en-US" sz="2200" dirty="0"/>
                        <a:t>The number of protons in an atom.</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21" name="Rectangle 20"/>
          <p:cNvSpPr/>
          <p:nvPr/>
        </p:nvSpPr>
        <p:spPr>
          <a:xfrm>
            <a:off x="3396343" y="5241305"/>
            <a:ext cx="5530389" cy="63231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22" name="Rectangle 21"/>
          <p:cNvSpPr/>
          <p:nvPr/>
        </p:nvSpPr>
        <p:spPr>
          <a:xfrm>
            <a:off x="7653337" y="2810255"/>
            <a:ext cx="450757" cy="36932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3" name="Rectangle 22"/>
          <p:cNvSpPr/>
          <p:nvPr/>
        </p:nvSpPr>
        <p:spPr>
          <a:xfrm>
            <a:off x="7653336" y="3309090"/>
            <a:ext cx="450757" cy="36932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4" name="Rectangle 23"/>
          <p:cNvSpPr/>
          <p:nvPr/>
        </p:nvSpPr>
        <p:spPr>
          <a:xfrm>
            <a:off x="7653336" y="3859922"/>
            <a:ext cx="450757" cy="36932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7" name="TextBox 26"/>
          <p:cNvSpPr txBox="1"/>
          <p:nvPr/>
        </p:nvSpPr>
        <p:spPr>
          <a:xfrm>
            <a:off x="712681" y="5969193"/>
            <a:ext cx="4660230"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All atoms of a particular element have the same number of protons.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6.5 Mass of Subatomic Particles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2" y="916171"/>
            <a:ext cx="740087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2800" dirty="0">
                <a:sym typeface="Calibri" panose="020F0502020204030204"/>
              </a:rPr>
              <a:t>What are the differences between contamination and irradiation?</a:t>
            </a:r>
            <a:endParaRPr lang="en-GB" sz="2800" b="1" dirty="0">
              <a:solidFill>
                <a:srgbClr val="48A9C5"/>
              </a:solidFill>
              <a:sym typeface="Calibri" panose="020F0502020204030204"/>
            </a:endParaRPr>
          </a:p>
        </p:txBody>
      </p:sp>
      <p:graphicFrame>
        <p:nvGraphicFramePr>
          <p:cNvPr id="18" name="Table 17"/>
          <p:cNvGraphicFramePr>
            <a:graphicFrameLocks noGrp="1"/>
          </p:cNvGraphicFramePr>
          <p:nvPr/>
        </p:nvGraphicFramePr>
        <p:xfrm>
          <a:off x="610860" y="1961682"/>
          <a:ext cx="8289580" cy="3978753"/>
        </p:xfrm>
        <a:graphic>
          <a:graphicData uri="http://schemas.openxmlformats.org/drawingml/2006/table">
            <a:tbl>
              <a:tblPr firstRow="1" bandRow="1">
                <a:tableStyleId>{5940675A-B579-460E-94D1-54222C63F5DA}</a:tableStyleId>
              </a:tblPr>
              <a:tblGrid>
                <a:gridCol w="1757202">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484378">
                  <a:extLst>
                    <a:ext uri="{9D8B030D-6E8A-4147-A177-3AD203B41FA5}">
                      <a16:colId xmlns:a16="http://schemas.microsoft.com/office/drawing/2014/main" val="20002"/>
                    </a:ext>
                  </a:extLst>
                </a:gridCol>
              </a:tblGrid>
              <a:tr h="412593">
                <a:tc>
                  <a:txBody>
                    <a:bodyPr/>
                    <a:lstStyle/>
                    <a:p>
                      <a:pPr algn="ctr"/>
                      <a:endParaRPr lang="en-US" sz="18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tc>
                  <a:txBody>
                    <a:bodyPr/>
                    <a:lstStyle/>
                    <a:p>
                      <a:pPr algn="ctr"/>
                      <a:r>
                        <a:rPr lang="en-US" sz="1800" b="1" dirty="0"/>
                        <a:t>Contamination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tc>
                  <a:txBody>
                    <a:bodyPr/>
                    <a:lstStyle/>
                    <a:p>
                      <a:pPr algn="ctr"/>
                      <a:r>
                        <a:rPr lang="en-US" sz="1800" b="1" dirty="0"/>
                        <a:t>Irradiation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extLst>
                  <a:ext uri="{0D108BD9-81ED-4DB2-BD59-A6C34878D82A}">
                    <a16:rowId xmlns:a16="http://schemas.microsoft.com/office/drawing/2014/main" val="10000"/>
                  </a:ext>
                </a:extLst>
              </a:tr>
              <a:tr h="805721">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When It Occurs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tc>
                  <a:txBody>
                    <a:bodyPr/>
                    <a:lstStyle/>
                    <a:p>
                      <a:pPr algn="ctr"/>
                      <a:r>
                        <a:rPr lang="en-US" sz="1800" dirty="0"/>
                        <a:t>When the radioactive source is on or in the object.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When an object is exposed to a source of radiation outside the object.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960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Does The Object Become Radioactive?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tc>
                  <a:txBody>
                    <a:bodyPr/>
                    <a:lstStyle/>
                    <a:p>
                      <a:pPr algn="ctr"/>
                      <a:r>
                        <a:rPr lang="en-US" sz="1800" dirty="0"/>
                        <a:t>A contaminated object will be radioactive for as long as the source is on or in it.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The object will not become radioactive itself.</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39203">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b="1" dirty="0"/>
                        <a:t>Stopping Radiation.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4F81BD">
                        <a:alpha val="60000"/>
                      </a:srgbClr>
                    </a:solidFill>
                  </a:tcPr>
                </a:tc>
                <a:tc>
                  <a:txBody>
                    <a:bodyPr/>
                    <a:lstStyle/>
                    <a:p>
                      <a:pPr algn="ctr"/>
                      <a:r>
                        <a:rPr lang="en-US" sz="1800" dirty="0"/>
                        <a:t>Once an object is contaminated it can become very difficult to remove or block the radiation.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a:t>Can be protected from irradiation by moving away from the radioactive source or blocked with a shield.  As soon as the source of radiation is removed the irradiating effect stops.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3"/>
          <p:cNvSpPr/>
          <p:nvPr/>
        </p:nvSpPr>
        <p:spPr>
          <a:xfrm>
            <a:off x="2403230" y="2485788"/>
            <a:ext cx="2979174" cy="658761"/>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2403230" y="4434764"/>
            <a:ext cx="2979174" cy="120032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5685187" y="2424867"/>
            <a:ext cx="2979174" cy="80021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2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4" name="Rectangle 13"/>
          <p:cNvSpPr/>
          <p:nvPr/>
        </p:nvSpPr>
        <p:spPr>
          <a:xfrm>
            <a:off x="5651835" y="3401117"/>
            <a:ext cx="2979174" cy="658761"/>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5" name="Rectangle 14"/>
          <p:cNvSpPr/>
          <p:nvPr/>
        </p:nvSpPr>
        <p:spPr>
          <a:xfrm>
            <a:off x="2403230" y="3390758"/>
            <a:ext cx="2979174" cy="73866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lang="en-US" sz="2400"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6" name="Rectangle 15"/>
          <p:cNvSpPr/>
          <p:nvPr/>
        </p:nvSpPr>
        <p:spPr>
          <a:xfrm>
            <a:off x="5494044" y="4282805"/>
            <a:ext cx="3298263" cy="1585045"/>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sz="700"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6.32 Contamination and Irradiation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4" grpId="0" animBg="1"/>
      <p:bldP spid="15"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160407"/>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How can tumours be treated with radiation?</a:t>
            </a:r>
            <a:endParaRPr lang="en-GB" sz="3200" b="1" dirty="0">
              <a:solidFill>
                <a:srgbClr val="48A9C5"/>
              </a:solidFill>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6.33 Treating Tumours</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graphicFrame>
        <p:nvGraphicFramePr>
          <p:cNvPr id="3" name="Table 3"/>
          <p:cNvGraphicFramePr>
            <a:graphicFrameLocks noGrp="1"/>
          </p:cNvGraphicFramePr>
          <p:nvPr/>
        </p:nvGraphicFramePr>
        <p:xfrm>
          <a:off x="664017" y="2089916"/>
          <a:ext cx="8004210" cy="3200400"/>
        </p:xfrm>
        <a:graphic>
          <a:graphicData uri="http://schemas.openxmlformats.org/drawingml/2006/table">
            <a:tbl>
              <a:tblPr firstRow="1" bandRow="1">
                <a:tableStyleId>{5940675A-B579-460E-94D1-54222C63F5DA}</a:tableStyleId>
              </a:tblPr>
              <a:tblGrid>
                <a:gridCol w="2355228">
                  <a:extLst>
                    <a:ext uri="{9D8B030D-6E8A-4147-A177-3AD203B41FA5}">
                      <a16:colId xmlns:a16="http://schemas.microsoft.com/office/drawing/2014/main" val="20000"/>
                    </a:ext>
                  </a:extLst>
                </a:gridCol>
                <a:gridCol w="2824491">
                  <a:extLst>
                    <a:ext uri="{9D8B030D-6E8A-4147-A177-3AD203B41FA5}">
                      <a16:colId xmlns:a16="http://schemas.microsoft.com/office/drawing/2014/main" val="20001"/>
                    </a:ext>
                  </a:extLst>
                </a:gridCol>
                <a:gridCol w="2824491">
                  <a:extLst>
                    <a:ext uri="{9D8B030D-6E8A-4147-A177-3AD203B41FA5}">
                      <a16:colId xmlns:a16="http://schemas.microsoft.com/office/drawing/2014/main" val="20002"/>
                    </a:ext>
                  </a:extLst>
                </a:gridCol>
              </a:tblGrid>
              <a:tr h="370840">
                <a:tc>
                  <a:txBody>
                    <a:bodyPr/>
                    <a:lstStyle/>
                    <a:p>
                      <a:pPr algn="ctr"/>
                      <a:r>
                        <a:rPr lang="en-US" sz="2400" b="1" dirty="0"/>
                        <a:t>Where Radiation is Applied</a:t>
                      </a:r>
                    </a:p>
                  </a:txBody>
                  <a:tcPr anchor="ctr">
                    <a:solidFill>
                      <a:srgbClr val="97B3D8"/>
                    </a:solidFill>
                  </a:tcPr>
                </a:tc>
                <a:tc>
                  <a:txBody>
                    <a:bodyPr/>
                    <a:lstStyle/>
                    <a:p>
                      <a:pPr algn="ctr"/>
                      <a:r>
                        <a:rPr lang="en-US" sz="2400" b="1" dirty="0"/>
                        <a:t>Internally</a:t>
                      </a:r>
                    </a:p>
                  </a:txBody>
                  <a:tcPr anchor="ctr">
                    <a:solidFill>
                      <a:srgbClr val="97B3D8"/>
                    </a:solidFill>
                  </a:tcPr>
                </a:tc>
                <a:tc>
                  <a:txBody>
                    <a:bodyPr/>
                    <a:lstStyle/>
                    <a:p>
                      <a:pPr algn="ctr"/>
                      <a:r>
                        <a:rPr lang="en-US" sz="2400" b="1" dirty="0"/>
                        <a:t>Externally</a:t>
                      </a:r>
                    </a:p>
                  </a:txBody>
                  <a:tcPr anchor="ctr">
                    <a:solidFill>
                      <a:srgbClr val="97B3D8"/>
                    </a:solidFill>
                  </a:tcPr>
                </a:tc>
                <a:extLst>
                  <a:ext uri="{0D108BD9-81ED-4DB2-BD59-A6C34878D82A}">
                    <a16:rowId xmlns:a16="http://schemas.microsoft.com/office/drawing/2014/main" val="10000"/>
                  </a:ext>
                </a:extLst>
              </a:tr>
              <a:tr h="370840">
                <a:tc>
                  <a:txBody>
                    <a:bodyPr/>
                    <a:lstStyle/>
                    <a:p>
                      <a:pPr algn="ctr"/>
                      <a:r>
                        <a:rPr lang="en-US" sz="2400" b="1" dirty="0"/>
                        <a:t>Type of Radiation Used</a:t>
                      </a:r>
                    </a:p>
                  </a:txBody>
                  <a:tcPr anchor="ctr">
                    <a:solidFill>
                      <a:srgbClr val="97B3D8"/>
                    </a:solidFill>
                  </a:tcPr>
                </a:tc>
                <a:tc>
                  <a:txBody>
                    <a:bodyPr/>
                    <a:lstStyle/>
                    <a:p>
                      <a:pPr algn="ctr"/>
                      <a:r>
                        <a:rPr lang="en-US" sz="2400" dirty="0"/>
                        <a:t>Alpha</a:t>
                      </a:r>
                    </a:p>
                  </a:txBody>
                  <a:tcPr anchor="ctr"/>
                </a:tc>
                <a:tc>
                  <a:txBody>
                    <a:bodyPr/>
                    <a:lstStyle/>
                    <a:p>
                      <a:pPr algn="ctr"/>
                      <a:r>
                        <a:rPr lang="en-US" sz="2400" dirty="0"/>
                        <a:t>Gamma</a:t>
                      </a:r>
                    </a:p>
                  </a:txBody>
                  <a:tcPr anchor="ctr"/>
                </a:tc>
                <a:extLst>
                  <a:ext uri="{0D108BD9-81ED-4DB2-BD59-A6C34878D82A}">
                    <a16:rowId xmlns:a16="http://schemas.microsoft.com/office/drawing/2014/main" val="10001"/>
                  </a:ext>
                </a:extLst>
              </a:tr>
              <a:tr h="370840">
                <a:tc>
                  <a:txBody>
                    <a:bodyPr/>
                    <a:lstStyle/>
                    <a:p>
                      <a:pPr algn="ctr"/>
                      <a:r>
                        <a:rPr lang="en-US" sz="2400" b="1" dirty="0"/>
                        <a:t>Justification</a:t>
                      </a:r>
                    </a:p>
                  </a:txBody>
                  <a:tcPr anchor="ctr">
                    <a:solidFill>
                      <a:srgbClr val="97B3D8"/>
                    </a:solidFill>
                  </a:tcPr>
                </a:tc>
                <a:tc>
                  <a:txBody>
                    <a:bodyPr/>
                    <a:lstStyle/>
                    <a:p>
                      <a:pPr algn="ctr"/>
                      <a:r>
                        <a:rPr lang="en-US" sz="2400" dirty="0"/>
                        <a:t>Short range and low penetration so needs to be close to tumour,</a:t>
                      </a:r>
                    </a:p>
                  </a:txBody>
                  <a:tcPr anchor="ctr"/>
                </a:tc>
                <a:tc>
                  <a:txBody>
                    <a:bodyPr/>
                    <a:lstStyle/>
                    <a:p>
                      <a:pPr algn="ctr"/>
                      <a:r>
                        <a:rPr lang="en-US" sz="2400" dirty="0"/>
                        <a:t>High penetration and range and so can penetrate the body to reach the tumour.</a:t>
                      </a:r>
                    </a:p>
                  </a:txBody>
                  <a:tcPr anchor="ctr"/>
                </a:tc>
                <a:extLst>
                  <a:ext uri="{0D108BD9-81ED-4DB2-BD59-A6C34878D82A}">
                    <a16:rowId xmlns:a16="http://schemas.microsoft.com/office/drawing/2014/main" val="10002"/>
                  </a:ext>
                </a:extLst>
              </a:tr>
            </a:tbl>
          </a:graphicData>
        </a:graphic>
      </p:graphicFrame>
      <p:sp>
        <p:nvSpPr>
          <p:cNvPr id="4" name="Rectangle 3"/>
          <p:cNvSpPr/>
          <p:nvPr/>
        </p:nvSpPr>
        <p:spPr>
          <a:xfrm>
            <a:off x="3588589" y="3001992"/>
            <a:ext cx="1915064" cy="670871"/>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5" name="Rectangle 4"/>
          <p:cNvSpPr/>
          <p:nvPr/>
        </p:nvSpPr>
        <p:spPr>
          <a:xfrm>
            <a:off x="6443732" y="2997865"/>
            <a:ext cx="1915064" cy="670871"/>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7" name="Rectangle 6"/>
          <p:cNvSpPr/>
          <p:nvPr/>
        </p:nvSpPr>
        <p:spPr>
          <a:xfrm>
            <a:off x="3079458" y="3793465"/>
            <a:ext cx="2700240" cy="141576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2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9" name="Rectangle 8"/>
          <p:cNvSpPr/>
          <p:nvPr/>
        </p:nvSpPr>
        <p:spPr>
          <a:xfrm>
            <a:off x="5873842" y="3801794"/>
            <a:ext cx="2700240" cy="141576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2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848500"/>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do we have for radioactive substances in medical diagnosis?</a:t>
            </a:r>
            <a:endParaRPr lang="en-GB" sz="3200" b="1" dirty="0">
              <a:solidFill>
                <a:srgbClr val="48A9C5"/>
              </a:solidFill>
              <a:sym typeface="Calibri" panose="020F0502020204030204"/>
            </a:endParaRPr>
          </a:p>
        </p:txBody>
      </p:sp>
      <p:sp>
        <p:nvSpPr>
          <p:cNvPr id="18" name="TextBox 17"/>
          <p:cNvSpPr txBox="1"/>
          <p:nvPr/>
        </p:nvSpPr>
        <p:spPr>
          <a:xfrm>
            <a:off x="5312880" y="3102757"/>
            <a:ext cx="3344001" cy="1938988"/>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Fluroine-18 is used in PET scans. It is attached to glucose, injected into the blood and accumulates around tumours.</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6.34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3" name="Picture 2"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17" y="2133604"/>
            <a:ext cx="4293295" cy="387729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848500"/>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uses do we have for radioactive substances in medical diagnosis?</a:t>
            </a:r>
            <a:endParaRPr lang="en-GB" sz="3200" b="1" dirty="0">
              <a:solidFill>
                <a:srgbClr val="48A9C5"/>
              </a:solidFill>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6.34 Uses of Radiation</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3" name="Picture 2"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17" y="2133604"/>
            <a:ext cx="4293295" cy="3877294"/>
          </a:xfrm>
          <a:prstGeom prst="rect">
            <a:avLst/>
          </a:prstGeom>
        </p:spPr>
      </p:pic>
      <p:sp>
        <p:nvSpPr>
          <p:cNvPr id="7" name="TextBox 6"/>
          <p:cNvSpPr txBox="1"/>
          <p:nvPr/>
        </p:nvSpPr>
        <p:spPr>
          <a:xfrm>
            <a:off x="4478348" y="2128657"/>
            <a:ext cx="4293294"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Fluroine-18 emits positrons as it decays.</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9" name="TextBox 8"/>
          <p:cNvSpPr txBox="1"/>
          <p:nvPr/>
        </p:nvSpPr>
        <p:spPr>
          <a:xfrm>
            <a:off x="4489740" y="3034519"/>
            <a:ext cx="4293294"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When the positron hits an electron, they annihilate each other.</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1" name="TextBox 10"/>
          <p:cNvSpPr txBox="1"/>
          <p:nvPr/>
        </p:nvSpPr>
        <p:spPr>
          <a:xfrm>
            <a:off x="4489739" y="4309713"/>
            <a:ext cx="4293294" cy="461661"/>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This produces a gamma ray.</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2" name="TextBox 11"/>
          <p:cNvSpPr txBox="1"/>
          <p:nvPr/>
        </p:nvSpPr>
        <p:spPr>
          <a:xfrm>
            <a:off x="4489739" y="4857639"/>
            <a:ext cx="4293294"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This gamma ray can be detected outside the body.</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3" name="TextBox 12"/>
          <p:cNvSpPr txBox="1"/>
          <p:nvPr/>
        </p:nvSpPr>
        <p:spPr>
          <a:xfrm>
            <a:off x="4478347" y="5774897"/>
            <a:ext cx="4293295"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These are detected by sensors around the patient's body.</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17" y="2133604"/>
            <a:ext cx="4293295" cy="3877294"/>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16816" y="828342"/>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Why do isotopes used in PET Scans need to be produced nearby?</a:t>
            </a:r>
            <a:endParaRPr lang="en-GB" sz="3200" b="1" dirty="0">
              <a:solidFill>
                <a:srgbClr val="48A9C5"/>
              </a:solidFill>
              <a:sym typeface="Calibri" panose="020F0502020204030204"/>
            </a:endParaRPr>
          </a:p>
        </p:txBody>
      </p:sp>
      <p:sp>
        <p:nvSpPr>
          <p:cNvPr id="18" name="TextBox 17"/>
          <p:cNvSpPr txBox="1"/>
          <p:nvPr/>
        </p:nvSpPr>
        <p:spPr>
          <a:xfrm>
            <a:off x="5324227" y="2069094"/>
            <a:ext cx="3344001"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Fluorine-18 is used in PET scans, and it has a very short half life.</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6.35 PET Scans</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TextBox 2"/>
          <p:cNvSpPr txBox="1"/>
          <p:nvPr/>
        </p:nvSpPr>
        <p:spPr>
          <a:xfrm>
            <a:off x="5324226" y="3371597"/>
            <a:ext cx="3344001" cy="1569656"/>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This means it has to be produced nearby so that it can be used as quickly as possible.</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4" name="TextBox 3"/>
          <p:cNvSpPr txBox="1"/>
          <p:nvPr/>
        </p:nvSpPr>
        <p:spPr>
          <a:xfrm>
            <a:off x="5324226" y="5043431"/>
            <a:ext cx="3344001"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It decays too quickly to travel long distances.</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7287" y="872542"/>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advantages and disadvantages of these </a:t>
            </a:r>
            <a:r>
              <a:rPr lang="en-GB" sz="3200" b="1" dirty="0">
                <a:solidFill>
                  <a:srgbClr val="4E81BD"/>
                </a:solidFill>
                <a:sym typeface="Calibri" panose="020F0502020204030204"/>
              </a:rPr>
              <a:t>non renewable energy </a:t>
            </a:r>
            <a:r>
              <a:rPr lang="en-GB" sz="3200" dirty="0">
                <a:sym typeface="Calibri" panose="020F0502020204030204"/>
              </a:rPr>
              <a:t>resources?</a:t>
            </a:r>
            <a:endParaRPr lang="en-GB" sz="3200" b="1" dirty="0">
              <a:solidFill>
                <a:srgbClr val="48A9C5"/>
              </a:solidFill>
              <a:sym typeface="Calibri" panose="020F0502020204030204"/>
            </a:endParaRPr>
          </a:p>
        </p:txBody>
      </p:sp>
      <p:graphicFrame>
        <p:nvGraphicFramePr>
          <p:cNvPr id="14" name="Table 13"/>
          <p:cNvGraphicFramePr>
            <a:graphicFrameLocks noGrp="1"/>
          </p:cNvGraphicFramePr>
          <p:nvPr/>
        </p:nvGraphicFramePr>
        <p:xfrm>
          <a:off x="892300" y="2127993"/>
          <a:ext cx="7947462" cy="3800099"/>
        </p:xfrm>
        <a:graphic>
          <a:graphicData uri="http://schemas.openxmlformats.org/drawingml/2006/table">
            <a:tbl>
              <a:tblPr firstRow="1" bandRow="1">
                <a:tableStyleId>{5940675A-B579-460E-94D1-54222C63F5DA}</a:tableStyleId>
              </a:tblPr>
              <a:tblGrid>
                <a:gridCol w="1565236">
                  <a:extLst>
                    <a:ext uri="{9D8B030D-6E8A-4147-A177-3AD203B41FA5}">
                      <a16:colId xmlns:a16="http://schemas.microsoft.com/office/drawing/2014/main" val="20000"/>
                    </a:ext>
                  </a:extLst>
                </a:gridCol>
                <a:gridCol w="3191113">
                  <a:extLst>
                    <a:ext uri="{9D8B030D-6E8A-4147-A177-3AD203B41FA5}">
                      <a16:colId xmlns:a16="http://schemas.microsoft.com/office/drawing/2014/main" val="20001"/>
                    </a:ext>
                  </a:extLst>
                </a:gridCol>
                <a:gridCol w="3191113">
                  <a:extLst>
                    <a:ext uri="{9D8B030D-6E8A-4147-A177-3AD203B41FA5}">
                      <a16:colId xmlns:a16="http://schemas.microsoft.com/office/drawing/2014/main" val="20002"/>
                    </a:ext>
                  </a:extLst>
                </a:gridCol>
              </a:tblGrid>
              <a:tr h="681425">
                <a:tc>
                  <a:txBody>
                    <a:bodyPr/>
                    <a:lstStyle/>
                    <a:p>
                      <a:pPr algn="ctr"/>
                      <a:r>
                        <a:rPr lang="en-US" sz="2200" b="1" dirty="0"/>
                        <a:t>Energy Resource</a:t>
                      </a:r>
                    </a:p>
                  </a:txBody>
                  <a:tcPr anchor="ctr">
                    <a:solidFill>
                      <a:srgbClr val="93B1D7"/>
                    </a:solidFill>
                  </a:tcPr>
                </a:tc>
                <a:tc>
                  <a:txBody>
                    <a:bodyPr/>
                    <a:lstStyle/>
                    <a:p>
                      <a:pPr algn="ctr"/>
                      <a:r>
                        <a:rPr lang="en-US" sz="2200" b="1" dirty="0"/>
                        <a:t>Advantages</a:t>
                      </a:r>
                    </a:p>
                  </a:txBody>
                  <a:tcPr anchor="ctr">
                    <a:solidFill>
                      <a:srgbClr val="93B1D7"/>
                    </a:solidFill>
                  </a:tcPr>
                </a:tc>
                <a:tc>
                  <a:txBody>
                    <a:bodyPr/>
                    <a:lstStyle/>
                    <a:p>
                      <a:pPr algn="ctr"/>
                      <a:r>
                        <a:rPr lang="en-US" sz="2200" b="1" dirty="0"/>
                        <a:t>Disadvantages</a:t>
                      </a:r>
                    </a:p>
                  </a:txBody>
                  <a:tcPr anchor="ctr">
                    <a:solidFill>
                      <a:srgbClr val="93B1D7"/>
                    </a:solidFill>
                  </a:tcPr>
                </a:tc>
                <a:extLst>
                  <a:ext uri="{0D108BD9-81ED-4DB2-BD59-A6C34878D82A}">
                    <a16:rowId xmlns:a16="http://schemas.microsoft.com/office/drawing/2014/main" val="10000"/>
                  </a:ext>
                </a:extLst>
              </a:tr>
              <a:tr h="3038099">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400" b="0" dirty="0"/>
                        <a:t>Nuclear Fuel</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Very reliable.</a:t>
                      </a:r>
                    </a:p>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Does not produce greenhouse gases and so does not contribute towards global warming.</a:t>
                      </a:r>
                    </a:p>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Nuclear fuel released a large amount of energy per kg of fuel.</a:t>
                      </a: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Produce radioactive waste which will need to be disposed of  safely and correctly.</a:t>
                      </a:r>
                    </a:p>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Long start up time.</a:t>
                      </a:r>
                    </a:p>
                    <a:p>
                      <a:pPr marL="0" marR="0" lvl="0" indent="0" algn="ctr" defTabSz="685800" rtl="0" eaLnBrk="1" fontAlgn="auto" latinLnBrk="0" hangingPunct="1">
                        <a:lnSpc>
                          <a:spcPct val="100000"/>
                        </a:lnSpc>
                        <a:spcBef>
                          <a:spcPts val="0"/>
                        </a:spcBef>
                        <a:spcAft>
                          <a:spcPts val="0"/>
                        </a:spcAft>
                        <a:buClrTx/>
                        <a:buSzTx/>
                        <a:buFontTx/>
                        <a:buNone/>
                        <a:defRPr/>
                      </a:pPr>
                      <a:r>
                        <a:rPr lang="en-US" sz="2200" dirty="0"/>
                        <a:t>Higher decommissioning costs.</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12" name="Rectangle 11"/>
          <p:cNvSpPr/>
          <p:nvPr/>
        </p:nvSpPr>
        <p:spPr>
          <a:xfrm>
            <a:off x="2611187" y="3006962"/>
            <a:ext cx="2890453" cy="286231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5702495" y="3006962"/>
            <a:ext cx="3060505" cy="2585319"/>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6.36 Evaluating Nuclear Power</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4" y="1094721"/>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examples of nuclear reactions?</a:t>
            </a:r>
            <a:endParaRPr lang="en-GB" sz="3200" b="1" dirty="0">
              <a:solidFill>
                <a:srgbClr val="48A9C5"/>
              </a:solidFill>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6.37 Nuclear Power</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17" y="1901962"/>
            <a:ext cx="2976808" cy="2021749"/>
          </a:xfrm>
          <a:prstGeom prst="rect">
            <a:avLst/>
          </a:prstGeom>
        </p:spPr>
      </p:pic>
      <p:pic>
        <p:nvPicPr>
          <p:cNvPr id="4" name="Picture 3" descr="Diagram, shape&#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t="11904"/>
          <a:stretch>
            <a:fillRect/>
          </a:stretch>
        </p:blipFill>
        <p:spPr>
          <a:xfrm>
            <a:off x="5738601" y="1679492"/>
            <a:ext cx="3066605" cy="2312784"/>
          </a:xfrm>
          <a:prstGeom prst="rect">
            <a:avLst/>
          </a:prstGeom>
        </p:spPr>
      </p:pic>
      <p:pic>
        <p:nvPicPr>
          <p:cNvPr id="5" name="Picture 4" descr="Diagram&#10;&#10;Description automatically generated"/>
          <p:cNvPicPr>
            <a:picLocks noChangeAspect="1"/>
          </p:cNvPicPr>
          <p:nvPr/>
        </p:nvPicPr>
        <p:blipFill rotWithShape="1">
          <a:blip r:embed="rId5" cstate="print">
            <a:extLst>
              <a:ext uri="{28A0092B-C50C-407E-A947-70E740481C1C}">
                <a14:useLocalDpi xmlns:a14="http://schemas.microsoft.com/office/drawing/2010/main" val="0"/>
              </a:ext>
            </a:extLst>
          </a:blip>
          <a:srcRect t="13707"/>
          <a:stretch>
            <a:fillRect/>
          </a:stretch>
        </p:blipFill>
        <p:spPr>
          <a:xfrm>
            <a:off x="1057654" y="3856837"/>
            <a:ext cx="4315125" cy="2653758"/>
          </a:xfrm>
          <a:prstGeom prst="rect">
            <a:avLst/>
          </a:prstGeom>
        </p:spPr>
      </p:pic>
      <p:sp>
        <p:nvSpPr>
          <p:cNvPr id="7" name="TextBox 6"/>
          <p:cNvSpPr txBox="1"/>
          <p:nvPr/>
        </p:nvSpPr>
        <p:spPr>
          <a:xfrm>
            <a:off x="684255" y="3509536"/>
            <a:ext cx="195934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Radioactive Decay</a:t>
            </a:r>
          </a:p>
        </p:txBody>
      </p:sp>
      <p:sp>
        <p:nvSpPr>
          <p:cNvPr id="9" name="TextBox 8"/>
          <p:cNvSpPr txBox="1"/>
          <p:nvPr/>
        </p:nvSpPr>
        <p:spPr>
          <a:xfrm>
            <a:off x="768409" y="5532446"/>
            <a:ext cx="1959345"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Fission</a:t>
            </a:r>
          </a:p>
        </p:txBody>
      </p:sp>
      <p:sp>
        <p:nvSpPr>
          <p:cNvPr id="11" name="TextBox 10"/>
          <p:cNvSpPr txBox="1"/>
          <p:nvPr/>
        </p:nvSpPr>
        <p:spPr>
          <a:xfrm>
            <a:off x="5006958" y="2494669"/>
            <a:ext cx="1959345" cy="446276"/>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Fusion</a:t>
            </a:r>
          </a:p>
        </p:txBody>
      </p:sp>
      <p:sp>
        <p:nvSpPr>
          <p:cNvPr id="12" name="TextBox 11"/>
          <p:cNvSpPr txBox="1"/>
          <p:nvPr/>
        </p:nvSpPr>
        <p:spPr>
          <a:xfrm>
            <a:off x="6001738" y="4309755"/>
            <a:ext cx="2540330" cy="1508105"/>
          </a:xfrm>
          <a:prstGeom prst="rect">
            <a:avLst/>
          </a:prstGeom>
          <a:solidFill>
            <a:srgbClr val="97B3D8"/>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All of these reactions are a potential source of energy!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nuclear fission?</a:t>
            </a:r>
            <a:endParaRPr lang="en-GB" sz="3200" b="1" dirty="0">
              <a:solidFill>
                <a:srgbClr val="48A9C5"/>
              </a:solidFill>
              <a:sym typeface="Calibri" panose="020F0502020204030204"/>
            </a:endParaRPr>
          </a:p>
        </p:txBody>
      </p:sp>
      <p:pic>
        <p:nvPicPr>
          <p:cNvPr id="5" name="Picture 4"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3707"/>
          <a:stretch>
            <a:fillRect/>
          </a:stretch>
        </p:blipFill>
        <p:spPr>
          <a:xfrm>
            <a:off x="3072384" y="1793423"/>
            <a:ext cx="5896238" cy="3626126"/>
          </a:xfrm>
          <a:prstGeom prst="rect">
            <a:avLst/>
          </a:prstGeom>
        </p:spPr>
      </p:pic>
      <p:sp>
        <p:nvSpPr>
          <p:cNvPr id="6" name="TextBox 5"/>
          <p:cNvSpPr txBox="1"/>
          <p:nvPr/>
        </p:nvSpPr>
        <p:spPr>
          <a:xfrm>
            <a:off x="610860" y="2041057"/>
            <a:ext cx="3059915"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Nuclear fission is the splitting of a large and unstable nucleus.</a:t>
            </a:r>
          </a:p>
        </p:txBody>
      </p:sp>
      <p:sp>
        <p:nvSpPr>
          <p:cNvPr id="7" name="TextBox 6"/>
          <p:cNvSpPr txBox="1"/>
          <p:nvPr/>
        </p:nvSpPr>
        <p:spPr>
          <a:xfrm>
            <a:off x="610860" y="3309149"/>
            <a:ext cx="305991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Spontaneous fission is rare.</a:t>
            </a:r>
          </a:p>
        </p:txBody>
      </p:sp>
      <p:sp>
        <p:nvSpPr>
          <p:cNvPr id="8" name="TextBox 7"/>
          <p:cNvSpPr txBox="1"/>
          <p:nvPr/>
        </p:nvSpPr>
        <p:spPr>
          <a:xfrm>
            <a:off x="610859" y="4223298"/>
            <a:ext cx="3059915"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Usually for fission to occur the unstable nucleus must first absorb a neutron.</a:t>
            </a:r>
          </a:p>
        </p:txBody>
      </p:sp>
      <p:cxnSp>
        <p:nvCxnSpPr>
          <p:cNvPr id="11" name="Straight Arrow Connector 10"/>
          <p:cNvCxnSpPr>
            <a:stCxn id="8" idx="3"/>
          </p:cNvCxnSpPr>
          <p:nvPr/>
        </p:nvCxnSpPr>
        <p:spPr>
          <a:xfrm flipV="1">
            <a:off x="3670774" y="3877056"/>
            <a:ext cx="559850" cy="1100295"/>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6.38 Fission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nuclear fission?</a:t>
            </a:r>
            <a:endParaRPr lang="en-GB" sz="3200" b="1" dirty="0">
              <a:solidFill>
                <a:srgbClr val="48A9C5"/>
              </a:solidFill>
              <a:sym typeface="Calibri" panose="020F0502020204030204"/>
            </a:endParaRPr>
          </a:p>
        </p:txBody>
      </p:sp>
      <p:pic>
        <p:nvPicPr>
          <p:cNvPr id="5" name="Picture 4"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3707"/>
          <a:stretch>
            <a:fillRect/>
          </a:stretch>
        </p:blipFill>
        <p:spPr>
          <a:xfrm>
            <a:off x="3072384" y="1793423"/>
            <a:ext cx="5896238" cy="3626126"/>
          </a:xfrm>
          <a:prstGeom prst="rect">
            <a:avLst/>
          </a:prstGeom>
        </p:spPr>
      </p:pic>
      <p:sp>
        <p:nvSpPr>
          <p:cNvPr id="6" name="TextBox 5"/>
          <p:cNvSpPr txBox="1"/>
          <p:nvPr/>
        </p:nvSpPr>
        <p:spPr>
          <a:xfrm>
            <a:off x="904461" y="2017974"/>
            <a:ext cx="4075854"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The nucleus undergoing fission splits into two smaller nuclei roughly equal in size.</a:t>
            </a:r>
          </a:p>
        </p:txBody>
      </p:sp>
      <p:sp>
        <p:nvSpPr>
          <p:cNvPr id="8" name="TextBox 7"/>
          <p:cNvSpPr txBox="1"/>
          <p:nvPr/>
        </p:nvSpPr>
        <p:spPr>
          <a:xfrm>
            <a:off x="904461" y="3289639"/>
            <a:ext cx="3059915"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Two or three neutrons plus gamma rays are also emitted.</a:t>
            </a:r>
          </a:p>
        </p:txBody>
      </p:sp>
      <p:cxnSp>
        <p:nvCxnSpPr>
          <p:cNvPr id="3" name="Straight Arrow Connector 2"/>
          <p:cNvCxnSpPr/>
          <p:nvPr/>
        </p:nvCxnSpPr>
        <p:spPr>
          <a:xfrm>
            <a:off x="4980315" y="2657253"/>
            <a:ext cx="1699525" cy="4001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9" name="Straight Arrow Connector 8"/>
          <p:cNvCxnSpPr/>
          <p:nvPr/>
        </p:nvCxnSpPr>
        <p:spPr>
          <a:xfrm>
            <a:off x="4980314" y="2664004"/>
            <a:ext cx="1699526" cy="1429901"/>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TextBox 12"/>
          <p:cNvSpPr txBox="1"/>
          <p:nvPr/>
        </p:nvSpPr>
        <p:spPr>
          <a:xfrm>
            <a:off x="904461" y="4557731"/>
            <a:ext cx="305991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Energy is released by the fission reaction.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6.38 Fission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nuclear fission?</a:t>
            </a:r>
            <a:endParaRPr lang="en-GB" sz="3200" b="1" dirty="0">
              <a:solidFill>
                <a:srgbClr val="48A9C5"/>
              </a:solidFill>
              <a:sym typeface="Calibri" panose="020F0502020204030204"/>
            </a:endParaRPr>
          </a:p>
        </p:txBody>
      </p:sp>
      <p:pic>
        <p:nvPicPr>
          <p:cNvPr id="5" name="Picture 4"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3707"/>
          <a:stretch>
            <a:fillRect/>
          </a:stretch>
        </p:blipFill>
        <p:spPr>
          <a:xfrm>
            <a:off x="3072384" y="1793423"/>
            <a:ext cx="5896238" cy="3626126"/>
          </a:xfrm>
          <a:prstGeom prst="rect">
            <a:avLst/>
          </a:prstGeom>
        </p:spPr>
      </p:pic>
      <p:sp>
        <p:nvSpPr>
          <p:cNvPr id="6" name="TextBox 5"/>
          <p:cNvSpPr txBox="1"/>
          <p:nvPr/>
        </p:nvSpPr>
        <p:spPr>
          <a:xfrm>
            <a:off x="840270" y="2497015"/>
            <a:ext cx="3184115"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All of the fission products have kinetic energy.</a:t>
            </a:r>
          </a:p>
        </p:txBody>
      </p:sp>
      <p:sp>
        <p:nvSpPr>
          <p:cNvPr id="4" name="TextBox 3"/>
          <p:cNvSpPr txBox="1"/>
          <p:nvPr/>
        </p:nvSpPr>
        <p:spPr>
          <a:xfrm>
            <a:off x="840270" y="3765107"/>
            <a:ext cx="3184115"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The neutrons may go on to start a chemical reaction.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6.38 Fission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graphicFrame>
        <p:nvGraphicFramePr>
          <p:cNvPr id="15" name="Table 14"/>
          <p:cNvGraphicFramePr>
            <a:graphicFrameLocks noGrp="1"/>
          </p:cNvGraphicFramePr>
          <p:nvPr/>
        </p:nvGraphicFramePr>
        <p:xfrm>
          <a:off x="5580228" y="1919349"/>
          <a:ext cx="3068916" cy="2384106"/>
        </p:xfrm>
        <a:graphic>
          <a:graphicData uri="http://schemas.openxmlformats.org/drawingml/2006/table">
            <a:tbl>
              <a:tblPr firstRow="1" bandRow="1">
                <a:tableStyleId>{5940675A-B579-460E-94D1-54222C63F5DA}</a:tableStyleId>
              </a:tblPr>
              <a:tblGrid>
                <a:gridCol w="1534458">
                  <a:extLst>
                    <a:ext uri="{9D8B030D-6E8A-4147-A177-3AD203B41FA5}">
                      <a16:colId xmlns:a16="http://schemas.microsoft.com/office/drawing/2014/main" val="20000"/>
                    </a:ext>
                  </a:extLst>
                </a:gridCol>
                <a:gridCol w="1534458">
                  <a:extLst>
                    <a:ext uri="{9D8B030D-6E8A-4147-A177-3AD203B41FA5}">
                      <a16:colId xmlns:a16="http://schemas.microsoft.com/office/drawing/2014/main" val="20001"/>
                    </a:ext>
                  </a:extLst>
                </a:gridCol>
              </a:tblGrid>
              <a:tr h="530542">
                <a:tc>
                  <a:txBody>
                    <a:bodyPr/>
                    <a:lstStyle/>
                    <a:p>
                      <a:pPr algn="ctr"/>
                      <a:r>
                        <a:rPr lang="en-US" sz="2300" b="1" dirty="0"/>
                        <a:t>Particle</a:t>
                      </a:r>
                    </a:p>
                  </a:txBody>
                  <a:tcPr anchor="ctr">
                    <a:solidFill>
                      <a:srgbClr val="4A7CB5">
                        <a:alpha val="60000"/>
                      </a:srgbClr>
                    </a:solidFill>
                  </a:tcPr>
                </a:tc>
                <a:tc>
                  <a:txBody>
                    <a:bodyPr/>
                    <a:lstStyle/>
                    <a:p>
                      <a:pPr algn="ctr"/>
                      <a:r>
                        <a:rPr lang="en-US" sz="2300" b="1" dirty="0"/>
                        <a:t>Relative Charge</a:t>
                      </a:r>
                    </a:p>
                  </a:txBody>
                  <a:tcPr anchor="ctr">
                    <a:solidFill>
                      <a:srgbClr val="4A7CB5">
                        <a:alpha val="60000"/>
                      </a:srgbClr>
                    </a:solidFill>
                  </a:tcPr>
                </a:tc>
                <a:extLst>
                  <a:ext uri="{0D108BD9-81ED-4DB2-BD59-A6C34878D82A}">
                    <a16:rowId xmlns:a16="http://schemas.microsoft.com/office/drawing/2014/main" val="10000"/>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Proton</a:t>
                      </a:r>
                    </a:p>
                  </a:txBody>
                  <a:tcPr anchor="ctr">
                    <a:solidFill>
                      <a:schemeClr val="bg1"/>
                    </a:solidFill>
                  </a:tcPr>
                </a:tc>
                <a:tc>
                  <a:txBody>
                    <a:bodyPr/>
                    <a:lstStyle/>
                    <a:p>
                      <a:pPr algn="ctr"/>
                      <a:r>
                        <a:rPr lang="en-US" sz="2300" dirty="0"/>
                        <a:t>+1</a:t>
                      </a:r>
                    </a:p>
                  </a:txBody>
                  <a:tcPr anchor="ctr">
                    <a:solidFill>
                      <a:schemeClr val="bg1"/>
                    </a:solidFill>
                  </a:tcPr>
                </a:tc>
                <a:extLst>
                  <a:ext uri="{0D108BD9-81ED-4DB2-BD59-A6C34878D82A}">
                    <a16:rowId xmlns:a16="http://schemas.microsoft.com/office/drawing/2014/main" val="10001"/>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Neutron</a:t>
                      </a:r>
                    </a:p>
                  </a:txBody>
                  <a:tcPr anchor="ctr"/>
                </a:tc>
                <a:tc>
                  <a:txBody>
                    <a:bodyPr/>
                    <a:lstStyle/>
                    <a:p>
                      <a:pPr algn="ctr"/>
                      <a:r>
                        <a:rPr lang="en-US" sz="2300" dirty="0"/>
                        <a:t>0</a:t>
                      </a:r>
                    </a:p>
                  </a:txBody>
                  <a:tcPr anchor="ctr"/>
                </a:tc>
                <a:extLst>
                  <a:ext uri="{0D108BD9-81ED-4DB2-BD59-A6C34878D82A}">
                    <a16:rowId xmlns:a16="http://schemas.microsoft.com/office/drawing/2014/main" val="10002"/>
                  </a:ext>
                </a:extLst>
              </a:tr>
              <a:tr h="530542">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2300" b="0" dirty="0"/>
                        <a:t>Electron</a:t>
                      </a:r>
                    </a:p>
                  </a:txBody>
                  <a:tcPr anchor="ctr"/>
                </a:tc>
                <a:tc>
                  <a:txBody>
                    <a:bodyPr/>
                    <a:lstStyle/>
                    <a:p>
                      <a:pPr algn="ctr"/>
                      <a:r>
                        <a:rPr lang="en-US" sz="2300" dirty="0"/>
                        <a:t>-1</a:t>
                      </a:r>
                    </a:p>
                  </a:txBody>
                  <a:tcPr anchor="ctr"/>
                </a:tc>
                <a:extLst>
                  <a:ext uri="{0D108BD9-81ED-4DB2-BD59-A6C34878D82A}">
                    <a16:rowId xmlns:a16="http://schemas.microsoft.com/office/drawing/2014/main" val="10003"/>
                  </a:ext>
                </a:extLst>
              </a:tr>
            </a:tbl>
          </a:graphicData>
        </a:graphic>
      </p:graphicFrame>
      <p:sp>
        <p:nvSpPr>
          <p:cNvPr id="16" name="Rectangle 15"/>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17" name="TextBox 16"/>
          <p:cNvSpPr txBox="1"/>
          <p:nvPr/>
        </p:nvSpPr>
        <p:spPr>
          <a:xfrm>
            <a:off x="1499561" y="1104088"/>
            <a:ext cx="7427171"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457200" rtl="0" fontAlgn="auto" latinLnBrk="0" hangingPunct="0">
              <a:lnSpc>
                <a:spcPct val="100000"/>
              </a:lnSpc>
              <a:spcBef>
                <a:spcPts val="0"/>
              </a:spcBef>
              <a:spcAft>
                <a:spcPts val="0"/>
              </a:spcAft>
              <a:buClrTx/>
              <a:buSzTx/>
              <a:buFontTx/>
              <a:buNone/>
            </a:pPr>
            <a:r>
              <a:rPr kumimoji="0" lang="en-GB" sz="3600" b="0" i="0" u="none" strike="noStrike" cap="none" spc="0" normalizeH="0" baseline="0" dirty="0">
                <a:ln>
                  <a:noFill/>
                </a:ln>
                <a:solidFill>
                  <a:srgbClr val="000000"/>
                </a:solidFill>
                <a:effectLst/>
                <a:uFillTx/>
                <a:latin typeface="+mn-lt"/>
                <a:ea typeface="+mn-ea"/>
                <a:cs typeface="+mn-cs"/>
                <a:sym typeface="Calibri" panose="020F0502020204030204"/>
              </a:rPr>
              <a:t>Why are atoms neutral?</a:t>
            </a:r>
            <a:endParaRPr kumimoji="0" lang="en-GB" sz="3600" b="1" i="0" u="none" strike="noStrike" cap="none" spc="0" normalizeH="0" baseline="0" dirty="0">
              <a:ln>
                <a:noFill/>
              </a:ln>
              <a:solidFill>
                <a:srgbClr val="48A9C5"/>
              </a:solidFill>
              <a:effectLst/>
              <a:uFillTx/>
              <a:latin typeface="+mn-lt"/>
              <a:ea typeface="+mn-ea"/>
              <a:cs typeface="+mn-cs"/>
              <a:sym typeface="Calibri" panose="020F0502020204030204"/>
            </a:endParaRPr>
          </a:p>
        </p:txBody>
      </p:sp>
      <p:graphicFrame>
        <p:nvGraphicFramePr>
          <p:cNvPr id="20" name="Table 5"/>
          <p:cNvGraphicFramePr>
            <a:graphicFrameLocks noGrp="1"/>
          </p:cNvGraphicFramePr>
          <p:nvPr/>
        </p:nvGraphicFramePr>
        <p:xfrm>
          <a:off x="657622" y="4669623"/>
          <a:ext cx="8315872" cy="1258469"/>
        </p:xfrm>
        <a:graphic>
          <a:graphicData uri="http://schemas.openxmlformats.org/drawingml/2006/table">
            <a:tbl>
              <a:tblPr firstRow="1" bandRow="1">
                <a:tableStyleId>{5940675A-B579-460E-94D1-54222C63F5DA}</a:tableStyleId>
              </a:tblPr>
              <a:tblGrid>
                <a:gridCol w="2669461">
                  <a:extLst>
                    <a:ext uri="{9D8B030D-6E8A-4147-A177-3AD203B41FA5}">
                      <a16:colId xmlns:a16="http://schemas.microsoft.com/office/drawing/2014/main" val="20000"/>
                    </a:ext>
                  </a:extLst>
                </a:gridCol>
                <a:gridCol w="5646411">
                  <a:extLst>
                    <a:ext uri="{9D8B030D-6E8A-4147-A177-3AD203B41FA5}">
                      <a16:colId xmlns:a16="http://schemas.microsoft.com/office/drawing/2014/main" val="20001"/>
                    </a:ext>
                  </a:extLst>
                </a:gridCol>
              </a:tblGrid>
              <a:tr h="531541">
                <a:tc>
                  <a:txBody>
                    <a:bodyPr/>
                    <a:lstStyle/>
                    <a:p>
                      <a:pPr algn="ctr"/>
                      <a:r>
                        <a:rPr lang="en-US" sz="2400" b="1" dirty="0"/>
                        <a:t>Key Term</a:t>
                      </a:r>
                    </a:p>
                  </a:txBody>
                  <a:tcPr>
                    <a:solidFill>
                      <a:srgbClr val="4A7CB5">
                        <a:alpha val="60000"/>
                      </a:srgbClr>
                    </a:solidFill>
                  </a:tcPr>
                </a:tc>
                <a:tc>
                  <a:txBody>
                    <a:bodyPr/>
                    <a:lstStyle/>
                    <a:p>
                      <a:pPr algn="ctr"/>
                      <a:r>
                        <a:rPr lang="en-US" sz="2400" b="1" dirty="0"/>
                        <a:t>Definition</a:t>
                      </a:r>
                    </a:p>
                  </a:txBody>
                  <a:tcPr>
                    <a:solidFill>
                      <a:srgbClr val="4A7CB5">
                        <a:alpha val="60000"/>
                      </a:srgbClr>
                    </a:solidFill>
                  </a:tcPr>
                </a:tc>
                <a:extLst>
                  <a:ext uri="{0D108BD9-81ED-4DB2-BD59-A6C34878D82A}">
                    <a16:rowId xmlns:a16="http://schemas.microsoft.com/office/drawing/2014/main" val="10000"/>
                  </a:ext>
                </a:extLst>
              </a:tr>
              <a:tr h="726928">
                <a:tc>
                  <a:txBody>
                    <a:bodyPr/>
                    <a:lstStyle/>
                    <a:p>
                      <a:pPr algn="ctr"/>
                      <a:r>
                        <a:rPr lang="en-US" sz="2400" dirty="0"/>
                        <a:t>Atomic Number</a:t>
                      </a:r>
                    </a:p>
                  </a:txBody>
                  <a:tcPr anchor="ctr">
                    <a:solidFill>
                      <a:schemeClr val="bg1"/>
                    </a:solidFill>
                  </a:tcPr>
                </a:tc>
                <a:tc>
                  <a:txBody>
                    <a:bodyPr/>
                    <a:lstStyle/>
                    <a:p>
                      <a:pPr algn="ctr"/>
                      <a:r>
                        <a:rPr lang="en-US" sz="2200" dirty="0"/>
                        <a:t>The number of protons in an atom.</a:t>
                      </a:r>
                    </a:p>
                  </a:txBody>
                  <a:tcPr anchor="ctr">
                    <a:solidFill>
                      <a:schemeClr val="bg1"/>
                    </a:solidFill>
                  </a:tcPr>
                </a:tc>
                <a:extLst>
                  <a:ext uri="{0D108BD9-81ED-4DB2-BD59-A6C34878D82A}">
                    <a16:rowId xmlns:a16="http://schemas.microsoft.com/office/drawing/2014/main" val="10001"/>
                  </a:ext>
                </a:extLst>
              </a:tr>
            </a:tbl>
          </a:graphicData>
        </a:graphic>
      </p:graphicFrame>
      <p:sp>
        <p:nvSpPr>
          <p:cNvPr id="25" name="TextBox 24"/>
          <p:cNvSpPr txBox="1"/>
          <p:nvPr/>
        </p:nvSpPr>
        <p:spPr>
          <a:xfrm>
            <a:off x="771770" y="2223545"/>
            <a:ext cx="4562607" cy="1154158"/>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300" b="0" i="0" u="none" strike="noStrike" cap="none" spc="0" normalizeH="0" baseline="0" dirty="0">
                <a:ln>
                  <a:noFill/>
                </a:ln>
                <a:solidFill>
                  <a:srgbClr val="000000"/>
                </a:solidFill>
                <a:effectLst/>
                <a:uFillTx/>
                <a:latin typeface="+mn-lt"/>
                <a:ea typeface="+mn-ea"/>
                <a:cs typeface="+mn-cs"/>
                <a:sym typeface="Calibri" panose="020F0502020204030204"/>
              </a:rPr>
              <a:t>In an atom the number of electrons is equal to the number of protons in the nucleus. </a:t>
            </a:r>
          </a:p>
        </p:txBody>
      </p:sp>
      <p:sp>
        <p:nvSpPr>
          <p:cNvPr id="26" name="TextBox 25"/>
          <p:cNvSpPr txBox="1"/>
          <p:nvPr/>
        </p:nvSpPr>
        <p:spPr>
          <a:xfrm>
            <a:off x="762791" y="3467507"/>
            <a:ext cx="4562607" cy="80021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kumimoji="0" lang="en-US" sz="2300" b="0" i="0" u="none" strike="noStrike" cap="none" spc="0" normalizeH="0" baseline="0" dirty="0">
                <a:ln>
                  <a:noFill/>
                </a:ln>
                <a:solidFill>
                  <a:srgbClr val="000000"/>
                </a:solidFill>
                <a:effectLst/>
                <a:uFillTx/>
                <a:latin typeface="+mn-lt"/>
                <a:ea typeface="+mn-ea"/>
                <a:cs typeface="+mn-cs"/>
                <a:sym typeface="Calibri" panose="020F0502020204030204"/>
              </a:rPr>
              <a:t>This means that atom</a:t>
            </a:r>
            <a:r>
              <a:rPr kumimoji="0" lang="en-US" sz="2300" b="0" i="0" u="none" strike="noStrike" cap="none" spc="0" normalizeH="0" dirty="0">
                <a:ln>
                  <a:noFill/>
                </a:ln>
                <a:solidFill>
                  <a:srgbClr val="000000"/>
                </a:solidFill>
                <a:effectLst/>
                <a:uFillTx/>
                <a:latin typeface="+mn-lt"/>
                <a:ea typeface="+mn-ea"/>
                <a:cs typeface="+mn-cs"/>
                <a:sym typeface="Calibri" panose="020F0502020204030204"/>
              </a:rPr>
              <a:t> has no overall electrical charge.</a:t>
            </a:r>
            <a:endParaRPr kumimoji="0" lang="en-US" sz="23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7" name="TextBox 26"/>
          <p:cNvSpPr txBox="1"/>
          <p:nvPr/>
        </p:nvSpPr>
        <p:spPr>
          <a:xfrm>
            <a:off x="712681" y="5969193"/>
            <a:ext cx="4660230"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All atoms of a particular element have the same number of protons. </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6.6 Neutral Atoms</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happens in a nuclear reactor?</a:t>
            </a:r>
            <a:endParaRPr lang="en-GB" sz="3200" b="1" dirty="0">
              <a:solidFill>
                <a:srgbClr val="48A9C5"/>
              </a:solidFill>
              <a:sym typeface="Calibri" panose="020F0502020204030204"/>
            </a:endParaRPr>
          </a:p>
        </p:txBody>
      </p:sp>
      <p:pic>
        <p:nvPicPr>
          <p:cNvPr id="7" name="Picture 6"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11" name="TextBox 10"/>
          <p:cNvSpPr txBox="1"/>
          <p:nvPr/>
        </p:nvSpPr>
        <p:spPr>
          <a:xfrm>
            <a:off x="3816335" y="1817379"/>
            <a:ext cx="5196114" cy="1862048"/>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i="0" strike="noStrike" dirty="0">
                <a:solidFill>
                  <a:srgbClr val="231F20"/>
                </a:solidFill>
                <a:effectLst/>
                <a:latin typeface="Calibri" panose="020F0502020204030204" charset="0"/>
                <a:cs typeface="Calibri" panose="020F0502020204030204" charset="0"/>
              </a:rPr>
              <a:t>In a nuclear reactor, a neutron is absorbed into a nucleus (typically uranium-235). This causes the nucleus to become uranium-236, which is very unstable. </a:t>
            </a:r>
          </a:p>
        </p:txBody>
      </p:sp>
      <p:sp>
        <p:nvSpPr>
          <p:cNvPr id="12" name="TextBox 11"/>
          <p:cNvSpPr txBox="1"/>
          <p:nvPr/>
        </p:nvSpPr>
        <p:spPr>
          <a:xfrm>
            <a:off x="3816335" y="3842894"/>
            <a:ext cx="5196114" cy="800219"/>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i="0" strike="noStrike" dirty="0">
                <a:solidFill>
                  <a:srgbClr val="231F20"/>
                </a:solidFill>
                <a:effectLst/>
                <a:latin typeface="Calibri" panose="020F0502020204030204" charset="0"/>
                <a:cs typeface="Calibri" panose="020F0502020204030204" charset="0"/>
              </a:rPr>
              <a:t>The entire nucleus splits into smaller daughter nuclei and 2 or 3 neutrons.</a:t>
            </a:r>
          </a:p>
        </p:txBody>
      </p:sp>
      <p:sp>
        <p:nvSpPr>
          <p:cNvPr id="4" name="TextBox 3"/>
          <p:cNvSpPr txBox="1"/>
          <p:nvPr/>
        </p:nvSpPr>
        <p:spPr>
          <a:xfrm>
            <a:off x="3816335" y="4806580"/>
            <a:ext cx="5196114" cy="1154162"/>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i="0" strike="noStrike" dirty="0">
                <a:solidFill>
                  <a:srgbClr val="231F20"/>
                </a:solidFill>
                <a:effectLst/>
                <a:latin typeface="Calibri" panose="020F0502020204030204" charset="0"/>
                <a:cs typeface="Calibri" panose="020F0502020204030204" charset="0"/>
              </a:rPr>
              <a:t>These neutrons go on to collide with other uranium nuclei and cause more reactions. This is a chain reaction.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6.39 Controlled Nuclear Reaction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happens in a nuclear reactor?</a:t>
            </a:r>
            <a:endParaRPr lang="en-GB" sz="3200" b="1" dirty="0">
              <a:solidFill>
                <a:srgbClr val="48A9C5"/>
              </a:solidFill>
              <a:sym typeface="Calibri" panose="020F0502020204030204"/>
            </a:endParaRPr>
          </a:p>
        </p:txBody>
      </p:sp>
      <p:pic>
        <p:nvPicPr>
          <p:cNvPr id="7" name="Picture 6"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11" name="TextBox 10"/>
          <p:cNvSpPr txBox="1"/>
          <p:nvPr/>
        </p:nvSpPr>
        <p:spPr>
          <a:xfrm>
            <a:off x="5362831" y="2527550"/>
            <a:ext cx="3649617" cy="1154162"/>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Calibri" panose="020F0502020204030204" charset="0"/>
                <a:cs typeface="Calibri" panose="020F0502020204030204" charset="0"/>
              </a:rPr>
              <a:t>The fast moving neutrons carry most of the energy from the reaction with them.</a:t>
            </a:r>
            <a:endParaRPr lang="en-GB" sz="2300" i="0" strike="noStrike" dirty="0">
              <a:solidFill>
                <a:srgbClr val="231F20"/>
              </a:solidFill>
              <a:effectLst/>
              <a:latin typeface="Calibri" panose="020F0502020204030204" charset="0"/>
              <a:cs typeface="Calibri" panose="020F0502020204030204" charset="0"/>
            </a:endParaRPr>
          </a:p>
        </p:txBody>
      </p:sp>
      <p:sp>
        <p:nvSpPr>
          <p:cNvPr id="12" name="TextBox 11"/>
          <p:cNvSpPr txBox="1"/>
          <p:nvPr/>
        </p:nvSpPr>
        <p:spPr>
          <a:xfrm>
            <a:off x="5362832" y="3833062"/>
            <a:ext cx="3649617" cy="1508105"/>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Calibri" panose="020F0502020204030204" charset="0"/>
                <a:cs typeface="Calibri" panose="020F0502020204030204" charset="0"/>
              </a:rPr>
              <a:t>Before the neutrons can collide with fresh uranium nuclei, they need to be slowed down. </a:t>
            </a:r>
            <a:endParaRPr lang="en-GB" sz="2300" i="0" strike="noStrike" dirty="0">
              <a:solidFill>
                <a:srgbClr val="231F20"/>
              </a:solidFill>
              <a:effectLst/>
              <a:latin typeface="Calibri" panose="020F0502020204030204" charset="0"/>
              <a:cs typeface="Calibri" panose="020F0502020204030204" charset="0"/>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6.39 Controlled Nuclear Reaction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happens in a nuclear reactor?</a:t>
            </a:r>
            <a:endParaRPr lang="en-GB" sz="3200" b="1" dirty="0">
              <a:solidFill>
                <a:srgbClr val="48A9C5"/>
              </a:solidFill>
              <a:sym typeface="Calibri" panose="020F0502020204030204"/>
            </a:endParaRPr>
          </a:p>
        </p:txBody>
      </p:sp>
      <p:pic>
        <p:nvPicPr>
          <p:cNvPr id="7" name="Picture 6"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4" name="TextBox 3"/>
          <p:cNvSpPr txBox="1"/>
          <p:nvPr/>
        </p:nvSpPr>
        <p:spPr>
          <a:xfrm>
            <a:off x="739503" y="4854916"/>
            <a:ext cx="8272946" cy="1154162"/>
          </a:xfrm>
          <a:prstGeom prst="rect">
            <a:avLst/>
          </a:prstGeom>
          <a:solidFill>
            <a:schemeClr val="bg1"/>
          </a:solidFill>
          <a:ln w="57150" cap="flat">
            <a:solidFill>
              <a:srgbClr val="4F81BD"/>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Calibri" panose="020F0502020204030204" charset="0"/>
                <a:cs typeface="Calibri" panose="020F0502020204030204" charset="0"/>
              </a:rPr>
              <a:t>This is so that the energy can pass on to other components in the nuclear reactor, which is used to heat water to drive the turbines that then turn the generators.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6.39 Controlled Nuclear Reaction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63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do the different parts of a nuclear power station do?</a:t>
            </a:r>
            <a:endParaRPr lang="en-GB" sz="3200" b="1" dirty="0">
              <a:solidFill>
                <a:srgbClr val="48A9C5"/>
              </a:solidFill>
              <a:sym typeface="Calibri" panose="020F0502020204030204"/>
            </a:endParaRPr>
          </a:p>
        </p:txBody>
      </p:sp>
      <p:pic>
        <p:nvPicPr>
          <p:cNvPr id="4" name="Picture 3"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5" name="TextBox 4"/>
          <p:cNvSpPr txBox="1"/>
          <p:nvPr/>
        </p:nvSpPr>
        <p:spPr>
          <a:xfrm>
            <a:off x="895827" y="5372100"/>
            <a:ext cx="4621696" cy="830997"/>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nuclear fuel (Uranium-235) is held in rods in the reactor core.  </a:t>
            </a:r>
          </a:p>
        </p:txBody>
      </p:sp>
      <p:cxnSp>
        <p:nvCxnSpPr>
          <p:cNvPr id="9" name="Straight Arrow Connector 8"/>
          <p:cNvCxnSpPr>
            <a:stCxn id="5" idx="0"/>
          </p:cNvCxnSpPr>
          <p:nvPr/>
        </p:nvCxnSpPr>
        <p:spPr>
          <a:xfrm flipH="1" flipV="1">
            <a:off x="2277533" y="4351867"/>
            <a:ext cx="929142" cy="102023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TextBox 12"/>
          <p:cNvSpPr txBox="1"/>
          <p:nvPr/>
        </p:nvSpPr>
        <p:spPr>
          <a:xfrm>
            <a:off x="3626477" y="3147026"/>
            <a:ext cx="4621696" cy="1200329"/>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nuclei of the nuclear fuel begin to split when they are hit by an incoming neutron.</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6.39 Controlled Nuclear Reaction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63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do the different parts of a nuclear power station do?</a:t>
            </a:r>
            <a:endParaRPr lang="en-GB" sz="3200" b="1" dirty="0">
              <a:solidFill>
                <a:srgbClr val="48A9C5"/>
              </a:solidFill>
              <a:sym typeface="Calibri" panose="020F0502020204030204"/>
            </a:endParaRPr>
          </a:p>
        </p:txBody>
      </p:sp>
      <p:pic>
        <p:nvPicPr>
          <p:cNvPr id="4" name="Picture 3"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5" name="TextBox 4"/>
          <p:cNvSpPr txBox="1"/>
          <p:nvPr/>
        </p:nvSpPr>
        <p:spPr>
          <a:xfrm>
            <a:off x="895827" y="5372100"/>
            <a:ext cx="4621696" cy="830997"/>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graphite core is next to the fuel rods.</a:t>
            </a:r>
          </a:p>
        </p:txBody>
      </p:sp>
      <p:cxnSp>
        <p:nvCxnSpPr>
          <p:cNvPr id="9" name="Straight Arrow Connector 8"/>
          <p:cNvCxnSpPr>
            <a:stCxn id="5" idx="0"/>
          </p:cNvCxnSpPr>
          <p:nvPr/>
        </p:nvCxnSpPr>
        <p:spPr>
          <a:xfrm flipH="1" flipV="1">
            <a:off x="2277533" y="4351867"/>
            <a:ext cx="929142" cy="102023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TextBox 12"/>
          <p:cNvSpPr txBox="1"/>
          <p:nvPr/>
        </p:nvSpPr>
        <p:spPr>
          <a:xfrm>
            <a:off x="3626477" y="3147026"/>
            <a:ext cx="4621696" cy="156966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graphite core slows down the neutrons so that they are more likely to be absorbed by the fuel rods.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6.40 Controlled Nuclear Reaction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63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do the different parts of a nuclear power station do?</a:t>
            </a:r>
            <a:endParaRPr lang="en-GB" sz="3200" b="1" dirty="0">
              <a:solidFill>
                <a:srgbClr val="48A9C5"/>
              </a:solidFill>
              <a:sym typeface="Calibri" panose="020F0502020204030204"/>
            </a:endParaRPr>
          </a:p>
        </p:txBody>
      </p:sp>
      <p:pic>
        <p:nvPicPr>
          <p:cNvPr id="4" name="Picture 3"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5" name="TextBox 4"/>
          <p:cNvSpPr txBox="1"/>
          <p:nvPr/>
        </p:nvSpPr>
        <p:spPr>
          <a:xfrm>
            <a:off x="3643410" y="2044471"/>
            <a:ext cx="4621696" cy="1200329"/>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control rods absorb neutrons and stop them from travelling between fuel rods.</a:t>
            </a:r>
          </a:p>
        </p:txBody>
      </p:sp>
      <p:cxnSp>
        <p:nvCxnSpPr>
          <p:cNvPr id="9" name="Straight Arrow Connector 8"/>
          <p:cNvCxnSpPr>
            <a:stCxn id="5" idx="1"/>
          </p:cNvCxnSpPr>
          <p:nvPr/>
        </p:nvCxnSpPr>
        <p:spPr>
          <a:xfrm flipH="1">
            <a:off x="2376154" y="2644636"/>
            <a:ext cx="1267256" cy="516800"/>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3" name="TextBox 12"/>
          <p:cNvSpPr txBox="1"/>
          <p:nvPr/>
        </p:nvSpPr>
        <p:spPr>
          <a:xfrm>
            <a:off x="3626477" y="3382686"/>
            <a:ext cx="4621696" cy="830997"/>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This means that they control the speed of the chain reaction.</a:t>
            </a:r>
          </a:p>
        </p:txBody>
      </p:sp>
      <p:sp>
        <p:nvSpPr>
          <p:cNvPr id="7" name="TextBox 6"/>
          <p:cNvSpPr txBox="1"/>
          <p:nvPr/>
        </p:nvSpPr>
        <p:spPr>
          <a:xfrm>
            <a:off x="3657616" y="4351569"/>
            <a:ext cx="4621696" cy="1569660"/>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control rods can be raised and lowered </a:t>
            </a:r>
            <a:r>
              <a:rPr lang="en-GB" sz="2400" dirty="0">
                <a:solidFill>
                  <a:srgbClr val="231F20"/>
                </a:solidFill>
                <a:latin typeface="Calibri" panose="020F0502020204030204" charset="0"/>
                <a:cs typeface="Calibri" panose="020F0502020204030204" charset="0"/>
              </a:rPr>
              <a:t>which means we can control the speed of the chain reaction.</a:t>
            </a:r>
            <a:endParaRPr lang="en-GB" sz="2400" i="0" strike="noStrike" dirty="0">
              <a:solidFill>
                <a:srgbClr val="231F20"/>
              </a:solidFill>
              <a:effectLst/>
              <a:latin typeface="Calibri" panose="020F0502020204030204" charset="0"/>
              <a:cs typeface="Calibri" panose="020F0502020204030204" charset="0"/>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6.40 Controlled Nuclear Reaction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79639"/>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do the different parts of a nuclear power station do?</a:t>
            </a:r>
            <a:endParaRPr lang="en-GB" sz="3200" b="1" dirty="0">
              <a:solidFill>
                <a:srgbClr val="48A9C5"/>
              </a:solidFill>
              <a:sym typeface="Calibri" panose="020F0502020204030204"/>
            </a:endParaRPr>
          </a:p>
        </p:txBody>
      </p:sp>
      <p:pic>
        <p:nvPicPr>
          <p:cNvPr id="4" name="Picture 3" descr="Diagram&#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2770"/>
          <a:stretch>
            <a:fillRect/>
          </a:stretch>
        </p:blipFill>
        <p:spPr>
          <a:xfrm>
            <a:off x="895827" y="1982194"/>
            <a:ext cx="7772400" cy="3389906"/>
          </a:xfrm>
          <a:prstGeom prst="rect">
            <a:avLst/>
          </a:prstGeom>
        </p:spPr>
      </p:pic>
      <p:sp>
        <p:nvSpPr>
          <p:cNvPr id="5" name="TextBox 4"/>
          <p:cNvSpPr txBox="1"/>
          <p:nvPr/>
        </p:nvSpPr>
        <p:spPr>
          <a:xfrm>
            <a:off x="1062370" y="5036856"/>
            <a:ext cx="4621696" cy="1200329"/>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The coolant is heated up by the energy released from the fission reactions.</a:t>
            </a:r>
          </a:p>
        </p:txBody>
      </p:sp>
      <p:cxnSp>
        <p:nvCxnSpPr>
          <p:cNvPr id="9" name="Straight Arrow Connector 8"/>
          <p:cNvCxnSpPr/>
          <p:nvPr/>
        </p:nvCxnSpPr>
        <p:spPr>
          <a:xfrm flipV="1">
            <a:off x="1814286" y="3859563"/>
            <a:ext cx="313316" cy="1177293"/>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8" name="TextBox 7"/>
          <p:cNvSpPr txBox="1"/>
          <p:nvPr/>
        </p:nvSpPr>
        <p:spPr>
          <a:xfrm>
            <a:off x="4390752" y="1821144"/>
            <a:ext cx="4621696" cy="830997"/>
          </a:xfrm>
          <a:prstGeom prst="rect">
            <a:avLst/>
          </a:prstGeom>
          <a:solidFill>
            <a:schemeClr val="bg1"/>
          </a:solidFill>
          <a:ln w="5715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400" i="0" strike="noStrike" dirty="0">
                <a:solidFill>
                  <a:srgbClr val="231F20"/>
                </a:solidFill>
                <a:effectLst/>
                <a:latin typeface="Calibri" panose="020F0502020204030204" charset="0"/>
                <a:cs typeface="Calibri" panose="020F0502020204030204" charset="0"/>
              </a:rPr>
              <a:t>Water is boiled and this drives turbines in the power station.</a:t>
            </a:r>
          </a:p>
        </p:txBody>
      </p:sp>
      <p:cxnSp>
        <p:nvCxnSpPr>
          <p:cNvPr id="11" name="Straight Arrow Connector 10"/>
          <p:cNvCxnSpPr/>
          <p:nvPr/>
        </p:nvCxnSpPr>
        <p:spPr>
          <a:xfrm flipH="1">
            <a:off x="4782027" y="2663193"/>
            <a:ext cx="369596" cy="21063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6.41 Heat from Fission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17" y="2466120"/>
            <a:ext cx="4431323" cy="3028071"/>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507946" y="1137238"/>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products of fission?</a:t>
            </a:r>
            <a:endParaRPr lang="en-GB" sz="3200" b="1" dirty="0">
              <a:solidFill>
                <a:srgbClr val="48A9C5"/>
              </a:solidFill>
              <a:sym typeface="Calibri" panose="020F0502020204030204"/>
            </a:endParaRPr>
          </a:p>
        </p:txBody>
      </p:sp>
      <p:sp>
        <p:nvSpPr>
          <p:cNvPr id="18" name="TextBox 17"/>
          <p:cNvSpPr txBox="1"/>
          <p:nvPr/>
        </p:nvSpPr>
        <p:spPr>
          <a:xfrm>
            <a:off x="5221531" y="2598007"/>
            <a:ext cx="3344001" cy="830993"/>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The products of nuclear fission are radioactive!</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6"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6.42 Products of Fission</a:t>
            </a:r>
            <a:endParaRPr lang="en-US" altLang="en-US" sz="3800" b="1" dirty="0">
              <a:solidFill>
                <a:srgbClr val="4A7CB5"/>
              </a:solidFill>
              <a:latin typeface="Helvetica" charset="0"/>
              <a:ea typeface="Helvetica" charset="0"/>
              <a:cs typeface="Helvetica" charset="0"/>
              <a:sym typeface="Helvetica" charset="0"/>
            </a:endParaRPr>
          </a:p>
        </p:txBody>
      </p:sp>
      <p:sp>
        <p:nvSpPr>
          <p:cNvPr id="8" name="Rectangle 7"/>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3" name="TextBox 2"/>
          <p:cNvSpPr txBox="1"/>
          <p:nvPr/>
        </p:nvSpPr>
        <p:spPr>
          <a:xfrm>
            <a:off x="5221531" y="3603770"/>
            <a:ext cx="3344001" cy="1200325"/>
          </a:xfrm>
          <a:prstGeom prst="rect">
            <a:avLst/>
          </a:prstGeom>
          <a:solidFill>
            <a:schemeClr val="bg1"/>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r>
              <a:rPr lang="en-US" sz="2400" dirty="0">
                <a:latin typeface="+mn-lt"/>
                <a:ea typeface="+mn-ea"/>
                <a:cs typeface="+mn-cs"/>
                <a:sym typeface="Calibri" panose="020F0502020204030204"/>
              </a:rPr>
              <a:t>This means that nuclear power stations produce nuclear waste.</a:t>
            </a:r>
            <a:endParaRPr kumimoji="0" lang="en-US" sz="24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1094722"/>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nuclear fusion?</a:t>
            </a:r>
            <a:endParaRPr lang="en-GB" sz="3200" b="1" dirty="0">
              <a:solidFill>
                <a:srgbClr val="48A9C5"/>
              </a:solidFill>
              <a:sym typeface="Calibri" panose="020F0502020204030204"/>
            </a:endParaRPr>
          </a:p>
        </p:txBody>
      </p:sp>
      <p:pic>
        <p:nvPicPr>
          <p:cNvPr id="5" name="Picture 4" descr="Diagram, shape&#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t="11904"/>
          <a:stretch>
            <a:fillRect/>
          </a:stretch>
        </p:blipFill>
        <p:spPr>
          <a:xfrm>
            <a:off x="561976" y="2007734"/>
            <a:ext cx="5198146" cy="3920358"/>
          </a:xfrm>
          <a:prstGeom prst="rect">
            <a:avLst/>
          </a:prstGeom>
        </p:spPr>
      </p:pic>
      <p:sp>
        <p:nvSpPr>
          <p:cNvPr id="6" name="TextBox 5"/>
          <p:cNvSpPr txBox="1"/>
          <p:nvPr/>
        </p:nvSpPr>
        <p:spPr>
          <a:xfrm>
            <a:off x="5856328" y="1269219"/>
            <a:ext cx="3059915"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Nuclear fusion is the joining of two light nuclei to form a heavier nucleus.</a:t>
            </a:r>
          </a:p>
        </p:txBody>
      </p:sp>
      <p:sp>
        <p:nvSpPr>
          <p:cNvPr id="7" name="TextBox 6"/>
          <p:cNvSpPr txBox="1"/>
          <p:nvPr/>
        </p:nvSpPr>
        <p:spPr>
          <a:xfrm>
            <a:off x="5856327" y="2926659"/>
            <a:ext cx="3059915"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In the process some of the mass may be converted into the energy of radiation.</a:t>
            </a:r>
          </a:p>
        </p:txBody>
      </p:sp>
      <p:sp>
        <p:nvSpPr>
          <p:cNvPr id="3" name="TextBox 2"/>
          <p:cNvSpPr txBox="1"/>
          <p:nvPr/>
        </p:nvSpPr>
        <p:spPr>
          <a:xfrm>
            <a:off x="5856327" y="4584099"/>
            <a:ext cx="305991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Fusion is the energy source for stars.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6.43 Fusion</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48501"/>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similarities and differences between fission and fusion?</a:t>
            </a:r>
            <a:endParaRPr lang="en-GB" sz="3200" b="1" dirty="0">
              <a:solidFill>
                <a:srgbClr val="48A9C5"/>
              </a:solidFill>
              <a:sym typeface="Calibri" panose="020F0502020204030204"/>
            </a:endParaRPr>
          </a:p>
        </p:txBody>
      </p:sp>
      <p:graphicFrame>
        <p:nvGraphicFramePr>
          <p:cNvPr id="4" name="Table 7"/>
          <p:cNvGraphicFramePr>
            <a:graphicFrameLocks noGrp="1"/>
          </p:cNvGraphicFramePr>
          <p:nvPr/>
        </p:nvGraphicFramePr>
        <p:xfrm>
          <a:off x="708454" y="1982194"/>
          <a:ext cx="8197785" cy="3945897"/>
        </p:xfrm>
        <a:graphic>
          <a:graphicData uri="http://schemas.openxmlformats.org/drawingml/2006/table">
            <a:tbl>
              <a:tblPr firstRow="1" bandRow="1">
                <a:tableStyleId>{5940675A-B579-460E-94D1-54222C63F5DA}</a:tableStyleId>
              </a:tblPr>
              <a:tblGrid>
                <a:gridCol w="2732595">
                  <a:extLst>
                    <a:ext uri="{9D8B030D-6E8A-4147-A177-3AD203B41FA5}">
                      <a16:colId xmlns:a16="http://schemas.microsoft.com/office/drawing/2014/main" val="20000"/>
                    </a:ext>
                  </a:extLst>
                </a:gridCol>
                <a:gridCol w="2732595">
                  <a:extLst>
                    <a:ext uri="{9D8B030D-6E8A-4147-A177-3AD203B41FA5}">
                      <a16:colId xmlns:a16="http://schemas.microsoft.com/office/drawing/2014/main" val="20001"/>
                    </a:ext>
                  </a:extLst>
                </a:gridCol>
                <a:gridCol w="2732595">
                  <a:extLst>
                    <a:ext uri="{9D8B030D-6E8A-4147-A177-3AD203B41FA5}">
                      <a16:colId xmlns:a16="http://schemas.microsoft.com/office/drawing/2014/main" val="20002"/>
                    </a:ext>
                  </a:extLst>
                </a:gridCol>
              </a:tblGrid>
              <a:tr h="484584">
                <a:tc>
                  <a:txBody>
                    <a:bodyPr/>
                    <a:lstStyle/>
                    <a:p>
                      <a:pPr algn="ctr"/>
                      <a:endParaRPr lang="en-US" sz="2200" dirty="0"/>
                    </a:p>
                  </a:txBody>
                  <a:tcPr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b="1" dirty="0"/>
                        <a:t>Fission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200" b="1" dirty="0"/>
                        <a:t>Fusion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extLst>
                  <a:ext uri="{0D108BD9-81ED-4DB2-BD59-A6C34878D82A}">
                    <a16:rowId xmlns:a16="http://schemas.microsoft.com/office/drawing/2014/main" val="10000"/>
                  </a:ext>
                </a:extLst>
              </a:tr>
              <a:tr h="1246073">
                <a:tc>
                  <a:txBody>
                    <a:bodyPr/>
                    <a:lstStyle/>
                    <a:p>
                      <a:pPr algn="ctr"/>
                      <a:r>
                        <a:rPr lang="en-US" sz="2200" b="1" dirty="0"/>
                        <a:t>Process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200" dirty="0"/>
                        <a:t>One heavy nuclei splits to release energy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Two light nuclei combine to release energy.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4584">
                <a:tc>
                  <a:txBody>
                    <a:bodyPr/>
                    <a:lstStyle/>
                    <a:p>
                      <a:pPr algn="ctr"/>
                      <a:r>
                        <a:rPr lang="en-US" sz="2200" b="1" dirty="0"/>
                        <a:t>Energy Released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200" dirty="0"/>
                        <a:t>Releases less energy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Releases more energy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5328">
                <a:tc>
                  <a:txBody>
                    <a:bodyPr/>
                    <a:lstStyle/>
                    <a:p>
                      <a:pPr algn="ctr"/>
                      <a:r>
                        <a:rPr lang="en-US" sz="2200" b="1" dirty="0"/>
                        <a:t>Radioactivity of Products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200" dirty="0"/>
                        <a:t>Products are radioactive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Products are not radioactive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5328">
                <a:tc>
                  <a:txBody>
                    <a:bodyPr/>
                    <a:lstStyle/>
                    <a:p>
                      <a:pPr algn="ctr"/>
                      <a:r>
                        <a:rPr lang="en-US" sz="2200" b="1" dirty="0"/>
                        <a:t>Energy Need for Process To Occurs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4B0D4"/>
                    </a:solidFill>
                  </a:tcPr>
                </a:tc>
                <a:tc>
                  <a:txBody>
                    <a:bodyPr/>
                    <a:lstStyle/>
                    <a:p>
                      <a:pPr algn="ctr"/>
                      <a:r>
                        <a:rPr lang="en-US" sz="2200" dirty="0"/>
                        <a:t>Needs a lot less energy than fusion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200" dirty="0"/>
                        <a:t>Needs more energy than fission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7"/>
          <p:cNvSpPr/>
          <p:nvPr/>
        </p:nvSpPr>
        <p:spPr>
          <a:xfrm>
            <a:off x="3644721" y="2562896"/>
            <a:ext cx="2343955" cy="1043189"/>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9" name="Rectangle 8"/>
          <p:cNvSpPr/>
          <p:nvPr/>
        </p:nvSpPr>
        <p:spPr>
          <a:xfrm>
            <a:off x="6398654" y="2561123"/>
            <a:ext cx="2343955" cy="1043189"/>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a:ln>
                <a:noFill/>
              </a:ln>
              <a:solidFill>
                <a:srgbClr val="000000"/>
              </a:solidFill>
              <a:effectLst/>
              <a:uFillTx/>
              <a:latin typeface="+mn-lt"/>
              <a:ea typeface="+mn-ea"/>
              <a:cs typeface="+mn-cs"/>
              <a:sym typeface="Calibri" panose="020F0502020204030204"/>
            </a:endParaRPr>
          </a:p>
        </p:txBody>
      </p:sp>
      <p:sp>
        <p:nvSpPr>
          <p:cNvPr id="11" name="Rectangle 10"/>
          <p:cNvSpPr/>
          <p:nvPr/>
        </p:nvSpPr>
        <p:spPr>
          <a:xfrm>
            <a:off x="3515362" y="3785845"/>
            <a:ext cx="2583968" cy="36932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2" name="Rectangle 11"/>
          <p:cNvSpPr/>
          <p:nvPr/>
        </p:nvSpPr>
        <p:spPr>
          <a:xfrm>
            <a:off x="6214462" y="3799075"/>
            <a:ext cx="2583968" cy="369328"/>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3" name="Rectangle 12"/>
          <p:cNvSpPr/>
          <p:nvPr/>
        </p:nvSpPr>
        <p:spPr>
          <a:xfrm>
            <a:off x="3515362" y="4334934"/>
            <a:ext cx="258396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4" name="Rectangle 13"/>
          <p:cNvSpPr/>
          <p:nvPr/>
        </p:nvSpPr>
        <p:spPr>
          <a:xfrm>
            <a:off x="6278646" y="4267377"/>
            <a:ext cx="258396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5" name="Rectangle 14"/>
          <p:cNvSpPr/>
          <p:nvPr/>
        </p:nvSpPr>
        <p:spPr>
          <a:xfrm>
            <a:off x="3546375" y="5168040"/>
            <a:ext cx="258396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16" name="Rectangle 15"/>
          <p:cNvSpPr/>
          <p:nvPr/>
        </p:nvSpPr>
        <p:spPr>
          <a:xfrm>
            <a:off x="6275675" y="5197342"/>
            <a:ext cx="2583968" cy="646327"/>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6.44 </a:t>
            </a:r>
            <a:r>
              <a:rPr lang="en-US" altLang="en-US" sz="3900" b="1" dirty="0">
                <a:solidFill>
                  <a:srgbClr val="4A7CB5"/>
                </a:solidFill>
                <a:latin typeface="Helvetica" charset="0"/>
                <a:ea typeface="Helvetica" charset="0"/>
                <a:cs typeface="Helvetica" charset="0"/>
                <a:sym typeface="Helvetica" charset="0"/>
              </a:rPr>
              <a:t>Comparing Fission and Fusion</a:t>
            </a: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Shape, engineering drawing&#10;&#10;Description automatically generated"/>
          <p:cNvPicPr>
            <a:picLocks noChangeAspect="1"/>
          </p:cNvPicPr>
          <p:nvPr/>
        </p:nvPicPr>
        <p:blipFill rotWithShape="1">
          <a:blip r:embed="rId3"/>
          <a:srcRect l="12333" r="19737" b="52385"/>
          <a:stretch>
            <a:fillRect/>
          </a:stretch>
        </p:blipFill>
        <p:spPr>
          <a:xfrm>
            <a:off x="3736988" y="2094168"/>
            <a:ext cx="3068916" cy="3042280"/>
          </a:xfrm>
          <a:prstGeom prst="rect">
            <a:avLst/>
          </a:prstGeom>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99561" y="1112520"/>
            <a:ext cx="7427171"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is the structure of an atom?</a:t>
            </a:r>
            <a:endParaRPr lang="en-GB" sz="3200" b="1" dirty="0">
              <a:solidFill>
                <a:srgbClr val="48A9C5"/>
              </a:solidFill>
              <a:sym typeface="Calibri" panose="020F0502020204030204"/>
            </a:endParaRPr>
          </a:p>
        </p:txBody>
      </p:sp>
      <p:sp>
        <p:nvSpPr>
          <p:cNvPr id="20" name="Rectangle 1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23" name="Rectangle 22"/>
          <p:cNvSpPr/>
          <p:nvPr/>
        </p:nvSpPr>
        <p:spPr>
          <a:xfrm>
            <a:off x="944069" y="2057817"/>
            <a:ext cx="2324623" cy="1154162"/>
          </a:xfrm>
          <a:prstGeom prst="rect">
            <a:avLst/>
          </a:prstGeom>
          <a:solidFill>
            <a:schemeClr val="bg1"/>
          </a:solidFill>
          <a:ln w="57150">
            <a:solidFill>
              <a:srgbClr val="4A7CB5"/>
            </a:solidFill>
          </a:ln>
        </p:spPr>
        <p:txBody>
          <a:bodyPr wrap="square">
            <a:spAutoFit/>
          </a:bodyPr>
          <a:lstStyle/>
          <a:p>
            <a:pPr algn="ctr"/>
            <a:r>
              <a:rPr lang="en-GB" sz="2300" dirty="0">
                <a:latin typeface="Calibri" panose="020F0502020204030204" charset="0"/>
                <a:cs typeface="Calibri" panose="020F0502020204030204" charset="0"/>
              </a:rPr>
              <a:t>Most of the mass is concentrated in the nucleus.</a:t>
            </a:r>
          </a:p>
        </p:txBody>
      </p:sp>
      <p:cxnSp>
        <p:nvCxnSpPr>
          <p:cNvPr id="3" name="Straight Arrow Connector 2"/>
          <p:cNvCxnSpPr>
            <a:stCxn id="23" idx="3"/>
          </p:cNvCxnSpPr>
          <p:nvPr/>
        </p:nvCxnSpPr>
        <p:spPr>
          <a:xfrm>
            <a:off x="3268692" y="2634898"/>
            <a:ext cx="1784571" cy="973958"/>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6" name="TextBox 15"/>
          <p:cNvSpPr txBox="1"/>
          <p:nvPr/>
        </p:nvSpPr>
        <p:spPr>
          <a:xfrm>
            <a:off x="933762" y="4404699"/>
            <a:ext cx="3227215" cy="1862048"/>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effectLst/>
                <a:latin typeface="Calibri" panose="020F0502020204030204" charset="0"/>
                <a:cs typeface="Calibri" panose="020F0502020204030204" charset="0"/>
              </a:rPr>
              <a:t>The electrons are arranged at different distances from the nucleus (different energy levels). </a:t>
            </a:r>
            <a:endParaRPr lang="en-GB" sz="2300" dirty="0">
              <a:latin typeface="Calibri" panose="020F0502020204030204" charset="0"/>
              <a:cs typeface="Calibri" panose="020F0502020204030204" charset="0"/>
            </a:endParaRPr>
          </a:p>
        </p:txBody>
      </p:sp>
      <p:cxnSp>
        <p:nvCxnSpPr>
          <p:cNvPr id="17" name="Straight Arrow Connector 16"/>
          <p:cNvCxnSpPr/>
          <p:nvPr/>
        </p:nvCxnSpPr>
        <p:spPr>
          <a:xfrm flipV="1">
            <a:off x="4171284" y="5005137"/>
            <a:ext cx="1100162" cy="330586"/>
          </a:xfrm>
          <a:prstGeom prst="straightConnector1">
            <a:avLst/>
          </a:prstGeom>
          <a:noFill/>
          <a:ln w="571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6.7 Orbiting Electrons</a:t>
            </a:r>
            <a:endParaRPr lang="en-US" altLang="en-US" sz="3800" b="1" dirty="0">
              <a:solidFill>
                <a:srgbClr val="4A7CB5"/>
              </a:solidFill>
              <a:latin typeface="Helvetica" charset="0"/>
              <a:ea typeface="Helvetica" charset="0"/>
              <a:cs typeface="Helvetica" charset="0"/>
              <a:sym typeface="Helvetica" charset="0"/>
            </a:endParaRPr>
          </a:p>
        </p:txBody>
      </p:sp>
      <p:sp>
        <p:nvSpPr>
          <p:cNvPr id="4" name="Rectangle 3"/>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48501"/>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conditions that nuclear fusion takes place?</a:t>
            </a:r>
            <a:endParaRPr lang="en-GB" sz="3200" b="1" dirty="0">
              <a:solidFill>
                <a:srgbClr val="48A9C5"/>
              </a:solidFill>
              <a:sym typeface="Calibri" panose="020F0502020204030204"/>
            </a:endParaRPr>
          </a:p>
        </p:txBody>
      </p:sp>
      <p:sp>
        <p:nvSpPr>
          <p:cNvPr id="6" name="TextBox 5"/>
          <p:cNvSpPr txBox="1"/>
          <p:nvPr/>
        </p:nvSpPr>
        <p:spPr>
          <a:xfrm>
            <a:off x="5695934" y="2616415"/>
            <a:ext cx="3059915"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Nuclear fusion only takes place at high temperatures and high pressures.</a:t>
            </a:r>
          </a:p>
        </p:txBody>
      </p:sp>
      <p:pic>
        <p:nvPicPr>
          <p:cNvPr id="1026" name="Picture 2" descr="Free photos of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00" y="2147009"/>
            <a:ext cx="4277153" cy="4080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95933" y="4247630"/>
            <a:ext cx="3059915" cy="1154162"/>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t>This is due to the electrostatic repulsion of protons</a:t>
            </a:r>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6.45 Conditions for Fusion</a:t>
            </a:r>
            <a:endParaRPr lang="en-US" altLang="en-US" sz="3800" b="1" dirty="0">
              <a:solidFill>
                <a:srgbClr val="4A7CB5"/>
              </a:solidFill>
              <a:latin typeface="Helvetica" charset="0"/>
              <a:ea typeface="Helvetica" charset="0"/>
              <a:cs typeface="Helvetica" charset="0"/>
              <a:sym typeface="Helvetica" charset="0"/>
            </a:endParaRPr>
          </a:p>
        </p:txBody>
      </p:sp>
      <p:sp>
        <p:nvSpPr>
          <p:cNvPr id="3" name="Rectangle 2"/>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s of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00" y="2147009"/>
            <a:ext cx="4277153" cy="4080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5773" y="792021"/>
            <a:ext cx="8536676" cy="1631216"/>
          </a:xfrm>
          <a:prstGeom prst="rect">
            <a:avLst/>
          </a:prstGeom>
        </p:spPr>
        <p:txBody>
          <a:bodyPr wrap="square">
            <a:sp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31" name="TextBox 30"/>
          <p:cNvSpPr txBox="1"/>
          <p:nvPr/>
        </p:nvSpPr>
        <p:spPr>
          <a:xfrm>
            <a:off x="1479068" y="848501"/>
            <a:ext cx="7427171"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just" fontAlgn="auto">
              <a:spcBef>
                <a:spcPts val="0"/>
              </a:spcBef>
              <a:spcAft>
                <a:spcPts val="0"/>
              </a:spcAft>
            </a:pPr>
            <a:r>
              <a:rPr lang="en-GB" sz="3200" dirty="0">
                <a:sym typeface="Calibri" panose="020F0502020204030204"/>
              </a:rPr>
              <a:t>What are the conditions that nuclear fusion takes place?</a:t>
            </a:r>
            <a:endParaRPr lang="en-GB" sz="3200" b="1" dirty="0">
              <a:solidFill>
                <a:srgbClr val="48A9C5"/>
              </a:solidFill>
              <a:sym typeface="Calibri" panose="020F0502020204030204"/>
            </a:endParaRPr>
          </a:p>
        </p:txBody>
      </p:sp>
      <p:sp>
        <p:nvSpPr>
          <p:cNvPr id="6" name="TextBox 5"/>
          <p:cNvSpPr txBox="1"/>
          <p:nvPr/>
        </p:nvSpPr>
        <p:spPr>
          <a:xfrm>
            <a:off x="3880023" y="1725664"/>
            <a:ext cx="4870636"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ReithSans"/>
              </a:rPr>
              <a:t>The need for a very high temperature and pressure makes it very difficult to build a practical and economic fusion power station.</a:t>
            </a:r>
            <a:endParaRPr lang="en-GB" sz="2300" dirty="0"/>
          </a:p>
        </p:txBody>
      </p:sp>
      <p:sp>
        <p:nvSpPr>
          <p:cNvPr id="4" name="TextBox 3"/>
          <p:cNvSpPr txBox="1"/>
          <p:nvPr/>
        </p:nvSpPr>
        <p:spPr>
          <a:xfrm>
            <a:off x="3880022" y="3356879"/>
            <a:ext cx="4870635" cy="1508105"/>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ReithSans"/>
              </a:rPr>
              <a:t>For fusion to occur at the lower pressures in a reactor on Earth, the temperature would need to be between 100 and 200 million degrees.</a:t>
            </a:r>
            <a:endParaRPr lang="en-GB" sz="2300" dirty="0"/>
          </a:p>
        </p:txBody>
      </p:sp>
      <p:sp>
        <p:nvSpPr>
          <p:cNvPr id="3" name="TextBox 2"/>
          <p:cNvSpPr txBox="1"/>
          <p:nvPr/>
        </p:nvSpPr>
        <p:spPr>
          <a:xfrm>
            <a:off x="3880021" y="4988094"/>
            <a:ext cx="4870635" cy="800219"/>
          </a:xfrm>
          <a:prstGeom prst="rect">
            <a:avLst/>
          </a:prstGeom>
          <a:solidFill>
            <a:schemeClr val="bg1"/>
          </a:solidFill>
          <a:ln w="57150" cap="flat">
            <a:solidFill>
              <a:srgbClr val="4A7CB5"/>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300" dirty="0">
                <a:solidFill>
                  <a:srgbClr val="231F20"/>
                </a:solidFill>
                <a:latin typeface="ReithSans"/>
              </a:rPr>
              <a:t>Fusion has been achieved on Earth, but currently its not financially viable.</a:t>
            </a:r>
            <a:endParaRPr lang="en-GB" sz="2300" dirty="0"/>
          </a:p>
        </p:txBody>
      </p:sp>
      <p:sp>
        <p:nvSpPr>
          <p:cNvPr id="2" name="Shape 64"/>
          <p:cNvSpPr>
            <a:spLocks noChangeArrowheads="1"/>
          </p:cNvSpPr>
          <p:nvPr/>
        </p:nvSpPr>
        <p:spPr bwMode="auto">
          <a:xfrm>
            <a:off x="561975" y="-400050"/>
            <a:ext cx="8696325" cy="121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1pPr>
            <a:lvl2pPr marL="742950" indent="-28575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2pPr>
            <a:lvl3pPr marL="11430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3pPr>
            <a:lvl4pPr marL="16002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4pPr>
            <a:lvl5pPr marL="2057400" indent="-228600">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5pPr>
            <a:lvl6pPr marL="25146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6pPr>
            <a:lvl7pPr marL="29718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7pPr>
            <a:lvl8pPr marL="34290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8pPr>
            <a:lvl9pPr marL="3886200" indent="-228600" defTabSz="457200" eaLnBrk="0" fontAlgn="base" hangingPunct="0">
              <a:spcBef>
                <a:spcPct val="0"/>
              </a:spcBef>
              <a:spcAft>
                <a:spcPct val="0"/>
              </a:spcAft>
              <a:defRPr>
                <a:solidFill>
                  <a:srgbClr val="000000"/>
                </a:solidFill>
                <a:latin typeface="Calibri" panose="020F0502020204030204" charset="0"/>
                <a:ea typeface="Calibri" panose="020F0502020204030204" charset="0"/>
                <a:cs typeface="Calibri" panose="020F0502020204030204" charset="0"/>
                <a:sym typeface="Calibri" panose="020F0502020204030204" charset="0"/>
              </a:defRPr>
            </a:lvl9pPr>
          </a:lstStyle>
          <a:p>
            <a:pPr algn="ctr" eaLnBrk="1"/>
            <a:endParaRPr lang="en-GB" altLang="en-US" sz="3300" dirty="0">
              <a:solidFill>
                <a:schemeClr val="tx1"/>
              </a:solidFill>
              <a:latin typeface="Helvetica" charset="0"/>
              <a:ea typeface="Helvetica" charset="0"/>
              <a:cs typeface="Helvetica" charset="0"/>
              <a:sym typeface="Helvetica" charset="0"/>
            </a:endParaRPr>
          </a:p>
          <a:p>
            <a:pPr algn="just" eaLnBrk="1"/>
            <a:r>
              <a:rPr lang="en-US" altLang="en-US" sz="4000" b="1" dirty="0">
                <a:solidFill>
                  <a:srgbClr val="4A7CB5"/>
                </a:solidFill>
                <a:latin typeface="Helvetica" charset="0"/>
                <a:ea typeface="Helvetica" charset="0"/>
                <a:cs typeface="Helvetica" charset="0"/>
                <a:sym typeface="Helvetica" charset="0"/>
              </a:rPr>
              <a:t>6.45 Conditions for Fusion</a:t>
            </a:r>
            <a:endParaRPr lang="en-US" altLang="en-US" sz="3800" b="1" dirty="0">
              <a:solidFill>
                <a:srgbClr val="4A7CB5"/>
              </a:solidFill>
              <a:latin typeface="Helvetica" charset="0"/>
              <a:ea typeface="Helvetica" charset="0"/>
              <a:cs typeface="Helvetica" charset="0"/>
              <a:sym typeface="Helvetica" charset="0"/>
            </a:endParaRPr>
          </a:p>
        </p:txBody>
      </p:sp>
      <p:sp>
        <p:nvSpPr>
          <p:cNvPr id="5" name="Rectangle 4"/>
          <p:cNvSpPr/>
          <p:nvPr/>
        </p:nvSpPr>
        <p:spPr>
          <a:xfrm>
            <a:off x="664017" y="925444"/>
            <a:ext cx="766597" cy="923326"/>
          </a:xfrm>
          <a:prstGeom prst="rect">
            <a:avLst/>
          </a:prstGeom>
          <a:solidFill>
            <a:srgbClr val="97B3D8"/>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pPr>
            <a:endParaRPr lang="en-US" dirty="0">
              <a:latin typeface="+mn-lt"/>
              <a:ea typeface="+mn-ea"/>
              <a:cs typeface="+mn-cs"/>
              <a:sym typeface="Calibri" panose="020F0502020204030204"/>
            </a:endParaRPr>
          </a:p>
          <a:p>
            <a:pPr marL="0" marR="0" indent="0" algn="ctr" defTabSz="457200" rtl="0" fontAlgn="auto" latinLnBrk="0" hangingPunct="0">
              <a:lnSpc>
                <a:spcPct val="100000"/>
              </a:lnSpc>
              <a:spcBef>
                <a:spcPts val="0"/>
              </a:spcBef>
              <a:spcAft>
                <a:spcPts val="0"/>
              </a:spcAft>
              <a:buClrTx/>
              <a:buSzTx/>
              <a:buFontTx/>
              <a:buNone/>
            </a:pPr>
            <a:r>
              <a:rPr lang="en-US" b="1" dirty="0">
                <a:latin typeface="+mn-lt"/>
                <a:ea typeface="+mn-ea"/>
                <a:cs typeface="+mn-cs"/>
                <a:sym typeface="Calibri" panose="020F0502020204030204"/>
              </a:rPr>
              <a:t>Key Q</a:t>
            </a:r>
          </a:p>
          <a:p>
            <a:pPr marL="0" marR="0" indent="0" algn="l" defTabSz="457200"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rgbClr val="000000"/>
              </a:solidFill>
              <a:effectLst/>
              <a:uFillTx/>
              <a:latin typeface="+mn-lt"/>
              <a:ea typeface="+mn-ea"/>
              <a:cs typeface="+mn-cs"/>
              <a:sym typeface="Calibri" panose="020F0502020204030204"/>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theme/theme1.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Custom Design">
      <a:majorFont>
        <a:latin typeface="Helvetica"/>
        <a:ea typeface="Helvetica"/>
        <a:cs typeface="Helvetica"/>
      </a:majorFont>
      <a:minorFont>
        <a:latin typeface="Calibri"/>
        <a:ea typeface="Calibri"/>
        <a:cs typeface="Calibri"/>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C120F51942D4E9CE6941899F57660" ma:contentTypeVersion="8" ma:contentTypeDescription="Create a new document." ma:contentTypeScope="" ma:versionID="bbd987aea78c5484261f65b368c92299">
  <xsd:schema xmlns:xsd="http://www.w3.org/2001/XMLSchema" xmlns:xs="http://www.w3.org/2001/XMLSchema" xmlns:p="http://schemas.microsoft.com/office/2006/metadata/properties" xmlns:ns2="7021e210-1e44-428c-bd69-628544ff7994" xmlns:ns3="9067626c-48e0-4a9f-ab23-842475fdb32b" targetNamespace="http://schemas.microsoft.com/office/2006/metadata/properties" ma:root="true" ma:fieldsID="95ee94df9c41fbd3084a73a06c096048" ns2:_="" ns3:_="">
    <xsd:import namespace="7021e210-1e44-428c-bd69-628544ff7994"/>
    <xsd:import namespace="9067626c-48e0-4a9f-ab23-842475fdb3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1e210-1e44-428c-bd69-628544ff7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67626c-48e0-4a9f-ab23-842475fdb3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067626c-48e0-4a9f-ab23-842475fdb32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1611D8-70C8-4547-95F0-5621264CE686}">
  <ds:schemaRefs/>
</ds:datastoreItem>
</file>

<file path=customXml/itemProps2.xml><?xml version="1.0" encoding="utf-8"?>
<ds:datastoreItem xmlns:ds="http://schemas.openxmlformats.org/officeDocument/2006/customXml" ds:itemID="{3E22C667-7817-4AE8-932B-36092572E29C}">
  <ds:schemaRefs/>
</ds:datastoreItem>
</file>

<file path=customXml/itemProps3.xml><?xml version="1.0" encoding="utf-8"?>
<ds:datastoreItem xmlns:ds="http://schemas.openxmlformats.org/officeDocument/2006/customXml" ds:itemID="{7726AFFF-B344-4D82-B46A-B9378E6A3062}">
  <ds:schemaRefs/>
</ds:datastoreItem>
</file>

<file path=docProps/app.xml><?xml version="1.0" encoding="utf-8"?>
<Properties xmlns="http://schemas.openxmlformats.org/officeDocument/2006/extended-properties" xmlns:vt="http://schemas.openxmlformats.org/officeDocument/2006/docPropsVTypes">
  <TotalTime>1</TotalTime>
  <Words>4380</Words>
  <Application>Microsoft Office PowerPoint</Application>
  <PresentationFormat>On-screen Show (4:3)</PresentationFormat>
  <Paragraphs>1298</Paragraphs>
  <Slides>91</Slides>
  <Notes>91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Aharoni</vt:lpstr>
      <vt:lpstr>Arial</vt:lpstr>
      <vt:lpstr>Avenir Book</vt:lpstr>
      <vt:lpstr>Calibri</vt:lpstr>
      <vt:lpstr>gg sans</vt:lpstr>
      <vt:lpstr>Helvetica</vt:lpstr>
      <vt:lpstr>ReithSans</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Boxall, Elizabeth</dc:creator>
  <cp:lastModifiedBy>Chezka Mae Madrona</cp:lastModifiedBy>
  <cp:revision>343</cp:revision>
  <cp:lastPrinted>2016-10-24T15:28:00Z</cp:lastPrinted>
  <dcterms:created xsi:type="dcterms:W3CDTF">2025-08-12T06:28:26Z</dcterms:created>
  <dcterms:modified xsi:type="dcterms:W3CDTF">2025-08-13T08:04:46Z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0x010100FE8C120F51942D4E9CE6941899F57660</vt:lpwstr>
  </property>
  <property fmtid="{D5CDD505-2E9C-101B-9397-08002B2CF9AE}" pid="3" name="Order">
    <vt:r8>621600</vt:r8>
  </property>
  <property fmtid="{D5CDD505-2E9C-101B-9397-08002B2CF9AE}" pid="4" name="ComplianceAssetId">
    <vt:lpwstr/>
  </property>
  <property fmtid="{D5CDD505-2E9C-101B-9397-08002B2CF9AE}" pid="5" name="ICV">
    <vt:lpwstr>EF18202A47BF4A0B8278B76EA21806E0_13</vt:lpwstr>
  </property>
  <property fmtid="{D5CDD505-2E9C-101B-9397-08002B2CF9AE}" pid="6" name="KSOProductBuildVer">
    <vt:lpwstr>1033-12.2.0.13213</vt:lpwstr>
  </property>
</Properties>
</file>