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83"/>
  </p:notesMasterIdLst>
  <p:handoutMasterIdLst>
    <p:handoutMasterId r:id="rId84"/>
  </p:handoutMasterIdLst>
  <p:sldIdLst>
    <p:sldId id="670" r:id="rId5"/>
    <p:sldId id="1417" r:id="rId6"/>
    <p:sldId id="1608" r:id="rId7"/>
    <p:sldId id="1609" r:id="rId8"/>
    <p:sldId id="1591" r:id="rId9"/>
    <p:sldId id="1612" r:id="rId10"/>
    <p:sldId id="1613" r:id="rId11"/>
    <p:sldId id="1622" r:id="rId12"/>
    <p:sldId id="1623" r:id="rId13"/>
    <p:sldId id="1629" r:id="rId14"/>
    <p:sldId id="1865" r:id="rId15"/>
    <p:sldId id="1866" r:id="rId16"/>
    <p:sldId id="1638" r:id="rId17"/>
    <p:sldId id="1639" r:id="rId18"/>
    <p:sldId id="1641" r:id="rId19"/>
    <p:sldId id="1642" r:id="rId20"/>
    <p:sldId id="1637" r:id="rId21"/>
    <p:sldId id="1855" r:id="rId22"/>
    <p:sldId id="1628" r:id="rId23"/>
    <p:sldId id="1872" r:id="rId24"/>
    <p:sldId id="1643" r:id="rId25"/>
    <p:sldId id="1647" r:id="rId26"/>
    <p:sldId id="1646" r:id="rId27"/>
    <p:sldId id="1856" r:id="rId28"/>
    <p:sldId id="1858" r:id="rId29"/>
    <p:sldId id="1857" r:id="rId30"/>
    <p:sldId id="1859" r:id="rId31"/>
    <p:sldId id="1860" r:id="rId32"/>
    <p:sldId id="1861" r:id="rId33"/>
    <p:sldId id="1863" r:id="rId34"/>
    <p:sldId id="1864" r:id="rId35"/>
    <p:sldId id="1867" r:id="rId36"/>
    <p:sldId id="1868" r:id="rId37"/>
    <p:sldId id="1869" r:id="rId38"/>
    <p:sldId id="1870" r:id="rId39"/>
    <p:sldId id="1871" r:id="rId40"/>
    <p:sldId id="1644" r:id="rId41"/>
    <p:sldId id="1873" r:id="rId42"/>
    <p:sldId id="1826" r:id="rId43"/>
    <p:sldId id="1875" r:id="rId44"/>
    <p:sldId id="1619" r:id="rId45"/>
    <p:sldId id="1620" r:id="rId46"/>
    <p:sldId id="1621" r:id="rId47"/>
    <p:sldId id="1876" r:id="rId48"/>
    <p:sldId id="1605" r:id="rId49"/>
    <p:sldId id="1874" r:id="rId50"/>
    <p:sldId id="1838" r:id="rId51"/>
    <p:sldId id="1877" r:id="rId52"/>
    <p:sldId id="1878" r:id="rId53"/>
    <p:sldId id="1841" r:id="rId54"/>
    <p:sldId id="1885" r:id="rId55"/>
    <p:sldId id="1886" r:id="rId56"/>
    <p:sldId id="1679" r:id="rId57"/>
    <p:sldId id="1680" r:id="rId58"/>
    <p:sldId id="1681" r:id="rId59"/>
    <p:sldId id="1635" r:id="rId60"/>
    <p:sldId id="1879" r:id="rId61"/>
    <p:sldId id="1825" r:id="rId62"/>
    <p:sldId id="1723" r:id="rId63"/>
    <p:sldId id="1636" r:id="rId64"/>
    <p:sldId id="1611" r:id="rId65"/>
    <p:sldId id="1884" r:id="rId66"/>
    <p:sldId id="1633" r:id="rId67"/>
    <p:sldId id="1880" r:id="rId68"/>
    <p:sldId id="1881" r:id="rId69"/>
    <p:sldId id="1824" r:id="rId70"/>
    <p:sldId id="1882" r:id="rId71"/>
    <p:sldId id="1828" r:id="rId72"/>
    <p:sldId id="1883" r:id="rId73"/>
    <p:sldId id="1829" r:id="rId74"/>
    <p:sldId id="1840" r:id="rId75"/>
    <p:sldId id="1833" r:id="rId76"/>
    <p:sldId id="1834" r:id="rId77"/>
    <p:sldId id="1835" r:id="rId78"/>
    <p:sldId id="1836" r:id="rId79"/>
    <p:sldId id="1830" r:id="rId80"/>
    <p:sldId id="1831" r:id="rId81"/>
    <p:sldId id="1849" r:id="rId8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CB5"/>
    <a:srgbClr val="97B3D8"/>
    <a:srgbClr val="00B050"/>
    <a:srgbClr val="A9D092"/>
    <a:srgbClr val="00CF63"/>
    <a:srgbClr val="48A9C5"/>
    <a:srgbClr val="79C1D5"/>
    <a:srgbClr val="80CCE7"/>
    <a:srgbClr val="3CAB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21777"/>
    <p:restoredTop sz="95750"/>
  </p:normalViewPr>
  <p:slideViewPr>
    <p:cSldViewPr snapToGrid="0" showGuides="1">
      <p:cViewPr varScale="1">
        <p:scale>
          <a:sx n="92" d="100"/>
          <a:sy n="92" d="100"/>
        </p:scale>
        <p:origin x="2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19760" y="6381750"/>
            <a:ext cx="1822104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81750"/>
            <a:ext cx="1822104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81750"/>
            <a:ext cx="1853276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95720"/>
            <a:ext cx="1894840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88735"/>
            <a:ext cx="1597660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s 6"/>
          <p:cNvSpPr/>
          <p:nvPr userDrawn="1"/>
        </p:nvSpPr>
        <p:spPr>
          <a:xfrm>
            <a:off x="619759" y="6388735"/>
            <a:ext cx="1884449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0" y="6374477"/>
            <a:ext cx="1842155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30880" y="6382330"/>
            <a:ext cx="1810983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9759" y="6381750"/>
            <a:ext cx="1832495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81750"/>
            <a:ext cx="1874058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1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596457" y="6373842"/>
            <a:ext cx="1907751" cy="362585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C8559-F56E-5226-27F7-C02CC90EC0DB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199275-A08C-EAAC-C14C-F29DB9E3D70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E4FE0-620F-3740-6CB9-421C44F89ED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FE0B76A4-E783-9770-D415-ADD8E460913A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Light and EM Spectrum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2" b="16427"/>
          <a:stretch>
            <a:fillRect/>
          </a:stretch>
        </p:blipFill>
        <p:spPr>
          <a:xfrm>
            <a:off x="1387553" y="1645894"/>
            <a:ext cx="7283116" cy="1931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9562" y="1123931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specular and diffuse reflection?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8" name="Table 5"/>
          <p:cNvGraphicFramePr>
            <a:graphicFrameLocks noGrp="1"/>
          </p:cNvGraphicFramePr>
          <p:nvPr/>
        </p:nvGraphicFramePr>
        <p:xfrm>
          <a:off x="614607" y="3568135"/>
          <a:ext cx="8201985" cy="2321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Specular Reflection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Reflection from a smooth surface.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Diffuse Reflection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Reflection from a rough surface.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972503" y="4398366"/>
            <a:ext cx="5802432" cy="64632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2503" y="5158799"/>
            <a:ext cx="5802432" cy="64632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 Specular and Diffuse Reflection 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2215" y="102285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visible light?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5747"/>
            <a:ext cx="7772400" cy="2987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314" y="4992827"/>
            <a:ext cx="296817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Visible light is part of the electromagnetic spectrum.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2281" y="4992827"/>
            <a:ext cx="464820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Each colour within the visible light spectrum has its own narrow band of wavelength and frequency.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492215" y="1022858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visible light?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4" name="Picture 3" descr="A picture containing 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75747"/>
            <a:ext cx="7772400" cy="29875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8314" y="4992827"/>
            <a:ext cx="296817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Violet light is a higher frequency and a shorter wavelength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2301" y="4992827"/>
            <a:ext cx="296817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Red light has a lower frequency and a lower wavelength.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1927654" y="3731741"/>
            <a:ext cx="344749" cy="12610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 flipV="1">
            <a:off x="7388720" y="3731741"/>
            <a:ext cx="132220" cy="126108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Free vector graphics of T-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1" y="2682232"/>
            <a:ext cx="3398399" cy="37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92215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colour of an opaque object?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5710" y="1607629"/>
            <a:ext cx="467061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colour of an opaque object is determined by which wavelengths of light are more strongly reflected. </a:t>
            </a:r>
          </a:p>
        </p:txBody>
      </p:sp>
      <p:cxnSp>
        <p:nvCxnSpPr>
          <p:cNvPr id="6" name="Straight Arrow Connector 5"/>
          <p:cNvCxnSpPr>
            <a:endCxn id="10" idx="1"/>
          </p:cNvCxnSpPr>
          <p:nvPr/>
        </p:nvCxnSpPr>
        <p:spPr>
          <a:xfrm flipV="1">
            <a:off x="2851688" y="2184710"/>
            <a:ext cx="1084022" cy="91223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TextBox 12"/>
          <p:cNvSpPr txBox="1"/>
          <p:nvPr/>
        </p:nvSpPr>
        <p:spPr>
          <a:xfrm>
            <a:off x="3976319" y="2851919"/>
            <a:ext cx="467061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For example, this t-shirt is strongly reflecting oran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ge light.</a:t>
            </a:r>
            <a:endParaRPr lang="en-GB" sz="23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4024" y="3742266"/>
            <a:ext cx="467061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Wavelengths that are not reflected are absorbed. 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Free vector graphics of 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6" y="2682232"/>
            <a:ext cx="3434828" cy="37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92215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colour of an opaque object?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2481" y="3096945"/>
            <a:ext cx="4670612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charset="0"/>
                <a:cs typeface="Calibri" panose="020F0502020204030204" charset="0"/>
              </a:rPr>
              <a:t>If all wavelengths are reflected equally the object appears white.</a:t>
            </a:r>
            <a:endParaRPr lang="en-GB" sz="32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92215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colour of an opaque object?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2481" y="3096945"/>
            <a:ext cx="4670612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libri" panose="020F0502020204030204" charset="0"/>
                <a:cs typeface="Calibri" panose="020F0502020204030204" charset="0"/>
              </a:rPr>
              <a:t>If all wavelengths are absorbed the objects appears black.</a:t>
            </a:r>
            <a:endParaRPr lang="en-GB" sz="3200" dirty="0">
              <a:effectLst/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9" name="Picture 8" descr="Free vector graphics of T-shi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9" y="2685963"/>
            <a:ext cx="3431408" cy="37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492215" y="848501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determines the colour of an opaque object?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9629" y="2882973"/>
            <a:ext cx="3536115" cy="2062103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3200" dirty="0">
                <a:effectLst/>
                <a:latin typeface="Calibri" panose="020F0502020204030204" charset="0"/>
                <a:cs typeface="Calibri" panose="020F0502020204030204" charset="0"/>
              </a:rPr>
              <a:t>Objects that transmit light are either transparent or translucent. </a:t>
            </a:r>
            <a:endParaRPr lang="en-GB" sz="3200" dirty="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23554" name="Picture 2" descr="Free vector graphics of Lemon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41" y="1613843"/>
            <a:ext cx="2685298" cy="400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192654" y="3914025"/>
            <a:ext cx="3819795" cy="0"/>
          </a:xfrm>
          <a:prstGeom prst="straightConnector1">
            <a:avLst/>
          </a:prstGeom>
          <a:noFill/>
          <a:ln w="152400" cap="flat">
            <a:solidFill>
              <a:srgbClr val="4A7CB5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643" y="1661806"/>
            <a:ext cx="7084987" cy="353438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99562" y="1123931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coloured filters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860" y="5174038"/>
            <a:ext cx="4670612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Colour filters work by absorbing certain wavelengths (and colour) and transmitting other wavelengths (and colour).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05819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colour would each of these objects appear under a blue light?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6" name="Picture 6" descr="Free vector graphics of Shi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819" y="2195902"/>
            <a:ext cx="2260680" cy="246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ree vector graphics of T-shi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95" y="2169465"/>
            <a:ext cx="2260680" cy="249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87165" y="3908044"/>
            <a:ext cx="292482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t shirt would appear blue as it would reflect the blue </a:t>
            </a:r>
            <a:r>
              <a:rPr lang="en-GB" sz="2300">
                <a:effectLst/>
                <a:latin typeface="Calibri" panose="020F0502020204030204" charset="0"/>
                <a:cs typeface="Calibri" panose="020F0502020204030204" charset="0"/>
              </a:rPr>
              <a:t>light.§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5433" y="3908044"/>
            <a:ext cx="292482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t shirt would appear black as it would absorb the blue light.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5.3 Colour of Light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7528" r="15506" b="60285"/>
          <a:stretch>
            <a:fillRect/>
          </a:stretch>
        </p:blipFill>
        <p:spPr>
          <a:xfrm>
            <a:off x="561975" y="2512055"/>
            <a:ext cx="6266310" cy="21903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0756" y="1953343"/>
            <a:ext cx="3569683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lens forms an image by refracting light.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5606" y="4652076"/>
            <a:ext cx="466825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distance from the lens to the principal focus is called the focal length.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37488" y="4298133"/>
            <a:ext cx="3162951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In a convex lens, parallel rays of light are brought to a focus at the principal focus.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5914417" y="3607215"/>
            <a:ext cx="291830" cy="69091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Arrow Connector 18"/>
          <p:cNvCxnSpPr/>
          <p:nvPr/>
        </p:nvCxnSpPr>
        <p:spPr>
          <a:xfrm>
            <a:off x="4066162" y="3607215"/>
            <a:ext cx="1848255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3957164" y="3784187"/>
            <a:ext cx="807059" cy="859405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9562" y="1032937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lenses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5.4 Lens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2797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can happen to waves at the boundary between two materials?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4" name="Picture 13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" t="16326" r="48272" b="53593"/>
          <a:stretch>
            <a:fillRect/>
          </a:stretch>
        </p:blipFill>
        <p:spPr>
          <a:xfrm>
            <a:off x="5903785" y="1678933"/>
            <a:ext cx="2422503" cy="1992412"/>
          </a:xfrm>
          <a:prstGeom prst="rect">
            <a:avLst/>
          </a:prstGeom>
        </p:spPr>
      </p:pic>
      <p:pic>
        <p:nvPicPr>
          <p:cNvPr id="15" name="Picture 14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4359" t="52631" r="28158" b="19363"/>
          <a:stretch>
            <a:fillRect/>
          </a:stretch>
        </p:blipFill>
        <p:spPr>
          <a:xfrm>
            <a:off x="1247158" y="2287395"/>
            <a:ext cx="2966483" cy="1741196"/>
          </a:xfrm>
          <a:prstGeom prst="rect">
            <a:avLst/>
          </a:prstGeom>
        </p:spPr>
      </p:pic>
      <p:pic>
        <p:nvPicPr>
          <p:cNvPr id="17" name="Picture 16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6559" t="-150" r="36242" b="85479"/>
          <a:stretch>
            <a:fillRect/>
          </a:stretch>
        </p:blipFill>
        <p:spPr>
          <a:xfrm>
            <a:off x="3830714" y="3406601"/>
            <a:ext cx="3429819" cy="1243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1859" y="2158450"/>
            <a:ext cx="1749770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Transmission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10595" y="3394669"/>
            <a:ext cx="145295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Reflection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8141" y="1448103"/>
            <a:ext cx="1516308" cy="461661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Absorption</a:t>
            </a:r>
          </a:p>
        </p:txBody>
      </p:sp>
      <p:graphicFrame>
        <p:nvGraphicFramePr>
          <p:cNvPr id="21" name="Table 5"/>
          <p:cNvGraphicFramePr>
            <a:graphicFrameLocks noGrp="1"/>
          </p:cNvGraphicFramePr>
          <p:nvPr/>
        </p:nvGraphicFramePr>
        <p:xfrm>
          <a:off x="696577" y="5021647"/>
          <a:ext cx="831587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Material Interface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boundary between two different materials.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619500" y="5633944"/>
            <a:ext cx="5194300" cy="919256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5" t="7528" r="15506" b="60285"/>
          <a:stretch>
            <a:fillRect/>
          </a:stretch>
        </p:blipFill>
        <p:spPr>
          <a:xfrm>
            <a:off x="561975" y="2512055"/>
            <a:ext cx="6266310" cy="21903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4096" y="4963211"/>
            <a:ext cx="466825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greater the power of a lens the shorter the focal length!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066162" y="3607215"/>
            <a:ext cx="1848255" cy="0"/>
          </a:xfrm>
          <a:prstGeom prst="straightConnector1">
            <a:avLst/>
          </a:prstGeom>
          <a:noFill/>
          <a:ln w="762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9562" y="1032937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lenses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5.4 Lens Power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1032937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lenses work?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10860" y="2243748"/>
          <a:ext cx="8152139" cy="3240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5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31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Lens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Diagram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Symbol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Type of Image Produced</a:t>
                      </a:r>
                    </a:p>
                  </a:txBody>
                  <a:tcPr anchor="ctr">
                    <a:solidFill>
                      <a:srgbClr val="4A7CB5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12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Convex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Real of Virtual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12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Concave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Virtual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434428" y="3285692"/>
            <a:ext cx="0" cy="935788"/>
          </a:xfrm>
          <a:prstGeom prst="straightConnector1">
            <a:avLst/>
          </a:prstGeom>
          <a:ln w="76200">
            <a:solidFill>
              <a:srgbClr val="4A7CB5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34428" y="4669223"/>
            <a:ext cx="0" cy="422031"/>
          </a:xfrm>
          <a:prstGeom prst="line">
            <a:avLst/>
          </a:prstGeom>
          <a:ln w="76200">
            <a:solidFill>
              <a:srgbClr val="4A7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364089" y="5065889"/>
            <a:ext cx="78154" cy="94956"/>
          </a:xfrm>
          <a:prstGeom prst="line">
            <a:avLst/>
          </a:prstGeom>
          <a:ln w="76200">
            <a:solidFill>
              <a:srgbClr val="4A7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37135" y="4579375"/>
            <a:ext cx="78154" cy="94956"/>
          </a:xfrm>
          <a:prstGeom prst="line">
            <a:avLst/>
          </a:prstGeom>
          <a:ln w="76200">
            <a:solidFill>
              <a:srgbClr val="4A7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5442243" y="5075240"/>
            <a:ext cx="78154" cy="94956"/>
          </a:xfrm>
          <a:prstGeom prst="line">
            <a:avLst/>
          </a:prstGeom>
          <a:ln w="76200">
            <a:solidFill>
              <a:srgbClr val="4A7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356274" y="4579375"/>
            <a:ext cx="78154" cy="94956"/>
          </a:xfrm>
          <a:prstGeom prst="line">
            <a:avLst/>
          </a:prstGeom>
          <a:ln w="76200">
            <a:solidFill>
              <a:srgbClr val="4A7C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 descr="Char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3129" t="61251" r="90134" b="4672"/>
          <a:stretch>
            <a:fillRect/>
          </a:stretch>
        </p:blipFill>
        <p:spPr>
          <a:xfrm rot="5400000" flipV="1">
            <a:off x="2968723" y="4011250"/>
            <a:ext cx="438043" cy="1721969"/>
          </a:xfrm>
          <a:prstGeom prst="rect">
            <a:avLst/>
          </a:prstGeom>
        </p:spPr>
      </p:pic>
      <p:pic>
        <p:nvPicPr>
          <p:cNvPr id="29" name="Picture 28" descr="Char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2280" t="14629" r="88921" b="50123"/>
          <a:stretch>
            <a:fillRect/>
          </a:stretch>
        </p:blipFill>
        <p:spPr>
          <a:xfrm rot="5400000" flipV="1">
            <a:off x="2937645" y="2786061"/>
            <a:ext cx="578339" cy="18001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90360" y="3285692"/>
            <a:ext cx="1891665" cy="93578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41973" y="4367411"/>
            <a:ext cx="1891665" cy="93578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801358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differences between convex and concave lenses?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8" name="Picture 7" descr="Chart, radar chart&#10;&#10;Description automatically generated"/>
          <p:cNvPicPr>
            <a:picLocks noChangeAspect="1"/>
          </p:cNvPicPr>
          <p:nvPr/>
        </p:nvPicPr>
        <p:blipFill rotWithShape="1">
          <a:blip r:embed="rId3"/>
          <a:srcRect r="46432"/>
          <a:stretch>
            <a:fillRect/>
          </a:stretch>
        </p:blipFill>
        <p:spPr>
          <a:xfrm>
            <a:off x="946881" y="2164416"/>
            <a:ext cx="4064031" cy="3580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6408" y="3636631"/>
            <a:ext cx="406403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Parallel light rays that enter the lens converge.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6408" y="2669941"/>
            <a:ext cx="406403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A convex lens is thicker in the middle than it is at the edges.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36408" y="4603321"/>
            <a:ext cx="406403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They come together at a point called the principal focus.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radar char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54533" r="2448"/>
          <a:stretch>
            <a:fillRect/>
          </a:stretch>
        </p:blipFill>
        <p:spPr>
          <a:xfrm>
            <a:off x="5084063" y="2164416"/>
            <a:ext cx="3263695" cy="35800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14216" y="3636631"/>
            <a:ext cx="406403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causes parallel rays to diverge.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4216" y="2669941"/>
            <a:ext cx="4064032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A concave lens is thinner in the middle than it is at the edges.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4216" y="4603321"/>
            <a:ext cx="406403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They separate but appear to come from a principle focus on the other side of the lens.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9562" y="801358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differences between convex and concave lenses?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651339" y="1919659"/>
            <a:ext cx="438073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Identify the type of lens that it is.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5032078" y="2142797"/>
            <a:ext cx="576242" cy="477272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27494" y="2036763"/>
            <a:ext cx="2553938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is a convex lens and so the rays of light will converge as they pass.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2905880" y="2413732"/>
            <a:ext cx="20199" cy="1493805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374" y="4586702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Draw a straight line from the top of the object to the lens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 flipH="1" flipV="1">
            <a:off x="2905880" y="2413732"/>
            <a:ext cx="20199" cy="1493805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2905880" y="2413732"/>
            <a:ext cx="270244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907373" y="5574458"/>
            <a:ext cx="438073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is a converging lens so extend this line to the Focal point beyond the lens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41545" y="2413732"/>
            <a:ext cx="2828148" cy="36862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374" y="4586702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Draw a diagonal line from the top of the object through the cross.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 flipH="1" flipV="1">
            <a:off x="2905880" y="2413732"/>
            <a:ext cx="20199" cy="1493805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2905880" y="2413732"/>
            <a:ext cx="270244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907373" y="5574458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Identify the point that the two line intersects.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41545" y="2413732"/>
            <a:ext cx="2828148" cy="36862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2913829" y="2430140"/>
            <a:ext cx="5827835" cy="314431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>
            <a:off x="7455602" y="3923944"/>
            <a:ext cx="0" cy="95238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99466" y="1673475"/>
            <a:ext cx="1939573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image is: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 flipH="1" flipV="1">
            <a:off x="2905880" y="2413732"/>
            <a:ext cx="20199" cy="1493805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Straight Arrow Connector 6"/>
          <p:cNvCxnSpPr/>
          <p:nvPr/>
        </p:nvCxnSpPr>
        <p:spPr>
          <a:xfrm>
            <a:off x="2905880" y="2413732"/>
            <a:ext cx="270244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6394423" y="2283061"/>
            <a:ext cx="860632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Real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41545" y="2413732"/>
            <a:ext cx="2828148" cy="368620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7" name="Straight Arrow Connector 26"/>
          <p:cNvCxnSpPr/>
          <p:nvPr/>
        </p:nvCxnSpPr>
        <p:spPr>
          <a:xfrm>
            <a:off x="2913829" y="2430140"/>
            <a:ext cx="5827835" cy="3144318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>
            <a:off x="7455602" y="3923944"/>
            <a:ext cx="0" cy="95238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TextBox 4"/>
          <p:cNvSpPr txBox="1"/>
          <p:nvPr/>
        </p:nvSpPr>
        <p:spPr>
          <a:xfrm>
            <a:off x="7429928" y="2283061"/>
            <a:ext cx="1311727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Reduced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5622" y="2896431"/>
            <a:ext cx="1954975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Upside down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651339" y="1919659"/>
            <a:ext cx="438073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Identify the type of lens that it is.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5032078" y="2142797"/>
            <a:ext cx="576242" cy="477272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227494" y="2036763"/>
            <a:ext cx="2553938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is a convex lens and so the rays of light will converge as they pass.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794838" y="3291840"/>
            <a:ext cx="0" cy="6157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374" y="4586702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Draw a straight line from the top of the object to the lens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94838" y="3291840"/>
            <a:ext cx="89882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907373" y="5574458"/>
            <a:ext cx="438073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is a converging lens so extend this line to the focal point beyond the lens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8320" y="3291840"/>
            <a:ext cx="2962656" cy="167030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/>
          <p:cNvCxnSpPr/>
          <p:nvPr/>
        </p:nvCxnSpPr>
        <p:spPr>
          <a:xfrm flipV="1">
            <a:off x="4794838" y="3291840"/>
            <a:ext cx="0" cy="6157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6559" t="-150" r="36242" b="85479"/>
          <a:stretch>
            <a:fillRect/>
          </a:stretch>
        </p:blipFill>
        <p:spPr>
          <a:xfrm>
            <a:off x="6368045" y="5367560"/>
            <a:ext cx="2214075" cy="803034"/>
          </a:xfrm>
          <a:prstGeom prst="rect">
            <a:avLst/>
          </a:prstGeom>
        </p:spPr>
      </p:pic>
      <p:pic>
        <p:nvPicPr>
          <p:cNvPr id="22" name="Picture 21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4359" t="52631" r="28158" b="19363"/>
          <a:stretch>
            <a:fillRect/>
          </a:stretch>
        </p:blipFill>
        <p:spPr>
          <a:xfrm>
            <a:off x="6424658" y="2822234"/>
            <a:ext cx="1914974" cy="1124006"/>
          </a:xfrm>
          <a:prstGeom prst="rect">
            <a:avLst/>
          </a:prstGeom>
        </p:spPr>
      </p:pic>
      <p:pic>
        <p:nvPicPr>
          <p:cNvPr id="21" name="Picture 20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l="1" t="16326" r="48272" b="53593"/>
          <a:stretch>
            <a:fillRect/>
          </a:stretch>
        </p:blipFill>
        <p:spPr>
          <a:xfrm>
            <a:off x="6665711" y="3985080"/>
            <a:ext cx="1449590" cy="11922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Define each of these key terms and construct a diagram for each.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724747" y="2173079"/>
          <a:ext cx="8201985" cy="42419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4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15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Diagram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Transmit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When a wave passes through a material.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Absorb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When a wave is taken into a material.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26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Reflect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When a wave bounces off the material at the same angle that it hit.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438603" y="3006309"/>
            <a:ext cx="3526768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48588" y="2817346"/>
            <a:ext cx="2652988" cy="110799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1179" y="4312187"/>
            <a:ext cx="3526768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48588" y="4027199"/>
            <a:ext cx="2652988" cy="110799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96665" y="5253510"/>
            <a:ext cx="3526768" cy="110799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33439" y="5253181"/>
            <a:ext cx="2652988" cy="110799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374" y="4586702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Draw a diagonal line from the top of the object through the cross.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94838" y="3291840"/>
            <a:ext cx="89882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907373" y="5574458"/>
            <a:ext cx="438073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The object is in front of the focal point and so the lines will not converge beyond the lens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8320" y="3291840"/>
            <a:ext cx="2962656" cy="167030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/>
          <p:cNvCxnSpPr/>
          <p:nvPr/>
        </p:nvCxnSpPr>
        <p:spPr>
          <a:xfrm flipV="1">
            <a:off x="4794838" y="3291840"/>
            <a:ext cx="0" cy="6157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Arrow Connector 1"/>
          <p:cNvCxnSpPr/>
          <p:nvPr/>
        </p:nvCxnSpPr>
        <p:spPr>
          <a:xfrm>
            <a:off x="4793534" y="3297155"/>
            <a:ext cx="3667714" cy="274220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7374" y="4379438"/>
            <a:ext cx="438073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Extend the lines backwards.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94838" y="3291840"/>
            <a:ext cx="89882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907373" y="4974396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These are imaginary lines and so are drawn as dashed line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08320" y="3291840"/>
            <a:ext cx="2962656" cy="167030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/>
          <p:cNvCxnSpPr/>
          <p:nvPr/>
        </p:nvCxnSpPr>
        <p:spPr>
          <a:xfrm flipV="1">
            <a:off x="4794838" y="3291840"/>
            <a:ext cx="0" cy="6157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Arrow Connector 1"/>
          <p:cNvCxnSpPr/>
          <p:nvPr/>
        </p:nvCxnSpPr>
        <p:spPr>
          <a:xfrm>
            <a:off x="4793534" y="3297155"/>
            <a:ext cx="3667714" cy="274220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750769" y="1803395"/>
            <a:ext cx="3359501" cy="1761416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826064" y="1809534"/>
            <a:ext cx="2587920" cy="1956095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TextBox 23"/>
          <p:cNvSpPr txBox="1"/>
          <p:nvPr/>
        </p:nvSpPr>
        <p:spPr>
          <a:xfrm>
            <a:off x="907373" y="5898687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Identify the point that these intersects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987040" y="1975104"/>
            <a:ext cx="0" cy="19202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608320" y="2145792"/>
            <a:ext cx="0" cy="3669792"/>
          </a:xfrm>
          <a:prstGeom prst="straightConnector1">
            <a:avLst/>
          </a:prstGeom>
          <a:noFill/>
          <a:ln w="5715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Oval 12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94838" y="3291840"/>
            <a:ext cx="898826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/>
          <p:nvPr/>
        </p:nvCxnSpPr>
        <p:spPr>
          <a:xfrm>
            <a:off x="5608320" y="3291840"/>
            <a:ext cx="2962656" cy="167030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" name="Straight Arrow Connector 4"/>
          <p:cNvCxnSpPr/>
          <p:nvPr/>
        </p:nvCxnSpPr>
        <p:spPr>
          <a:xfrm flipV="1">
            <a:off x="4794838" y="3291840"/>
            <a:ext cx="0" cy="6157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" name="Straight Arrow Connector 1"/>
          <p:cNvCxnSpPr/>
          <p:nvPr/>
        </p:nvCxnSpPr>
        <p:spPr>
          <a:xfrm>
            <a:off x="4793534" y="3297155"/>
            <a:ext cx="3667714" cy="274220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750769" y="1803395"/>
            <a:ext cx="3359501" cy="1761416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826064" y="1809534"/>
            <a:ext cx="2587920" cy="1956095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" name="Straight Arrow Connector 27"/>
          <p:cNvCxnSpPr/>
          <p:nvPr/>
        </p:nvCxnSpPr>
        <p:spPr>
          <a:xfrm flipV="1">
            <a:off x="2987040" y="1975104"/>
            <a:ext cx="0" cy="192024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/>
          <p:cNvSpPr txBox="1"/>
          <p:nvPr/>
        </p:nvSpPr>
        <p:spPr>
          <a:xfrm>
            <a:off x="6399466" y="1673475"/>
            <a:ext cx="1939573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image is: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54398" y="2283061"/>
            <a:ext cx="1200657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Virtual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928" y="2283061"/>
            <a:ext cx="1311727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Enlarged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85622" y="2896431"/>
            <a:ext cx="1954975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Upright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8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Box 19"/>
          <p:cNvSpPr txBox="1"/>
          <p:nvPr/>
        </p:nvSpPr>
        <p:spPr>
          <a:xfrm>
            <a:off x="651339" y="1919659"/>
            <a:ext cx="438073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Identify the type of lens that it is.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22" name="Straight Arrow Connector 21"/>
          <p:cNvCxnSpPr>
            <a:stCxn id="20" idx="3"/>
          </p:cNvCxnSpPr>
          <p:nvPr/>
        </p:nvCxnSpPr>
        <p:spPr>
          <a:xfrm>
            <a:off x="5032078" y="2142797"/>
            <a:ext cx="576242" cy="477272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22"/>
          <p:cNvSpPr txBox="1"/>
          <p:nvPr/>
        </p:nvSpPr>
        <p:spPr>
          <a:xfrm>
            <a:off x="6019089" y="1949702"/>
            <a:ext cx="2807057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is a concave lens and so the rays of light will diverge as they pass.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08320" y="1970370"/>
            <a:ext cx="0" cy="3684979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5608320" y="5644896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5462016" y="1814334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5460073" y="5626791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5609915" y="1816799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2466166" y="2645664"/>
            <a:ext cx="0" cy="124968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08320" y="1970370"/>
            <a:ext cx="0" cy="3684979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5608320" y="5644896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5462016" y="1814334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5460073" y="5626791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5609915" y="1816799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907374" y="4586702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Draw a straight line from the top of the object to the lens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73" y="5574458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is a diverging lens so the ray of light will spread out. 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66166" y="2645664"/>
            <a:ext cx="3161827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Straight Arrow Connector 15"/>
          <p:cNvCxnSpPr/>
          <p:nvPr/>
        </p:nvCxnSpPr>
        <p:spPr>
          <a:xfrm flipV="1">
            <a:off x="5541286" y="1894121"/>
            <a:ext cx="809339" cy="79780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Straight Connector 18"/>
          <p:cNvCxnSpPr>
            <a:endCxn id="30" idx="0"/>
          </p:cNvCxnSpPr>
          <p:nvPr/>
        </p:nvCxnSpPr>
        <p:spPr>
          <a:xfrm flipH="1">
            <a:off x="4335696" y="2666818"/>
            <a:ext cx="1280524" cy="1280342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V="1">
            <a:off x="2466166" y="2645664"/>
            <a:ext cx="0" cy="124968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08320" y="1970370"/>
            <a:ext cx="0" cy="3684979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5608320" y="5644896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5462016" y="1814334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5460073" y="5626791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5609915" y="1816799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TextBox 1"/>
          <p:cNvSpPr txBox="1"/>
          <p:nvPr/>
        </p:nvSpPr>
        <p:spPr>
          <a:xfrm>
            <a:off x="907374" y="4586702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Draw a diagonal line from the top of the object through the cross.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7373" y="5574458"/>
            <a:ext cx="438073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Identify the point that these intersects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66166" y="2645664"/>
            <a:ext cx="3161827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 flipV="1">
            <a:off x="5541286" y="1894121"/>
            <a:ext cx="809339" cy="79780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flipH="1">
            <a:off x="4335696" y="2666818"/>
            <a:ext cx="1280524" cy="1280342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V="1">
            <a:off x="2466166" y="2645664"/>
            <a:ext cx="0" cy="124968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489846" y="2645664"/>
            <a:ext cx="6251818" cy="242142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764358" y="3529584"/>
            <a:ext cx="0" cy="417576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798802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ray diagrams for concave and convex lenses constructed?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3" descr="Background pattern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76" y="1876016"/>
            <a:ext cx="6601688" cy="440112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39976" y="3901440"/>
            <a:ext cx="6760464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Oval 26"/>
          <p:cNvSpPr/>
          <p:nvPr/>
        </p:nvSpPr>
        <p:spPr>
          <a:xfrm>
            <a:off x="6608064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4390527" y="3803904"/>
            <a:ext cx="170688" cy="182880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78752" y="3895344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06976" y="3947160"/>
            <a:ext cx="257439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F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08320" y="1970370"/>
            <a:ext cx="0" cy="3684979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" name="Straight Connector 7"/>
          <p:cNvCxnSpPr/>
          <p:nvPr/>
        </p:nvCxnSpPr>
        <p:spPr>
          <a:xfrm>
            <a:off x="5608320" y="5644896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Connector 8"/>
          <p:cNvCxnSpPr/>
          <p:nvPr/>
        </p:nvCxnSpPr>
        <p:spPr>
          <a:xfrm>
            <a:off x="5462016" y="1814334"/>
            <a:ext cx="134112" cy="195072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Connector 11"/>
          <p:cNvCxnSpPr/>
          <p:nvPr/>
        </p:nvCxnSpPr>
        <p:spPr>
          <a:xfrm flipV="1">
            <a:off x="5460073" y="5626791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Connector 14"/>
          <p:cNvCxnSpPr/>
          <p:nvPr/>
        </p:nvCxnSpPr>
        <p:spPr>
          <a:xfrm flipV="1">
            <a:off x="5609915" y="1816799"/>
            <a:ext cx="143536" cy="205720"/>
          </a:xfrm>
          <a:prstGeom prst="line">
            <a:avLst/>
          </a:prstGeom>
          <a:noFill/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Straight Arrow Connector 16"/>
          <p:cNvCxnSpPr/>
          <p:nvPr/>
        </p:nvCxnSpPr>
        <p:spPr>
          <a:xfrm>
            <a:off x="2466166" y="2645664"/>
            <a:ext cx="3161827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Straight Arrow Connector 17"/>
          <p:cNvCxnSpPr/>
          <p:nvPr/>
        </p:nvCxnSpPr>
        <p:spPr>
          <a:xfrm flipV="1">
            <a:off x="5541286" y="1894121"/>
            <a:ext cx="809339" cy="79780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Straight Connector 19"/>
          <p:cNvCxnSpPr/>
          <p:nvPr/>
        </p:nvCxnSpPr>
        <p:spPr>
          <a:xfrm flipH="1">
            <a:off x="4335696" y="2666818"/>
            <a:ext cx="1280524" cy="1280342"/>
          </a:xfrm>
          <a:prstGeom prst="line">
            <a:avLst/>
          </a:prstGeom>
          <a:noFill/>
          <a:ln w="57150" cap="flat">
            <a:solidFill>
              <a:schemeClr val="accent1"/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Straight Arrow Connector 20"/>
          <p:cNvCxnSpPr/>
          <p:nvPr/>
        </p:nvCxnSpPr>
        <p:spPr>
          <a:xfrm flipV="1">
            <a:off x="2466166" y="2645664"/>
            <a:ext cx="0" cy="124968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Straight Arrow Connector 21"/>
          <p:cNvCxnSpPr/>
          <p:nvPr/>
        </p:nvCxnSpPr>
        <p:spPr>
          <a:xfrm>
            <a:off x="2489846" y="2645664"/>
            <a:ext cx="6251818" cy="242142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 flipV="1">
            <a:off x="4764358" y="3529584"/>
            <a:ext cx="0" cy="417576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Box 6"/>
          <p:cNvSpPr txBox="1"/>
          <p:nvPr/>
        </p:nvSpPr>
        <p:spPr>
          <a:xfrm>
            <a:off x="1479446" y="4499422"/>
            <a:ext cx="1939573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This image is: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4378" y="5109008"/>
            <a:ext cx="1200657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Virtual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9908" y="5109008"/>
            <a:ext cx="1311727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Reduced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5602" y="5722378"/>
            <a:ext cx="1954975" cy="446276"/>
          </a:xfrm>
          <a:prstGeom prst="rect">
            <a:avLst/>
          </a:prstGeom>
          <a:solidFill>
            <a:srgbClr val="97B3D8"/>
          </a:solidFill>
          <a:ln w="5715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solidFill>
                  <a:srgbClr val="231F20"/>
                </a:solidFill>
                <a:latin typeface="Calibri" panose="020F0502020204030204" charset="0"/>
                <a:cs typeface="Calibri" panose="020F0502020204030204" charset="0"/>
              </a:rPr>
              <a:t>Upright</a:t>
            </a:r>
            <a:endParaRPr lang="en-US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5.5 Lens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99562" y="1045023"/>
            <a:ext cx="7400878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real and virtual images?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2" name="Table 5"/>
          <p:cNvGraphicFramePr>
            <a:graphicFrameLocks noGrp="1"/>
          </p:cNvGraphicFramePr>
          <p:nvPr/>
        </p:nvGraphicFramePr>
        <p:xfrm>
          <a:off x="610860" y="2675096"/>
          <a:ext cx="8201985" cy="2321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Real Image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An image that is formed where the rays of light are focused that can be projected onto a screen.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Virtual Image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An image that appears to come from behind </a:t>
                      </a:r>
                    </a:p>
                    <a:p>
                      <a:pPr algn="ctr"/>
                      <a:r>
                        <a:rPr lang="en-US" sz="2300" dirty="0"/>
                        <a:t>the lens.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20102" y="3499086"/>
            <a:ext cx="5866697" cy="64632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4367" y="4247674"/>
            <a:ext cx="5802432" cy="64632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5.6 Lens Images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9575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electromagnetic waves?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4254" y="2176708"/>
          <a:ext cx="8201985" cy="1559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Electromagnetic Waves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Transverse waves that transfer energy from the source to the waves to an absorber.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1813" y="2984867"/>
            <a:ext cx="5596414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Timelin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6"/>
          <a:stretch>
            <a:fillRect/>
          </a:stretch>
        </p:blipFill>
        <p:spPr>
          <a:xfrm>
            <a:off x="704254" y="3925388"/>
            <a:ext cx="7958925" cy="1861035"/>
          </a:xfrm>
          <a:prstGeom prst="rect">
            <a:avLst/>
          </a:prstGeom>
        </p:spPr>
      </p:pic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5.7 Electromagnetic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9575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electromagnetic spectrum?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1813" y="2984867"/>
            <a:ext cx="5596414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5" name="Picture 4" descr="Timelin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/>
          <a:stretch>
            <a:fillRect/>
          </a:stretch>
        </p:blipFill>
        <p:spPr>
          <a:xfrm>
            <a:off x="704254" y="2094023"/>
            <a:ext cx="7136895" cy="3700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35679" y="3088498"/>
            <a:ext cx="2924771" cy="193899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This is a continuous spectrum of all the types of electromagnetic waves that travel at the same velocity through a vacuum or air. 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915949" y="1644041"/>
            <a:ext cx="2924771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Electromagnetic waves are grouped in the electromagnetic spectrum.</a:t>
            </a:r>
            <a:endParaRPr lang="en-GB" sz="2000" dirty="0"/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5137074" y="2305761"/>
            <a:ext cx="778875" cy="294564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5.8 Electromagnetic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16" name="Picture 15" descr="Diagram&#10;&#10;Description automatically generated"/>
          <p:cNvPicPr>
            <a:picLocks noChangeAspect="1"/>
          </p:cNvPicPr>
          <p:nvPr/>
        </p:nvPicPr>
        <p:blipFill rotWithShape="1">
          <a:blip r:embed="rId3"/>
          <a:srcRect t="19418" b="23731"/>
          <a:stretch>
            <a:fillRect/>
          </a:stretch>
        </p:blipFill>
        <p:spPr>
          <a:xfrm>
            <a:off x="2188068" y="2142394"/>
            <a:ext cx="5702071" cy="45847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your own diagram to model reflection.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55123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 electromagnetic waves transfer energy?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5" name="Picture 4" descr="Application&#10;&#10;Description automatically generated with medium confidence"/>
          <p:cNvPicPr>
            <a:picLocks noChangeAspect="1"/>
          </p:cNvPicPr>
          <p:nvPr/>
        </p:nvPicPr>
        <p:blipFill rotWithShape="1">
          <a:blip r:embed="rId3"/>
          <a:srcRect l="3326" t="60454" r="5160" b="15898"/>
          <a:stretch>
            <a:fillRect/>
          </a:stretch>
        </p:blipFill>
        <p:spPr>
          <a:xfrm>
            <a:off x="891675" y="3026804"/>
            <a:ext cx="3852436" cy="1407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0418" y="1744910"/>
            <a:ext cx="379469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Energy is transferred by electromagnetic waves as </a:t>
            </a:r>
            <a:r>
              <a:rPr lang="en-GB" sz="2300" b="1" dirty="0">
                <a:solidFill>
                  <a:srgbClr val="4F81BD"/>
                </a:solidFill>
              </a:rPr>
              <a:t>radiation</a:t>
            </a:r>
            <a:r>
              <a:rPr lang="en-GB" sz="2300" dirty="0"/>
              <a:t>.</a:t>
            </a:r>
            <a:endParaRPr lang="en-US" sz="23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140418" y="3026804"/>
            <a:ext cx="379469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All forms of electromagnetic radiation transfer energy from the source to the absorber.</a:t>
            </a:r>
            <a:endParaRPr lang="en-US" sz="2300" dirty="0"/>
          </a:p>
        </p:txBody>
      </p:sp>
      <p:sp>
        <p:nvSpPr>
          <p:cNvPr id="4" name="TextBox 3"/>
          <p:cNvSpPr txBox="1"/>
          <p:nvPr/>
        </p:nvSpPr>
        <p:spPr>
          <a:xfrm>
            <a:off x="5140417" y="4318112"/>
            <a:ext cx="379469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This takes places without any need to particles and so can take place in a vacuum.</a:t>
            </a:r>
            <a:endParaRPr lang="en-US" sz="2300" dirty="0"/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5.8 Electromagnetic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66542" b="62988"/>
          <a:stretch>
            <a:fillRect/>
          </a:stretch>
        </p:blipFill>
        <p:spPr>
          <a:xfrm>
            <a:off x="6160216" y="2246015"/>
            <a:ext cx="2679865" cy="37566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33583" r="32959" b="62988"/>
          <a:stretch>
            <a:fillRect/>
          </a:stretch>
        </p:blipFill>
        <p:spPr>
          <a:xfrm>
            <a:off x="3465767" y="2220292"/>
            <a:ext cx="2679865" cy="37566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66542" b="62988"/>
          <a:stretch>
            <a:fillRect/>
          </a:stretch>
        </p:blipFill>
        <p:spPr>
          <a:xfrm>
            <a:off x="769131" y="2220292"/>
            <a:ext cx="2679865" cy="375666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a method to investigate the refraction of light through a block.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215539" y="5804371"/>
            <a:ext cx="4796910" cy="769437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 narrow ray makes it</a:t>
            </a:r>
            <a:r>
              <a:rPr kumimoji="0" lang="en-US" sz="2200" i="0" u="none" strike="noStrike" cap="none" spc="0" normalizeH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easier to determine where the centre of the ray is.</a:t>
            </a:r>
            <a:endParaRPr kumimoji="0" lang="en-US" sz="220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7776" y="4324027"/>
            <a:ext cx="3322780" cy="2249781"/>
            <a:chOff x="737776" y="4324027"/>
            <a:chExt cx="3322780" cy="2249781"/>
          </a:xfrm>
        </p:grpSpPr>
        <p:sp>
          <p:nvSpPr>
            <p:cNvPr id="33" name="TextBox 32"/>
            <p:cNvSpPr txBox="1"/>
            <p:nvPr/>
          </p:nvSpPr>
          <p:spPr>
            <a:xfrm>
              <a:off x="737776" y="5465816"/>
              <a:ext cx="3322780" cy="1107992"/>
            </a:xfrm>
            <a:prstGeom prst="rect">
              <a:avLst/>
            </a:prstGeom>
            <a:solidFill>
              <a:schemeClr val="bg1"/>
            </a:solidFill>
            <a:ln w="5715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20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This ray of light should be as narrow as possible to give</a:t>
              </a:r>
              <a:r>
                <a:rPr kumimoji="0" lang="en-US" sz="2200" i="0" u="none" strike="noStrike" cap="none" spc="0" normalizeH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the most accurate results.</a:t>
              </a:r>
              <a:endParaRPr kumimoji="0" lang="en-US" sz="22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3480351" y="4324027"/>
              <a:ext cx="580205" cy="1139187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36877" r="66542" b="25869"/>
          <a:stretch>
            <a:fillRect/>
          </a:stretch>
        </p:blipFill>
        <p:spPr>
          <a:xfrm>
            <a:off x="769130" y="2220292"/>
            <a:ext cx="2679866" cy="378130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a method to investigate the refraction of light through a block.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6542" t="36877" b="25869"/>
          <a:stretch>
            <a:fillRect/>
          </a:stretch>
        </p:blipFill>
        <p:spPr>
          <a:xfrm>
            <a:off x="6230722" y="2220290"/>
            <a:ext cx="2679865" cy="37813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3635" t="36877" r="32907" b="25869"/>
          <a:stretch>
            <a:fillRect/>
          </a:stretch>
        </p:blipFill>
        <p:spPr>
          <a:xfrm>
            <a:off x="3448996" y="2220291"/>
            <a:ext cx="2679865" cy="3781305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a method to investigate the refraction of light through a block.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74361" r="33595"/>
          <a:stretch>
            <a:fillRect/>
          </a:stretch>
        </p:blipFill>
        <p:spPr>
          <a:xfrm>
            <a:off x="777219" y="2600822"/>
            <a:ext cx="5318781" cy="2602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6721" t="74361"/>
          <a:stretch>
            <a:fillRect/>
          </a:stretch>
        </p:blipFill>
        <p:spPr>
          <a:xfrm>
            <a:off x="6261239" y="2600822"/>
            <a:ext cx="2665492" cy="2602292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9575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electromagnetic waves?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04254" y="2176708"/>
          <a:ext cx="8201985" cy="15591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8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3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20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93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Electromagnetic Waves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Transverse waves that transfer energy from the source to the waves to an absorber.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1813" y="2984867"/>
            <a:ext cx="5596414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Timelin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96"/>
          <a:stretch>
            <a:fillRect/>
          </a:stretch>
        </p:blipFill>
        <p:spPr>
          <a:xfrm>
            <a:off x="704254" y="3925388"/>
            <a:ext cx="7958925" cy="1861035"/>
          </a:xfrm>
          <a:prstGeom prst="rect">
            <a:avLst/>
          </a:prstGeom>
        </p:spPr>
      </p:pic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5.10 Groups in EM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imelin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/>
          <a:stretch>
            <a:fillRect/>
          </a:stretch>
        </p:blipFill>
        <p:spPr>
          <a:xfrm>
            <a:off x="1261699" y="1229941"/>
            <a:ext cx="6782396" cy="351705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47142" y="915378"/>
            <a:ext cx="164213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Long Wavelength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6921519" y="915378"/>
            <a:ext cx="164213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Short Wavelength</a:t>
            </a:r>
            <a:endParaRPr lang="en-GB" sz="2000" dirty="0"/>
          </a:p>
        </p:txBody>
      </p:sp>
      <p:cxnSp>
        <p:nvCxnSpPr>
          <p:cNvPr id="5" name="Straight Arrow Connector 4"/>
          <p:cNvCxnSpPr>
            <a:stCxn id="14" idx="3"/>
            <a:endCxn id="15" idx="1"/>
          </p:cNvCxnSpPr>
          <p:nvPr/>
        </p:nvCxnSpPr>
        <p:spPr>
          <a:xfrm>
            <a:off x="2589281" y="1269321"/>
            <a:ext cx="4332238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" name="Rectangle 16"/>
          <p:cNvSpPr/>
          <p:nvPr/>
        </p:nvSpPr>
        <p:spPr>
          <a:xfrm>
            <a:off x="947142" y="4348116"/>
            <a:ext cx="164213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Low Frequency</a:t>
            </a:r>
            <a:endParaRPr lang="en-GB" sz="2000" dirty="0"/>
          </a:p>
        </p:txBody>
      </p:sp>
      <p:sp>
        <p:nvSpPr>
          <p:cNvPr id="18" name="Rectangle 17"/>
          <p:cNvSpPr/>
          <p:nvPr/>
        </p:nvSpPr>
        <p:spPr>
          <a:xfrm>
            <a:off x="6921519" y="4348116"/>
            <a:ext cx="1642139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High Frequency</a:t>
            </a:r>
            <a:endParaRPr lang="en-GB" sz="2000" dirty="0"/>
          </a:p>
        </p:txBody>
      </p:sp>
      <p:cxnSp>
        <p:nvCxnSpPr>
          <p:cNvPr id="19" name="Straight Arrow Connector 18"/>
          <p:cNvCxnSpPr>
            <a:stCxn id="17" idx="3"/>
            <a:endCxn id="18" idx="1"/>
          </p:cNvCxnSpPr>
          <p:nvPr/>
        </p:nvCxnSpPr>
        <p:spPr>
          <a:xfrm>
            <a:off x="2589281" y="4702059"/>
            <a:ext cx="4332238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6"/>
          <p:cNvSpPr/>
          <p:nvPr/>
        </p:nvSpPr>
        <p:spPr>
          <a:xfrm>
            <a:off x="947142" y="5165173"/>
            <a:ext cx="7616516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The waves that form the electromagnetic spectrum are grouped in terms of their wavelength and their frequency.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0711" y="1996269"/>
            <a:ext cx="2286000" cy="1754326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ArialMT"/>
              </a:rPr>
              <a:t>Our eyes only detect visible light and so detect a limited range of electromagnetic waves. </a:t>
            </a:r>
            <a:endParaRPr lang="en-GB" dirty="0"/>
          </a:p>
        </p:txBody>
      </p:sp>
      <p:cxnSp>
        <p:nvCxnSpPr>
          <p:cNvPr id="25" name="Straight Arrow Connector 24"/>
          <p:cNvCxnSpPr>
            <a:stCxn id="22" idx="3"/>
          </p:cNvCxnSpPr>
          <p:nvPr/>
        </p:nvCxnSpPr>
        <p:spPr>
          <a:xfrm>
            <a:off x="3056711" y="2873432"/>
            <a:ext cx="1872477" cy="607956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5.11 Electromagnetic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7" grpId="0" animBg="1"/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13605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 all electromagnetic waves have in common?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071813" y="2984867"/>
            <a:ext cx="5596414" cy="65844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5" name="Picture 4" descr="Timelin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3"/>
          <a:stretch>
            <a:fillRect/>
          </a:stretch>
        </p:blipFill>
        <p:spPr>
          <a:xfrm>
            <a:off x="704254" y="2094023"/>
            <a:ext cx="7136895" cy="3700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15949" y="2459504"/>
            <a:ext cx="292477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all travel at the same speed.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5915949" y="1644041"/>
            <a:ext cx="292477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are all transverse waves.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5915949" y="3284541"/>
            <a:ext cx="2924771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can all travel through a vacuum.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915949" y="4115449"/>
            <a:ext cx="2924771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can all be refracted, reflected, absorbed and transmitted.</a:t>
            </a:r>
            <a:endParaRPr lang="en-GB" sz="2000" dirty="0"/>
          </a:p>
        </p:txBody>
      </p:sp>
      <p:sp>
        <p:nvSpPr>
          <p:cNvPr id="8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5.11 Electromagnetic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Eye Iris photo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7" y="2533018"/>
            <a:ext cx="4791702" cy="287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can our eyes detect on the electromagnetic spectrum?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91702" y="2169092"/>
            <a:ext cx="4039477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Our eyes are only able to detect visible light on the electromagnetic spectrum.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5.12 Electromagnetic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1701" y="3479198"/>
            <a:ext cx="4039477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This is because the eye is only able to detect a very limited number of frequencies.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What is the effect of different wavelengths on absorption and transmission?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5.13 Transmission and Absorption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1" y="2048225"/>
            <a:ext cx="2841246" cy="2761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513" y="2090873"/>
            <a:ext cx="2844240" cy="286834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96759" y="2503958"/>
            <a:ext cx="2844240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Different substances may absorb, transit, refract or reflect waves in ways that vary with wavelength.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does the speed of electromagnetic waves vary in different substances?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5.14 Velocity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5277"/>
          <a:stretch>
            <a:fillRect/>
          </a:stretch>
        </p:blipFill>
        <p:spPr>
          <a:xfrm>
            <a:off x="475773" y="1873920"/>
            <a:ext cx="5012935" cy="27664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896759" y="1955389"/>
            <a:ext cx="2844240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All parts of the electromagnetic spectrum travel at the same speed.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6759" y="3631885"/>
            <a:ext cx="2844240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In air they travel at 3.0x10</a:t>
            </a:r>
            <a:r>
              <a:rPr lang="en-US" sz="2400" baseline="30000" dirty="0">
                <a:latin typeface="+mn-lt"/>
                <a:ea typeface="+mn-ea"/>
                <a:cs typeface="+mn-cs"/>
                <a:sym typeface="Calibri" panose="020F0502020204030204"/>
              </a:rPr>
              <a:t>8</a:t>
            </a: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586368"/>
            <a:ext cx="4168999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When they enter denser materials, they slow down.  This is why refraction occurs.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1215" r="66881" b="62583"/>
          <a:stretch>
            <a:fillRect/>
          </a:stretch>
        </p:blipFill>
        <p:spPr>
          <a:xfrm>
            <a:off x="747768" y="2224219"/>
            <a:ext cx="2708812" cy="379122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3762" t="1215" r="33119" b="62784"/>
          <a:stretch>
            <a:fillRect/>
          </a:stretch>
        </p:blipFill>
        <p:spPr>
          <a:xfrm>
            <a:off x="3480351" y="2245239"/>
            <a:ext cx="2708812" cy="3770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/>
          <a:srcRect l="66881" t="1215" r="665" b="62784"/>
          <a:stretch>
            <a:fillRect/>
          </a:stretch>
        </p:blipFill>
        <p:spPr>
          <a:xfrm>
            <a:off x="6189163" y="2245237"/>
            <a:ext cx="2654391" cy="37702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a method to investigate the reflection of a wave at a surface.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215539" y="5804371"/>
            <a:ext cx="4796910" cy="769437"/>
          </a:xfrm>
          <a:prstGeom prst="rect">
            <a:avLst/>
          </a:prstGeom>
          <a:solidFill>
            <a:schemeClr val="bg1"/>
          </a:solidFill>
          <a:ln w="5715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A narrow ray makes it</a:t>
            </a:r>
            <a:r>
              <a:rPr kumimoji="0" lang="en-US" sz="2200" i="0" u="none" strike="noStrike" cap="none" spc="0" normalizeH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easier to determine where the centre of the ray is.</a:t>
            </a:r>
            <a:endParaRPr kumimoji="0" lang="en-US" sz="220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37776" y="4324027"/>
            <a:ext cx="3322780" cy="2249781"/>
            <a:chOff x="737776" y="4324027"/>
            <a:chExt cx="3322780" cy="2249781"/>
          </a:xfrm>
        </p:grpSpPr>
        <p:sp>
          <p:nvSpPr>
            <p:cNvPr id="33" name="TextBox 32"/>
            <p:cNvSpPr txBox="1"/>
            <p:nvPr/>
          </p:nvSpPr>
          <p:spPr>
            <a:xfrm>
              <a:off x="737776" y="5465816"/>
              <a:ext cx="3322780" cy="1107992"/>
            </a:xfrm>
            <a:prstGeom prst="rect">
              <a:avLst/>
            </a:prstGeom>
            <a:solidFill>
              <a:schemeClr val="bg1"/>
            </a:solidFill>
            <a:ln w="57150" cap="flat">
              <a:solidFill>
                <a:schemeClr val="accent1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200" i="0" u="none" strike="noStrike" cap="none" spc="0" normalizeH="0" baseline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This ray of light should be as narrow as possible to give</a:t>
              </a:r>
              <a:r>
                <a:rPr kumimoji="0" lang="en-US" sz="2200" i="0" u="none" strike="noStrike" cap="none" spc="0" normalizeH="0" dirty="0">
                  <a:ln>
                    <a:noFill/>
                  </a:ln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 the most accurate results.</a:t>
              </a:r>
              <a:endParaRPr kumimoji="0" lang="en-US" sz="220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3480351" y="4324027"/>
              <a:ext cx="580205" cy="1139187"/>
            </a:xfrm>
            <a:prstGeom prst="straightConnector1">
              <a:avLst/>
            </a:prstGeom>
            <a:noFill/>
            <a:ln w="57150" cap="flat">
              <a:solidFill>
                <a:schemeClr val="accent1"/>
              </a:solidFill>
              <a:prstDash val="solid"/>
              <a:round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744111" y="1399878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All bodies (objects) emit radiation.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5.15 Bodies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2050" name="Picture 2" descr="Free Radiator Heater illustration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85" y="1399878"/>
            <a:ext cx="2636552" cy="397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44111" y="2371053"/>
            <a:ext cx="3344001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intensity and wavelength distribution of any emission depends on the body's temperature.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457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it mean when waves are transmitted or absorbed?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73611" y="4132907"/>
            <a:ext cx="1706566" cy="1296343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3611" y="2241722"/>
            <a:ext cx="1706566" cy="1296343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93006" y="4781078"/>
            <a:ext cx="3481775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1051264" y="2889894"/>
            <a:ext cx="1022347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5000307" y="2477032"/>
            <a:ext cx="379469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Absorbed is when a wave is taken into a material.</a:t>
            </a:r>
            <a:endParaRPr lang="en-US" sz="23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07" y="4380968"/>
            <a:ext cx="379469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Transmitted is when a wave passes through a material.</a:t>
            </a:r>
            <a:endParaRPr lang="en-US" sz="23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5.16 Radiation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763" y="88178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the surface of an object affect the radiation emitted from 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374" y="2375007"/>
            <a:ext cx="4886343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White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shiny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materials are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poor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emitters and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poor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absorbers of infrared radiation.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525" y="2100263"/>
            <a:ext cx="2014538" cy="1782800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214563" y="2975170"/>
            <a:ext cx="1614811" cy="1649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779368" y="4139018"/>
            <a:ext cx="2014538" cy="1782800"/>
          </a:xfrm>
          <a:prstGeom prst="rect">
            <a:avLst/>
          </a:prstGeom>
          <a:solidFill>
            <a:schemeClr val="tx1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374" y="4450239"/>
            <a:ext cx="4886343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Black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matt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materials are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good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emitters and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good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absorbers of infrared radiation.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214563" y="5050402"/>
            <a:ext cx="1614811" cy="1649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5.16 Radiation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8310" y="1584960"/>
          <a:ext cx="8282234" cy="3688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54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Scenario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Explanation in Terms of Infrared Radiation</a:t>
                      </a:r>
                    </a:p>
                  </a:txBody>
                  <a:tcPr anchor="ctr">
                    <a:solidFill>
                      <a:srgbClr val="93B1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A body is at a constant temperature.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body is absorbing radiation at the same rate at which is it emitting radiation.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800" b="0" dirty="0"/>
                        <a:t>The temperature of a body is increasing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The body absorbs radiation faster than it emits radiation.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277898" y="2624492"/>
            <a:ext cx="4606298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7898" y="3993951"/>
            <a:ext cx="4606298" cy="1200325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5.17 Radiation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92215" y="857716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the temperature on Earth depend 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pic>
        <p:nvPicPr>
          <p:cNvPr id="10" name="Picture 9" descr="A picture containing glas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2" y="2177715"/>
            <a:ext cx="4030579" cy="40305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91526" y="2423237"/>
            <a:ext cx="4268338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The rates of absorption and emission of radiation.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1526" y="3518877"/>
            <a:ext cx="4268338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800" dirty="0"/>
              <a:t>Reflection of radiation into space.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5.18 Temperature of Earth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492215" y="857716"/>
            <a:ext cx="7520234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/>
            <a:r>
              <a:rPr lang="en-US" sz="3200" dirty="0"/>
              <a:t>What has happened to the temp of the Earth over the last 200 years in terms of radiation?</a:t>
            </a:r>
          </a:p>
        </p:txBody>
      </p:sp>
      <p:pic>
        <p:nvPicPr>
          <p:cNvPr id="10" name="Picture 9" descr="A picture containing glass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2" y="2177715"/>
            <a:ext cx="4030579" cy="40305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65929" y="2172226"/>
            <a:ext cx="5791200" cy="52322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/>
              <a:t>Temperatures on Earth are increasing. 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65929" y="2845258"/>
            <a:ext cx="5791200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/>
              <a:t>This is because in the past the radiation emitted into space was equal to the radiation absorbed from space. 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65929" y="4359637"/>
            <a:ext cx="5791200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/>
              <a:t>Today there is less emission into space and so there is an overall net absorption of radiation.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5.18 Temperature of Earth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53915"/>
          <a:stretch>
            <a:fillRect/>
          </a:stretch>
        </p:blipFill>
        <p:spPr>
          <a:xfrm>
            <a:off x="3505200" y="2040250"/>
            <a:ext cx="5408653" cy="31041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6682" y="855477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investigate the </a:t>
            </a:r>
            <a:r>
              <a:rPr lang="en-US" sz="2800" dirty="0"/>
              <a:t>the amount of infrared radiation radiated by different surfaces?</a:t>
            </a:r>
            <a:endParaRPr lang="en-GB" sz="28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9564" y="2003117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Place the Leslie cube on a heat proof mat.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0860" y="2922442"/>
            <a:ext cx="2876932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Fill the cube with very hot water and replace the lid.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3452" y="4195710"/>
            <a:ext cx="2894340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Use an infrared detector to record the amount of radiation from each surface.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34114" y="4903596"/>
            <a:ext cx="2894340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Construct a bar chart to display the results.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53915"/>
          <a:stretch>
            <a:fillRect/>
          </a:stretch>
        </p:blipFill>
        <p:spPr>
          <a:xfrm>
            <a:off x="3505200" y="2218050"/>
            <a:ext cx="5408653" cy="31041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6682" y="855477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do we ensure that the results are </a:t>
            </a:r>
            <a:r>
              <a:rPr lang="en-GB" sz="2800" b="1" dirty="0">
                <a:solidFill>
                  <a:srgbClr val="4F81BD"/>
                </a:solidFill>
                <a:sym typeface="Calibri" panose="020F0502020204030204"/>
              </a:rPr>
              <a:t>valid</a:t>
            </a:r>
            <a:r>
              <a:rPr lang="en-GB" sz="2800" dirty="0">
                <a:sym typeface="Calibri" panose="020F0502020204030204"/>
              </a:rPr>
              <a:t> in this investigation?</a:t>
            </a:r>
            <a:endParaRPr lang="en-GB" sz="28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4360" y="1992074"/>
            <a:ext cx="3237240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For valid results repeats need to be taken.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4360" y="2935723"/>
            <a:ext cx="3237240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This is to be able to identify outliers and calculate averages.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674360" y="4197225"/>
            <a:ext cx="3237240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There also need to be control variables.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4359" y="5117253"/>
            <a:ext cx="4824741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For example the infrared detector should be held the same distance from each surface.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3240157"/>
            <a:ext cx="705678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/>
          <p:cNvCxnSpPr>
            <a:stCxn id="10" idx="1"/>
          </p:cNvCxnSpPr>
          <p:nvPr/>
        </p:nvCxnSpPr>
        <p:spPr>
          <a:xfrm flipH="1" flipV="1">
            <a:off x="4924839" y="3429000"/>
            <a:ext cx="1284687" cy="1547581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6209526" y="4222528"/>
            <a:ext cx="2566828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Detector should be the same distance from the surface each time.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6" grpId="0" animBg="1"/>
      <p:bldP spid="7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4457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does it mean when waves are transmitted or absorbed?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73611" y="4132907"/>
            <a:ext cx="1706566" cy="1296343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3611" y="2241722"/>
            <a:ext cx="1706566" cy="1296343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7030A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93006" y="4781078"/>
            <a:ext cx="3481775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1051264" y="2889894"/>
            <a:ext cx="1022347" cy="0"/>
          </a:xfrm>
          <a:prstGeom prst="straightConnector1">
            <a:avLst/>
          </a:prstGeom>
          <a:noFill/>
          <a:ln w="57150" cap="flat">
            <a:solidFill>
              <a:srgbClr val="7030A0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TextBox 15"/>
          <p:cNvSpPr txBox="1"/>
          <p:nvPr/>
        </p:nvSpPr>
        <p:spPr>
          <a:xfrm>
            <a:off x="5000307" y="2477032"/>
            <a:ext cx="379469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Absorbed is when a wave is taken into a material.</a:t>
            </a:r>
            <a:endParaRPr lang="en-US" sz="2300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07" y="4380968"/>
            <a:ext cx="379469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Transmitted is when a wave passes through a material.</a:t>
            </a:r>
            <a:endParaRPr lang="en-US" sz="23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763" y="881780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does the surface of an object affect the radiation emitted from it?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9374" y="2375007"/>
            <a:ext cx="4886343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White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shiny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materials are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poor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emitters and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poor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absorbers of infrared radiation.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1525" y="2100263"/>
            <a:ext cx="2014538" cy="1782800"/>
          </a:xfrm>
          <a:prstGeom prst="rect">
            <a:avLst/>
          </a:prstGeom>
          <a:solidFill>
            <a:srgbClr val="FFFFFF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2214563" y="2975170"/>
            <a:ext cx="1614811" cy="1649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ectangle 9"/>
          <p:cNvSpPr/>
          <p:nvPr/>
        </p:nvSpPr>
        <p:spPr>
          <a:xfrm>
            <a:off x="779368" y="4139018"/>
            <a:ext cx="2014538" cy="1782800"/>
          </a:xfrm>
          <a:prstGeom prst="rect">
            <a:avLst/>
          </a:prstGeom>
          <a:solidFill>
            <a:schemeClr val="tx1"/>
          </a:solidFill>
          <a:ln w="5715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29374" y="4450239"/>
            <a:ext cx="4886343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Black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and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matt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materials are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good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emitters and </a:t>
            </a:r>
            <a:r>
              <a:rPr kumimoji="0" lang="en-US" sz="2400" b="0" i="0" u="sng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good</a:t>
            </a:r>
            <a:r>
              <a:rPr kumimoji="0" lang="en-US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absorbers of infrared radiation.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>
            <a:off x="2214563" y="5050402"/>
            <a:ext cx="1614811" cy="16493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t="37248" r="67153" b="25949"/>
          <a:stretch>
            <a:fillRect/>
          </a:stretch>
        </p:blipFill>
        <p:spPr>
          <a:xfrm>
            <a:off x="788483" y="2211757"/>
            <a:ext cx="2686517" cy="38542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a method to investigate the reflection of a wave at a surface.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7153" t="37248" b="25949"/>
          <a:stretch>
            <a:fillRect/>
          </a:stretch>
        </p:blipFill>
        <p:spPr>
          <a:xfrm>
            <a:off x="6325932" y="2253321"/>
            <a:ext cx="2686517" cy="3854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4212" t="37248" r="32942" b="25949"/>
          <a:stretch>
            <a:fillRect/>
          </a:stretch>
        </p:blipFill>
        <p:spPr>
          <a:xfrm>
            <a:off x="3558126" y="2232539"/>
            <a:ext cx="2686517" cy="3854222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53915"/>
          <a:stretch>
            <a:fillRect/>
          </a:stretch>
        </p:blipFill>
        <p:spPr>
          <a:xfrm>
            <a:off x="3505200" y="2237472"/>
            <a:ext cx="5408653" cy="310411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86682" y="855477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can we investigate the </a:t>
            </a:r>
            <a:r>
              <a:rPr lang="en-US" sz="2800" dirty="0"/>
              <a:t>the amount of infrared radiation radiated by different surfaces?</a:t>
            </a:r>
            <a:endParaRPr lang="en-GB" sz="2800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9564" y="2200339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White surfaces will emit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less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infrared.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3916" y="3156797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Black surfaces will emit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more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infrared.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3916" y="4134296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Matt surfaces will emit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more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infrared.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3916" y="5118755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Shiny surfaces will emit </a:t>
            </a:r>
            <a:r>
              <a:rPr lang="en-GB" sz="2300" b="1" dirty="0">
                <a:solidFill>
                  <a:srgbClr val="4A7CB5"/>
                </a:solidFill>
                <a:latin typeface="Calibri" panose="020F0502020204030204" charset="0"/>
                <a:cs typeface="Calibri" panose="020F0502020204030204" charset="0"/>
              </a:rPr>
              <a:t>less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 infrared.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9822" y="4138222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They are good emitters.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969822" y="5118754"/>
            <a:ext cx="2876932" cy="80021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They are poor emitters.</a:t>
            </a:r>
          </a:p>
        </p:txBody>
      </p:sp>
      <p:cxnSp>
        <p:nvCxnSpPr>
          <p:cNvPr id="4" name="Straight Arrow Connector 3"/>
          <p:cNvCxnSpPr>
            <a:endCxn id="17" idx="1"/>
          </p:cNvCxnSpPr>
          <p:nvPr/>
        </p:nvCxnSpPr>
        <p:spPr>
          <a:xfrm>
            <a:off x="3520848" y="4534405"/>
            <a:ext cx="448974" cy="392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Straight Arrow Connector 22"/>
          <p:cNvCxnSpPr/>
          <p:nvPr/>
        </p:nvCxnSpPr>
        <p:spPr>
          <a:xfrm>
            <a:off x="3536496" y="5552709"/>
            <a:ext cx="448974" cy="3927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5.19 Core Practical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3" name="Picture 2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/>
          <a:stretch>
            <a:fillRect/>
          </a:stretch>
        </p:blipFill>
        <p:spPr>
          <a:xfrm>
            <a:off x="994033" y="1903373"/>
            <a:ext cx="7469776" cy="3941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1235" y="1769540"/>
            <a:ext cx="4277532" cy="52694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2" name="Picture 2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21900" b="1"/>
          <a:stretch>
            <a:fillRect/>
          </a:stretch>
        </p:blipFill>
        <p:spPr>
          <a:xfrm>
            <a:off x="5046765" y="2254039"/>
            <a:ext cx="3430476" cy="36004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7692" y="3379963"/>
            <a:ext cx="3929943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Some parts of the electromagnetic spectrum are ionising which means that they pose a health risk.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99562" y="811828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risks of some of the parts of the electromagnetic spectrum?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5.20 Dangers of EM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7692" y="4995403"/>
            <a:ext cx="3929943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higher the frequency the greater the risk.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3" name="Picture 2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/>
          <a:stretch>
            <a:fillRect/>
          </a:stretch>
        </p:blipFill>
        <p:spPr>
          <a:xfrm>
            <a:off x="994033" y="1903373"/>
            <a:ext cx="7469776" cy="39414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61235" y="1769540"/>
            <a:ext cx="4277532" cy="52694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2" name="Picture 2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21900" b="1"/>
          <a:stretch>
            <a:fillRect/>
          </a:stretch>
        </p:blipFill>
        <p:spPr>
          <a:xfrm>
            <a:off x="5046765" y="2254039"/>
            <a:ext cx="3430476" cy="36004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200001" y="2846754"/>
            <a:ext cx="2615372" cy="80021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Infrared radiation can cause burns.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99562" y="811828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risks of some of the parts of the electromagnetic spectrum?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200001" y="3813572"/>
            <a:ext cx="2615372" cy="1508105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Microwaves can be used to heat food, this can cause burns also.</a:t>
            </a: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5.21 Dangers of EM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4"/>
          <a:stretch>
            <a:fillRect/>
          </a:stretch>
        </p:blipFill>
        <p:spPr>
          <a:xfrm>
            <a:off x="994033" y="1903373"/>
            <a:ext cx="7469776" cy="394142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061235" y="1769540"/>
            <a:ext cx="4277532" cy="526942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21" name="Picture 20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5" t="21900" b="1"/>
          <a:stretch>
            <a:fillRect/>
          </a:stretch>
        </p:blipFill>
        <p:spPr>
          <a:xfrm>
            <a:off x="5046765" y="2254039"/>
            <a:ext cx="3430476" cy="36004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2" y="811828"/>
            <a:ext cx="7400878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risks of some of the parts of the electromagnetic spectrum?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5087" y="2118704"/>
            <a:ext cx="4572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Ultraviolet waves, X-rays and gamma rays can have hazardous effects on human body tissue.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087" y="3451035"/>
            <a:ext cx="4572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Ultraviolet waves can cause skin to age prematurely and increase the risk of skin cancer.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55087" y="4778298"/>
            <a:ext cx="4572000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4F81BD"/>
            </a:solidFill>
          </a:ln>
        </p:spPr>
        <p:txBody>
          <a:bodyPr>
            <a:spAutoFit/>
          </a:bodyPr>
          <a:lstStyle/>
          <a:p>
            <a:pPr algn="ctr"/>
            <a:r>
              <a:rPr lang="en-GB" sz="2400" dirty="0">
                <a:latin typeface="Calibri" panose="020F0502020204030204" charset="0"/>
                <a:cs typeface="Calibri" panose="020F0502020204030204" charset="0"/>
              </a:rPr>
              <a:t>X-rays and gamma rays are ionising radiation that can cause the mutation of genes and cancer.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5.21 Dangers of EM Spectrum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362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uses that we have for  electromagnetic waves?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29320" r="2664"/>
          <a:stretch>
            <a:fillRect/>
          </a:stretch>
        </p:blipFill>
        <p:spPr>
          <a:xfrm>
            <a:off x="790942" y="2082310"/>
            <a:ext cx="8109498" cy="3789133"/>
          </a:xfrm>
          <a:prstGeom prst="rect">
            <a:avLst/>
          </a:prstGeom>
        </p:spPr>
      </p:pic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362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uses that we have for  electromagnetic waves?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29320" r="47230"/>
          <a:stretch>
            <a:fillRect/>
          </a:stretch>
        </p:blipFill>
        <p:spPr>
          <a:xfrm>
            <a:off x="790942" y="2082310"/>
            <a:ext cx="4238258" cy="3789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8685" y="2336396"/>
            <a:ext cx="3289542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Radiowaves, microwaves and infrared radiation are all relatively safe.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378685" y="3510365"/>
            <a:ext cx="3289542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all have wavelengths longer than visible light and a lower frequency.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5378685" y="4676597"/>
            <a:ext cx="3289542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are all used for communication purposes.</a:t>
            </a:r>
            <a:endParaRPr lang="en-GB" sz="2000" dirty="0"/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946" y="8362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radiowaves used in communication?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Icon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08" y="2363189"/>
            <a:ext cx="2329450" cy="34141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0524" y="2219261"/>
            <a:ext cx="4014696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Radiowaves are used for: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334494" y="3167390"/>
            <a:ext cx="1235034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Radios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963789" y="3167390"/>
            <a:ext cx="1873926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Television</a:t>
            </a:r>
            <a:endParaRPr lang="en-GB" sz="28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oy, businesscard&#10;&#10;Description automatically generate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8456"/>
          <a:stretch>
            <a:fillRect/>
          </a:stretch>
        </p:blipFill>
        <p:spPr>
          <a:xfrm>
            <a:off x="682580" y="1896216"/>
            <a:ext cx="3708545" cy="4014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946" y="8362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microwaves used in communication?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0524" y="2219261"/>
            <a:ext cx="4014696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Microwaves are used for: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316262" y="2973430"/>
            <a:ext cx="3503220" cy="954107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Satellite Communications</a:t>
            </a:r>
            <a:endParaRPr lang="en-GB" sz="28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070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other uses are there for microwaves?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77140" y="2872404"/>
            <a:ext cx="341871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Microwaves are also used for: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77140" y="3993039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Cooking Food</a:t>
            </a:r>
            <a:endParaRPr lang="en-GB" sz="2800" dirty="0"/>
          </a:p>
        </p:txBody>
      </p:sp>
      <p:pic>
        <p:nvPicPr>
          <p:cNvPr id="1026" name="Picture 2" descr="Free Microwave Oven vector and 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83" y="2678037"/>
            <a:ext cx="3418713" cy="229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7946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When is infrared used in communication?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060524" y="2219261"/>
            <a:ext cx="4014696" cy="5232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Infrared is used for: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316262" y="2973430"/>
            <a:ext cx="3503220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Remote Controls</a:t>
            </a:r>
            <a:endParaRPr lang="en-GB" sz="2800" dirty="0"/>
          </a:p>
        </p:txBody>
      </p:sp>
      <p:pic>
        <p:nvPicPr>
          <p:cNvPr id="6" name="Picture 5" descr="A group of remote controls&#10;&#10;Description automatically generated with medium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17170" r="80599" b="14304"/>
          <a:stretch>
            <a:fillRect/>
          </a:stretch>
        </p:blipFill>
        <p:spPr>
          <a:xfrm>
            <a:off x="1167172" y="1959429"/>
            <a:ext cx="1492900" cy="408053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16262" y="3727599"/>
            <a:ext cx="3503220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Optical Fibres</a:t>
            </a:r>
            <a:endParaRPr lang="en-GB" sz="28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67153" t="73773" b="-1"/>
          <a:stretch>
            <a:fillRect/>
          </a:stretch>
        </p:blipFill>
        <p:spPr>
          <a:xfrm>
            <a:off x="6255204" y="2673535"/>
            <a:ext cx="2686517" cy="274662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Construct a method to investigate the reflection of a wave at a surface.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73773" r="33227" b="-1"/>
          <a:stretch>
            <a:fillRect/>
          </a:stretch>
        </p:blipFill>
        <p:spPr>
          <a:xfrm>
            <a:off x="788483" y="2643555"/>
            <a:ext cx="5461358" cy="2746629"/>
          </a:xfrm>
          <a:prstGeom prst="rect">
            <a:avLst/>
          </a:prstGeom>
        </p:spPr>
      </p:pic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070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other uses are there for infrared?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77140" y="1967470"/>
            <a:ext cx="341871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Infrared are also used for: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77140" y="3088105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Heaters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4977140" y="3777853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Cooking Food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977140" y="4467601"/>
            <a:ext cx="3418713" cy="1384995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Infrared Cameras/Security Systems</a:t>
            </a:r>
            <a:endParaRPr lang="en-GB" sz="2800" dirty="0"/>
          </a:p>
        </p:txBody>
      </p:sp>
      <p:pic>
        <p:nvPicPr>
          <p:cNvPr id="9" name="Picture 8" descr="A picture containing text, monitor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54" y="3631178"/>
            <a:ext cx="2699648" cy="2699648"/>
          </a:xfrm>
          <a:prstGeom prst="rect">
            <a:avLst/>
          </a:prstGeom>
        </p:spPr>
      </p:pic>
      <p:pic>
        <p:nvPicPr>
          <p:cNvPr id="11" name="Picture 10" descr="A picture containing LEGO, toy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70" y="1550153"/>
            <a:ext cx="2559132" cy="2559132"/>
          </a:xfrm>
          <a:prstGeom prst="rect">
            <a:avLst/>
          </a:prstGeom>
        </p:spPr>
      </p:pic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8" y="2716037"/>
            <a:ext cx="4317893" cy="2397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7946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is visible light used in communication?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316262" y="2162531"/>
            <a:ext cx="350322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Visible light is used for: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316262" y="3311890"/>
            <a:ext cx="3503220" cy="954107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Fibre Optic Communications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316262" y="4461249"/>
            <a:ext cx="3503220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Photography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4316262" y="5179721"/>
            <a:ext cx="3503220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Vision</a:t>
            </a:r>
            <a:endParaRPr lang="en-GB" sz="2800" dirty="0"/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36257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different uses that we have for  electromagnetic waves?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 descr="Graphical user interface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8" t="29320" r="2264"/>
          <a:stretch>
            <a:fillRect/>
          </a:stretch>
        </p:blipFill>
        <p:spPr>
          <a:xfrm>
            <a:off x="5035138" y="2082310"/>
            <a:ext cx="3899978" cy="3789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1064" y="2467473"/>
            <a:ext cx="3289542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Ultraviolet, X-rays and gamma rays are all ionising and so do have risks.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961064" y="3641442"/>
            <a:ext cx="3289542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all have wavelengths shorter than visible light and have a higher frequency.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961064" y="4807674"/>
            <a:ext cx="3289542" cy="70788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sym typeface="Calibri" panose="020F0502020204030204"/>
              </a:rPr>
              <a:t>They are also used for different purposes.</a:t>
            </a:r>
            <a:endParaRPr lang="en-GB" sz="2000" dirty="0"/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558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uses for ultraviolet radiation?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170" name="Picture 2" descr="Free Sun Weather vector and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" y="1926076"/>
            <a:ext cx="4264925" cy="42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7140" y="2219261"/>
            <a:ext cx="341871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Ultraviolet  can be used for: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77140" y="3339896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Energy Efficient Bulbs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77140" y="4029644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Sun Tanning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4977140" y="4719392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Detecting Forgery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4977140" y="5409140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Disinfecting Water</a:t>
            </a:r>
            <a:endParaRPr lang="en-GB" sz="28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558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uses for X-Rays?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63492" y="2369389"/>
            <a:ext cx="341871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X-Rays  can be used for: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63492" y="3490024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Medical Imaging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63492" y="4179772"/>
            <a:ext cx="3418713" cy="954107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Detecting Broken Bones</a:t>
            </a:r>
            <a:endParaRPr lang="en-GB" sz="2800" dirty="0"/>
          </a:p>
        </p:txBody>
      </p:sp>
      <p:pic>
        <p:nvPicPr>
          <p:cNvPr id="8194" name="Picture 2" descr="Free X-Ray Medical Treatment photo and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6" y="2014822"/>
            <a:ext cx="3255623" cy="39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63491" y="5300407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Airport Security</a:t>
            </a:r>
            <a:endParaRPr lang="en-GB" sz="2800" dirty="0"/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1558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the uses for gamma rays?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963492" y="2369389"/>
            <a:ext cx="3418714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Gamma rays  can be used for: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4963492" y="3490024"/>
            <a:ext cx="3418713" cy="954107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Medical treatments to kill cancerous cells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963492" y="4610659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To sterilise equipment</a:t>
            </a:r>
            <a:endParaRPr lang="en-GB" sz="2800" dirty="0"/>
          </a:p>
        </p:txBody>
      </p:sp>
      <p:pic>
        <p:nvPicPr>
          <p:cNvPr id="8194" name="Picture 2" descr="Free X-Ray Medical Treatment photo and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6" y="2014822"/>
            <a:ext cx="3255623" cy="391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3491" y="5289757"/>
            <a:ext cx="3418713" cy="523220"/>
          </a:xfrm>
          <a:prstGeom prst="rect">
            <a:avLst/>
          </a:prstGeom>
          <a:solidFill>
            <a:srgbClr val="94B0D4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sym typeface="Calibri" panose="020F0502020204030204"/>
              </a:rPr>
              <a:t>As medical tracers</a:t>
            </a:r>
            <a:endParaRPr lang="en-GB" sz="2800" dirty="0"/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5.22 Uses of EM 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070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are radiowaves produced?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7" b="42222"/>
          <a:stretch>
            <a:fillRect/>
          </a:stretch>
        </p:blipFill>
        <p:spPr>
          <a:xfrm>
            <a:off x="610860" y="1977406"/>
            <a:ext cx="4614284" cy="45160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8562" y="2734546"/>
            <a:ext cx="3924679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Radio waves can be produced by oscillations in electrical circuits.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98562" y="4058539"/>
            <a:ext cx="3924679" cy="150810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radio wave generated will have the same frequency as the oscillations as the electric current.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5.23 Radiowaves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6070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radiowaves induce a current?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Picture 9" descr="Shape&#10;&#10;Description automatically generated with medium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87" b="42222"/>
          <a:stretch>
            <a:fillRect/>
          </a:stretch>
        </p:blipFill>
        <p:spPr>
          <a:xfrm>
            <a:off x="610860" y="1977406"/>
            <a:ext cx="4614284" cy="451604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98562" y="2734546"/>
            <a:ext cx="3924679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When radiowaves are absorbed they will create an alternating current.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98562" y="4058539"/>
            <a:ext cx="3924679" cy="1154162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This alternating current will have the same frequency as the radio wave itself.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5.23 Radiowaves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5176290" y="1672304"/>
            <a:ext cx="334400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Changes in the atom and in a nuclei can generate radiations over a wide frequency range.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5.24 Changes </a:t>
            </a:r>
            <a:r>
              <a:rPr lang="en-US" altLang="en-US" sz="4000" b="1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 the Atom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074" name="Picture 2" descr="Free Atom Science vector and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02" y="1240752"/>
            <a:ext cx="4102483" cy="402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6289" y="3337451"/>
            <a:ext cx="334400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Changes in the atom and in a nuclei can also be caused by absorption of a range of radiations.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79068" y="82797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How can random errors occur when investigating reflection?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7025" y="2183997"/>
            <a:ext cx="3214575" cy="138499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Struggling to determine the centre point of the ray.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0331" y="2183997"/>
            <a:ext cx="4473387" cy="138499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Not putting the mirror back in the right place after taking some measurements.</a:t>
            </a:r>
          </a:p>
        </p:txBody>
      </p:sp>
      <p:graphicFrame>
        <p:nvGraphicFramePr>
          <p:cNvPr id="23" name="Table 5"/>
          <p:cNvGraphicFramePr>
            <a:graphicFrameLocks noGrp="1"/>
          </p:cNvGraphicFramePr>
          <p:nvPr/>
        </p:nvGraphicFramePr>
        <p:xfrm>
          <a:off x="696577" y="4643958"/>
          <a:ext cx="831587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Uncertainty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The interval within which the true value of a quantity can be expected to lie. It is </a:t>
                      </a:r>
                      <a:r>
                        <a:rPr lang="en-US" sz="24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d</a:t>
                      </a:r>
                      <a:r>
                        <a:rPr lang="en-US" sz="2400" dirty="0"/>
                        <a:t>etermined by finding the range of data and dividing by 2.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423039" y="5150414"/>
            <a:ext cx="5483200" cy="1477323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024" y="3813835"/>
            <a:ext cx="7926693" cy="52321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F81BD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/>
              </a:rPr>
              <a:t>Random errors can lead to uncertainty.</a:t>
            </a: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188068" y="855325"/>
            <a:ext cx="6738663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Determine the uncertainty for the following data sets.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724747" y="2173079"/>
          <a:ext cx="8201985" cy="4449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21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02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Data Set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Range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Uncertainty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52cm, 55cm, 48cm, 60cm, 58cm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12cm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±6cm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12°, 8°, 6°, 13°, 10°, 8°, 10°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</a:rPr>
                        <a:t>7</a:t>
                      </a: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°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±</a:t>
                      </a: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3.5</a:t>
                      </a: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°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88°, 80°, 78°, 76°, 84°,80°, 74°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14</a:t>
                      </a: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°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±</a:t>
                      </a: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7</a:t>
                      </a: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°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22cm, 21cm, 22cm,21cm, 21cm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1cm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±</a:t>
                      </a: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0.5cm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8545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b="0" dirty="0">
                          <a:latin typeface="Calibri" panose="020F0502020204030204" charset="0"/>
                          <a:cs typeface="Calibri" panose="020F0502020204030204" charset="0"/>
                        </a:rPr>
                        <a:t>48m, 52m, 55m, 42m, 58m, 43m, 50m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200" dirty="0">
                          <a:latin typeface="Calibri" panose="020F0502020204030204" charset="0"/>
                          <a:cs typeface="Calibri" panose="020F0502020204030204" charset="0"/>
                          <a:sym typeface="Wingdings" panose="05000000000000000000" pitchFamily="2" charset="2"/>
                        </a:rPr>
                        <a:t>16m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GB" sz="2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 panose="020F0502020204030204"/>
                        </a:rPr>
                        <a:t>±8m</a:t>
                      </a:r>
                      <a:endParaRPr lang="en-US" sz="2200" dirty="0">
                        <a:latin typeface="Calibri" panose="020F0502020204030204" charset="0"/>
                        <a:cs typeface="Calibri" panose="020F0502020204030204" charset="0"/>
                        <a:sym typeface="Wingdings" panose="05000000000000000000" pitchFamily="2" charset="2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57622" y="1012339"/>
          <a:ext cx="1348598" cy="7206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8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4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/>
                        <a:t>Task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805714" y="2786743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45591" y="2786743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5714" y="3480842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90338" y="3522190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863771" y="4357824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04852" y="4393696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863087" y="5119586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90338" y="5130564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63087" y="6036951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04852" y="5974728"/>
            <a:ext cx="1016000" cy="5080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5.1 Ray Diagrams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611D8-70C8-4547-95F0-5621264CE686}">
  <ds:schemaRefs/>
</ds:datastoreItem>
</file>

<file path=customXml/itemProps2.xml><?xml version="1.0" encoding="utf-8"?>
<ds:datastoreItem xmlns:ds="http://schemas.openxmlformats.org/officeDocument/2006/customXml" ds:itemID="{3E22C667-7817-4AE8-932B-36092572E29C}">
  <ds:schemaRefs/>
</ds:datastoreItem>
</file>

<file path=customXml/itemProps3.xml><?xml version="1.0" encoding="utf-8"?>
<ds:datastoreItem xmlns:ds="http://schemas.openxmlformats.org/officeDocument/2006/customXml" ds:itemID="{7726AFFF-B344-4D82-B46A-B9378E6A306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3085</Words>
  <Application>Microsoft Office PowerPoint</Application>
  <PresentationFormat>On-screen Show (4:3)</PresentationFormat>
  <Paragraphs>719</Paragraphs>
  <Slides>78</Slides>
  <Notes>67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7" baseType="lpstr">
      <vt:lpstr>Aharoni</vt:lpstr>
      <vt:lpstr>Arial</vt:lpstr>
      <vt:lpstr>ArialMT</vt:lpstr>
      <vt:lpstr>Avenir Book</vt:lpstr>
      <vt:lpstr>Calibri</vt:lpstr>
      <vt:lpstr>gg sans</vt:lpstr>
      <vt:lpstr>Helvetica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332</cp:revision>
  <cp:lastPrinted>2016-10-24T15:28:00Z</cp:lastPrinted>
  <dcterms:created xsi:type="dcterms:W3CDTF">2025-08-12T06:27:00Z</dcterms:created>
  <dcterms:modified xsi:type="dcterms:W3CDTF">2025-08-13T08:03:19Z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2FD7C21144044D67B019D2B671760A9A_13</vt:lpwstr>
  </property>
  <property fmtid="{D5CDD505-2E9C-101B-9397-08002B2CF9AE}" pid="6" name="KSOProductBuildVer">
    <vt:lpwstr>1033-12.2.0.13213</vt:lpwstr>
  </property>
</Properties>
</file>