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0"/>
  </p:notesMasterIdLst>
  <p:handoutMasterIdLst>
    <p:handoutMasterId r:id="rId71"/>
  </p:handoutMasterIdLst>
  <p:sldIdLst>
    <p:sldId id="670" r:id="rId5"/>
    <p:sldId id="1620" r:id="rId6"/>
    <p:sldId id="1652" r:id="rId7"/>
    <p:sldId id="1795" r:id="rId8"/>
    <p:sldId id="1843" r:id="rId9"/>
    <p:sldId id="1788" r:id="rId10"/>
    <p:sldId id="1844" r:id="rId11"/>
    <p:sldId id="1796" r:id="rId12"/>
    <p:sldId id="1787" r:id="rId13"/>
    <p:sldId id="1791" r:id="rId14"/>
    <p:sldId id="1790" r:id="rId15"/>
    <p:sldId id="1649" r:id="rId16"/>
    <p:sldId id="1650" r:id="rId17"/>
    <p:sldId id="1651" r:id="rId18"/>
    <p:sldId id="1800" r:id="rId19"/>
    <p:sldId id="1654" r:id="rId20"/>
    <p:sldId id="1806" r:id="rId21"/>
    <p:sldId id="1801" r:id="rId22"/>
    <p:sldId id="1802" r:id="rId23"/>
    <p:sldId id="1803" r:id="rId24"/>
    <p:sldId id="1804" r:id="rId25"/>
    <p:sldId id="1845" r:id="rId26"/>
    <p:sldId id="1846" r:id="rId27"/>
    <p:sldId id="1807" r:id="rId28"/>
    <p:sldId id="1839" r:id="rId29"/>
    <p:sldId id="1868" r:id="rId30"/>
    <p:sldId id="1869" r:id="rId31"/>
    <p:sldId id="1870" r:id="rId32"/>
    <p:sldId id="1597" r:id="rId33"/>
    <p:sldId id="1607" r:id="rId34"/>
    <p:sldId id="1842" r:id="rId35"/>
    <p:sldId id="1622" r:id="rId36"/>
    <p:sldId id="1866" r:id="rId37"/>
    <p:sldId id="1867" r:id="rId38"/>
    <p:sldId id="1623" r:id="rId39"/>
    <p:sldId id="1663" r:id="rId40"/>
    <p:sldId id="1665" r:id="rId41"/>
    <p:sldId id="1664" r:id="rId42"/>
    <p:sldId id="1682" r:id="rId43"/>
    <p:sldId id="1831" r:id="rId44"/>
    <p:sldId id="1871" r:id="rId45"/>
    <p:sldId id="1810" r:id="rId46"/>
    <p:sldId id="1825" r:id="rId47"/>
    <p:sldId id="1811" r:id="rId48"/>
    <p:sldId id="1812" r:id="rId49"/>
    <p:sldId id="1813" r:id="rId50"/>
    <p:sldId id="1814" r:id="rId51"/>
    <p:sldId id="1815" r:id="rId52"/>
    <p:sldId id="1816" r:id="rId53"/>
    <p:sldId id="1824" r:id="rId54"/>
    <p:sldId id="1826" r:id="rId55"/>
    <p:sldId id="1847" r:id="rId56"/>
    <p:sldId id="1848" r:id="rId57"/>
    <p:sldId id="1849" r:id="rId58"/>
    <p:sldId id="1808" r:id="rId59"/>
    <p:sldId id="1850" r:id="rId60"/>
    <p:sldId id="1851" r:id="rId61"/>
    <p:sldId id="1852" r:id="rId62"/>
    <p:sldId id="1853" r:id="rId63"/>
    <p:sldId id="1854" r:id="rId64"/>
    <p:sldId id="1855" r:id="rId65"/>
    <p:sldId id="1817" r:id="rId66"/>
    <p:sldId id="1818" r:id="rId67"/>
    <p:sldId id="1823" r:id="rId68"/>
    <p:sldId id="1856" r:id="rId6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4572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9144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3716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18288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A7CB5"/>
    <a:srgbClr val="97B3D8"/>
    <a:srgbClr val="00B050"/>
    <a:srgbClr val="A9D092"/>
    <a:srgbClr val="00CF63"/>
    <a:srgbClr val="48A9C5"/>
    <a:srgbClr val="79C1D5"/>
    <a:srgbClr val="80CCE7"/>
    <a:srgbClr val="3CAB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1777"/>
    <p:restoredTop sz="95750"/>
  </p:normalViewPr>
  <p:slideViewPr>
    <p:cSldViewPr snapToGrid="0" showGuides="1">
      <p:cViewPr varScale="1">
        <p:scale>
          <a:sx n="92" d="100"/>
          <a:sy n="92" d="100"/>
        </p:scale>
        <p:origin x="2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lstStyle>
            <a:lvl1pPr algn="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fld id="{A94CC91B-F684-3442-BB05-5E12EC2FF8E1}" type="datetimeFigureOut">
              <a:rPr lang="en-US" altLang="en-US"/>
              <a:t>8/13/2025</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lstStyle>
            <a:lvl1pP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fld id="{29A704AE-0A90-9946-ABA1-80D326FF8979}"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37"/>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Shape 38"/>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endParaRPr lang="en-US" altLang="en-US">
              <a:sym typeface="Calibri" panose="020F050202020403020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1pPr>
    <a:lvl2pPr marL="742950" indent="-28575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2pPr>
    <a:lvl3pPr marL="11430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3pPr>
    <a:lvl4pPr marL="16002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4pPr>
    <a:lvl5pPr marL="20574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5pPr>
    <a:lvl6pPr indent="1143000" latinLnBrk="0">
      <a:spcBef>
        <a:spcPts val="400"/>
      </a:spcBef>
      <a:defRPr sz="1200">
        <a:latin typeface="+mn-lt"/>
        <a:ea typeface="+mn-ea"/>
        <a:cs typeface="+mn-cs"/>
        <a:sym typeface="Calibri" panose="020F0502020204030204"/>
      </a:defRPr>
    </a:lvl6pPr>
    <a:lvl7pPr indent="1371600" latinLnBrk="0">
      <a:spcBef>
        <a:spcPts val="400"/>
      </a:spcBef>
      <a:defRPr sz="1200">
        <a:latin typeface="+mn-lt"/>
        <a:ea typeface="+mn-ea"/>
        <a:cs typeface="+mn-cs"/>
        <a:sym typeface="Calibri" panose="020F0502020204030204"/>
      </a:defRPr>
    </a:lvl7pPr>
    <a:lvl8pPr indent="1600200" latinLnBrk="0">
      <a:spcBef>
        <a:spcPts val="400"/>
      </a:spcBef>
      <a:defRPr sz="1200">
        <a:latin typeface="+mn-lt"/>
        <a:ea typeface="+mn-ea"/>
        <a:cs typeface="+mn-cs"/>
        <a:sym typeface="Calibri" panose="020F0502020204030204"/>
      </a:defRPr>
    </a:lvl8pPr>
    <a:lvl9pPr indent="1828800" latinLnBrk="0">
      <a:spcBef>
        <a:spcPts val="400"/>
      </a:spcBef>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66"/>
          <p:cNvSpPr>
            <a:spLocks noGrp="1" noRot="1" noChangeAspect="1" noTextEdit="1"/>
          </p:cNvSpPr>
          <p:nvPr>
            <p:ph type="sldImg"/>
          </p:nvPr>
        </p:nvSpPr>
        <p:spPr/>
      </p:sp>
      <p:sp>
        <p:nvSpPr>
          <p:cNvPr id="17410" name="Shape 67"/>
          <p:cNvSpPr>
            <a:spLocks noGrp="1"/>
          </p:cNvSpPr>
          <p:nvPr>
            <p:ph type="body" sz="quarter" idx="1"/>
          </p:nvPr>
        </p:nvSpPr>
        <p:spPr/>
        <p:txBody>
          <a:bodyPr/>
          <a:lstStyle/>
          <a:p>
            <a:pPr eaLnBrk="1" hangingPunct="1"/>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4_Default">
    <p:spTree>
      <p:nvGrpSpPr>
        <p:cNvPr id="1" name=""/>
        <p:cNvGrpSpPr/>
        <p:nvPr/>
      </p:nvGrpSpPr>
      <p:grpSpPr>
        <a:xfrm>
          <a:off x="0" y="0"/>
          <a:ext cx="0" cy="0"/>
          <a:chOff x="0" y="0"/>
          <a:chExt cx="0" cy="0"/>
        </a:xfrm>
      </p:grpSpPr>
      <p:sp>
        <p:nvSpPr>
          <p:cNvPr id="3" name="Oval 2"/>
          <p:cNvSpPr/>
          <p:nvPr userDrawn="1"/>
        </p:nvSpPr>
        <p:spPr>
          <a:xfrm>
            <a:off x="7328453"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 name="TextBox 3"/>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5" name="Oval 4"/>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7" name="Oval 6"/>
          <p:cNvSpPr/>
          <p:nvPr userDrawn="1"/>
        </p:nvSpPr>
        <p:spPr>
          <a:xfrm>
            <a:off x="5545977"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9" name="Oval 8"/>
          <p:cNvSpPr/>
          <p:nvPr userDrawn="1"/>
        </p:nvSpPr>
        <p:spPr>
          <a:xfrm>
            <a:off x="6413994"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13" name="Picture 1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11" name="Rectangles 10"/>
          <p:cNvSpPr/>
          <p:nvPr userDrawn="1"/>
        </p:nvSpPr>
        <p:spPr>
          <a:xfrm>
            <a:off x="619760" y="6389370"/>
            <a:ext cx="1853276"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5" name="Oval 4"/>
          <p:cNvSpPr/>
          <p:nvPr userDrawn="1"/>
        </p:nvSpPr>
        <p:spPr>
          <a:xfrm>
            <a:off x="7328453"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7" name="Oval 6"/>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9" name="Oval 8"/>
          <p:cNvSpPr/>
          <p:nvPr userDrawn="1"/>
        </p:nvSpPr>
        <p:spPr>
          <a:xfrm>
            <a:off x="5545977"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11" name="Oval 10"/>
          <p:cNvSpPr/>
          <p:nvPr userDrawn="1"/>
        </p:nvSpPr>
        <p:spPr>
          <a:xfrm>
            <a:off x="6413994"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TextBox 11"/>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4" name="Rectangles 3"/>
          <p:cNvSpPr/>
          <p:nvPr userDrawn="1"/>
        </p:nvSpPr>
        <p:spPr>
          <a:xfrm>
            <a:off x="619759" y="6389370"/>
            <a:ext cx="1832495"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5" name="Oval 4"/>
          <p:cNvSpPr/>
          <p:nvPr userDrawn="1"/>
        </p:nvSpPr>
        <p:spPr>
          <a:xfrm>
            <a:off x="7328453" y="6069496"/>
            <a:ext cx="768626" cy="662609"/>
          </a:xfrm>
          <a:prstGeom prst="ellipse">
            <a:avLst/>
          </a:prstGeom>
          <a:solidFill>
            <a:srgbClr val="A6A6A6"/>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7" name="Oval 6"/>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9" name="Oval 8"/>
          <p:cNvSpPr/>
          <p:nvPr userDrawn="1"/>
        </p:nvSpPr>
        <p:spPr>
          <a:xfrm>
            <a:off x="5545977"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11" name="Oval 10"/>
          <p:cNvSpPr/>
          <p:nvPr userDrawn="1"/>
        </p:nvSpPr>
        <p:spPr>
          <a:xfrm>
            <a:off x="6413994"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TextBox 11"/>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4" name="Rectangles 3"/>
          <p:cNvSpPr/>
          <p:nvPr userDrawn="1"/>
        </p:nvSpPr>
        <p:spPr>
          <a:xfrm>
            <a:off x="596458" y="6377140"/>
            <a:ext cx="1876578"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5" name="Oval 4"/>
          <p:cNvSpPr/>
          <p:nvPr userDrawn="1"/>
        </p:nvSpPr>
        <p:spPr>
          <a:xfrm>
            <a:off x="7328453" y="6069496"/>
            <a:ext cx="768626" cy="662609"/>
          </a:xfrm>
          <a:prstGeom prst="ellipse">
            <a:avLst/>
          </a:prstGeom>
          <a:solidFill>
            <a:srgbClr val="A6A6A6"/>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7" name="Oval 6"/>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9" name="Oval 8"/>
          <p:cNvSpPr/>
          <p:nvPr userDrawn="1"/>
        </p:nvSpPr>
        <p:spPr>
          <a:xfrm>
            <a:off x="5545977"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11" name="Oval 10"/>
          <p:cNvSpPr/>
          <p:nvPr userDrawn="1"/>
        </p:nvSpPr>
        <p:spPr>
          <a:xfrm>
            <a:off x="6413994"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TextBox 11"/>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4" name="Rectangles 3"/>
          <p:cNvSpPr/>
          <p:nvPr userDrawn="1"/>
        </p:nvSpPr>
        <p:spPr>
          <a:xfrm>
            <a:off x="619760" y="6389370"/>
            <a:ext cx="1853276"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15_Default">
    <p:spTree>
      <p:nvGrpSpPr>
        <p:cNvPr id="1" name=""/>
        <p:cNvGrpSpPr/>
        <p:nvPr/>
      </p:nvGrpSpPr>
      <p:grpSpPr>
        <a:xfrm>
          <a:off x="0" y="0"/>
          <a:ext cx="0" cy="0"/>
          <a:chOff x="0" y="0"/>
          <a:chExt cx="0" cy="0"/>
        </a:xfrm>
      </p:grpSpPr>
      <p:sp>
        <p:nvSpPr>
          <p:cNvPr id="2" name="TextBox 1"/>
          <p:cNvSpPr txBox="1"/>
          <p:nvPr userDrawn="1"/>
        </p:nvSpPr>
        <p:spPr>
          <a:xfrm>
            <a:off x="630881" y="177149"/>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rPr>
              <a:t>Exam Practice </a:t>
            </a:r>
            <a:endParaRPr kumimoji="0" lang="en-GB" sz="3200" b="1"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endParaRPr>
          </a:p>
        </p:txBody>
      </p:sp>
      <p:sp>
        <p:nvSpPr>
          <p:cNvPr id="3" name="TextBox 2"/>
          <p:cNvSpPr txBox="1"/>
          <p:nvPr userDrawn="1"/>
        </p:nvSpPr>
        <p:spPr>
          <a:xfrm>
            <a:off x="8330816" y="112712"/>
            <a:ext cx="5219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600" b="1" i="0" u="none" strike="noStrike" cap="none" spc="0" normalizeH="0" baseline="0" dirty="0">
                <a:ln>
                  <a:noFill/>
                </a:ln>
                <a:solidFill>
                  <a:srgbClr val="4A7CB5"/>
                </a:solidFill>
                <a:effectLst/>
                <a:uFillTx/>
                <a:latin typeface="+mn-lt"/>
                <a:ea typeface="+mn-ea"/>
                <a:cs typeface="+mn-cs"/>
                <a:sym typeface="Calibri" panose="020F0502020204030204"/>
              </a:rPr>
              <a:t>L1</a:t>
            </a:r>
          </a:p>
        </p:txBody>
      </p:sp>
      <p:sp>
        <p:nvSpPr>
          <p:cNvPr id="4" name="TextBox 3"/>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5" name="Picture 4"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30880" y="6363096"/>
            <a:ext cx="1810983"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4" name="TextBox 3"/>
          <p:cNvSpPr txBox="1"/>
          <p:nvPr userDrawn="1"/>
        </p:nvSpPr>
        <p:spPr>
          <a:xfrm>
            <a:off x="630881" y="177149"/>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rPr>
              <a:t>Exam Practice </a:t>
            </a:r>
            <a:endParaRPr kumimoji="0" lang="en-GB" sz="3200" b="1"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endParaRPr>
          </a:p>
        </p:txBody>
      </p:sp>
      <p:sp>
        <p:nvSpPr>
          <p:cNvPr id="5" name="TextBox 4"/>
          <p:cNvSpPr txBox="1"/>
          <p:nvPr userDrawn="1"/>
        </p:nvSpPr>
        <p:spPr>
          <a:xfrm>
            <a:off x="8330816" y="112712"/>
            <a:ext cx="5219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600" b="1" i="0" u="none" strike="noStrike" cap="none" spc="0" normalizeH="0" baseline="0" dirty="0">
                <a:ln>
                  <a:noFill/>
                </a:ln>
                <a:solidFill>
                  <a:srgbClr val="4A7CB5"/>
                </a:solidFill>
                <a:effectLst/>
                <a:uFillTx/>
                <a:latin typeface="+mn-lt"/>
                <a:ea typeface="+mn-ea"/>
                <a:cs typeface="+mn-cs"/>
                <a:sym typeface="Calibri" panose="020F0502020204030204"/>
              </a:rPr>
              <a:t>L2</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19760" y="6389370"/>
            <a:ext cx="1801322"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4" name="TextBox 3"/>
          <p:cNvSpPr txBox="1"/>
          <p:nvPr userDrawn="1"/>
        </p:nvSpPr>
        <p:spPr>
          <a:xfrm>
            <a:off x="630881" y="177149"/>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rPr>
              <a:t>Exam Practice </a:t>
            </a:r>
            <a:endParaRPr kumimoji="0" lang="en-GB" sz="3200" b="1"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endParaRPr>
          </a:p>
        </p:txBody>
      </p:sp>
      <p:sp>
        <p:nvSpPr>
          <p:cNvPr id="5" name="TextBox 4"/>
          <p:cNvSpPr txBox="1"/>
          <p:nvPr userDrawn="1"/>
        </p:nvSpPr>
        <p:spPr>
          <a:xfrm>
            <a:off x="8330816" y="112712"/>
            <a:ext cx="5219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600" b="1" i="0" u="none" strike="noStrike" cap="none" spc="0" normalizeH="0" baseline="0" dirty="0">
                <a:ln>
                  <a:noFill/>
                </a:ln>
                <a:solidFill>
                  <a:srgbClr val="4A7CB5"/>
                </a:solidFill>
                <a:effectLst/>
                <a:uFillTx/>
                <a:latin typeface="+mn-lt"/>
                <a:ea typeface="+mn-ea"/>
                <a:cs typeface="+mn-cs"/>
                <a:sym typeface="Calibri" panose="020F0502020204030204"/>
              </a:rPr>
              <a:t>L3</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19760" y="6389370"/>
            <a:ext cx="1894840"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5" name="Rectangles 4"/>
          <p:cNvSpPr/>
          <p:nvPr userDrawn="1"/>
        </p:nvSpPr>
        <p:spPr>
          <a:xfrm>
            <a:off x="619759" y="6389370"/>
            <a:ext cx="1842885"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Oval 9"/>
          <p:cNvSpPr/>
          <p:nvPr userDrawn="1"/>
        </p:nvSpPr>
        <p:spPr>
          <a:xfrm>
            <a:off x="812632" y="5630792"/>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TextBox 10"/>
          <p:cNvSpPr txBox="1"/>
          <p:nvPr userDrawn="1"/>
        </p:nvSpPr>
        <p:spPr>
          <a:xfrm>
            <a:off x="1695936" y="5687942"/>
            <a:ext cx="546219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Content you </a:t>
            </a:r>
            <a:r>
              <a:rPr kumimoji="0" lang="en-US" sz="2800" b="0" i="0" u="none" strike="noStrike" cap="none" spc="0" normalizeH="0" baseline="0" dirty="0">
                <a:ln>
                  <a:noFill/>
                </a:ln>
                <a:solidFill>
                  <a:schemeClr val="tx1"/>
                </a:solidFill>
                <a:effectLst/>
                <a:uFillTx/>
                <a:latin typeface="+mn-lt"/>
                <a:ea typeface="+mn-ea"/>
                <a:cs typeface="+mn-cs"/>
                <a:sym typeface="Calibri" panose="020F0502020204030204"/>
              </a:rPr>
              <a:t>will</a:t>
            </a: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en-US" sz="2800" b="1" i="0" u="none" strike="noStrike" cap="none" spc="0" normalizeH="0" baseline="0" dirty="0">
                <a:ln>
                  <a:noFill/>
                </a:ln>
                <a:solidFill>
                  <a:srgbClr val="FF0000"/>
                </a:solidFill>
                <a:effectLst/>
                <a:uFillTx/>
                <a:latin typeface="+mn-lt"/>
                <a:ea typeface="+mn-ea"/>
                <a:cs typeface="+mn-cs"/>
                <a:sym typeface="Calibri" panose="020F0502020204030204"/>
              </a:rPr>
              <a:t>NOT</a:t>
            </a: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 be assessed on</a:t>
            </a:r>
          </a:p>
        </p:txBody>
      </p:sp>
      <p:sp>
        <p:nvSpPr>
          <p:cNvPr id="2" name="Oval 1"/>
          <p:cNvSpPr/>
          <p:nvPr userDrawn="1"/>
        </p:nvSpPr>
        <p:spPr>
          <a:xfrm>
            <a:off x="812632" y="4823072"/>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 name="TextBox 2"/>
          <p:cNvSpPr txBox="1"/>
          <p:nvPr userDrawn="1"/>
        </p:nvSpPr>
        <p:spPr>
          <a:xfrm>
            <a:off x="1695936" y="4880222"/>
            <a:ext cx="533382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Content you </a:t>
            </a:r>
            <a:r>
              <a:rPr kumimoji="0" lang="en-US" sz="2800" b="1" i="0" u="none" strike="noStrike" cap="none" spc="0" normalizeH="0" baseline="0" dirty="0">
                <a:ln>
                  <a:noFill/>
                </a:ln>
                <a:solidFill>
                  <a:srgbClr val="00B050"/>
                </a:solidFill>
                <a:effectLst/>
                <a:uFillTx/>
                <a:latin typeface="+mn-lt"/>
                <a:ea typeface="+mn-ea"/>
                <a:cs typeface="+mn-cs"/>
                <a:sym typeface="Calibri" panose="020F0502020204030204"/>
              </a:rPr>
              <a:t>CAN BE</a:t>
            </a: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 be assessed on</a:t>
            </a:r>
          </a:p>
        </p:txBody>
      </p:sp>
      <p:sp>
        <p:nvSpPr>
          <p:cNvPr id="4" name="TextBox 3"/>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5" name="Picture 4"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19759" y="6389370"/>
            <a:ext cx="1905231"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26046" y="-4762"/>
            <a:ext cx="9170046" cy="6867525"/>
            <a:chOff x="-26046" y="-4762"/>
            <a:chExt cx="9170046" cy="6867525"/>
          </a:xfrm>
        </p:grpSpPr>
        <p:sp>
          <p:nvSpPr>
            <p:cNvPr id="7" name="Rectangle 6"/>
            <p:cNvSpPr/>
            <p:nvPr userDrawn="1"/>
          </p:nvSpPr>
          <p:spPr>
            <a:xfrm>
              <a:off x="11113" y="0"/>
              <a:ext cx="9132887" cy="6858000"/>
            </a:xfrm>
            <a:prstGeom prst="rect">
              <a:avLst/>
            </a:prstGeom>
            <a:noFill/>
            <a:ln w="57150">
              <a:solidFill>
                <a:srgbClr val="4A7C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defTabSz="914400" eaLnBrk="1" hangingPunct="1">
                <a:defRPr/>
              </a:pPr>
              <a:endParaRPr lang="en-GB" altLang="en-US">
                <a:solidFill>
                  <a:srgbClr val="FFFFFF"/>
                </a:solidFill>
              </a:endParaRPr>
            </a:p>
          </p:txBody>
        </p:sp>
        <p:sp>
          <p:nvSpPr>
            <p:cNvPr id="8" name="Rectangle 7"/>
            <p:cNvSpPr/>
            <p:nvPr userDrawn="1"/>
          </p:nvSpPr>
          <p:spPr>
            <a:xfrm>
              <a:off x="0" y="0"/>
              <a:ext cx="409575" cy="6858000"/>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defTabSz="914400" eaLnBrk="1" hangingPunct="1">
                <a:defRPr/>
              </a:pPr>
              <a:endParaRPr lang="en-GB" altLang="en-US">
                <a:solidFill>
                  <a:srgbClr val="FFFFFF"/>
                </a:solidFill>
              </a:endParaRPr>
            </a:p>
          </p:txBody>
        </p:sp>
        <p:sp>
          <p:nvSpPr>
            <p:cNvPr id="9" name="TextBox 8"/>
            <p:cNvSpPr txBox="1">
              <a:spLocks noChangeArrowheads="1"/>
            </p:cNvSpPr>
            <p:nvPr userDrawn="1"/>
          </p:nvSpPr>
          <p:spPr bwMode="auto">
            <a:xfrm rot="16200000">
              <a:off x="-3228976" y="3198168"/>
              <a:ext cx="6867525" cy="461665"/>
            </a:xfrm>
            <a:prstGeom prst="rect">
              <a:avLst/>
            </a:prstGeom>
            <a:solidFill>
              <a:srgbClr val="4A7CB5"/>
            </a:solidFill>
            <a:ln w="9525">
              <a:solidFill>
                <a:srgbClr val="4A7CB5"/>
              </a:solidFill>
              <a:miter lim="800000"/>
            </a:ln>
          </p:spPr>
          <p:txBody>
            <a:bodyPr wrap="square">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defTabSz="914400" eaLnBrk="1" hangingPunct="1">
                <a:defRPr/>
              </a:pPr>
              <a:r>
                <a:rPr lang="en-GB" altLang="en-US" sz="2400" dirty="0">
                  <a:solidFill>
                    <a:srgbClr val="FFFFFF"/>
                  </a:solidFill>
                  <a:latin typeface="Aharoni" panose="02010803020104030203" pitchFamily="2" charset="-79"/>
                  <a:ea typeface="BatangChe" panose="02030609000101010101" pitchFamily="49" charset="-127"/>
                  <a:cs typeface="Aharoni" panose="02010803020104030203" pitchFamily="2" charset="-79"/>
                </a:rPr>
                <a:t>EDEXCEL GCSE Physics Paper 1</a:t>
              </a:r>
            </a:p>
          </p:txBody>
        </p:sp>
      </p:grpSp>
      <p:sp>
        <p:nvSpPr>
          <p:cNvPr id="3" name="TextBox 2"/>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4" name="Picture 3" descr="A picture containing company name&#10;&#10;Description automatically generated"/>
          <p:cNvPicPr>
            <a:picLocks noChangeAspect="1"/>
          </p:cNvPicPr>
          <p:nvPr userDrawn="1"/>
        </p:nvPicPr>
        <p:blipFill rotWithShape="1">
          <a:blip r:embed="rId1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5" name="Rectangles 4"/>
          <p:cNvSpPr/>
          <p:nvPr userDrawn="1"/>
        </p:nvSpPr>
        <p:spPr>
          <a:xfrm>
            <a:off x="619759" y="6389370"/>
            <a:ext cx="1926013" cy="354965"/>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a:extLst>
              <a:ext uri="{FF2B5EF4-FFF2-40B4-BE49-F238E27FC236}">
                <a16:creationId xmlns:a16="http://schemas.microsoft.com/office/drawing/2014/main" id="{74871D3E-8C3C-F27C-161A-1CB48175E614}"/>
              </a:ext>
            </a:extLst>
          </p:cNvPr>
          <p:cNvSpPr txBox="1"/>
          <p:nvPr userDrawn="1"/>
        </p:nvSpPr>
        <p:spPr>
          <a:xfrm>
            <a:off x="6218748" y="6651354"/>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0" name="Picture 9">
            <a:extLst>
              <a:ext uri="{FF2B5EF4-FFF2-40B4-BE49-F238E27FC236}">
                <a16:creationId xmlns:a16="http://schemas.microsoft.com/office/drawing/2014/main" id="{AB916470-B771-F9AD-B854-8D5D4A4A3F55}"/>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801193" y="2127691"/>
            <a:ext cx="7695738" cy="3098355"/>
          </a:xfrm>
          <a:prstGeom prst="rect">
            <a:avLst/>
          </a:prstGeom>
        </p:spPr>
      </p:pic>
      <p:pic>
        <p:nvPicPr>
          <p:cNvPr id="11" name="Picture 10">
            <a:extLst>
              <a:ext uri="{FF2B5EF4-FFF2-40B4-BE49-F238E27FC236}">
                <a16:creationId xmlns:a16="http://schemas.microsoft.com/office/drawing/2014/main" id="{9C570130-07AC-0193-9583-18446B374143}"/>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30225" y="307838"/>
            <a:ext cx="933411" cy="375797"/>
          </a:xfrm>
          <a:prstGeom prst="rect">
            <a:avLst/>
          </a:prstGeom>
        </p:spPr>
      </p:pic>
      <p:sp>
        <p:nvSpPr>
          <p:cNvPr id="12" name="Footer Placeholder 2">
            <a:extLst>
              <a:ext uri="{FF2B5EF4-FFF2-40B4-BE49-F238E27FC236}">
                <a16:creationId xmlns:a16="http://schemas.microsoft.com/office/drawing/2014/main" id="{22DE4DF3-B9AD-1AC4-05FC-886F22B31C7F}"/>
              </a:ext>
            </a:extLst>
          </p:cNvPr>
          <p:cNvSpPr txBox="1">
            <a:spLocks/>
          </p:cNvSpPr>
          <p:nvPr userDrawn="1"/>
        </p:nvSpPr>
        <p:spPr>
          <a:xfrm>
            <a:off x="2531747" y="658721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1pPr>
      <a:lvl2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2pPr>
      <a:lvl3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3pPr>
      <a:lvl4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4pPr>
      <a:lvl5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5pPr>
      <a:lvl6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6pPr>
      <a:lvl7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7pPr>
      <a:lvl8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8pPr>
      <a:lvl9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9pPr>
    </p:titleStyle>
    <p:bodyStyle>
      <a:lvl1pPr marL="342900" indent="-342900"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1pPr>
      <a:lvl2pPr marL="782955" indent="-325755"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2pPr>
      <a:lvl3pPr marL="1219200" indent="-304800"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3pPr>
      <a:lvl4pPr marL="1736725" indent="-365125"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4pPr>
      <a:lvl5pPr marL="2235200" indent="-406400"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5pPr>
      <a:lvl6pPr marL="26924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6pPr>
      <a:lvl7pPr marL="31496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7pPr>
      <a:lvl8pPr marL="36068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8pPr>
      <a:lvl9pPr marL="40640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9pPr>
    </p:bodyStyle>
    <p:otherStyle>
      <a:lvl1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hape 64"/>
          <p:cNvSpPr>
            <a:spLocks noChangeArrowheads="1"/>
          </p:cNvSpPr>
          <p:nvPr/>
        </p:nvSpPr>
        <p:spPr bwMode="auto">
          <a:xfrm>
            <a:off x="447675" y="1322101"/>
            <a:ext cx="8696325" cy="127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ctr" eaLnBrk="1"/>
            <a:r>
              <a:rPr lang="en-US" altLang="en-US" sz="4400" b="1" dirty="0">
                <a:solidFill>
                  <a:schemeClr val="tx1"/>
                </a:solidFill>
                <a:latin typeface="Helvetica" charset="0"/>
                <a:ea typeface="Helvetica" charset="0"/>
                <a:cs typeface="Helvetica" charset="0"/>
                <a:sym typeface="Helvetica" charset="0"/>
              </a:rPr>
              <a:t>Waves</a:t>
            </a:r>
          </a:p>
        </p:txBody>
      </p:sp>
      <p:sp>
        <p:nvSpPr>
          <p:cNvPr id="2" name="TextBox 1"/>
          <p:cNvSpPr txBox="1"/>
          <p:nvPr/>
        </p:nvSpPr>
        <p:spPr>
          <a:xfrm>
            <a:off x="2302396" y="2513647"/>
            <a:ext cx="498688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4000" b="1" i="0" u="none" strike="noStrike" cap="none" spc="0" normalizeH="0" baseline="0" dirty="0">
                <a:ln>
                  <a:noFill/>
                </a:ln>
                <a:solidFill>
                  <a:srgbClr val="4A7CB5"/>
                </a:solidFill>
                <a:effectLst/>
                <a:uFillTx/>
                <a:latin typeface="+mn-lt"/>
                <a:ea typeface="+mn-ea"/>
                <a:cs typeface="+mn-cs"/>
                <a:sym typeface="Calibri" panose="020F0502020204030204"/>
              </a:rPr>
              <a:t>Paper 1</a:t>
            </a:r>
          </a:p>
        </p:txBody>
      </p:sp>
      <p:sp>
        <p:nvSpPr>
          <p:cNvPr id="3" name="TextBox 2"/>
          <p:cNvSpPr txBox="1"/>
          <p:nvPr/>
        </p:nvSpPr>
        <p:spPr>
          <a:xfrm>
            <a:off x="923576" y="6428650"/>
            <a:ext cx="309880" cy="306705"/>
          </a:xfrm>
          <a:prstGeom prst="rect">
            <a:avLst/>
          </a:prstGeom>
          <a:solidFill>
            <a:schemeClr val="bg1"/>
          </a:solidFill>
        </p:spPr>
        <p:txBody>
          <a:bodyPr wrap="none" rtlCol="0">
            <a:spAutoFit/>
          </a:bodyPr>
          <a:lstStyle/>
          <a:p>
            <a:endParaRPr lang="en-US" sz="1400" b="1" dirty="0">
              <a:solidFill>
                <a:srgbClr val="4A7CB5"/>
              </a:solidFill>
              <a:latin typeface="Avenir Book" panose="02000503020000020003" pitchFamily="2"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70747" y="2085586"/>
            <a:ext cx="4022024" cy="1862048"/>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679" y="1153720"/>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longitudinal waves?</a:t>
            </a:r>
            <a:endParaRPr lang="en-GB" sz="3200" b="1" dirty="0">
              <a:solidFill>
                <a:srgbClr val="48A9C5"/>
              </a:solidFill>
              <a:sym typeface="Calibri" panose="020F0502020204030204"/>
            </a:endParaRPr>
          </a:p>
        </p:txBody>
      </p:sp>
      <p:sp>
        <p:nvSpPr>
          <p:cNvPr id="2" name="TextBox 1"/>
          <p:cNvSpPr txBox="1"/>
          <p:nvPr/>
        </p:nvSpPr>
        <p:spPr>
          <a:xfrm>
            <a:off x="5014135" y="2230202"/>
            <a:ext cx="3794699"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For other waves the disturbance of the medium as the wave passes is parallel to its direction of motion.</a:t>
            </a:r>
            <a:endParaRPr lang="en-US" sz="2300" dirty="0"/>
          </a:p>
        </p:txBody>
      </p:sp>
      <p:sp>
        <p:nvSpPr>
          <p:cNvPr id="6" name="TextBox 5"/>
          <p:cNvSpPr txBox="1"/>
          <p:nvPr/>
        </p:nvSpPr>
        <p:spPr>
          <a:xfrm>
            <a:off x="5006320" y="3882923"/>
            <a:ext cx="3794699"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This is a longitudinal wave.</a:t>
            </a:r>
            <a:endParaRPr lang="en-US" sz="2300" dirty="0"/>
          </a:p>
        </p:txBody>
      </p:sp>
      <p:sp>
        <p:nvSpPr>
          <p:cNvPr id="4" name="TextBox 3"/>
          <p:cNvSpPr txBox="1"/>
          <p:nvPr/>
        </p:nvSpPr>
        <p:spPr>
          <a:xfrm>
            <a:off x="906571" y="5413831"/>
            <a:ext cx="5241323"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Examples of longitudinal waves include the compression pulses of a slinky spring, sound and p-waves</a:t>
            </a:r>
            <a:endParaRPr lang="en-US" sz="2300" dirty="0"/>
          </a:p>
        </p:txBody>
      </p:sp>
      <p:pic>
        <p:nvPicPr>
          <p:cNvPr id="8" name="Picture 7" descr="Shape, background pattern, arrow&#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b="84630"/>
          <a:stretch>
            <a:fillRect/>
          </a:stretch>
        </p:blipFill>
        <p:spPr>
          <a:xfrm>
            <a:off x="906571" y="4404979"/>
            <a:ext cx="7772400" cy="836220"/>
          </a:xfrm>
          <a:prstGeom prst="rect">
            <a:avLst/>
          </a:prstGeom>
        </p:spPr>
      </p:pic>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831116"/>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transverse and longitudinal waves?</a:t>
            </a:r>
            <a:endParaRPr lang="en-GB" sz="3200" b="1" dirty="0">
              <a:solidFill>
                <a:srgbClr val="48A9C5"/>
              </a:solidFill>
              <a:sym typeface="Calibri" panose="020F0502020204030204"/>
            </a:endParaRPr>
          </a:p>
        </p:txBody>
      </p:sp>
      <p:graphicFrame>
        <p:nvGraphicFramePr>
          <p:cNvPr id="12" name="Table 11"/>
          <p:cNvGraphicFramePr>
            <a:graphicFrameLocks noGrp="1"/>
          </p:cNvGraphicFramePr>
          <p:nvPr/>
        </p:nvGraphicFramePr>
        <p:xfrm>
          <a:off x="806340" y="2319071"/>
          <a:ext cx="7982060" cy="3542532"/>
        </p:xfrm>
        <a:graphic>
          <a:graphicData uri="http://schemas.openxmlformats.org/drawingml/2006/table">
            <a:tbl>
              <a:tblPr firstRow="1" bandRow="1">
                <a:tableStyleId>{5940675A-B579-460E-94D1-54222C63F5DA}</a:tableStyleId>
              </a:tblPr>
              <a:tblGrid>
                <a:gridCol w="1962260">
                  <a:extLst>
                    <a:ext uri="{9D8B030D-6E8A-4147-A177-3AD203B41FA5}">
                      <a16:colId xmlns:a16="http://schemas.microsoft.com/office/drawing/2014/main" val="20000"/>
                    </a:ext>
                  </a:extLst>
                </a:gridCol>
                <a:gridCol w="3359113">
                  <a:extLst>
                    <a:ext uri="{9D8B030D-6E8A-4147-A177-3AD203B41FA5}">
                      <a16:colId xmlns:a16="http://schemas.microsoft.com/office/drawing/2014/main" val="20001"/>
                    </a:ext>
                  </a:extLst>
                </a:gridCol>
                <a:gridCol w="2660687">
                  <a:extLst>
                    <a:ext uri="{9D8B030D-6E8A-4147-A177-3AD203B41FA5}">
                      <a16:colId xmlns:a16="http://schemas.microsoft.com/office/drawing/2014/main" val="20002"/>
                    </a:ext>
                  </a:extLst>
                </a:gridCol>
              </a:tblGrid>
              <a:tr h="371556">
                <a:tc>
                  <a:txBody>
                    <a:bodyPr/>
                    <a:lstStyle/>
                    <a:p>
                      <a:pPr algn="ctr"/>
                      <a:r>
                        <a:rPr lang="en-US" sz="2300" b="1" dirty="0"/>
                        <a:t>Type of Wave</a:t>
                      </a:r>
                    </a:p>
                  </a:txBody>
                  <a:tcPr anchor="ctr">
                    <a:solidFill>
                      <a:srgbClr val="4A7CB5">
                        <a:alpha val="60000"/>
                      </a:srgbClr>
                    </a:solidFill>
                  </a:tcPr>
                </a:tc>
                <a:tc>
                  <a:txBody>
                    <a:bodyPr/>
                    <a:lstStyle/>
                    <a:p>
                      <a:pPr algn="ctr"/>
                      <a:r>
                        <a:rPr lang="en-US" sz="2300" b="1" dirty="0"/>
                        <a:t>Diagram</a:t>
                      </a:r>
                    </a:p>
                  </a:txBody>
                  <a:tcPr anchor="ctr">
                    <a:solidFill>
                      <a:srgbClr val="4A7CB5">
                        <a:alpha val="60000"/>
                      </a:srgbClr>
                    </a:solidFill>
                  </a:tcPr>
                </a:tc>
                <a:tc>
                  <a:txBody>
                    <a:bodyPr/>
                    <a:lstStyle/>
                    <a:p>
                      <a:pPr algn="ctr"/>
                      <a:r>
                        <a:rPr lang="en-US" sz="2300" b="1" dirty="0"/>
                        <a:t>Example</a:t>
                      </a:r>
                    </a:p>
                  </a:txBody>
                  <a:tcPr anchor="ctr">
                    <a:solidFill>
                      <a:srgbClr val="4A7CB5">
                        <a:alpha val="60000"/>
                      </a:srgbClr>
                    </a:solidFill>
                  </a:tcPr>
                </a:tc>
                <a:extLst>
                  <a:ext uri="{0D108BD9-81ED-4DB2-BD59-A6C34878D82A}">
                    <a16:rowId xmlns:a16="http://schemas.microsoft.com/office/drawing/2014/main" val="10000"/>
                  </a:ext>
                </a:extLst>
              </a:tr>
              <a:tr h="1550286">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Transverse</a:t>
                      </a:r>
                    </a:p>
                  </a:txBody>
                  <a:tcPr anchor="ctr"/>
                </a:tc>
                <a:tc>
                  <a:txBody>
                    <a:bodyPr/>
                    <a:lstStyle/>
                    <a:p>
                      <a:pPr algn="ctr"/>
                      <a:endParaRPr lang="en-US" sz="2300" dirty="0"/>
                    </a:p>
                    <a:p>
                      <a:pPr algn="ctr"/>
                      <a:endParaRPr lang="en-US" sz="2300" dirty="0"/>
                    </a:p>
                    <a:p>
                      <a:pPr algn="ctr"/>
                      <a:endParaRPr lang="en-US" sz="2300" dirty="0"/>
                    </a:p>
                    <a:p>
                      <a:pPr algn="ctr"/>
                      <a:endParaRPr lang="en-US" sz="2300" dirty="0"/>
                    </a:p>
                  </a:txBody>
                  <a:tcPr anchor="ctr"/>
                </a:tc>
                <a:tc>
                  <a:txBody>
                    <a:bodyPr/>
                    <a:lstStyle/>
                    <a:p>
                      <a:pPr algn="ctr"/>
                      <a:r>
                        <a:rPr lang="en-US" sz="2300" dirty="0"/>
                        <a:t>Ripples on the surface of water </a:t>
                      </a:r>
                    </a:p>
                    <a:p>
                      <a:pPr algn="ctr"/>
                      <a:r>
                        <a:rPr lang="en-US" sz="2300" dirty="0"/>
                        <a:t>and light</a:t>
                      </a:r>
                    </a:p>
                  </a:txBody>
                  <a:tcPr anchor="ctr"/>
                </a:tc>
                <a:extLst>
                  <a:ext uri="{0D108BD9-81ED-4DB2-BD59-A6C34878D82A}">
                    <a16:rowId xmlns:a16="http://schemas.microsoft.com/office/drawing/2014/main" val="10001"/>
                  </a:ext>
                </a:extLst>
              </a:tr>
              <a:tr h="1550286">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Longitudinal</a:t>
                      </a:r>
                    </a:p>
                  </a:txBody>
                  <a:tcPr anchor="ctr"/>
                </a:tc>
                <a:tc>
                  <a:txBody>
                    <a:bodyPr/>
                    <a:lstStyle/>
                    <a:p>
                      <a:pPr algn="ctr"/>
                      <a:endParaRPr lang="en-US" sz="2300" dirty="0"/>
                    </a:p>
                    <a:p>
                      <a:pPr algn="ctr"/>
                      <a:endParaRPr lang="en-US" sz="2300" dirty="0"/>
                    </a:p>
                    <a:p>
                      <a:pPr algn="ctr"/>
                      <a:endParaRPr lang="en-US" sz="2300" dirty="0"/>
                    </a:p>
                  </a:txBody>
                  <a:tcPr anchor="ctr"/>
                </a:tc>
                <a:tc>
                  <a:txBody>
                    <a:bodyPr/>
                    <a:lstStyle/>
                    <a:p>
                      <a:pPr algn="ctr"/>
                      <a:r>
                        <a:rPr lang="en-US" sz="2300" dirty="0"/>
                        <a:t>Sound Waves</a:t>
                      </a:r>
                    </a:p>
                    <a:p>
                      <a:pPr algn="ctr"/>
                      <a:r>
                        <a:rPr lang="en-US" sz="2300" dirty="0"/>
                        <a:t>Ultrasound Waves</a:t>
                      </a:r>
                    </a:p>
                  </a:txBody>
                  <a:tcPr anchor="ctr"/>
                </a:tc>
                <a:extLst>
                  <a:ext uri="{0D108BD9-81ED-4DB2-BD59-A6C34878D82A}">
                    <a16:rowId xmlns:a16="http://schemas.microsoft.com/office/drawing/2014/main" val="10002"/>
                  </a:ext>
                </a:extLst>
              </a:tr>
            </a:tbl>
          </a:graphicData>
        </a:graphic>
      </p:graphicFrame>
      <p:pic>
        <p:nvPicPr>
          <p:cNvPr id="13" name="Picture 12" descr="Application&#10;&#10;Description automatically generated with medium confidence"/>
          <p:cNvPicPr>
            <a:picLocks noChangeAspect="1"/>
          </p:cNvPicPr>
          <p:nvPr/>
        </p:nvPicPr>
        <p:blipFill rotWithShape="1">
          <a:blip r:embed="rId3"/>
          <a:srcRect l="3326" t="60454" r="5160" b="15898"/>
          <a:stretch>
            <a:fillRect/>
          </a:stretch>
        </p:blipFill>
        <p:spPr>
          <a:xfrm>
            <a:off x="2867179" y="3029743"/>
            <a:ext cx="3204423" cy="1171129"/>
          </a:xfrm>
          <a:prstGeom prst="rect">
            <a:avLst/>
          </a:prstGeom>
        </p:spPr>
      </p:pic>
      <p:pic>
        <p:nvPicPr>
          <p:cNvPr id="3" name="Picture 2"/>
          <p:cNvPicPr>
            <a:picLocks noChangeAspect="1"/>
          </p:cNvPicPr>
          <p:nvPr/>
        </p:nvPicPr>
        <p:blipFill>
          <a:blip r:embed="rId4"/>
          <a:stretch>
            <a:fillRect/>
          </a:stretch>
        </p:blipFill>
        <p:spPr>
          <a:xfrm>
            <a:off x="3097790" y="4434280"/>
            <a:ext cx="2743200" cy="1270000"/>
          </a:xfrm>
          <a:prstGeom prst="rect">
            <a:avLst/>
          </a:prstGeom>
        </p:spPr>
      </p:pic>
      <p:sp>
        <p:nvSpPr>
          <p:cNvPr id="4" name="Rectangle 3"/>
          <p:cNvSpPr/>
          <p:nvPr/>
        </p:nvSpPr>
        <p:spPr>
          <a:xfrm>
            <a:off x="6273486" y="3029743"/>
            <a:ext cx="2485560" cy="106059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1" name="Rectangle 40"/>
          <p:cNvSpPr/>
          <p:nvPr/>
        </p:nvSpPr>
        <p:spPr>
          <a:xfrm>
            <a:off x="6273486" y="4616210"/>
            <a:ext cx="2282825" cy="106059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10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differences between these waves?</a:t>
            </a:r>
            <a:endParaRPr lang="en-GB" sz="3200" b="1" dirty="0">
              <a:solidFill>
                <a:srgbClr val="48A9C5"/>
              </a:solidFill>
              <a:sym typeface="Calibri" panose="020F0502020204030204"/>
            </a:endParaRPr>
          </a:p>
        </p:txBody>
      </p:sp>
      <p:pic>
        <p:nvPicPr>
          <p:cNvPr id="13" name="Picture 12" descr="Application&#10;&#10;Description automatically generated with medium confidence"/>
          <p:cNvPicPr>
            <a:picLocks noChangeAspect="1"/>
          </p:cNvPicPr>
          <p:nvPr/>
        </p:nvPicPr>
        <p:blipFill rotWithShape="1">
          <a:blip r:embed="rId3"/>
          <a:srcRect l="3326" t="60454" r="5160" b="15898"/>
          <a:stretch>
            <a:fillRect/>
          </a:stretch>
        </p:blipFill>
        <p:spPr>
          <a:xfrm>
            <a:off x="794305" y="2672882"/>
            <a:ext cx="4115832" cy="1504224"/>
          </a:xfrm>
          <a:prstGeom prst="rect">
            <a:avLst/>
          </a:prstGeom>
        </p:spPr>
      </p:pic>
      <p:pic>
        <p:nvPicPr>
          <p:cNvPr id="3" name="Picture 2"/>
          <p:cNvPicPr>
            <a:picLocks noChangeAspect="1"/>
          </p:cNvPicPr>
          <p:nvPr/>
        </p:nvPicPr>
        <p:blipFill>
          <a:blip r:embed="rId4"/>
          <a:stretch>
            <a:fillRect/>
          </a:stretch>
        </p:blipFill>
        <p:spPr>
          <a:xfrm>
            <a:off x="5331467" y="2626543"/>
            <a:ext cx="3523427" cy="1631216"/>
          </a:xfrm>
          <a:prstGeom prst="rect">
            <a:avLst/>
          </a:prstGeom>
        </p:spPr>
      </p:pic>
      <p:sp>
        <p:nvSpPr>
          <p:cNvPr id="2" name="TextBox 1"/>
          <p:cNvSpPr txBox="1"/>
          <p:nvPr/>
        </p:nvSpPr>
        <p:spPr>
          <a:xfrm>
            <a:off x="2014397" y="2086170"/>
            <a:ext cx="167564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000000"/>
                </a:solidFill>
                <a:effectLst/>
                <a:uFillTx/>
                <a:latin typeface="+mn-lt"/>
                <a:ea typeface="+mn-ea"/>
                <a:cs typeface="+mn-cs"/>
                <a:sym typeface="Calibri" panose="020F0502020204030204"/>
              </a:rPr>
              <a:t>Transverse</a:t>
            </a:r>
          </a:p>
        </p:txBody>
      </p:sp>
      <p:sp>
        <p:nvSpPr>
          <p:cNvPr id="15" name="TextBox 14"/>
          <p:cNvSpPr txBox="1"/>
          <p:nvPr/>
        </p:nvSpPr>
        <p:spPr>
          <a:xfrm>
            <a:off x="6115594" y="2086170"/>
            <a:ext cx="194379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000000"/>
                </a:solidFill>
                <a:effectLst/>
                <a:uFillTx/>
                <a:latin typeface="+mn-lt"/>
                <a:ea typeface="+mn-ea"/>
                <a:cs typeface="+mn-cs"/>
                <a:sym typeface="Calibri" panose="020F0502020204030204"/>
              </a:rPr>
              <a:t>Longitudinal</a:t>
            </a:r>
          </a:p>
        </p:txBody>
      </p:sp>
      <p:sp>
        <p:nvSpPr>
          <p:cNvPr id="16" name="TextBox 15"/>
          <p:cNvSpPr txBox="1"/>
          <p:nvPr/>
        </p:nvSpPr>
        <p:spPr>
          <a:xfrm>
            <a:off x="5331467" y="4461065"/>
            <a:ext cx="3437021" cy="1384990"/>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Have areas of compression and rarefaction.</a:t>
            </a:r>
          </a:p>
        </p:txBody>
      </p:sp>
      <p:cxnSp>
        <p:nvCxnSpPr>
          <p:cNvPr id="6" name="Straight Arrow Connector 5"/>
          <p:cNvCxnSpPr>
            <a:stCxn id="16" idx="0"/>
          </p:cNvCxnSpPr>
          <p:nvPr/>
        </p:nvCxnSpPr>
        <p:spPr>
          <a:xfrm flipV="1">
            <a:off x="7049978" y="4177106"/>
            <a:ext cx="34364" cy="28395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7" name="TextBox 16"/>
          <p:cNvSpPr txBox="1"/>
          <p:nvPr/>
        </p:nvSpPr>
        <p:spPr>
          <a:xfrm>
            <a:off x="1022532" y="4461065"/>
            <a:ext cx="3437021" cy="1384990"/>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sng" strike="noStrike" cap="none" spc="0" normalizeH="0" baseline="0" dirty="0">
                <a:ln>
                  <a:noFill/>
                </a:ln>
                <a:solidFill>
                  <a:srgbClr val="000000"/>
                </a:solidFill>
                <a:effectLst/>
                <a:uFillTx/>
                <a:latin typeface="+mn-lt"/>
                <a:ea typeface="+mn-ea"/>
                <a:cs typeface="+mn-cs"/>
                <a:sym typeface="Calibri" panose="020F0502020204030204"/>
              </a:rPr>
              <a:t>Do not</a:t>
            </a:r>
            <a:r>
              <a:rPr kumimoji="0" lang="en-US" sz="2800" i="0" strike="noStrike" cap="none" spc="0" normalizeH="0" baseline="0" dirty="0">
                <a:ln>
                  <a:noFill/>
                </a:ln>
                <a:solidFill>
                  <a:srgbClr val="000000"/>
                </a:solidFill>
                <a:effectLst/>
                <a:uFillTx/>
                <a:latin typeface="+mn-lt"/>
                <a:ea typeface="+mn-ea"/>
                <a:cs typeface="+mn-cs"/>
                <a:sym typeface="Calibri" panose="020F0502020204030204"/>
              </a:rPr>
              <a:t> </a:t>
            </a: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have areas of compression and rarefaction.</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10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differences between these waves?</a:t>
            </a:r>
            <a:endParaRPr lang="en-GB" sz="3200" b="1" dirty="0">
              <a:solidFill>
                <a:srgbClr val="48A9C5"/>
              </a:solidFill>
              <a:sym typeface="Calibri" panose="020F0502020204030204"/>
            </a:endParaRPr>
          </a:p>
        </p:txBody>
      </p:sp>
      <p:pic>
        <p:nvPicPr>
          <p:cNvPr id="13" name="Picture 12" descr="Application&#10;&#10;Description automatically generated with medium confidence"/>
          <p:cNvPicPr>
            <a:picLocks noChangeAspect="1"/>
          </p:cNvPicPr>
          <p:nvPr/>
        </p:nvPicPr>
        <p:blipFill rotWithShape="1">
          <a:blip r:embed="rId3"/>
          <a:srcRect l="3326" t="60454" r="5160" b="15898"/>
          <a:stretch>
            <a:fillRect/>
          </a:stretch>
        </p:blipFill>
        <p:spPr>
          <a:xfrm>
            <a:off x="794305" y="2672882"/>
            <a:ext cx="4115832" cy="1504224"/>
          </a:xfrm>
          <a:prstGeom prst="rect">
            <a:avLst/>
          </a:prstGeom>
        </p:spPr>
      </p:pic>
      <p:pic>
        <p:nvPicPr>
          <p:cNvPr id="3" name="Picture 2"/>
          <p:cNvPicPr>
            <a:picLocks noChangeAspect="1"/>
          </p:cNvPicPr>
          <p:nvPr/>
        </p:nvPicPr>
        <p:blipFill>
          <a:blip r:embed="rId4"/>
          <a:stretch>
            <a:fillRect/>
          </a:stretch>
        </p:blipFill>
        <p:spPr>
          <a:xfrm>
            <a:off x="5331467" y="2626543"/>
            <a:ext cx="3523427" cy="1631216"/>
          </a:xfrm>
          <a:prstGeom prst="rect">
            <a:avLst/>
          </a:prstGeom>
        </p:spPr>
      </p:pic>
      <p:sp>
        <p:nvSpPr>
          <p:cNvPr id="2" name="TextBox 1"/>
          <p:cNvSpPr txBox="1"/>
          <p:nvPr/>
        </p:nvSpPr>
        <p:spPr>
          <a:xfrm>
            <a:off x="2014397" y="2086170"/>
            <a:ext cx="167564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000000"/>
                </a:solidFill>
                <a:effectLst/>
                <a:uFillTx/>
                <a:latin typeface="+mn-lt"/>
                <a:ea typeface="+mn-ea"/>
                <a:cs typeface="+mn-cs"/>
                <a:sym typeface="Calibri" panose="020F0502020204030204"/>
              </a:rPr>
              <a:t>Transverse</a:t>
            </a:r>
          </a:p>
        </p:txBody>
      </p:sp>
      <p:sp>
        <p:nvSpPr>
          <p:cNvPr id="15" name="TextBox 14"/>
          <p:cNvSpPr txBox="1"/>
          <p:nvPr/>
        </p:nvSpPr>
        <p:spPr>
          <a:xfrm>
            <a:off x="6115594" y="2086170"/>
            <a:ext cx="194379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000000"/>
                </a:solidFill>
                <a:effectLst/>
                <a:uFillTx/>
                <a:latin typeface="+mn-lt"/>
                <a:ea typeface="+mn-ea"/>
                <a:cs typeface="+mn-cs"/>
                <a:sym typeface="Calibri" panose="020F0502020204030204"/>
              </a:rPr>
              <a:t>Longitudinal</a:t>
            </a:r>
          </a:p>
        </p:txBody>
      </p:sp>
      <p:sp>
        <p:nvSpPr>
          <p:cNvPr id="16" name="TextBox 15"/>
          <p:cNvSpPr txBox="1"/>
          <p:nvPr/>
        </p:nvSpPr>
        <p:spPr>
          <a:xfrm>
            <a:off x="5331467" y="4461065"/>
            <a:ext cx="3437021" cy="954103"/>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Unable to travel through a vacuum.</a:t>
            </a:r>
          </a:p>
        </p:txBody>
      </p:sp>
      <p:sp>
        <p:nvSpPr>
          <p:cNvPr id="17" name="TextBox 16"/>
          <p:cNvSpPr txBox="1"/>
          <p:nvPr/>
        </p:nvSpPr>
        <p:spPr>
          <a:xfrm>
            <a:off x="1022532" y="4461065"/>
            <a:ext cx="3437021" cy="954103"/>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strike="noStrike" cap="none" spc="0" normalizeH="0" baseline="0" dirty="0">
                <a:ln>
                  <a:noFill/>
                </a:ln>
                <a:solidFill>
                  <a:srgbClr val="000000"/>
                </a:solidFill>
                <a:effectLst/>
                <a:uFillTx/>
                <a:latin typeface="+mn-lt"/>
                <a:ea typeface="+mn-ea"/>
                <a:cs typeface="+mn-cs"/>
                <a:sym typeface="Calibri" panose="020F0502020204030204"/>
              </a:rPr>
              <a:t>Can travel through a vacuum</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10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differences between these waves?</a:t>
            </a:r>
            <a:endParaRPr lang="en-GB" sz="3200" b="1" dirty="0">
              <a:solidFill>
                <a:srgbClr val="48A9C5"/>
              </a:solidFill>
              <a:sym typeface="Calibri" panose="020F0502020204030204"/>
            </a:endParaRPr>
          </a:p>
        </p:txBody>
      </p:sp>
      <p:pic>
        <p:nvPicPr>
          <p:cNvPr id="13" name="Picture 12" descr="Application&#10;&#10;Description automatically generated with medium confidence"/>
          <p:cNvPicPr>
            <a:picLocks noChangeAspect="1"/>
          </p:cNvPicPr>
          <p:nvPr/>
        </p:nvPicPr>
        <p:blipFill rotWithShape="1">
          <a:blip r:embed="rId3"/>
          <a:srcRect l="3326" t="60454" r="5160" b="15898"/>
          <a:stretch>
            <a:fillRect/>
          </a:stretch>
        </p:blipFill>
        <p:spPr>
          <a:xfrm>
            <a:off x="794305" y="2672882"/>
            <a:ext cx="4115832" cy="1504224"/>
          </a:xfrm>
          <a:prstGeom prst="rect">
            <a:avLst/>
          </a:prstGeom>
        </p:spPr>
      </p:pic>
      <p:pic>
        <p:nvPicPr>
          <p:cNvPr id="3" name="Picture 2"/>
          <p:cNvPicPr>
            <a:picLocks noChangeAspect="1"/>
          </p:cNvPicPr>
          <p:nvPr/>
        </p:nvPicPr>
        <p:blipFill>
          <a:blip r:embed="rId4"/>
          <a:stretch>
            <a:fillRect/>
          </a:stretch>
        </p:blipFill>
        <p:spPr>
          <a:xfrm>
            <a:off x="5331467" y="2626543"/>
            <a:ext cx="3523427" cy="1631216"/>
          </a:xfrm>
          <a:prstGeom prst="rect">
            <a:avLst/>
          </a:prstGeom>
        </p:spPr>
      </p:pic>
      <p:sp>
        <p:nvSpPr>
          <p:cNvPr id="2" name="TextBox 1"/>
          <p:cNvSpPr txBox="1"/>
          <p:nvPr/>
        </p:nvSpPr>
        <p:spPr>
          <a:xfrm>
            <a:off x="2014397" y="2086170"/>
            <a:ext cx="167564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000000"/>
                </a:solidFill>
                <a:effectLst/>
                <a:uFillTx/>
                <a:latin typeface="+mn-lt"/>
                <a:ea typeface="+mn-ea"/>
                <a:cs typeface="+mn-cs"/>
                <a:sym typeface="Calibri" panose="020F0502020204030204"/>
              </a:rPr>
              <a:t>Transverse</a:t>
            </a:r>
          </a:p>
        </p:txBody>
      </p:sp>
      <p:sp>
        <p:nvSpPr>
          <p:cNvPr id="15" name="TextBox 14"/>
          <p:cNvSpPr txBox="1"/>
          <p:nvPr/>
        </p:nvSpPr>
        <p:spPr>
          <a:xfrm>
            <a:off x="6115594" y="2086170"/>
            <a:ext cx="194379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000000"/>
                </a:solidFill>
                <a:effectLst/>
                <a:uFillTx/>
                <a:latin typeface="+mn-lt"/>
                <a:ea typeface="+mn-ea"/>
                <a:cs typeface="+mn-cs"/>
                <a:sym typeface="Calibri" panose="020F0502020204030204"/>
              </a:rPr>
              <a:t>Longitudinal</a:t>
            </a:r>
          </a:p>
        </p:txBody>
      </p:sp>
      <p:sp>
        <p:nvSpPr>
          <p:cNvPr id="16" name="TextBox 15"/>
          <p:cNvSpPr txBox="1"/>
          <p:nvPr/>
        </p:nvSpPr>
        <p:spPr>
          <a:xfrm>
            <a:off x="5300794" y="4634485"/>
            <a:ext cx="3437021" cy="1154158"/>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lang="en-GB" sz="2300" dirty="0"/>
              <a:t>The vibrations are parallel to the direction of the waves travel</a:t>
            </a:r>
            <a:endParaRPr kumimoji="0" lang="en-US" sz="230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7" name="TextBox 16"/>
          <p:cNvSpPr txBox="1"/>
          <p:nvPr/>
        </p:nvSpPr>
        <p:spPr>
          <a:xfrm>
            <a:off x="991859" y="4634485"/>
            <a:ext cx="3437021" cy="1154158"/>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lang="en-GB" sz="2300" dirty="0"/>
              <a:t>The vibrations are at right angles to the direction of wave travel</a:t>
            </a:r>
            <a:endParaRPr kumimoji="0" lang="en-US" sz="2300" i="0" strike="noStrike" cap="none" spc="0" normalizeH="0" baseline="0" dirty="0">
              <a:ln>
                <a:noFill/>
              </a:ln>
              <a:solidFill>
                <a:srgbClr val="000000"/>
              </a:solidFill>
              <a:effectLst/>
              <a:uFillTx/>
              <a:latin typeface="+mn-lt"/>
              <a:ea typeface="+mn-ea"/>
              <a:cs typeface="+mn-cs"/>
              <a:sym typeface="Calibri" panose="020F0502020204030204"/>
            </a:endParaRPr>
          </a:p>
        </p:txBody>
      </p:sp>
      <p:cxnSp>
        <p:nvCxnSpPr>
          <p:cNvPr id="6" name="Straight Arrow Connector 5"/>
          <p:cNvCxnSpPr/>
          <p:nvPr/>
        </p:nvCxnSpPr>
        <p:spPr>
          <a:xfrm>
            <a:off x="794305" y="4277377"/>
            <a:ext cx="3919585"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9" name="Straight Arrow Connector 18"/>
          <p:cNvCxnSpPr/>
          <p:nvPr/>
        </p:nvCxnSpPr>
        <p:spPr>
          <a:xfrm>
            <a:off x="5430481" y="4274916"/>
            <a:ext cx="3581968"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9" name="TextBox 8"/>
          <p:cNvSpPr txBox="1"/>
          <p:nvPr/>
        </p:nvSpPr>
        <p:spPr>
          <a:xfrm>
            <a:off x="794305" y="3841791"/>
            <a:ext cx="1771186"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rPr>
              <a:t>Direction of Wave</a:t>
            </a:r>
          </a:p>
        </p:txBody>
      </p:sp>
      <p:sp>
        <p:nvSpPr>
          <p:cNvPr id="21" name="TextBox 20"/>
          <p:cNvSpPr txBox="1"/>
          <p:nvPr/>
        </p:nvSpPr>
        <p:spPr>
          <a:xfrm>
            <a:off x="5511465" y="3847155"/>
            <a:ext cx="1771186"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rPr>
              <a:t>Direction of Wave</a:t>
            </a:r>
          </a:p>
        </p:txBody>
      </p:sp>
      <p:cxnSp>
        <p:nvCxnSpPr>
          <p:cNvPr id="22" name="Straight Arrow Connector 21"/>
          <p:cNvCxnSpPr/>
          <p:nvPr/>
        </p:nvCxnSpPr>
        <p:spPr>
          <a:xfrm>
            <a:off x="5272926" y="2672882"/>
            <a:ext cx="3581968"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3" name="TextBox 22"/>
          <p:cNvSpPr txBox="1"/>
          <p:nvPr/>
        </p:nvSpPr>
        <p:spPr>
          <a:xfrm>
            <a:off x="5316307" y="2831957"/>
            <a:ext cx="2203228"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rPr>
              <a:t>Direction of Vibrations</a:t>
            </a:r>
          </a:p>
        </p:txBody>
      </p:sp>
      <p:cxnSp>
        <p:nvCxnSpPr>
          <p:cNvPr id="24" name="Straight Arrow Connector 23"/>
          <p:cNvCxnSpPr/>
          <p:nvPr/>
        </p:nvCxnSpPr>
        <p:spPr>
          <a:xfrm flipV="1">
            <a:off x="712102" y="2776603"/>
            <a:ext cx="0" cy="1304794"/>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6" name="TextBox 25"/>
          <p:cNvSpPr txBox="1"/>
          <p:nvPr/>
        </p:nvSpPr>
        <p:spPr>
          <a:xfrm>
            <a:off x="748942" y="2553084"/>
            <a:ext cx="2203228" cy="3693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rPr>
              <a:t>Direction of Vibrations</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831116"/>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differences between transverse and longitudinal waves?</a:t>
            </a:r>
            <a:endParaRPr lang="en-GB" sz="3200" b="1" dirty="0">
              <a:solidFill>
                <a:srgbClr val="48A9C5"/>
              </a:solidFill>
              <a:sym typeface="Calibri" panose="020F0502020204030204"/>
            </a:endParaRPr>
          </a:p>
        </p:txBody>
      </p:sp>
      <p:graphicFrame>
        <p:nvGraphicFramePr>
          <p:cNvPr id="12" name="Table 11"/>
          <p:cNvGraphicFramePr>
            <a:graphicFrameLocks noGrp="1"/>
          </p:cNvGraphicFramePr>
          <p:nvPr/>
        </p:nvGraphicFramePr>
        <p:xfrm>
          <a:off x="814041" y="2152974"/>
          <a:ext cx="7982060" cy="3577001"/>
        </p:xfrm>
        <a:graphic>
          <a:graphicData uri="http://schemas.openxmlformats.org/drawingml/2006/table">
            <a:tbl>
              <a:tblPr firstRow="1" bandRow="1">
                <a:tableStyleId>{5940675A-B579-460E-94D1-54222C63F5DA}</a:tableStyleId>
              </a:tblPr>
              <a:tblGrid>
                <a:gridCol w="2217276">
                  <a:extLst>
                    <a:ext uri="{9D8B030D-6E8A-4147-A177-3AD203B41FA5}">
                      <a16:colId xmlns:a16="http://schemas.microsoft.com/office/drawing/2014/main" val="20000"/>
                    </a:ext>
                  </a:extLst>
                </a:gridCol>
                <a:gridCol w="2754884">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tblGrid>
              <a:tr h="387561">
                <a:tc>
                  <a:txBody>
                    <a:bodyPr/>
                    <a:lstStyle/>
                    <a:p>
                      <a:pPr algn="ctr"/>
                      <a:r>
                        <a:rPr lang="en-US" sz="2300" b="1" dirty="0"/>
                        <a:t>Property</a:t>
                      </a:r>
                    </a:p>
                  </a:txBody>
                  <a:tcPr anchor="ctr">
                    <a:solidFill>
                      <a:srgbClr val="4A7CB5">
                        <a:alpha val="60000"/>
                      </a:srgbClr>
                    </a:solidFill>
                  </a:tcPr>
                </a:tc>
                <a:tc>
                  <a:txBody>
                    <a:bodyPr/>
                    <a:lstStyle/>
                    <a:p>
                      <a:pPr algn="ctr"/>
                      <a:r>
                        <a:rPr lang="en-US" sz="2300" b="1" dirty="0"/>
                        <a:t>Transverse</a:t>
                      </a:r>
                    </a:p>
                  </a:txBody>
                  <a:tcPr anchor="ctr">
                    <a:solidFill>
                      <a:srgbClr val="4A7CB5">
                        <a:alpha val="60000"/>
                      </a:srgbClr>
                    </a:solidFill>
                  </a:tcPr>
                </a:tc>
                <a:tc>
                  <a:txBody>
                    <a:bodyPr/>
                    <a:lstStyle/>
                    <a:p>
                      <a:pPr algn="ctr"/>
                      <a:r>
                        <a:rPr lang="en-US" sz="2300" b="1" dirty="0"/>
                        <a:t>Longitudinal</a:t>
                      </a:r>
                    </a:p>
                  </a:txBody>
                  <a:tcPr anchor="ctr">
                    <a:solidFill>
                      <a:srgbClr val="4A7CB5">
                        <a:alpha val="60000"/>
                      </a:srgbClr>
                    </a:solidFill>
                  </a:tcPr>
                </a:tc>
                <a:extLst>
                  <a:ext uri="{0D108BD9-81ED-4DB2-BD59-A6C34878D82A}">
                    <a16:rowId xmlns:a16="http://schemas.microsoft.com/office/drawing/2014/main" val="10000"/>
                  </a:ext>
                </a:extLst>
              </a:tr>
              <a:tr h="1123487">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Areas of Compression and Rarefaction</a:t>
                      </a:r>
                    </a:p>
                  </a:txBody>
                  <a:tcPr anchor="ctr"/>
                </a:tc>
                <a:tc>
                  <a:txBody>
                    <a:bodyPr/>
                    <a:lstStyle/>
                    <a:p>
                      <a:pPr algn="ctr"/>
                      <a:r>
                        <a:rPr lang="en-US" sz="2300" dirty="0"/>
                        <a:t>No areas of their compression of rarefaction</a:t>
                      </a:r>
                    </a:p>
                  </a:txBody>
                  <a:tcPr anchor="ctr"/>
                </a:tc>
                <a:tc>
                  <a:txBody>
                    <a:bodyPr/>
                    <a:lstStyle/>
                    <a:p>
                      <a:pPr algn="ctr"/>
                      <a:r>
                        <a:rPr lang="en-US" sz="2300" dirty="0"/>
                        <a:t>Has areas of compression and rarefaction</a:t>
                      </a:r>
                    </a:p>
                  </a:txBody>
                  <a:tcPr anchor="ctr"/>
                </a:tc>
                <a:extLst>
                  <a:ext uri="{0D108BD9-81ED-4DB2-BD59-A6C34878D82A}">
                    <a16:rowId xmlns:a16="http://schemas.microsoft.com/office/drawing/2014/main" val="10001"/>
                  </a:ext>
                </a:extLst>
              </a:tr>
              <a:tr h="849041">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Travelling in Vacuums</a:t>
                      </a:r>
                    </a:p>
                  </a:txBody>
                  <a:tcPr anchor="ctr"/>
                </a:tc>
                <a:tc>
                  <a:txBody>
                    <a:bodyPr/>
                    <a:lstStyle/>
                    <a:p>
                      <a:pPr algn="ctr"/>
                      <a:r>
                        <a:rPr lang="en-US" sz="2300" dirty="0"/>
                        <a:t>Can travel in vacuums</a:t>
                      </a:r>
                    </a:p>
                  </a:txBody>
                  <a:tcPr anchor="ctr"/>
                </a:tc>
                <a:tc>
                  <a:txBody>
                    <a:bodyPr/>
                    <a:lstStyle/>
                    <a:p>
                      <a:pPr algn="ctr"/>
                      <a:r>
                        <a:rPr lang="en-US" sz="2300" dirty="0"/>
                        <a:t>Unable to travel through vacuums</a:t>
                      </a:r>
                    </a:p>
                  </a:txBody>
                  <a:tcPr anchor="ctr"/>
                </a:tc>
                <a:extLst>
                  <a:ext uri="{0D108BD9-81ED-4DB2-BD59-A6C34878D82A}">
                    <a16:rowId xmlns:a16="http://schemas.microsoft.com/office/drawing/2014/main" val="10002"/>
                  </a:ext>
                </a:extLst>
              </a:tr>
              <a:tr h="100231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Direction of Travel</a:t>
                      </a:r>
                    </a:p>
                  </a:txBody>
                  <a:tcPr anchor="ctr"/>
                </a:tc>
                <a:tc>
                  <a:txBody>
                    <a:bodyPr/>
                    <a:lstStyle/>
                    <a:p>
                      <a:pPr algn="ctr"/>
                      <a:r>
                        <a:rPr lang="en-US" sz="2300" dirty="0"/>
                        <a:t>Vibrations at right angles to direction of wave travel</a:t>
                      </a:r>
                    </a:p>
                  </a:txBody>
                  <a:tcPr anchor="ctr"/>
                </a:tc>
                <a:tc>
                  <a:txBody>
                    <a:bodyPr/>
                    <a:lstStyle/>
                    <a:p>
                      <a:pPr algn="ctr"/>
                      <a:r>
                        <a:rPr lang="en-US" sz="2300" dirty="0"/>
                        <a:t>Vibration parallels to direction of the wave travel</a:t>
                      </a:r>
                    </a:p>
                  </a:txBody>
                  <a:tcPr anchor="ctr"/>
                </a:tc>
                <a:extLst>
                  <a:ext uri="{0D108BD9-81ED-4DB2-BD59-A6C34878D82A}">
                    <a16:rowId xmlns:a16="http://schemas.microsoft.com/office/drawing/2014/main" val="10003"/>
                  </a:ext>
                </a:extLst>
              </a:tr>
            </a:tbl>
          </a:graphicData>
        </a:graphic>
      </p:graphicFrame>
      <p:sp>
        <p:nvSpPr>
          <p:cNvPr id="4" name="Rectangle 3"/>
          <p:cNvSpPr/>
          <p:nvPr/>
        </p:nvSpPr>
        <p:spPr>
          <a:xfrm>
            <a:off x="3201102" y="2631305"/>
            <a:ext cx="2485560" cy="106059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1" name="Rectangle 40"/>
          <p:cNvSpPr/>
          <p:nvPr/>
        </p:nvSpPr>
        <p:spPr>
          <a:xfrm>
            <a:off x="6261294" y="2631305"/>
            <a:ext cx="2282825" cy="106059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Rectangle 1"/>
          <p:cNvSpPr/>
          <p:nvPr/>
        </p:nvSpPr>
        <p:spPr>
          <a:xfrm>
            <a:off x="3302469" y="3784190"/>
            <a:ext cx="2282825" cy="646327"/>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Rectangle 2"/>
          <p:cNvSpPr/>
          <p:nvPr/>
        </p:nvSpPr>
        <p:spPr>
          <a:xfrm>
            <a:off x="6049285" y="3875583"/>
            <a:ext cx="2282825" cy="646327"/>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5" name="Rectangle 4"/>
          <p:cNvSpPr/>
          <p:nvPr/>
        </p:nvSpPr>
        <p:spPr>
          <a:xfrm>
            <a:off x="3118268" y="4632805"/>
            <a:ext cx="2568394" cy="106059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Rectangle 5"/>
          <p:cNvSpPr/>
          <p:nvPr/>
        </p:nvSpPr>
        <p:spPr>
          <a:xfrm>
            <a:off x="6024930" y="4632805"/>
            <a:ext cx="2568394" cy="1060594"/>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2"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2859"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What is wave speed?</a:t>
            </a:r>
          </a:p>
        </p:txBody>
      </p:sp>
      <p:sp>
        <p:nvSpPr>
          <p:cNvPr id="12" name="Rectangle 11"/>
          <p:cNvSpPr/>
          <p:nvPr/>
        </p:nvSpPr>
        <p:spPr>
          <a:xfrm>
            <a:off x="5181600" y="4481758"/>
            <a:ext cx="3724639" cy="78750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aphicFrame>
        <p:nvGraphicFramePr>
          <p:cNvPr id="13" name="Table 5"/>
          <p:cNvGraphicFramePr>
            <a:graphicFrameLocks noGrp="1"/>
          </p:cNvGraphicFramePr>
          <p:nvPr/>
        </p:nvGraphicFramePr>
        <p:xfrm>
          <a:off x="704254" y="4481758"/>
          <a:ext cx="8201985" cy="1559167"/>
        </p:xfrm>
        <a:graphic>
          <a:graphicData uri="http://schemas.openxmlformats.org/drawingml/2006/table">
            <a:tbl>
              <a:tblPr firstRow="1" bandRow="1">
                <a:tableStyleId>{5940675A-B579-460E-94D1-54222C63F5DA}</a:tableStyleId>
              </a:tblPr>
              <a:tblGrid>
                <a:gridCol w="2158513">
                  <a:extLst>
                    <a:ext uri="{9D8B030D-6E8A-4147-A177-3AD203B41FA5}">
                      <a16:colId xmlns:a16="http://schemas.microsoft.com/office/drawing/2014/main" val="20000"/>
                    </a:ext>
                  </a:extLst>
                </a:gridCol>
                <a:gridCol w="6043472">
                  <a:extLst>
                    <a:ext uri="{9D8B030D-6E8A-4147-A177-3AD203B41FA5}">
                      <a16:colId xmlns:a16="http://schemas.microsoft.com/office/drawing/2014/main" val="20001"/>
                    </a:ext>
                  </a:extLst>
                </a:gridCol>
              </a:tblGrid>
              <a:tr h="736207">
                <a:tc>
                  <a:txBody>
                    <a:bodyPr/>
                    <a:lstStyle/>
                    <a:p>
                      <a:pPr algn="ctr"/>
                      <a:r>
                        <a:rPr lang="en-US" sz="2400" b="1" dirty="0"/>
                        <a:t>Key Term</a:t>
                      </a:r>
                    </a:p>
                  </a:txBody>
                  <a:tcPr anchor="ctr">
                    <a:solidFill>
                      <a:srgbClr val="4F81BD">
                        <a:alpha val="60000"/>
                      </a:srgbClr>
                    </a:solidFill>
                  </a:tcPr>
                </a:tc>
                <a:tc>
                  <a:txBody>
                    <a:bodyPr/>
                    <a:lstStyle/>
                    <a:p>
                      <a:pPr algn="ctr"/>
                      <a:r>
                        <a:rPr lang="en-US" sz="2400" b="1" dirty="0"/>
                        <a:t>Definition</a:t>
                      </a:r>
                    </a:p>
                  </a:txBody>
                  <a:tcPr anchor="ctr">
                    <a:solidFill>
                      <a:srgbClr val="4F81BD">
                        <a:alpha val="60000"/>
                      </a:srgbClr>
                    </a:solidFill>
                  </a:tcPr>
                </a:tc>
                <a:extLst>
                  <a:ext uri="{0D108BD9-81ED-4DB2-BD59-A6C34878D82A}">
                    <a16:rowId xmlns:a16="http://schemas.microsoft.com/office/drawing/2014/main" val="10000"/>
                  </a:ext>
                </a:extLst>
              </a:tr>
              <a:tr h="56049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b="0" dirty="0">
                          <a:latin typeface="Calibri" panose="020F0502020204030204" charset="0"/>
                          <a:cs typeface="Calibri" panose="020F0502020204030204" charset="0"/>
                        </a:rPr>
                        <a:t>Wave Speed</a:t>
                      </a:r>
                    </a:p>
                  </a:txBody>
                  <a:tcPr anchor="ctr">
                    <a:solidFill>
                      <a:schemeClr val="bg1"/>
                    </a:solidFill>
                  </a:tcPr>
                </a:tc>
                <a:tc>
                  <a:txBody>
                    <a:bodyPr/>
                    <a:lstStyle/>
                    <a:p>
                      <a:pPr algn="ctr"/>
                      <a:r>
                        <a:rPr lang="en-US" sz="2400" dirty="0"/>
                        <a:t>The speed at which the energy is transferred through a medium.</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15" name="Rectangle 14"/>
          <p:cNvSpPr/>
          <p:nvPr/>
        </p:nvSpPr>
        <p:spPr>
          <a:xfrm>
            <a:off x="3054520" y="5321051"/>
            <a:ext cx="5745510" cy="658447"/>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6" name="TextBox 15"/>
          <p:cNvSpPr txBox="1"/>
          <p:nvPr/>
        </p:nvSpPr>
        <p:spPr>
          <a:xfrm>
            <a:off x="1520952" y="2281508"/>
            <a:ext cx="7385287"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rPr>
              <a:t>Wave Speed = Frequency x Wavelength</a:t>
            </a:r>
          </a:p>
        </p:txBody>
      </p:sp>
      <p:sp>
        <p:nvSpPr>
          <p:cNvPr id="17" name="TextBox 16"/>
          <p:cNvSpPr txBox="1"/>
          <p:nvPr/>
        </p:nvSpPr>
        <p:spPr>
          <a:xfrm>
            <a:off x="290998" y="3453113"/>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 per second</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18" name="Straight Arrow Connector 17"/>
          <p:cNvCxnSpPr/>
          <p:nvPr/>
        </p:nvCxnSpPr>
        <p:spPr>
          <a:xfrm flipV="1">
            <a:off x="1744133" y="2813451"/>
            <a:ext cx="689930" cy="53732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4" name="TextBox 23"/>
          <p:cNvSpPr txBox="1"/>
          <p:nvPr/>
        </p:nvSpPr>
        <p:spPr>
          <a:xfrm>
            <a:off x="3579159" y="2735228"/>
            <a:ext cx="1456485"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lang="en-US" sz="3400" b="1" dirty="0">
                <a:solidFill>
                  <a:srgbClr val="4A7CB5"/>
                </a:solidFill>
                <a:latin typeface="+mn-lt"/>
                <a:ea typeface="+mn-ea"/>
                <a:cs typeface="+mn-cs"/>
                <a:sym typeface="Calibri" panose="020F0502020204030204"/>
              </a:rPr>
              <a:t>v = f x </a:t>
            </a:r>
            <a:r>
              <a:rPr lang="en-US" sz="3400" b="1" dirty="0" err="1">
                <a:solidFill>
                  <a:srgbClr val="4A7CB5"/>
                </a:solidFill>
                <a:latin typeface="+mn-lt"/>
                <a:ea typeface="+mn-ea"/>
                <a:cs typeface="+mn-cs"/>
                <a:sym typeface="Calibri" panose="020F0502020204030204"/>
              </a:rPr>
              <a:t>λ</a:t>
            </a:r>
            <a:endPar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endParaRPr>
          </a:p>
        </p:txBody>
      </p:sp>
      <p:sp>
        <p:nvSpPr>
          <p:cNvPr id="25" name="TextBox 24"/>
          <p:cNvSpPr txBox="1"/>
          <p:nvPr/>
        </p:nvSpPr>
        <p:spPr>
          <a:xfrm>
            <a:off x="5086444" y="1158580"/>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Hertz</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Hz</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27" name="Straight Arrow Connector 26"/>
          <p:cNvCxnSpPr/>
          <p:nvPr/>
        </p:nvCxnSpPr>
        <p:spPr>
          <a:xfrm flipH="1">
            <a:off x="5532481" y="1601514"/>
            <a:ext cx="472999" cy="79885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9" name="TextBox 18"/>
          <p:cNvSpPr txBox="1"/>
          <p:nvPr/>
        </p:nvSpPr>
        <p:spPr>
          <a:xfrm>
            <a:off x="5944741" y="3531345"/>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20" name="Straight Arrow Connector 19"/>
          <p:cNvCxnSpPr/>
          <p:nvPr/>
        </p:nvCxnSpPr>
        <p:spPr>
          <a:xfrm flipH="1" flipV="1">
            <a:off x="7419924" y="2810474"/>
            <a:ext cx="20246" cy="63109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24" grpId="0"/>
      <p:bldP spid="2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0952" y="1094722"/>
            <a:ext cx="7279078"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else can wavespeed be determined?</a:t>
            </a:r>
          </a:p>
        </p:txBody>
      </p:sp>
      <p:sp>
        <p:nvSpPr>
          <p:cNvPr id="12" name="Rectangle 11"/>
          <p:cNvSpPr/>
          <p:nvPr/>
        </p:nvSpPr>
        <p:spPr>
          <a:xfrm>
            <a:off x="5181600" y="4481758"/>
            <a:ext cx="3724639" cy="78750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aphicFrame>
        <p:nvGraphicFramePr>
          <p:cNvPr id="13" name="Table 5"/>
          <p:cNvGraphicFramePr>
            <a:graphicFrameLocks noGrp="1"/>
          </p:cNvGraphicFramePr>
          <p:nvPr/>
        </p:nvGraphicFramePr>
        <p:xfrm>
          <a:off x="704254" y="4481758"/>
          <a:ext cx="8201985" cy="1559167"/>
        </p:xfrm>
        <a:graphic>
          <a:graphicData uri="http://schemas.openxmlformats.org/drawingml/2006/table">
            <a:tbl>
              <a:tblPr firstRow="1" bandRow="1">
                <a:tableStyleId>{5940675A-B579-460E-94D1-54222C63F5DA}</a:tableStyleId>
              </a:tblPr>
              <a:tblGrid>
                <a:gridCol w="2158513">
                  <a:extLst>
                    <a:ext uri="{9D8B030D-6E8A-4147-A177-3AD203B41FA5}">
                      <a16:colId xmlns:a16="http://schemas.microsoft.com/office/drawing/2014/main" val="20000"/>
                    </a:ext>
                  </a:extLst>
                </a:gridCol>
                <a:gridCol w="6043472">
                  <a:extLst>
                    <a:ext uri="{9D8B030D-6E8A-4147-A177-3AD203B41FA5}">
                      <a16:colId xmlns:a16="http://schemas.microsoft.com/office/drawing/2014/main" val="20001"/>
                    </a:ext>
                  </a:extLst>
                </a:gridCol>
              </a:tblGrid>
              <a:tr h="736207">
                <a:tc>
                  <a:txBody>
                    <a:bodyPr/>
                    <a:lstStyle/>
                    <a:p>
                      <a:pPr algn="ctr"/>
                      <a:r>
                        <a:rPr lang="en-US" sz="2400" b="1" dirty="0"/>
                        <a:t>Key Term</a:t>
                      </a:r>
                    </a:p>
                  </a:txBody>
                  <a:tcPr anchor="ctr">
                    <a:solidFill>
                      <a:srgbClr val="4F81BD">
                        <a:alpha val="60000"/>
                      </a:srgbClr>
                    </a:solidFill>
                  </a:tcPr>
                </a:tc>
                <a:tc>
                  <a:txBody>
                    <a:bodyPr/>
                    <a:lstStyle/>
                    <a:p>
                      <a:pPr algn="ctr"/>
                      <a:r>
                        <a:rPr lang="en-US" sz="2400" b="1" dirty="0"/>
                        <a:t>Definition</a:t>
                      </a:r>
                    </a:p>
                  </a:txBody>
                  <a:tcPr anchor="ctr">
                    <a:solidFill>
                      <a:srgbClr val="4F81BD">
                        <a:alpha val="60000"/>
                      </a:srgbClr>
                    </a:solidFill>
                  </a:tcPr>
                </a:tc>
                <a:extLst>
                  <a:ext uri="{0D108BD9-81ED-4DB2-BD59-A6C34878D82A}">
                    <a16:rowId xmlns:a16="http://schemas.microsoft.com/office/drawing/2014/main" val="10000"/>
                  </a:ext>
                </a:extLst>
              </a:tr>
              <a:tr h="56049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b="0" dirty="0">
                          <a:latin typeface="Calibri" panose="020F0502020204030204" charset="0"/>
                          <a:cs typeface="Calibri" panose="020F0502020204030204" charset="0"/>
                        </a:rPr>
                        <a:t>Wave Speed</a:t>
                      </a:r>
                    </a:p>
                  </a:txBody>
                  <a:tcPr anchor="ctr">
                    <a:solidFill>
                      <a:schemeClr val="bg1"/>
                    </a:solidFill>
                  </a:tcPr>
                </a:tc>
                <a:tc>
                  <a:txBody>
                    <a:bodyPr/>
                    <a:lstStyle/>
                    <a:p>
                      <a:pPr algn="ctr"/>
                      <a:r>
                        <a:rPr lang="en-US" sz="2400" dirty="0"/>
                        <a:t>The speed at which the energy is transferred through a medium.</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1520952" y="2281508"/>
            <a:ext cx="5557158"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rPr>
              <a:t>Wave Speed = Distance / Time</a:t>
            </a:r>
          </a:p>
        </p:txBody>
      </p:sp>
      <p:sp>
        <p:nvSpPr>
          <p:cNvPr id="17" name="TextBox 16"/>
          <p:cNvSpPr txBox="1"/>
          <p:nvPr/>
        </p:nvSpPr>
        <p:spPr>
          <a:xfrm>
            <a:off x="290998" y="3453113"/>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 per second</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18" name="Straight Arrow Connector 17"/>
          <p:cNvCxnSpPr/>
          <p:nvPr/>
        </p:nvCxnSpPr>
        <p:spPr>
          <a:xfrm flipV="1">
            <a:off x="1744133" y="2813451"/>
            <a:ext cx="689930" cy="53732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4" name="TextBox 23"/>
          <p:cNvSpPr txBox="1"/>
          <p:nvPr/>
        </p:nvSpPr>
        <p:spPr>
          <a:xfrm>
            <a:off x="3579159" y="2735228"/>
            <a:ext cx="1458087"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lang="en-US" sz="3400" b="1" dirty="0">
                <a:solidFill>
                  <a:srgbClr val="4A7CB5"/>
                </a:solidFill>
                <a:latin typeface="+mn-lt"/>
                <a:ea typeface="+mn-ea"/>
                <a:cs typeface="+mn-cs"/>
                <a:sym typeface="Calibri" panose="020F0502020204030204"/>
              </a:rPr>
              <a:t>v = x x t</a:t>
            </a:r>
            <a:endPar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endParaRPr>
          </a:p>
        </p:txBody>
      </p:sp>
      <p:sp>
        <p:nvSpPr>
          <p:cNvPr id="25" name="TextBox 24"/>
          <p:cNvSpPr txBox="1"/>
          <p:nvPr/>
        </p:nvSpPr>
        <p:spPr>
          <a:xfrm>
            <a:off x="3579159" y="3612541"/>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27" name="Straight Arrow Connector 26"/>
          <p:cNvCxnSpPr/>
          <p:nvPr/>
        </p:nvCxnSpPr>
        <p:spPr>
          <a:xfrm flipV="1">
            <a:off x="5181600" y="2810474"/>
            <a:ext cx="0" cy="72087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9" name="TextBox 18"/>
          <p:cNvSpPr txBox="1"/>
          <p:nvPr/>
        </p:nvSpPr>
        <p:spPr>
          <a:xfrm>
            <a:off x="5944741" y="3531345"/>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Seconds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20" name="Straight Arrow Connector 19"/>
          <p:cNvCxnSpPr/>
          <p:nvPr/>
        </p:nvCxnSpPr>
        <p:spPr>
          <a:xfrm flipH="1" flipV="1">
            <a:off x="6890657" y="2810474"/>
            <a:ext cx="549513" cy="63109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2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69111" y="1838662"/>
          <a:ext cx="5241358" cy="4173904"/>
        </p:xfrm>
        <a:graphic>
          <a:graphicData uri="http://schemas.openxmlformats.org/drawingml/2006/table">
            <a:tbl>
              <a:tblPr firstRow="1" bandRow="1">
                <a:tableStyleId>{5940675A-B579-460E-94D1-54222C63F5DA}</a:tableStyleId>
              </a:tblPr>
              <a:tblGrid>
                <a:gridCol w="2192205">
                  <a:extLst>
                    <a:ext uri="{9D8B030D-6E8A-4147-A177-3AD203B41FA5}">
                      <a16:colId xmlns:a16="http://schemas.microsoft.com/office/drawing/2014/main" val="20000"/>
                    </a:ext>
                  </a:extLst>
                </a:gridCol>
                <a:gridCol w="3049153">
                  <a:extLst>
                    <a:ext uri="{9D8B030D-6E8A-4147-A177-3AD203B41FA5}">
                      <a16:colId xmlns:a16="http://schemas.microsoft.com/office/drawing/2014/main" val="20001"/>
                    </a:ext>
                  </a:extLst>
                </a:gridCol>
              </a:tblGrid>
              <a:tr h="730795">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Convert Units</a:t>
                      </a:r>
                    </a:p>
                  </a:txBody>
                  <a:tcPr anchor="ctr">
                    <a:solidFill>
                      <a:srgbClr val="4F81BD">
                        <a:alpha val="60000"/>
                      </a:srgbClr>
                    </a:solidFill>
                  </a:tcPr>
                </a:tc>
                <a:tc>
                  <a:txBody>
                    <a:bodyPr/>
                    <a:lstStyle/>
                    <a:p>
                      <a:pPr algn="ctr"/>
                      <a:r>
                        <a:rPr lang="en-US" sz="2000" dirty="0"/>
                        <a:t>22mm = 0.022</a:t>
                      </a:r>
                    </a:p>
                  </a:txBody>
                  <a:tcPr anchor="ctr"/>
                </a:tc>
                <a:extLst>
                  <a:ext uri="{0D108BD9-81ED-4DB2-BD59-A6C34878D82A}">
                    <a16:rowId xmlns:a16="http://schemas.microsoft.com/office/drawing/2014/main" val="10000"/>
                  </a:ext>
                </a:extLst>
              </a:tr>
              <a:tr h="103752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Write down the formula.</a:t>
                      </a:r>
                    </a:p>
                  </a:txBody>
                  <a:tcPr anchor="ctr">
                    <a:solidFill>
                      <a:srgbClr val="4F81BD">
                        <a:alpha val="60000"/>
                      </a:srgbClr>
                    </a:solidFill>
                  </a:tcPr>
                </a:tc>
                <a:tc>
                  <a:txBody>
                    <a:bodyPr/>
                    <a:lstStyle/>
                    <a:p>
                      <a:pPr marL="0" marR="0" indent="0" algn="ctr" defTabSz="457200" rtl="0" fontAlgn="auto" latinLnBrk="0" hangingPunct="0">
                        <a:lnSpc>
                          <a:spcPct val="100000"/>
                        </a:lnSpc>
                        <a:spcBef>
                          <a:spcPts val="0"/>
                        </a:spcBef>
                        <a:spcAft>
                          <a:spcPts val="0"/>
                        </a:spcAft>
                        <a:buClrTx/>
                        <a:buSzTx/>
                        <a:buFontTx/>
                        <a:buNone/>
                      </a:pPr>
                      <a:r>
                        <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rPr>
                        <a:t>v = f x </a:t>
                      </a:r>
                      <a:r>
                        <a:rPr kumimoji="0" lang="en-US" sz="2000" b="0" i="0" u="none" strike="noStrike" cap="none" spc="0" normalizeH="0" baseline="0" dirty="0" err="1">
                          <a:ln>
                            <a:noFill/>
                          </a:ln>
                          <a:solidFill>
                            <a:srgbClr val="000000"/>
                          </a:solidFill>
                          <a:effectLst/>
                          <a:uFillTx/>
                          <a:latin typeface="+mn-lt"/>
                          <a:ea typeface="+mn-ea"/>
                          <a:cs typeface="+mn-cs"/>
                          <a:sym typeface="Calibri" panose="020F0502020204030204"/>
                        </a:rPr>
                        <a:t>λ</a:t>
                      </a:r>
                      <a:endPar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endParaRPr>
                    </a:p>
                  </a:txBody>
                  <a:tcPr anchor="ctr"/>
                </a:tc>
                <a:extLst>
                  <a:ext uri="{0D108BD9-81ED-4DB2-BD59-A6C34878D82A}">
                    <a16:rowId xmlns:a16="http://schemas.microsoft.com/office/drawing/2014/main" val="10001"/>
                  </a:ext>
                </a:extLst>
              </a:tr>
              <a:tr h="837396">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Substitute Values</a:t>
                      </a:r>
                    </a:p>
                  </a:txBody>
                  <a:tcPr anchor="ctr">
                    <a:solidFill>
                      <a:srgbClr val="4F81BD">
                        <a:alpha val="60000"/>
                      </a:srgbClr>
                    </a:solidFill>
                  </a:tcPr>
                </a:tc>
                <a:tc>
                  <a:txBody>
                    <a:bodyPr/>
                    <a:lstStyle/>
                    <a:p>
                      <a:pPr marL="0" marR="0" indent="0" algn="ctr" defTabSz="457200" rtl="0" fontAlgn="auto" latinLnBrk="0" hangingPunct="0">
                        <a:lnSpc>
                          <a:spcPct val="100000"/>
                        </a:lnSpc>
                        <a:spcBef>
                          <a:spcPts val="0"/>
                        </a:spcBef>
                        <a:spcAft>
                          <a:spcPts val="0"/>
                        </a:spcAft>
                        <a:buClrTx/>
                        <a:buSzTx/>
                        <a:buFontTx/>
                        <a:buNone/>
                      </a:pPr>
                      <a:r>
                        <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rPr>
                        <a:t>v = 25 x 0.022</a:t>
                      </a:r>
                    </a:p>
                  </a:txBody>
                  <a:tcPr anchor="ctr"/>
                </a:tc>
                <a:extLst>
                  <a:ext uri="{0D108BD9-81ED-4DB2-BD59-A6C34878D82A}">
                    <a16:rowId xmlns:a16="http://schemas.microsoft.com/office/drawing/2014/main" val="10002"/>
                  </a:ext>
                </a:extLst>
              </a:tr>
              <a:tr h="730795">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Do the Maths</a:t>
                      </a:r>
                    </a:p>
                  </a:txBody>
                  <a:tcPr anchor="ctr">
                    <a:solidFill>
                      <a:srgbClr val="4F81BD">
                        <a:alpha val="6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rPr>
                        <a:t>v = 0.56</a:t>
                      </a:r>
                      <a:endParaRPr lang="en-US" sz="2000" i="0" baseline="0" dirty="0"/>
                    </a:p>
                  </a:txBody>
                  <a:tcPr anchor="ctr"/>
                </a:tc>
                <a:extLst>
                  <a:ext uri="{0D108BD9-81ED-4DB2-BD59-A6C34878D82A}">
                    <a16:rowId xmlns:a16="http://schemas.microsoft.com/office/drawing/2014/main" val="10003"/>
                  </a:ext>
                </a:extLst>
              </a:tr>
              <a:tr h="837396">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Round and add units.</a:t>
                      </a:r>
                    </a:p>
                  </a:txBody>
                  <a:tcPr anchor="ctr">
                    <a:solidFill>
                      <a:srgbClr val="4F81BD">
                        <a:alpha val="6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aseline="0" dirty="0"/>
                        <a:t>0.56m/s</a:t>
                      </a:r>
                      <a:endParaRPr lang="en-US" sz="2000" baseline="30000" dirty="0"/>
                    </a:p>
                  </a:txBody>
                  <a:tcPr anchor="ctr"/>
                </a:tc>
                <a:extLst>
                  <a:ext uri="{0D108BD9-81ED-4DB2-BD59-A6C34878D82A}">
                    <a16:rowId xmlns:a16="http://schemas.microsoft.com/office/drawing/2014/main" val="10004"/>
                  </a:ext>
                </a:extLst>
              </a:tr>
            </a:tbl>
          </a:graphicData>
        </a:graphic>
      </p:graphicFrame>
      <p:sp>
        <p:nvSpPr>
          <p:cNvPr id="4" name="Rectangle 3"/>
          <p:cNvSpPr/>
          <p:nvPr/>
        </p:nvSpPr>
        <p:spPr>
          <a:xfrm>
            <a:off x="565073" y="767807"/>
            <a:ext cx="8447375" cy="954107"/>
          </a:xfrm>
          <a:prstGeom prst="rect">
            <a:avLst/>
          </a:prstGeom>
        </p:spPr>
        <p:txBody>
          <a:bodyPr wrap="square">
            <a:spAutoFit/>
          </a:bodyPr>
          <a:lstStyle/>
          <a:p>
            <a:pPr algn="just"/>
            <a:r>
              <a:rPr lang="en-GB" sz="2800" b="1" dirty="0">
                <a:solidFill>
                  <a:schemeClr val="tx1"/>
                </a:solidFill>
                <a:sym typeface="Calibri" panose="020F0502020204030204"/>
              </a:rPr>
              <a:t>Determine the speed of a wave when frequency is 25Hz and wavelength is 22mm  (3 marks)</a:t>
            </a:r>
          </a:p>
        </p:txBody>
      </p:sp>
      <p:sp>
        <p:nvSpPr>
          <p:cNvPr id="5" name="Rectangle 4"/>
          <p:cNvSpPr/>
          <p:nvPr/>
        </p:nvSpPr>
        <p:spPr>
          <a:xfrm>
            <a:off x="3209082" y="2032838"/>
            <a:ext cx="2146852"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Rectangle 5"/>
          <p:cNvSpPr/>
          <p:nvPr/>
        </p:nvSpPr>
        <p:spPr>
          <a:xfrm>
            <a:off x="3164710" y="2867840"/>
            <a:ext cx="2146852"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3164415" y="3736910"/>
            <a:ext cx="2496178"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Rectangle 7"/>
          <p:cNvSpPr/>
          <p:nvPr/>
        </p:nvSpPr>
        <p:spPr>
          <a:xfrm>
            <a:off x="3089627" y="5291993"/>
            <a:ext cx="2496178"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9" name="Rectangle 8"/>
          <p:cNvSpPr/>
          <p:nvPr/>
        </p:nvSpPr>
        <p:spPr>
          <a:xfrm>
            <a:off x="3246268" y="4571912"/>
            <a:ext cx="2496178"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pSp>
        <p:nvGrpSpPr>
          <p:cNvPr id="13" name="Group 12"/>
          <p:cNvGrpSpPr/>
          <p:nvPr/>
        </p:nvGrpSpPr>
        <p:grpSpPr>
          <a:xfrm>
            <a:off x="5570638" y="1960593"/>
            <a:ext cx="3441810" cy="461661"/>
            <a:chOff x="5570638" y="2512683"/>
            <a:chExt cx="3441810" cy="461661"/>
          </a:xfrm>
        </p:grpSpPr>
        <p:sp>
          <p:nvSpPr>
            <p:cNvPr id="10" name="TextBox 9"/>
            <p:cNvSpPr txBox="1"/>
            <p:nvPr/>
          </p:nvSpPr>
          <p:spPr>
            <a:xfrm>
              <a:off x="6052411" y="2512683"/>
              <a:ext cx="2960037" cy="461661"/>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rPr>
                <a:t>Usually 1 mark for this.</a:t>
              </a:r>
            </a:p>
          </p:txBody>
        </p:sp>
        <p:cxnSp>
          <p:nvCxnSpPr>
            <p:cNvPr id="12" name="Straight Arrow Connector 11"/>
            <p:cNvCxnSpPr>
              <a:stCxn id="10" idx="1"/>
            </p:cNvCxnSpPr>
            <p:nvPr/>
          </p:nvCxnSpPr>
          <p:spPr>
            <a:xfrm flipH="1" flipV="1">
              <a:off x="5570638" y="2743513"/>
              <a:ext cx="481773" cy="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8" name="Group 27"/>
          <p:cNvGrpSpPr/>
          <p:nvPr/>
        </p:nvGrpSpPr>
        <p:grpSpPr>
          <a:xfrm>
            <a:off x="5236029" y="4665487"/>
            <a:ext cx="3773672" cy="1200325"/>
            <a:chOff x="5236029" y="1299150"/>
            <a:chExt cx="3773672" cy="1200325"/>
          </a:xfrm>
        </p:grpSpPr>
        <p:sp>
          <p:nvSpPr>
            <p:cNvPr id="29" name="TextBox 28"/>
            <p:cNvSpPr txBox="1"/>
            <p:nvPr/>
          </p:nvSpPr>
          <p:spPr>
            <a:xfrm>
              <a:off x="6049664" y="1299150"/>
              <a:ext cx="2960037"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Answer to 2 </a:t>
              </a:r>
              <a:r>
                <a:rPr lang="en-US" sz="2400" dirty="0" err="1">
                  <a:latin typeface="+mn-lt"/>
                  <a:ea typeface="+mn-ea"/>
                  <a:cs typeface="+mn-cs"/>
                  <a:sym typeface="Calibri" panose="020F0502020204030204"/>
                </a:rPr>
                <a:t>s.f</a:t>
              </a:r>
              <a:r>
                <a:rPr lang="en-US" sz="2400" dirty="0">
                  <a:latin typeface="+mn-lt"/>
                  <a:ea typeface="+mn-ea"/>
                  <a:cs typeface="+mn-cs"/>
                  <a:sym typeface="Calibri" panose="020F0502020204030204"/>
                </a:rPr>
                <a:t> which is the same as the values in the qu.</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cxnSp>
          <p:nvCxnSpPr>
            <p:cNvPr id="30" name="Straight Arrow Connector 29"/>
            <p:cNvCxnSpPr>
              <a:stCxn id="29" idx="1"/>
            </p:cNvCxnSpPr>
            <p:nvPr/>
          </p:nvCxnSpPr>
          <p:spPr>
            <a:xfrm flipH="1">
              <a:off x="5236029" y="1899313"/>
              <a:ext cx="813635" cy="31872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69111" y="1761170"/>
          <a:ext cx="5241358" cy="4155821"/>
        </p:xfrm>
        <a:graphic>
          <a:graphicData uri="http://schemas.openxmlformats.org/drawingml/2006/table">
            <a:tbl>
              <a:tblPr firstRow="1" bandRow="1">
                <a:tableStyleId>{5940675A-B579-460E-94D1-54222C63F5DA}</a:tableStyleId>
              </a:tblPr>
              <a:tblGrid>
                <a:gridCol w="2192205">
                  <a:extLst>
                    <a:ext uri="{9D8B030D-6E8A-4147-A177-3AD203B41FA5}">
                      <a16:colId xmlns:a16="http://schemas.microsoft.com/office/drawing/2014/main" val="20000"/>
                    </a:ext>
                  </a:extLst>
                </a:gridCol>
                <a:gridCol w="3049153">
                  <a:extLst>
                    <a:ext uri="{9D8B030D-6E8A-4147-A177-3AD203B41FA5}">
                      <a16:colId xmlns:a16="http://schemas.microsoft.com/office/drawing/2014/main" val="20001"/>
                    </a:ext>
                  </a:extLst>
                </a:gridCol>
              </a:tblGrid>
              <a:tr h="56990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Convert Units</a:t>
                      </a:r>
                    </a:p>
                  </a:txBody>
                  <a:tcPr anchor="ctr">
                    <a:solidFill>
                      <a:srgbClr val="4F81BD">
                        <a:alpha val="60000"/>
                      </a:srgbClr>
                    </a:solidFill>
                  </a:tcPr>
                </a:tc>
                <a:tc>
                  <a:txBody>
                    <a:bodyPr/>
                    <a:lstStyle/>
                    <a:p>
                      <a:pPr algn="ctr"/>
                      <a:r>
                        <a:rPr lang="en-US" sz="2000" dirty="0"/>
                        <a:t>12mm = 0.012</a:t>
                      </a:r>
                    </a:p>
                  </a:txBody>
                  <a:tcPr anchor="ctr"/>
                </a:tc>
                <a:extLst>
                  <a:ext uri="{0D108BD9-81ED-4DB2-BD59-A6C34878D82A}">
                    <a16:rowId xmlns:a16="http://schemas.microsoft.com/office/drawing/2014/main" val="10000"/>
                  </a:ext>
                </a:extLst>
              </a:tr>
              <a:tr h="809099">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Write down the formula.</a:t>
                      </a:r>
                    </a:p>
                  </a:txBody>
                  <a:tcPr anchor="ctr">
                    <a:solidFill>
                      <a:srgbClr val="4F81BD">
                        <a:alpha val="60000"/>
                      </a:srgbClr>
                    </a:solidFill>
                  </a:tcPr>
                </a:tc>
                <a:tc>
                  <a:txBody>
                    <a:bodyPr/>
                    <a:lstStyle/>
                    <a:p>
                      <a:pPr marL="0" marR="0" indent="0" algn="ctr" defTabSz="457200" rtl="0" fontAlgn="auto" latinLnBrk="0" hangingPunct="0">
                        <a:lnSpc>
                          <a:spcPct val="100000"/>
                        </a:lnSpc>
                        <a:spcBef>
                          <a:spcPts val="0"/>
                        </a:spcBef>
                        <a:spcAft>
                          <a:spcPts val="0"/>
                        </a:spcAft>
                        <a:buClrTx/>
                        <a:buSzTx/>
                        <a:buFontTx/>
                        <a:buNone/>
                      </a:pPr>
                      <a:r>
                        <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rPr>
                        <a:t>v = f x </a:t>
                      </a:r>
                      <a:r>
                        <a:rPr kumimoji="0" lang="en-US" sz="2000" b="0" i="0" u="none" strike="noStrike" cap="none" spc="0" normalizeH="0" baseline="0" dirty="0" err="1">
                          <a:ln>
                            <a:noFill/>
                          </a:ln>
                          <a:solidFill>
                            <a:srgbClr val="000000"/>
                          </a:solidFill>
                          <a:effectLst/>
                          <a:uFillTx/>
                          <a:latin typeface="+mn-lt"/>
                          <a:ea typeface="+mn-ea"/>
                          <a:cs typeface="+mn-cs"/>
                          <a:sym typeface="Calibri" panose="020F0502020204030204"/>
                        </a:rPr>
                        <a:t>λ</a:t>
                      </a:r>
                      <a:endPar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endParaRPr>
                    </a:p>
                  </a:txBody>
                  <a:tcPr anchor="ctr"/>
                </a:tc>
                <a:extLst>
                  <a:ext uri="{0D108BD9-81ED-4DB2-BD59-A6C34878D82A}">
                    <a16:rowId xmlns:a16="http://schemas.microsoft.com/office/drawing/2014/main" val="10001"/>
                  </a:ext>
                </a:extLst>
              </a:tr>
              <a:tr h="653034">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Substitute Values</a:t>
                      </a:r>
                    </a:p>
                  </a:txBody>
                  <a:tcPr anchor="ctr">
                    <a:solidFill>
                      <a:srgbClr val="4F81BD">
                        <a:alpha val="60000"/>
                      </a:srgbClr>
                    </a:solidFill>
                  </a:tcPr>
                </a:tc>
                <a:tc>
                  <a:txBody>
                    <a:bodyPr/>
                    <a:lstStyle/>
                    <a:p>
                      <a:pPr marL="0" marR="0" indent="0" algn="ctr" defTabSz="457200" rtl="0" fontAlgn="auto" latinLnBrk="0" hangingPunct="0">
                        <a:lnSpc>
                          <a:spcPct val="100000"/>
                        </a:lnSpc>
                        <a:spcBef>
                          <a:spcPts val="0"/>
                        </a:spcBef>
                        <a:spcAft>
                          <a:spcPts val="0"/>
                        </a:spcAft>
                        <a:buClrTx/>
                        <a:buSzTx/>
                        <a:buFontTx/>
                        <a:buNone/>
                      </a:pPr>
                      <a:r>
                        <a:rPr kumimoji="0" lang="en-US" sz="2000" b="0" i="0" u="none" strike="noStrike" cap="none" spc="0" normalizeH="0" baseline="0" dirty="0">
                          <a:ln>
                            <a:noFill/>
                          </a:ln>
                          <a:solidFill>
                            <a:srgbClr val="000000"/>
                          </a:solidFill>
                          <a:effectLst/>
                          <a:uFillTx/>
                          <a:latin typeface="+mn-lt"/>
                          <a:ea typeface="+mn-ea"/>
                          <a:cs typeface="+mn-cs"/>
                          <a:sym typeface="Calibri" panose="020F0502020204030204"/>
                        </a:rPr>
                        <a:t>12 = f x 0.012</a:t>
                      </a:r>
                    </a:p>
                  </a:txBody>
                  <a:tcPr anchor="ctr"/>
                </a:tc>
                <a:extLst>
                  <a:ext uri="{0D108BD9-81ED-4DB2-BD59-A6C34878D82A}">
                    <a16:rowId xmlns:a16="http://schemas.microsoft.com/office/drawing/2014/main" val="10002"/>
                  </a:ext>
                </a:extLst>
              </a:tr>
              <a:tr h="147075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Do the Maths</a:t>
                      </a:r>
                    </a:p>
                  </a:txBody>
                  <a:tcPr anchor="ctr">
                    <a:solidFill>
                      <a:srgbClr val="4F81BD">
                        <a:alpha val="6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GB" sz="2000" b="0" i="0" u="none" strike="noStrike" cap="none" spc="0" normalizeH="0" baseline="0" dirty="0">
                          <a:ln>
                            <a:noFill/>
                          </a:ln>
                          <a:solidFill>
                            <a:srgbClr val="000000"/>
                          </a:solidFill>
                          <a:effectLst/>
                          <a:uFillTx/>
                          <a:latin typeface="+mn-lt"/>
                          <a:ea typeface="+mn-ea"/>
                          <a:cs typeface="+mn-cs"/>
                          <a:sym typeface="Calibri" panose="020F0502020204030204"/>
                        </a:rPr>
                        <a:t>f = 12 / 0.012</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GB" sz="2000" b="0" i="0" u="none" strike="noStrike" cap="none" spc="0" normalizeH="0" baseline="0" dirty="0">
                          <a:ln>
                            <a:noFill/>
                          </a:ln>
                          <a:solidFill>
                            <a:srgbClr val="000000"/>
                          </a:solidFill>
                          <a:effectLst/>
                          <a:uFillTx/>
                          <a:latin typeface="+mn-lt"/>
                          <a:ea typeface="+mn-ea"/>
                          <a:cs typeface="+mn-cs"/>
                          <a:sym typeface="Calibri" panose="020F0502020204030204"/>
                        </a:rPr>
                        <a:t>f = 1000</a:t>
                      </a:r>
                      <a:endParaRPr lang="en-US" sz="2000" i="0" baseline="0" dirty="0"/>
                    </a:p>
                  </a:txBody>
                  <a:tcPr anchor="ctr"/>
                </a:tc>
                <a:extLst>
                  <a:ext uri="{0D108BD9-81ED-4DB2-BD59-A6C34878D82A}">
                    <a16:rowId xmlns:a16="http://schemas.microsoft.com/office/drawing/2014/main" val="10003"/>
                  </a:ext>
                </a:extLst>
              </a:tr>
              <a:tr h="653034">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Round and add units.</a:t>
                      </a:r>
                    </a:p>
                  </a:txBody>
                  <a:tcPr anchor="ctr">
                    <a:solidFill>
                      <a:srgbClr val="4F81BD">
                        <a:alpha val="6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aseline="0" dirty="0"/>
                        <a:t>1000Hz</a:t>
                      </a:r>
                      <a:endParaRPr lang="en-US" sz="2000" baseline="30000" dirty="0"/>
                    </a:p>
                  </a:txBody>
                  <a:tcPr anchor="ctr"/>
                </a:tc>
                <a:extLst>
                  <a:ext uri="{0D108BD9-81ED-4DB2-BD59-A6C34878D82A}">
                    <a16:rowId xmlns:a16="http://schemas.microsoft.com/office/drawing/2014/main" val="10004"/>
                  </a:ext>
                </a:extLst>
              </a:tr>
            </a:tbl>
          </a:graphicData>
        </a:graphic>
      </p:graphicFrame>
      <p:sp>
        <p:nvSpPr>
          <p:cNvPr id="4" name="Rectangle 3"/>
          <p:cNvSpPr/>
          <p:nvPr/>
        </p:nvSpPr>
        <p:spPr>
          <a:xfrm>
            <a:off x="565073" y="736614"/>
            <a:ext cx="8447375" cy="954107"/>
          </a:xfrm>
          <a:prstGeom prst="rect">
            <a:avLst/>
          </a:prstGeom>
        </p:spPr>
        <p:txBody>
          <a:bodyPr wrap="square">
            <a:spAutoFit/>
          </a:bodyPr>
          <a:lstStyle/>
          <a:p>
            <a:pPr algn="just"/>
            <a:r>
              <a:rPr lang="en-GB" sz="2800" b="1" dirty="0">
                <a:solidFill>
                  <a:schemeClr val="tx1"/>
                </a:solidFill>
                <a:sym typeface="Calibri" panose="020F0502020204030204"/>
              </a:rPr>
              <a:t>Calculate the frequency of a wave when the wave speed is 12m/s and the wavelength is 12mm </a:t>
            </a:r>
          </a:p>
        </p:txBody>
      </p:sp>
      <p:sp>
        <p:nvSpPr>
          <p:cNvPr id="5" name="Rectangle 4"/>
          <p:cNvSpPr/>
          <p:nvPr/>
        </p:nvSpPr>
        <p:spPr>
          <a:xfrm>
            <a:off x="3297011" y="1785130"/>
            <a:ext cx="2146852"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Rectangle 5"/>
          <p:cNvSpPr/>
          <p:nvPr/>
        </p:nvSpPr>
        <p:spPr>
          <a:xfrm>
            <a:off x="3297011" y="2481527"/>
            <a:ext cx="2146852"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3164415" y="3201884"/>
            <a:ext cx="2496178"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Rectangle 7"/>
          <p:cNvSpPr/>
          <p:nvPr/>
        </p:nvSpPr>
        <p:spPr>
          <a:xfrm>
            <a:off x="3089627" y="5323768"/>
            <a:ext cx="2496178" cy="51683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9" name="Rectangle 8"/>
          <p:cNvSpPr/>
          <p:nvPr/>
        </p:nvSpPr>
        <p:spPr>
          <a:xfrm>
            <a:off x="3226547" y="3941562"/>
            <a:ext cx="2496178" cy="120032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grpSp>
        <p:nvGrpSpPr>
          <p:cNvPr id="13" name="Group 12"/>
          <p:cNvGrpSpPr/>
          <p:nvPr/>
        </p:nvGrpSpPr>
        <p:grpSpPr>
          <a:xfrm>
            <a:off x="5570638" y="1883100"/>
            <a:ext cx="3441810" cy="461661"/>
            <a:chOff x="5570638" y="2512683"/>
            <a:chExt cx="3441810" cy="461661"/>
          </a:xfrm>
        </p:grpSpPr>
        <p:sp>
          <p:nvSpPr>
            <p:cNvPr id="10" name="TextBox 9"/>
            <p:cNvSpPr txBox="1"/>
            <p:nvPr/>
          </p:nvSpPr>
          <p:spPr>
            <a:xfrm>
              <a:off x="6052411" y="2512683"/>
              <a:ext cx="2960037" cy="461661"/>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rPr>
                <a:t>Usually 1 mark for this.</a:t>
              </a:r>
            </a:p>
          </p:txBody>
        </p:sp>
        <p:cxnSp>
          <p:nvCxnSpPr>
            <p:cNvPr id="12" name="Straight Arrow Connector 11"/>
            <p:cNvCxnSpPr>
              <a:stCxn id="10" idx="1"/>
            </p:cNvCxnSpPr>
            <p:nvPr/>
          </p:nvCxnSpPr>
          <p:spPr>
            <a:xfrm flipH="1" flipV="1">
              <a:off x="5570638" y="2743513"/>
              <a:ext cx="481773" cy="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17" name="Group 16"/>
          <p:cNvGrpSpPr/>
          <p:nvPr/>
        </p:nvGrpSpPr>
        <p:grpSpPr>
          <a:xfrm>
            <a:off x="5454376" y="2412156"/>
            <a:ext cx="3555325" cy="1200325"/>
            <a:chOff x="5454376" y="1299150"/>
            <a:chExt cx="3555325" cy="1200325"/>
          </a:xfrm>
        </p:grpSpPr>
        <p:sp>
          <p:nvSpPr>
            <p:cNvPr id="18" name="TextBox 17"/>
            <p:cNvSpPr txBox="1"/>
            <p:nvPr/>
          </p:nvSpPr>
          <p:spPr>
            <a:xfrm>
              <a:off x="6049664" y="1299150"/>
              <a:ext cx="2960037"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rPr>
                <a:t>Substitute before you do any rearranging. </a:t>
              </a:r>
              <a:r>
                <a:rPr lang="en-US" sz="2400" dirty="0">
                  <a:latin typeface="+mn-lt"/>
                  <a:ea typeface="+mn-ea"/>
                  <a:cs typeface="+mn-cs"/>
                  <a:sym typeface="Calibri" panose="020F0502020204030204"/>
                </a:rPr>
                <a:t>1</a:t>
              </a:r>
              <a:r>
                <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rPr>
                <a:t> mark for doing this. </a:t>
              </a:r>
            </a:p>
          </p:txBody>
        </p:sp>
        <p:cxnSp>
          <p:nvCxnSpPr>
            <p:cNvPr id="19" name="Straight Arrow Connector 18"/>
            <p:cNvCxnSpPr>
              <a:stCxn id="18" idx="1"/>
            </p:cNvCxnSpPr>
            <p:nvPr/>
          </p:nvCxnSpPr>
          <p:spPr>
            <a:xfrm flipH="1">
              <a:off x="5454376" y="1899313"/>
              <a:ext cx="595288" cy="514914"/>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4" name="Group 23"/>
          <p:cNvGrpSpPr/>
          <p:nvPr/>
        </p:nvGrpSpPr>
        <p:grpSpPr>
          <a:xfrm>
            <a:off x="5645426" y="3692201"/>
            <a:ext cx="3364275" cy="1200325"/>
            <a:chOff x="5645426" y="1299150"/>
            <a:chExt cx="3364275" cy="1200325"/>
          </a:xfrm>
        </p:grpSpPr>
        <p:sp>
          <p:nvSpPr>
            <p:cNvPr id="25" name="TextBox 24"/>
            <p:cNvSpPr txBox="1"/>
            <p:nvPr/>
          </p:nvSpPr>
          <p:spPr>
            <a:xfrm>
              <a:off x="6049664" y="1299150"/>
              <a:ext cx="2960037"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rPr>
                <a:t>Show each step that you do.  2 marks available here. </a:t>
              </a:r>
            </a:p>
          </p:txBody>
        </p:sp>
        <p:cxnSp>
          <p:nvCxnSpPr>
            <p:cNvPr id="26" name="Straight Arrow Connector 25"/>
            <p:cNvCxnSpPr>
              <a:stCxn id="25" idx="1"/>
            </p:cNvCxnSpPr>
            <p:nvPr/>
          </p:nvCxnSpPr>
          <p:spPr>
            <a:xfrm flipH="1">
              <a:off x="5645426" y="1899313"/>
              <a:ext cx="404238" cy="31761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095753"/>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waves?</a:t>
            </a:r>
            <a:endParaRPr lang="en-GB" sz="3200" b="1" dirty="0">
              <a:solidFill>
                <a:srgbClr val="48A9C5"/>
              </a:solidFill>
              <a:sym typeface="Calibri" panose="020F0502020204030204"/>
            </a:endParaRPr>
          </a:p>
        </p:txBody>
      </p:sp>
      <p:pic>
        <p:nvPicPr>
          <p:cNvPr id="5" name="Picture 4" descr="Application&#10;&#10;Description automatically generated with medium confidence"/>
          <p:cNvPicPr>
            <a:picLocks noChangeAspect="1"/>
          </p:cNvPicPr>
          <p:nvPr/>
        </p:nvPicPr>
        <p:blipFill rotWithShape="1">
          <a:blip r:embed="rId3"/>
          <a:srcRect l="3326" t="60454" r="5160" b="15898"/>
          <a:stretch>
            <a:fillRect/>
          </a:stretch>
        </p:blipFill>
        <p:spPr>
          <a:xfrm>
            <a:off x="987579" y="2148040"/>
            <a:ext cx="3852436" cy="1407960"/>
          </a:xfrm>
          <a:prstGeom prst="rect">
            <a:avLst/>
          </a:prstGeom>
        </p:spPr>
      </p:pic>
      <p:pic>
        <p:nvPicPr>
          <p:cNvPr id="6" name="Picture 5"/>
          <p:cNvPicPr>
            <a:picLocks noChangeAspect="1"/>
          </p:cNvPicPr>
          <p:nvPr/>
        </p:nvPicPr>
        <p:blipFill>
          <a:blip r:embed="rId4"/>
          <a:stretch>
            <a:fillRect/>
          </a:stretch>
        </p:blipFill>
        <p:spPr>
          <a:xfrm>
            <a:off x="987578" y="4040188"/>
            <a:ext cx="3523427" cy="1631216"/>
          </a:xfrm>
          <a:prstGeom prst="rect">
            <a:avLst/>
          </a:prstGeom>
        </p:spPr>
      </p:pic>
      <p:sp>
        <p:nvSpPr>
          <p:cNvPr id="7" name="TextBox 6"/>
          <p:cNvSpPr txBox="1"/>
          <p:nvPr/>
        </p:nvSpPr>
        <p:spPr>
          <a:xfrm>
            <a:off x="5028883" y="2672296"/>
            <a:ext cx="379469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Waves transfer energy and information without transferring matter.</a:t>
            </a:r>
            <a:endParaRPr lang="en-US" sz="2300" dirty="0"/>
          </a:p>
        </p:txBody>
      </p:sp>
      <p:sp>
        <p:nvSpPr>
          <p:cNvPr id="8" name="TextBox 7"/>
          <p:cNvSpPr txBox="1"/>
          <p:nvPr/>
        </p:nvSpPr>
        <p:spPr>
          <a:xfrm>
            <a:off x="5028883" y="4010273"/>
            <a:ext cx="379469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Waves can be used to transfer energy between stores.</a:t>
            </a:r>
            <a:endParaRPr lang="en-US"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 Waves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7065" y="1044702"/>
          <a:ext cx="8167402" cy="5048530"/>
        </p:xfrm>
        <a:graphic>
          <a:graphicData uri="http://schemas.openxmlformats.org/drawingml/2006/table">
            <a:tbl>
              <a:tblPr firstRow="1" bandRow="1">
                <a:tableStyleId>{5940675A-B579-460E-94D1-54222C63F5DA}</a:tableStyleId>
              </a:tblPr>
              <a:tblGrid>
                <a:gridCol w="1578937">
                  <a:extLst>
                    <a:ext uri="{9D8B030D-6E8A-4147-A177-3AD203B41FA5}">
                      <a16:colId xmlns:a16="http://schemas.microsoft.com/office/drawing/2014/main" val="20000"/>
                    </a:ext>
                  </a:extLst>
                </a:gridCol>
                <a:gridCol w="2196155">
                  <a:extLst>
                    <a:ext uri="{9D8B030D-6E8A-4147-A177-3AD203B41FA5}">
                      <a16:colId xmlns:a16="http://schemas.microsoft.com/office/drawing/2014/main" val="20001"/>
                    </a:ext>
                  </a:extLst>
                </a:gridCol>
                <a:gridCol w="2196155">
                  <a:extLst>
                    <a:ext uri="{9D8B030D-6E8A-4147-A177-3AD203B41FA5}">
                      <a16:colId xmlns:a16="http://schemas.microsoft.com/office/drawing/2014/main" val="20002"/>
                    </a:ext>
                  </a:extLst>
                </a:gridCol>
                <a:gridCol w="2196155">
                  <a:extLst>
                    <a:ext uri="{9D8B030D-6E8A-4147-A177-3AD203B41FA5}">
                      <a16:colId xmlns:a16="http://schemas.microsoft.com/office/drawing/2014/main" val="20003"/>
                    </a:ext>
                  </a:extLst>
                </a:gridCol>
              </a:tblGrid>
              <a:tr h="1030705">
                <a:tc>
                  <a:txBody>
                    <a:bodyPr/>
                    <a:lstStyle/>
                    <a:p>
                      <a:pPr algn="ctr"/>
                      <a:r>
                        <a:rPr lang="en-US" sz="2000" b="1" dirty="0"/>
                        <a:t>Calculate wave speed when...</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The frequency is 17Hz and wavelength is 0.2m</a:t>
                      </a:r>
                      <a:endParaRPr lang="en-US" sz="2000" dirty="0"/>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frequency is 35Hz and wavelength is 15cm</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frequency is 1.2kHz and wavelength is 2mm</a:t>
                      </a:r>
                    </a:p>
                  </a:txBody>
                  <a:tcPr anchor="ctr">
                    <a:solidFill>
                      <a:srgbClr val="94B0D4"/>
                    </a:solidFill>
                  </a:tcPr>
                </a:tc>
                <a:extLst>
                  <a:ext uri="{0D108BD9-81ED-4DB2-BD59-A6C34878D82A}">
                    <a16:rowId xmlns:a16="http://schemas.microsoft.com/office/drawing/2014/main" val="10000"/>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Convert Units</a:t>
                      </a:r>
                    </a:p>
                  </a:txBody>
                  <a:tcPr anchor="ctr">
                    <a:solidFill>
                      <a:srgbClr val="94B0D4"/>
                    </a:solidFill>
                  </a:tcPr>
                </a:tc>
                <a:tc>
                  <a:txBody>
                    <a:bodyPr/>
                    <a:lstStyle/>
                    <a:p>
                      <a:pPr algn="ctr"/>
                      <a:r>
                        <a:rPr lang="en-US" sz="2000" dirty="0"/>
                        <a:t>-</a:t>
                      </a:r>
                    </a:p>
                  </a:txBody>
                  <a:tcPr anchor="ctr"/>
                </a:tc>
                <a:tc>
                  <a:txBody>
                    <a:bodyPr/>
                    <a:lstStyle/>
                    <a:p>
                      <a:pPr algn="ctr"/>
                      <a:r>
                        <a:rPr lang="en-US" sz="2000" dirty="0"/>
                        <a:t>15cm = 0.15</a:t>
                      </a:r>
                    </a:p>
                  </a:txBody>
                  <a:tcPr anchor="ctr"/>
                </a:tc>
                <a:tc>
                  <a:txBody>
                    <a:bodyPr/>
                    <a:lstStyle/>
                    <a:p>
                      <a:pPr algn="ctr"/>
                      <a:r>
                        <a:rPr lang="en-US" sz="2000" dirty="0"/>
                        <a:t>1.2kHz = 1200Hz</a:t>
                      </a:r>
                    </a:p>
                    <a:p>
                      <a:pPr algn="ctr"/>
                      <a:r>
                        <a:rPr lang="en-US" sz="2000" dirty="0"/>
                        <a:t>2mm = 0.002</a:t>
                      </a:r>
                    </a:p>
                  </a:txBody>
                  <a:tcPr anchor="ctr"/>
                </a:tc>
                <a:extLst>
                  <a:ext uri="{0D108BD9-81ED-4DB2-BD59-A6C34878D82A}">
                    <a16:rowId xmlns:a16="http://schemas.microsoft.com/office/drawing/2014/main" val="10001"/>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Write down the formula.</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 = f x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λ</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 = f x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λ</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 = f x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λ</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0002"/>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Substitute Values</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mn-lt"/>
                          <a:ea typeface="+mn-ea"/>
                          <a:cs typeface="+mn-cs"/>
                        </a:rPr>
                        <a:t>v = 17 x 0.2</a:t>
                      </a:r>
                      <a:endParaRPr lang="en-US" sz="2000" i="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mn-lt"/>
                          <a:ea typeface="+mn-ea"/>
                          <a:cs typeface="+mn-cs"/>
                        </a:rPr>
                        <a:t>v = 35 x 0.15</a:t>
                      </a:r>
                      <a:endParaRPr lang="en-US" sz="2000" i="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mn-lt"/>
                          <a:ea typeface="+mn-ea"/>
                          <a:cs typeface="+mn-cs"/>
                        </a:rPr>
                        <a:t>v = 1200 x 0.002</a:t>
                      </a:r>
                      <a:endParaRPr lang="en-US" sz="2000" i="0" dirty="0"/>
                    </a:p>
                  </a:txBody>
                  <a:tcPr anchor="ctr"/>
                </a:tc>
                <a:extLst>
                  <a:ext uri="{0D108BD9-81ED-4DB2-BD59-A6C34878D82A}">
                    <a16:rowId xmlns:a16="http://schemas.microsoft.com/office/drawing/2014/main" val="10003"/>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Do the Maths</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i="0" dirty="0"/>
                        <a:t>3.4</a:t>
                      </a:r>
                      <a:endParaRPr lang="en-US" sz="2000" i="0" baseline="30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i="0" dirty="0"/>
                        <a:t>5.25</a:t>
                      </a:r>
                      <a:endParaRPr lang="en-US" sz="2000" i="0" baseline="30000" dirty="0"/>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i="0" dirty="0"/>
                        <a:t>2.4</a:t>
                      </a:r>
                      <a:endParaRPr lang="en-US" sz="2000" i="0" baseline="30000" dirty="0"/>
                    </a:p>
                  </a:txBody>
                  <a:tcPr anchor="ctr">
                    <a:solidFill>
                      <a:schemeClr val="bg1"/>
                    </a:solidFill>
                  </a:tcPr>
                </a:tc>
                <a:extLst>
                  <a:ext uri="{0D108BD9-81ED-4DB2-BD59-A6C34878D82A}">
                    <a16:rowId xmlns:a16="http://schemas.microsoft.com/office/drawing/2014/main" val="10004"/>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Round and add units.</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mn-lt"/>
                          <a:ea typeface="+mn-ea"/>
                          <a:cs typeface="+mn-cs"/>
                        </a:rPr>
                        <a:t>v = 3.4m/s</a:t>
                      </a:r>
                      <a:endParaRPr lang="en-US" sz="2000" baseline="30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mn-lt"/>
                          <a:ea typeface="+mn-ea"/>
                          <a:cs typeface="+mn-cs"/>
                        </a:rPr>
                        <a:t>v = 5.3m/s</a:t>
                      </a:r>
                      <a:endParaRPr lang="en-US" sz="2000" baseline="30000" dirty="0"/>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mn-lt"/>
                          <a:ea typeface="+mn-ea"/>
                          <a:cs typeface="+mn-cs"/>
                        </a:rPr>
                        <a:t>v = 2.4m/s</a:t>
                      </a:r>
                      <a:endParaRPr lang="en-US" sz="2000" baseline="30000" dirty="0"/>
                    </a:p>
                  </a:txBody>
                  <a:tcPr anchor="ctr">
                    <a:solidFill>
                      <a:schemeClr val="bg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2769969" y="2579253"/>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9" name="Rectangle 28"/>
          <p:cNvSpPr/>
          <p:nvPr/>
        </p:nvSpPr>
        <p:spPr>
          <a:xfrm>
            <a:off x="2709009" y="3362228"/>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0" name="Rectangle 29"/>
          <p:cNvSpPr/>
          <p:nvPr/>
        </p:nvSpPr>
        <p:spPr>
          <a:xfrm>
            <a:off x="2566769" y="4121305"/>
            <a:ext cx="176784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1" name="Rectangle 30"/>
          <p:cNvSpPr/>
          <p:nvPr/>
        </p:nvSpPr>
        <p:spPr>
          <a:xfrm>
            <a:off x="2435110" y="4827505"/>
            <a:ext cx="183896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2" name="Rectangle 31"/>
          <p:cNvSpPr/>
          <p:nvPr/>
        </p:nvSpPr>
        <p:spPr>
          <a:xfrm>
            <a:off x="2709009" y="5554518"/>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3" name="Rectangle 32"/>
          <p:cNvSpPr/>
          <p:nvPr/>
        </p:nvSpPr>
        <p:spPr>
          <a:xfrm>
            <a:off x="4934635" y="2579253"/>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5" name="Rectangle 34"/>
          <p:cNvSpPr/>
          <p:nvPr/>
        </p:nvSpPr>
        <p:spPr>
          <a:xfrm>
            <a:off x="4995433" y="3324382"/>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6" name="Rectangle 35"/>
          <p:cNvSpPr/>
          <p:nvPr/>
        </p:nvSpPr>
        <p:spPr>
          <a:xfrm>
            <a:off x="4684835" y="4088843"/>
            <a:ext cx="176784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7" name="Rectangle 36"/>
          <p:cNvSpPr/>
          <p:nvPr/>
        </p:nvSpPr>
        <p:spPr>
          <a:xfrm>
            <a:off x="4613715" y="4661205"/>
            <a:ext cx="1838960"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8" name="Rectangle 37"/>
          <p:cNvSpPr/>
          <p:nvPr/>
        </p:nvSpPr>
        <p:spPr>
          <a:xfrm>
            <a:off x="4872258" y="5554518"/>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9" name="Rectangle 38"/>
          <p:cNvSpPr/>
          <p:nvPr/>
        </p:nvSpPr>
        <p:spPr>
          <a:xfrm>
            <a:off x="6904551" y="2402288"/>
            <a:ext cx="183599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0" name="Rectangle 39"/>
          <p:cNvSpPr/>
          <p:nvPr/>
        </p:nvSpPr>
        <p:spPr>
          <a:xfrm>
            <a:off x="7142187" y="3307948"/>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1" name="Rectangle 40"/>
          <p:cNvSpPr/>
          <p:nvPr/>
        </p:nvSpPr>
        <p:spPr>
          <a:xfrm>
            <a:off x="6798328" y="4088843"/>
            <a:ext cx="1942221"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2" name="Rectangle 41"/>
          <p:cNvSpPr/>
          <p:nvPr/>
        </p:nvSpPr>
        <p:spPr>
          <a:xfrm>
            <a:off x="6798328" y="4837611"/>
            <a:ext cx="1838960" cy="33855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sz="1600" dirty="0">
              <a:latin typeface="+mn-lt"/>
              <a:ea typeface="+mn-ea"/>
              <a:cs typeface="+mn-cs"/>
              <a:sym typeface="Calibri" panose="020F0502020204030204"/>
            </a:endParaRPr>
          </a:p>
        </p:txBody>
      </p:sp>
      <p:sp>
        <p:nvSpPr>
          <p:cNvPr id="43" name="Rectangle 42"/>
          <p:cNvSpPr/>
          <p:nvPr/>
        </p:nvSpPr>
        <p:spPr>
          <a:xfrm>
            <a:off x="7011688" y="5594265"/>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7065" y="1044702"/>
          <a:ext cx="8167402" cy="4768595"/>
        </p:xfrm>
        <a:graphic>
          <a:graphicData uri="http://schemas.openxmlformats.org/drawingml/2006/table">
            <a:tbl>
              <a:tblPr firstRow="1" bandRow="1">
                <a:tableStyleId>{5940675A-B579-460E-94D1-54222C63F5DA}</a:tableStyleId>
              </a:tblPr>
              <a:tblGrid>
                <a:gridCol w="1578937">
                  <a:extLst>
                    <a:ext uri="{9D8B030D-6E8A-4147-A177-3AD203B41FA5}">
                      <a16:colId xmlns:a16="http://schemas.microsoft.com/office/drawing/2014/main" val="20000"/>
                    </a:ext>
                  </a:extLst>
                </a:gridCol>
                <a:gridCol w="2196155">
                  <a:extLst>
                    <a:ext uri="{9D8B030D-6E8A-4147-A177-3AD203B41FA5}">
                      <a16:colId xmlns:a16="http://schemas.microsoft.com/office/drawing/2014/main" val="20001"/>
                    </a:ext>
                  </a:extLst>
                </a:gridCol>
                <a:gridCol w="2196155">
                  <a:extLst>
                    <a:ext uri="{9D8B030D-6E8A-4147-A177-3AD203B41FA5}">
                      <a16:colId xmlns:a16="http://schemas.microsoft.com/office/drawing/2014/main" val="20002"/>
                    </a:ext>
                  </a:extLst>
                </a:gridCol>
                <a:gridCol w="2196155">
                  <a:extLst>
                    <a:ext uri="{9D8B030D-6E8A-4147-A177-3AD203B41FA5}">
                      <a16:colId xmlns:a16="http://schemas.microsoft.com/office/drawing/2014/main" val="20003"/>
                    </a:ext>
                  </a:extLst>
                </a:gridCol>
              </a:tblGrid>
              <a:tr h="1030705">
                <a:tc>
                  <a:txBody>
                    <a:bodyPr/>
                    <a:lstStyle/>
                    <a:p>
                      <a:pPr algn="ctr"/>
                      <a:r>
                        <a:rPr lang="en-US" sz="2000" b="1" dirty="0">
                          <a:latin typeface="Calibri" panose="020F0502020204030204" charset="0"/>
                          <a:cs typeface="Calibri" panose="020F0502020204030204" charset="0"/>
                        </a:rPr>
                        <a:t>Calculate wavelength when...</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Wave speed is 12m/s and frequency is 500Hz </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Wave speed is 5m/s and frequency is 2.8kHz </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Wave speed is 75m/s and frequency is 3.1kHz </a:t>
                      </a:r>
                    </a:p>
                  </a:txBody>
                  <a:tcPr anchor="ctr">
                    <a:solidFill>
                      <a:srgbClr val="94B0D4"/>
                    </a:solidFill>
                  </a:tcPr>
                </a:tc>
                <a:extLst>
                  <a:ext uri="{0D108BD9-81ED-4DB2-BD59-A6C34878D82A}">
                    <a16:rowId xmlns:a16="http://schemas.microsoft.com/office/drawing/2014/main" val="10000"/>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Convert Units</a:t>
                      </a:r>
                    </a:p>
                  </a:txBody>
                  <a:tcPr anchor="ctr">
                    <a:solidFill>
                      <a:srgbClr val="94B0D4"/>
                    </a:solidFill>
                  </a:tcPr>
                </a:tc>
                <a:tc>
                  <a:txBody>
                    <a:bodyPr/>
                    <a:lstStyle/>
                    <a:p>
                      <a:pPr algn="ctr"/>
                      <a:r>
                        <a:rPr lang="en-US" sz="2000" dirty="0">
                          <a:latin typeface="Calibri" panose="020F0502020204030204" charset="0"/>
                          <a:cs typeface="Calibri" panose="020F0502020204030204" charset="0"/>
                        </a:rPr>
                        <a:t>-</a:t>
                      </a:r>
                    </a:p>
                  </a:txBody>
                  <a:tcPr anchor="ctr"/>
                </a:tc>
                <a:tc>
                  <a:txBody>
                    <a:bodyPr/>
                    <a:lstStyle/>
                    <a:p>
                      <a:pPr algn="ctr"/>
                      <a:r>
                        <a:rPr lang="en-US" sz="2000" dirty="0">
                          <a:latin typeface="Calibri" panose="020F0502020204030204" charset="0"/>
                          <a:cs typeface="Calibri" panose="020F0502020204030204" charset="0"/>
                        </a:rPr>
                        <a:t>2.8kHz = 2800Hz</a:t>
                      </a:r>
                    </a:p>
                  </a:txBody>
                  <a:tcPr anchor="ctr"/>
                </a:tc>
                <a:tc>
                  <a:txBody>
                    <a:bodyPr/>
                    <a:lstStyle/>
                    <a:p>
                      <a:pPr algn="ctr"/>
                      <a:r>
                        <a:rPr lang="en-US" sz="2000" dirty="0">
                          <a:latin typeface="Calibri" panose="020F0502020204030204" charset="0"/>
                          <a:cs typeface="Calibri" panose="020F0502020204030204" charset="0"/>
                        </a:rPr>
                        <a:t>3.1kHz = 3100Hz</a:t>
                      </a:r>
                    </a:p>
                  </a:txBody>
                  <a:tcPr anchor="ctr"/>
                </a:tc>
                <a:extLst>
                  <a:ext uri="{0D108BD9-81ED-4DB2-BD59-A6C34878D82A}">
                    <a16:rowId xmlns:a16="http://schemas.microsoft.com/office/drawing/2014/main" val="10001"/>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Write down the formula.</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v = f x </a:t>
                      </a: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endParaRPr kumimoji="0" lang="en-US" sz="2000" b="0" i="1"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v = f x </a:t>
                      </a: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endParaRPr kumimoji="0" lang="en-US" sz="2000" b="0" i="1"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v = f x </a:t>
                      </a: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endParaRPr kumimoji="0" lang="en-US" sz="2000" b="0" i="1"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a:txBody>
                  <a:tcPr anchor="ctr"/>
                </a:tc>
                <a:extLst>
                  <a:ext uri="{0D108BD9-81ED-4DB2-BD59-A6C34878D82A}">
                    <a16:rowId xmlns:a16="http://schemas.microsoft.com/office/drawing/2014/main" val="10002"/>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Substitute Values</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12 = 500 x </a:t>
                      </a: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endParaRPr lang="en-US" sz="2000" i="0" dirty="0">
                        <a:latin typeface="Calibri" panose="020F0502020204030204" charset="0"/>
                        <a:cs typeface="Calibri" panose="020F050202020403020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5 = 2800 x </a:t>
                      </a: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endParaRPr lang="en-US" sz="2000" i="0" dirty="0">
                        <a:latin typeface="Calibri" panose="020F0502020204030204" charset="0"/>
                        <a:cs typeface="Calibri" panose="020F050202020403020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75 = 3100 x </a:t>
                      </a: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endParaRPr lang="en-US" sz="2000" i="0" dirty="0">
                        <a:latin typeface="Calibri" panose="020F0502020204030204" charset="0"/>
                        <a:cs typeface="Calibri" panose="020F0502020204030204" charset="0"/>
                      </a:endParaRPr>
                    </a:p>
                  </a:txBody>
                  <a:tcPr anchor="ctr"/>
                </a:tc>
                <a:extLst>
                  <a:ext uri="{0D108BD9-81ED-4DB2-BD59-A6C34878D82A}">
                    <a16:rowId xmlns:a16="http://schemas.microsoft.com/office/drawing/2014/main" val="10003"/>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Do the Maths</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r>
                        <a:rPr lang="en-US" sz="2000" i="0" dirty="0">
                          <a:latin typeface="Calibri" panose="020F0502020204030204" charset="0"/>
                          <a:cs typeface="Calibri" panose="020F0502020204030204" charset="0"/>
                        </a:rPr>
                        <a:t> = 12/500</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i="0" dirty="0">
                          <a:latin typeface="Calibri" panose="020F0502020204030204" charset="0"/>
                          <a:cs typeface="Calibri" panose="020F0502020204030204" charset="0"/>
                        </a:rPr>
                        <a:t>=0.024</a:t>
                      </a:r>
                      <a:endParaRPr lang="en-US" sz="2000" i="0" baseline="30000" dirty="0">
                        <a:latin typeface="Calibri" panose="020F0502020204030204" charset="0"/>
                        <a:cs typeface="Calibri" panose="020F050202020403020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r>
                        <a:rPr lang="en-US" sz="2000" i="0" dirty="0">
                          <a:latin typeface="Calibri" panose="020F0502020204030204" charset="0"/>
                          <a:cs typeface="Calibri" panose="020F0502020204030204" charset="0"/>
                        </a:rPr>
                        <a:t> = 5/2800</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i="0" dirty="0">
                          <a:latin typeface="Calibri" panose="020F0502020204030204" charset="0"/>
                          <a:cs typeface="Calibri" panose="020F0502020204030204" charset="0"/>
                        </a:rPr>
                        <a:t>=0.001785714286</a:t>
                      </a:r>
                      <a:endParaRPr lang="en-US" sz="2000" i="0" baseline="30000" dirty="0">
                        <a:latin typeface="Calibri" panose="020F0502020204030204" charset="0"/>
                        <a:cs typeface="Calibri" panose="020F0502020204030204" charset="0"/>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λ</a:t>
                      </a:r>
                      <a:r>
                        <a:rPr lang="en-US" sz="2000" i="0" dirty="0">
                          <a:latin typeface="Calibri" panose="020F0502020204030204" charset="0"/>
                          <a:cs typeface="Calibri" panose="020F0502020204030204" charset="0"/>
                        </a:rPr>
                        <a:t> = 75/3100</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i="0" dirty="0">
                          <a:latin typeface="Calibri" panose="020F0502020204030204" charset="0"/>
                          <a:cs typeface="Calibri" panose="020F0502020204030204" charset="0"/>
                        </a:rPr>
                        <a:t>=0.02419354839</a:t>
                      </a:r>
                      <a:endParaRPr lang="en-US" sz="2000" i="0" baseline="30000" dirty="0">
                        <a:latin typeface="Calibri" panose="020F0502020204030204" charset="0"/>
                        <a:cs typeface="Calibri" panose="020F0502020204030204" charset="0"/>
                      </a:endParaRPr>
                    </a:p>
                  </a:txBody>
                  <a:tcPr anchor="ctr">
                    <a:solidFill>
                      <a:schemeClr val="bg1"/>
                    </a:solidFill>
                  </a:tcPr>
                </a:tc>
                <a:extLst>
                  <a:ext uri="{0D108BD9-81ED-4DB2-BD59-A6C34878D82A}">
                    <a16:rowId xmlns:a16="http://schemas.microsoft.com/office/drawing/2014/main" val="10004"/>
                  </a:ext>
                </a:extLst>
              </a:tr>
              <a:tr h="74757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0" dirty="0"/>
                        <a:t>Round and add units.</a:t>
                      </a:r>
                    </a:p>
                  </a:txBody>
                  <a:tcPr anchor="ctr">
                    <a:solidFill>
                      <a:srgbClr val="94B0D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λ</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0.024m</a:t>
                      </a:r>
                      <a:endPar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λ</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0.0018m</a:t>
                      </a:r>
                      <a:endPar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λ</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0.024m</a:t>
                      </a:r>
                      <a:endPar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2728254" y="2277371"/>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9" name="Rectangle 28"/>
          <p:cNvSpPr/>
          <p:nvPr/>
        </p:nvSpPr>
        <p:spPr>
          <a:xfrm>
            <a:off x="2667294" y="3060346"/>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0" name="Rectangle 29"/>
          <p:cNvSpPr/>
          <p:nvPr/>
        </p:nvSpPr>
        <p:spPr>
          <a:xfrm>
            <a:off x="2525054" y="3819423"/>
            <a:ext cx="176784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1" name="Rectangle 30"/>
          <p:cNvSpPr/>
          <p:nvPr/>
        </p:nvSpPr>
        <p:spPr>
          <a:xfrm>
            <a:off x="2453934" y="4383996"/>
            <a:ext cx="1838960"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2" name="Rectangle 31"/>
          <p:cNvSpPr/>
          <p:nvPr/>
        </p:nvSpPr>
        <p:spPr>
          <a:xfrm>
            <a:off x="2738414" y="5243143"/>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3" name="Rectangle 32"/>
          <p:cNvSpPr/>
          <p:nvPr/>
        </p:nvSpPr>
        <p:spPr>
          <a:xfrm>
            <a:off x="4643120" y="2277371"/>
            <a:ext cx="18754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5" name="Rectangle 34"/>
          <p:cNvSpPr/>
          <p:nvPr/>
        </p:nvSpPr>
        <p:spPr>
          <a:xfrm>
            <a:off x="4953718" y="3022500"/>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6" name="Rectangle 35"/>
          <p:cNvSpPr/>
          <p:nvPr/>
        </p:nvSpPr>
        <p:spPr>
          <a:xfrm>
            <a:off x="4643120" y="3786961"/>
            <a:ext cx="176784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7" name="Rectangle 36"/>
          <p:cNvSpPr/>
          <p:nvPr/>
        </p:nvSpPr>
        <p:spPr>
          <a:xfrm>
            <a:off x="4643120" y="4349830"/>
            <a:ext cx="1838960"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8" name="Rectangle 37"/>
          <p:cNvSpPr/>
          <p:nvPr/>
        </p:nvSpPr>
        <p:spPr>
          <a:xfrm>
            <a:off x="4688303" y="5243143"/>
            <a:ext cx="183896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9" name="Rectangle 38"/>
          <p:cNvSpPr/>
          <p:nvPr/>
        </p:nvSpPr>
        <p:spPr>
          <a:xfrm>
            <a:off x="6807786" y="2277371"/>
            <a:ext cx="1811606"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0" name="Rectangle 39"/>
          <p:cNvSpPr/>
          <p:nvPr/>
        </p:nvSpPr>
        <p:spPr>
          <a:xfrm>
            <a:off x="7100472" y="3006066"/>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1" name="Rectangle 40"/>
          <p:cNvSpPr/>
          <p:nvPr/>
        </p:nvSpPr>
        <p:spPr>
          <a:xfrm>
            <a:off x="6756613" y="3786961"/>
            <a:ext cx="1942221"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2" name="Rectangle 41"/>
          <p:cNvSpPr/>
          <p:nvPr/>
        </p:nvSpPr>
        <p:spPr>
          <a:xfrm>
            <a:off x="6827733" y="4410827"/>
            <a:ext cx="1838960" cy="584771"/>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sz="1600"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sz="1600" dirty="0">
              <a:latin typeface="+mn-lt"/>
              <a:ea typeface="+mn-ea"/>
              <a:cs typeface="+mn-cs"/>
              <a:sym typeface="Calibri" panose="020F0502020204030204"/>
            </a:endParaRPr>
          </a:p>
        </p:txBody>
      </p:sp>
      <p:sp>
        <p:nvSpPr>
          <p:cNvPr id="43" name="Rectangle 42"/>
          <p:cNvSpPr/>
          <p:nvPr/>
        </p:nvSpPr>
        <p:spPr>
          <a:xfrm>
            <a:off x="7041093" y="5282890"/>
            <a:ext cx="1625600" cy="2844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46029" y="867217"/>
            <a:ext cx="727114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wavespeed be determined using distance and time?</a:t>
            </a:r>
          </a:p>
        </p:txBody>
      </p:sp>
      <p:sp>
        <p:nvSpPr>
          <p:cNvPr id="12" name="Rectangle 11"/>
          <p:cNvSpPr/>
          <p:nvPr/>
        </p:nvSpPr>
        <p:spPr>
          <a:xfrm>
            <a:off x="5181600" y="4481758"/>
            <a:ext cx="3724639" cy="78750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aphicFrame>
        <p:nvGraphicFramePr>
          <p:cNvPr id="13" name="Table 5"/>
          <p:cNvGraphicFramePr>
            <a:graphicFrameLocks noGrp="1"/>
          </p:cNvGraphicFramePr>
          <p:nvPr/>
        </p:nvGraphicFramePr>
        <p:xfrm>
          <a:off x="704254" y="4481758"/>
          <a:ext cx="8201985" cy="1559167"/>
        </p:xfrm>
        <a:graphic>
          <a:graphicData uri="http://schemas.openxmlformats.org/drawingml/2006/table">
            <a:tbl>
              <a:tblPr firstRow="1" bandRow="1">
                <a:tableStyleId>{5940675A-B579-460E-94D1-54222C63F5DA}</a:tableStyleId>
              </a:tblPr>
              <a:tblGrid>
                <a:gridCol w="2158513">
                  <a:extLst>
                    <a:ext uri="{9D8B030D-6E8A-4147-A177-3AD203B41FA5}">
                      <a16:colId xmlns:a16="http://schemas.microsoft.com/office/drawing/2014/main" val="20000"/>
                    </a:ext>
                  </a:extLst>
                </a:gridCol>
                <a:gridCol w="6043472">
                  <a:extLst>
                    <a:ext uri="{9D8B030D-6E8A-4147-A177-3AD203B41FA5}">
                      <a16:colId xmlns:a16="http://schemas.microsoft.com/office/drawing/2014/main" val="20001"/>
                    </a:ext>
                  </a:extLst>
                </a:gridCol>
              </a:tblGrid>
              <a:tr h="736207">
                <a:tc>
                  <a:txBody>
                    <a:bodyPr/>
                    <a:lstStyle/>
                    <a:p>
                      <a:pPr algn="ctr"/>
                      <a:r>
                        <a:rPr lang="en-US" sz="2400" b="1" dirty="0"/>
                        <a:t>Key Term</a:t>
                      </a:r>
                    </a:p>
                  </a:txBody>
                  <a:tcPr anchor="ctr">
                    <a:solidFill>
                      <a:srgbClr val="4F81BD">
                        <a:alpha val="60000"/>
                      </a:srgbClr>
                    </a:solidFill>
                  </a:tcPr>
                </a:tc>
                <a:tc>
                  <a:txBody>
                    <a:bodyPr/>
                    <a:lstStyle/>
                    <a:p>
                      <a:pPr algn="ctr"/>
                      <a:r>
                        <a:rPr lang="en-US" sz="2400" b="1" dirty="0"/>
                        <a:t>Definition</a:t>
                      </a:r>
                    </a:p>
                  </a:txBody>
                  <a:tcPr anchor="ctr">
                    <a:solidFill>
                      <a:srgbClr val="4F81BD">
                        <a:alpha val="60000"/>
                      </a:srgbClr>
                    </a:solidFill>
                  </a:tcPr>
                </a:tc>
                <a:extLst>
                  <a:ext uri="{0D108BD9-81ED-4DB2-BD59-A6C34878D82A}">
                    <a16:rowId xmlns:a16="http://schemas.microsoft.com/office/drawing/2014/main" val="10000"/>
                  </a:ext>
                </a:extLst>
              </a:tr>
              <a:tr h="56049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b="0" dirty="0">
                          <a:latin typeface="Calibri" panose="020F0502020204030204" charset="0"/>
                          <a:cs typeface="Calibri" panose="020F0502020204030204" charset="0"/>
                        </a:rPr>
                        <a:t>Wave Speed</a:t>
                      </a:r>
                    </a:p>
                  </a:txBody>
                  <a:tcPr anchor="ctr">
                    <a:solidFill>
                      <a:schemeClr val="bg1"/>
                    </a:solidFill>
                  </a:tcPr>
                </a:tc>
                <a:tc>
                  <a:txBody>
                    <a:bodyPr/>
                    <a:lstStyle/>
                    <a:p>
                      <a:pPr algn="ctr"/>
                      <a:r>
                        <a:rPr lang="en-US" sz="2400" dirty="0"/>
                        <a:t>The speed at which the energy is transferred through a medium.</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16" name="TextBox 15"/>
          <p:cNvSpPr txBox="1"/>
          <p:nvPr/>
        </p:nvSpPr>
        <p:spPr>
          <a:xfrm>
            <a:off x="1791888" y="2191196"/>
            <a:ext cx="5557158"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rPr>
              <a:t>Wave Speed = Distance / Time</a:t>
            </a:r>
          </a:p>
        </p:txBody>
      </p:sp>
      <p:sp>
        <p:nvSpPr>
          <p:cNvPr id="17" name="TextBox 16"/>
          <p:cNvSpPr txBox="1"/>
          <p:nvPr/>
        </p:nvSpPr>
        <p:spPr>
          <a:xfrm>
            <a:off x="561934" y="3362801"/>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 per second</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18" name="Straight Arrow Connector 17"/>
          <p:cNvCxnSpPr/>
          <p:nvPr/>
        </p:nvCxnSpPr>
        <p:spPr>
          <a:xfrm flipV="1">
            <a:off x="2015069" y="2723139"/>
            <a:ext cx="689930" cy="53732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4" name="TextBox 23"/>
          <p:cNvSpPr txBox="1"/>
          <p:nvPr/>
        </p:nvSpPr>
        <p:spPr>
          <a:xfrm>
            <a:off x="3850095" y="2644916"/>
            <a:ext cx="1458087"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lang="en-US" sz="3400" b="1" dirty="0">
                <a:solidFill>
                  <a:srgbClr val="4A7CB5"/>
                </a:solidFill>
                <a:latin typeface="+mn-lt"/>
                <a:ea typeface="+mn-ea"/>
                <a:cs typeface="+mn-cs"/>
                <a:sym typeface="Calibri" panose="020F0502020204030204"/>
              </a:rPr>
              <a:t>v = x x t</a:t>
            </a:r>
            <a:endPar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endParaRPr>
          </a:p>
        </p:txBody>
      </p:sp>
      <p:sp>
        <p:nvSpPr>
          <p:cNvPr id="25" name="TextBox 24"/>
          <p:cNvSpPr txBox="1"/>
          <p:nvPr/>
        </p:nvSpPr>
        <p:spPr>
          <a:xfrm>
            <a:off x="3850095" y="3522229"/>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27" name="Straight Arrow Connector 26"/>
          <p:cNvCxnSpPr/>
          <p:nvPr/>
        </p:nvCxnSpPr>
        <p:spPr>
          <a:xfrm flipV="1">
            <a:off x="5452536" y="2720162"/>
            <a:ext cx="0" cy="72087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9" name="TextBox 18"/>
          <p:cNvSpPr txBox="1"/>
          <p:nvPr/>
        </p:nvSpPr>
        <p:spPr>
          <a:xfrm>
            <a:off x="6215677" y="3441033"/>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Seconds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20" name="Straight Arrow Connector 19"/>
          <p:cNvCxnSpPr/>
          <p:nvPr/>
        </p:nvCxnSpPr>
        <p:spPr>
          <a:xfrm flipH="1" flipV="1">
            <a:off x="7161593" y="2720162"/>
            <a:ext cx="549513" cy="63109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3" name="Rectangle 2"/>
          <p:cNvSpPr/>
          <p:nvPr/>
        </p:nvSpPr>
        <p:spPr>
          <a:xfrm>
            <a:off x="2930792" y="5252123"/>
            <a:ext cx="5897006" cy="73866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2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2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4.6 Wave Speed</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25" grpId="0"/>
      <p:bldP spid="19"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45771" y="853422"/>
            <a:ext cx="7254259"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sound waves in air?</a:t>
            </a:r>
          </a:p>
        </p:txBody>
      </p:sp>
      <p:sp>
        <p:nvSpPr>
          <p:cNvPr id="21" name="Rectangle 20"/>
          <p:cNvSpPr/>
          <p:nvPr/>
        </p:nvSpPr>
        <p:spPr>
          <a:xfrm>
            <a:off x="1372859" y="2220802"/>
            <a:ext cx="1632071" cy="1013792"/>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6" name="Picture 5"/>
          <p:cNvPicPr>
            <a:picLocks noChangeAspect="1"/>
          </p:cNvPicPr>
          <p:nvPr/>
        </p:nvPicPr>
        <p:blipFill>
          <a:blip r:embed="rId3"/>
          <a:stretch>
            <a:fillRect/>
          </a:stretch>
        </p:blipFill>
        <p:spPr>
          <a:xfrm>
            <a:off x="610860" y="2082981"/>
            <a:ext cx="2924158" cy="4374350"/>
          </a:xfrm>
          <a:prstGeom prst="rect">
            <a:avLst/>
          </a:prstGeom>
        </p:spPr>
      </p:pic>
      <p:sp>
        <p:nvSpPr>
          <p:cNvPr id="23" name="TextBox 22"/>
          <p:cNvSpPr txBox="1"/>
          <p:nvPr/>
        </p:nvSpPr>
        <p:spPr>
          <a:xfrm>
            <a:off x="4572000" y="1598319"/>
            <a:ext cx="3675435"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2300" dirty="0"/>
              <a:t>2 people stand 500m apart.</a:t>
            </a:r>
            <a:endParaRPr lang="en-US" sz="2300" dirty="0"/>
          </a:p>
        </p:txBody>
      </p:sp>
      <p:sp>
        <p:nvSpPr>
          <p:cNvPr id="26" name="TextBox 25"/>
          <p:cNvSpPr txBox="1"/>
          <p:nvPr/>
        </p:nvSpPr>
        <p:spPr>
          <a:xfrm>
            <a:off x="4282643" y="2220802"/>
            <a:ext cx="422803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1 person fires a gun into the air and raises their other hand into the air at the same time.</a:t>
            </a:r>
            <a:endParaRPr lang="en-US" sz="2300" dirty="0"/>
          </a:p>
        </p:txBody>
      </p:sp>
      <p:sp>
        <p:nvSpPr>
          <p:cNvPr id="28" name="TextBox 27"/>
          <p:cNvSpPr txBox="1"/>
          <p:nvPr/>
        </p:nvSpPr>
        <p:spPr>
          <a:xfrm>
            <a:off x="4282643" y="3539386"/>
            <a:ext cx="422803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The second person records how long it takes for them to hear the bang.</a:t>
            </a:r>
            <a:endParaRPr lang="en-US" sz="2300" dirty="0"/>
          </a:p>
        </p:txBody>
      </p:sp>
      <p:sp>
        <p:nvSpPr>
          <p:cNvPr id="29" name="TextBox 28"/>
          <p:cNvSpPr txBox="1"/>
          <p:nvPr/>
        </p:nvSpPr>
        <p:spPr>
          <a:xfrm>
            <a:off x="4305109" y="4857183"/>
            <a:ext cx="4228031"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Divide the distance by the time to determine the speed of sound.</a:t>
            </a:r>
            <a:endParaRPr lang="en-US"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4.7 Wave Speed</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72859" y="2220802"/>
            <a:ext cx="1632071" cy="1013792"/>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6" name="Picture 5"/>
          <p:cNvPicPr>
            <a:picLocks noChangeAspect="1"/>
          </p:cNvPicPr>
          <p:nvPr/>
        </p:nvPicPr>
        <p:blipFill>
          <a:blip r:embed="rId3"/>
          <a:stretch>
            <a:fillRect/>
          </a:stretch>
        </p:blipFill>
        <p:spPr>
          <a:xfrm>
            <a:off x="610860" y="2082981"/>
            <a:ext cx="2924158" cy="4374350"/>
          </a:xfrm>
          <a:prstGeom prst="rect">
            <a:avLst/>
          </a:prstGeom>
        </p:spPr>
      </p:pic>
      <p:sp>
        <p:nvSpPr>
          <p:cNvPr id="23" name="TextBox 22"/>
          <p:cNvSpPr txBox="1"/>
          <p:nvPr/>
        </p:nvSpPr>
        <p:spPr>
          <a:xfrm>
            <a:off x="4572000" y="1598319"/>
            <a:ext cx="3675435"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2300" dirty="0"/>
              <a:t>2 people stand 500m apart.</a:t>
            </a:r>
            <a:endParaRPr lang="en-US" sz="2300" dirty="0"/>
          </a:p>
        </p:txBody>
      </p:sp>
      <p:sp>
        <p:nvSpPr>
          <p:cNvPr id="26" name="TextBox 25"/>
          <p:cNvSpPr txBox="1"/>
          <p:nvPr/>
        </p:nvSpPr>
        <p:spPr>
          <a:xfrm>
            <a:off x="4282643" y="2220802"/>
            <a:ext cx="422803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1 person fires a gun into the air and raises their other hand into the air at the same time.</a:t>
            </a:r>
            <a:endParaRPr lang="en-US" sz="2300" dirty="0"/>
          </a:p>
        </p:txBody>
      </p:sp>
      <p:sp>
        <p:nvSpPr>
          <p:cNvPr id="28" name="TextBox 27"/>
          <p:cNvSpPr txBox="1"/>
          <p:nvPr/>
        </p:nvSpPr>
        <p:spPr>
          <a:xfrm>
            <a:off x="4282643" y="3539386"/>
            <a:ext cx="422803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The second person records how long it takes for them to hear the bang.</a:t>
            </a:r>
            <a:endParaRPr lang="en-US" sz="2300" dirty="0"/>
          </a:p>
        </p:txBody>
      </p:sp>
      <p:sp>
        <p:nvSpPr>
          <p:cNvPr id="29" name="TextBox 28"/>
          <p:cNvSpPr txBox="1"/>
          <p:nvPr/>
        </p:nvSpPr>
        <p:spPr>
          <a:xfrm>
            <a:off x="4305109" y="4857183"/>
            <a:ext cx="4228031"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Divide the distance by the time to determine the speed of sound.</a:t>
            </a:r>
            <a:endParaRPr lang="en-US" sz="2300" dirty="0"/>
          </a:p>
        </p:txBody>
      </p:sp>
      <p:sp>
        <p:nvSpPr>
          <p:cNvPr id="4" name="TextBox 3"/>
          <p:cNvSpPr txBox="1"/>
          <p:nvPr/>
        </p:nvSpPr>
        <p:spPr>
          <a:xfrm>
            <a:off x="991859" y="2797883"/>
            <a:ext cx="2924158" cy="2569934"/>
          </a:xfrm>
          <a:prstGeom prst="rect">
            <a:avLst/>
          </a:prstGeom>
          <a:solidFill>
            <a:srgbClr val="94B0D4"/>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The values will be recorded will be dependent on the reaction time of the observer and so the reaction time won’t be completely accurate.</a:t>
            </a:r>
            <a:endParaRPr lang="en-US"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4.7 Wave Speed</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7" name="TextBox 6"/>
          <p:cNvSpPr txBox="1"/>
          <p:nvPr/>
        </p:nvSpPr>
        <p:spPr>
          <a:xfrm>
            <a:off x="1545771" y="853422"/>
            <a:ext cx="7254259"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sound waves in air?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29908"/>
            <a:ext cx="7427171"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How can depth and distance be determined if we know velocity and time taken?</a:t>
            </a:r>
            <a:endParaRPr lang="en-GB" sz="2800" b="1" dirty="0">
              <a:solidFill>
                <a:srgbClr val="48A9C5"/>
              </a:solidFill>
              <a:sym typeface="Calibri" panose="020F0502020204030204"/>
            </a:endParaRPr>
          </a:p>
        </p:txBody>
      </p:sp>
      <p:sp>
        <p:nvSpPr>
          <p:cNvPr id="18" name="TextBox 17"/>
          <p:cNvSpPr txBox="1"/>
          <p:nvPr/>
        </p:nvSpPr>
        <p:spPr>
          <a:xfrm>
            <a:off x="664017" y="4434418"/>
            <a:ext cx="5557158"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To calculate either distance or depth we can use the above equation provided we know the time and velocity.</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4.8 Calculating Depth and Time</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TextBox 1"/>
          <p:cNvSpPr txBox="1"/>
          <p:nvPr/>
        </p:nvSpPr>
        <p:spPr>
          <a:xfrm>
            <a:off x="1791888" y="2191196"/>
            <a:ext cx="5557158"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rPr>
              <a:t>Wave Speed = Distance / Time</a:t>
            </a:r>
          </a:p>
        </p:txBody>
      </p:sp>
      <p:sp>
        <p:nvSpPr>
          <p:cNvPr id="3" name="TextBox 2"/>
          <p:cNvSpPr txBox="1"/>
          <p:nvPr/>
        </p:nvSpPr>
        <p:spPr>
          <a:xfrm>
            <a:off x="561934" y="3362801"/>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 per second</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4" name="Straight Arrow Connector 3"/>
          <p:cNvCxnSpPr/>
          <p:nvPr/>
        </p:nvCxnSpPr>
        <p:spPr>
          <a:xfrm flipV="1">
            <a:off x="2015069" y="2723139"/>
            <a:ext cx="689930" cy="53732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5" name="TextBox 4"/>
          <p:cNvSpPr txBox="1"/>
          <p:nvPr/>
        </p:nvSpPr>
        <p:spPr>
          <a:xfrm>
            <a:off x="3850095" y="2644916"/>
            <a:ext cx="1458087"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lang="en-US" sz="3400" b="1" dirty="0">
                <a:solidFill>
                  <a:srgbClr val="4A7CB5"/>
                </a:solidFill>
                <a:latin typeface="+mn-lt"/>
                <a:ea typeface="+mn-ea"/>
                <a:cs typeface="+mn-cs"/>
                <a:sym typeface="Calibri" panose="020F0502020204030204"/>
              </a:rPr>
              <a:t>v = x x t</a:t>
            </a:r>
            <a:endParaRPr kumimoji="0" lang="en-US" sz="3400" b="1" i="0" u="none" strike="noStrike" cap="none" spc="0" normalizeH="0" baseline="0" dirty="0">
              <a:ln>
                <a:noFill/>
              </a:ln>
              <a:solidFill>
                <a:srgbClr val="4A7CB5"/>
              </a:solidFill>
              <a:effectLst/>
              <a:uFillTx/>
              <a:latin typeface="+mn-lt"/>
              <a:ea typeface="+mn-ea"/>
              <a:cs typeface="+mn-cs"/>
              <a:sym typeface="Calibri" panose="020F0502020204030204"/>
            </a:endParaRPr>
          </a:p>
        </p:txBody>
      </p:sp>
      <p:sp>
        <p:nvSpPr>
          <p:cNvPr id="7" name="TextBox 6"/>
          <p:cNvSpPr txBox="1"/>
          <p:nvPr/>
        </p:nvSpPr>
        <p:spPr>
          <a:xfrm>
            <a:off x="3850095" y="3522229"/>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Metres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m</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9" name="Straight Arrow Connector 8"/>
          <p:cNvCxnSpPr/>
          <p:nvPr/>
        </p:nvCxnSpPr>
        <p:spPr>
          <a:xfrm flipV="1">
            <a:off x="5452536" y="2720162"/>
            <a:ext cx="0" cy="72087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1" name="TextBox 10"/>
          <p:cNvSpPr txBox="1"/>
          <p:nvPr/>
        </p:nvSpPr>
        <p:spPr>
          <a:xfrm>
            <a:off x="6215677" y="3441033"/>
            <a:ext cx="290627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Seconds</a:t>
            </a:r>
          </a:p>
          <a:p>
            <a:pPr marL="0" marR="0" indent="0" algn="ctr" defTabSz="457200" rtl="0" fontAlgn="auto" latinLnBrk="0" hangingPunct="0">
              <a:lnSpc>
                <a:spcPct val="100000"/>
              </a:lnSpc>
              <a:spcBef>
                <a:spcPts val="0"/>
              </a:spcBef>
              <a:spcAft>
                <a:spcPts val="0"/>
              </a:spcAft>
              <a:buClrTx/>
              <a:buSzTx/>
              <a:buFontTx/>
              <a:buNone/>
            </a:pPr>
            <a:r>
              <a:rPr lang="en-US" sz="2400" dirty="0">
                <a:solidFill>
                  <a:schemeClr val="tx1"/>
                </a:solidFill>
                <a:latin typeface="+mn-lt"/>
                <a:ea typeface="+mn-ea"/>
                <a:cs typeface="+mn-cs"/>
                <a:sym typeface="Calibri" panose="020F0502020204030204"/>
              </a:rPr>
              <a:t>s</a:t>
            </a:r>
            <a:endParaRPr kumimoji="0" lang="en-US"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cxnSp>
        <p:nvCxnSpPr>
          <p:cNvPr id="12" name="Straight Arrow Connector 11"/>
          <p:cNvCxnSpPr/>
          <p:nvPr/>
        </p:nvCxnSpPr>
        <p:spPr>
          <a:xfrm flipH="1" flipV="1">
            <a:off x="7161593" y="2720162"/>
            <a:ext cx="549513" cy="63109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844572"/>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does it mean when waves are transmitted or absorbed?</a:t>
            </a:r>
            <a:endParaRPr lang="en-GB" sz="3200" b="1" dirty="0">
              <a:solidFill>
                <a:srgbClr val="48A9C5"/>
              </a:solidFill>
              <a:sym typeface="Calibri" panose="020F0502020204030204"/>
            </a:endParaRPr>
          </a:p>
        </p:txBody>
      </p:sp>
      <p:sp>
        <p:nvSpPr>
          <p:cNvPr id="9" name="Rectangle 8"/>
          <p:cNvSpPr/>
          <p:nvPr/>
        </p:nvSpPr>
        <p:spPr>
          <a:xfrm>
            <a:off x="2073611" y="4132907"/>
            <a:ext cx="1706566" cy="1296343"/>
          </a:xfrm>
          <a:prstGeom prst="rect">
            <a:avLst/>
          </a:prstGeom>
          <a:solidFill>
            <a:srgbClr val="FFFFFF"/>
          </a:solid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2073611" y="2241722"/>
            <a:ext cx="1706566" cy="1296343"/>
          </a:xfrm>
          <a:prstGeom prst="rect">
            <a:avLst/>
          </a:prstGeom>
          <a:solidFill>
            <a:srgbClr val="FFFFFF"/>
          </a:solid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12" name="Straight Arrow Connector 11"/>
          <p:cNvCxnSpPr/>
          <p:nvPr/>
        </p:nvCxnSpPr>
        <p:spPr>
          <a:xfrm>
            <a:off x="1193006" y="4781078"/>
            <a:ext cx="3481775" cy="0"/>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3" name="Straight Arrow Connector 12"/>
          <p:cNvCxnSpPr>
            <a:endCxn id="11" idx="1"/>
          </p:cNvCxnSpPr>
          <p:nvPr/>
        </p:nvCxnSpPr>
        <p:spPr>
          <a:xfrm>
            <a:off x="1051264" y="2889894"/>
            <a:ext cx="1022347" cy="0"/>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6" name="TextBox 15"/>
          <p:cNvSpPr txBox="1"/>
          <p:nvPr/>
        </p:nvSpPr>
        <p:spPr>
          <a:xfrm>
            <a:off x="5000307" y="2477032"/>
            <a:ext cx="379469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Absorbed is when a wave is taken into a material.</a:t>
            </a:r>
            <a:endParaRPr lang="en-US" sz="2300" dirty="0"/>
          </a:p>
        </p:txBody>
      </p:sp>
      <p:sp>
        <p:nvSpPr>
          <p:cNvPr id="18" name="TextBox 17"/>
          <p:cNvSpPr txBox="1"/>
          <p:nvPr/>
        </p:nvSpPr>
        <p:spPr>
          <a:xfrm>
            <a:off x="5000307" y="4380968"/>
            <a:ext cx="379469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Transmitted is when a wave passes through a material.</a:t>
            </a:r>
            <a:endParaRPr lang="en-US"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4.9 Behaviour of Waves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844572"/>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does it mean when waves are reflected or refracted?</a:t>
            </a:r>
            <a:endParaRPr lang="en-GB" sz="3200" b="1" dirty="0">
              <a:solidFill>
                <a:srgbClr val="48A9C5"/>
              </a:solidFill>
              <a:sym typeface="Calibri" panose="020F0502020204030204"/>
            </a:endParaRPr>
          </a:p>
        </p:txBody>
      </p:sp>
      <p:sp>
        <p:nvSpPr>
          <p:cNvPr id="9" name="Rectangle 8"/>
          <p:cNvSpPr/>
          <p:nvPr/>
        </p:nvSpPr>
        <p:spPr>
          <a:xfrm>
            <a:off x="2073611" y="4132907"/>
            <a:ext cx="1706566" cy="1296343"/>
          </a:xfrm>
          <a:prstGeom prst="rect">
            <a:avLst/>
          </a:prstGeom>
          <a:solidFill>
            <a:srgbClr val="FFFFFF"/>
          </a:solid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2073611" y="2241722"/>
            <a:ext cx="1706566" cy="1296343"/>
          </a:xfrm>
          <a:prstGeom prst="rect">
            <a:avLst/>
          </a:prstGeom>
          <a:solidFill>
            <a:srgbClr val="FFFFFF"/>
          </a:solidFill>
          <a:ln w="57150" cap="flat">
            <a:solidFill>
              <a:srgbClr val="7030A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cxnSp>
        <p:nvCxnSpPr>
          <p:cNvPr id="12" name="Straight Arrow Connector 11"/>
          <p:cNvCxnSpPr/>
          <p:nvPr/>
        </p:nvCxnSpPr>
        <p:spPr>
          <a:xfrm>
            <a:off x="1275644" y="4055713"/>
            <a:ext cx="797967" cy="537635"/>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3" name="Straight Arrow Connector 12"/>
          <p:cNvCxnSpPr/>
          <p:nvPr/>
        </p:nvCxnSpPr>
        <p:spPr>
          <a:xfrm>
            <a:off x="991859" y="2262558"/>
            <a:ext cx="1068900" cy="466657"/>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16" name="TextBox 15"/>
          <p:cNvSpPr txBox="1"/>
          <p:nvPr/>
        </p:nvSpPr>
        <p:spPr>
          <a:xfrm>
            <a:off x="5000307" y="2297969"/>
            <a:ext cx="3794699" cy="120032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lgn="ctr" defTabSz="685800" eaLnBrk="1" fontAlgn="auto" hangingPunct="1">
              <a:spcBef>
                <a:spcPts val="0"/>
              </a:spcBef>
              <a:spcAft>
                <a:spcPts val="0"/>
              </a:spcAft>
              <a:defRPr/>
            </a:pPr>
            <a:r>
              <a:rPr lang="en-US" sz="2400" dirty="0">
                <a:latin typeface="Calibri" panose="020F0502020204030204" charset="0"/>
                <a:cs typeface="Calibri" panose="020F0502020204030204" charset="0"/>
                <a:sym typeface="Wingdings" panose="05000000000000000000" pitchFamily="2" charset="2"/>
              </a:rPr>
              <a:t>Reflection is when a wave bounces off the material at the same angle that it hit.</a:t>
            </a:r>
          </a:p>
        </p:txBody>
      </p:sp>
      <p:sp>
        <p:nvSpPr>
          <p:cNvPr id="18" name="TextBox 17"/>
          <p:cNvSpPr txBox="1"/>
          <p:nvPr/>
        </p:nvSpPr>
        <p:spPr>
          <a:xfrm>
            <a:off x="5000307" y="3943723"/>
            <a:ext cx="3794699"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Refraction is when a wave changes direction when it passes from one material to another.</a:t>
            </a:r>
            <a:endParaRPr lang="en-US" sz="2300" dirty="0"/>
          </a:p>
        </p:txBody>
      </p:sp>
      <p:cxnSp>
        <p:nvCxnSpPr>
          <p:cNvPr id="3" name="Straight Arrow Connector 2"/>
          <p:cNvCxnSpPr/>
          <p:nvPr/>
        </p:nvCxnSpPr>
        <p:spPr>
          <a:xfrm flipH="1">
            <a:off x="979007" y="2730734"/>
            <a:ext cx="1063388" cy="593323"/>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cxnSp>
        <p:nvCxnSpPr>
          <p:cNvPr id="8" name="Straight Arrow Connector 7"/>
          <p:cNvCxnSpPr/>
          <p:nvPr/>
        </p:nvCxnSpPr>
        <p:spPr>
          <a:xfrm>
            <a:off x="2042395" y="4573361"/>
            <a:ext cx="1737782" cy="435241"/>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cxnSp>
        <p:nvCxnSpPr>
          <p:cNvPr id="15" name="Straight Arrow Connector 14"/>
          <p:cNvCxnSpPr/>
          <p:nvPr/>
        </p:nvCxnSpPr>
        <p:spPr>
          <a:xfrm>
            <a:off x="3748961" y="5009963"/>
            <a:ext cx="797967" cy="537635"/>
          </a:xfrm>
          <a:prstGeom prst="straightConnector1">
            <a:avLst/>
          </a:prstGeom>
          <a:noFill/>
          <a:ln w="57150" cap="flat">
            <a:solidFill>
              <a:srgbClr val="7030A0"/>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4.9 Behaviour of Waves</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98738"/>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refraction?</a:t>
            </a:r>
            <a:endParaRPr lang="en-GB" sz="3200" b="1" dirty="0">
              <a:solidFill>
                <a:srgbClr val="48A9C5"/>
              </a:solidFill>
              <a:sym typeface="Calibri" panose="020F0502020204030204"/>
            </a:endParaRPr>
          </a:p>
        </p:txBody>
      </p:sp>
      <p:pic>
        <p:nvPicPr>
          <p:cNvPr id="2" name="Picture 1" descr="A picture containing text, stool, sea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b="12659"/>
          <a:stretch>
            <a:fillRect/>
          </a:stretch>
        </p:blipFill>
        <p:spPr>
          <a:xfrm>
            <a:off x="5827957" y="929908"/>
            <a:ext cx="2976409" cy="4166346"/>
          </a:xfrm>
          <a:prstGeom prst="rect">
            <a:avLst/>
          </a:prstGeom>
        </p:spPr>
      </p:pic>
      <p:sp>
        <p:nvSpPr>
          <p:cNvPr id="4" name="Rectangle 3"/>
          <p:cNvSpPr/>
          <p:nvPr/>
        </p:nvSpPr>
        <p:spPr>
          <a:xfrm>
            <a:off x="5181600" y="4481758"/>
            <a:ext cx="3724639" cy="78750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aphicFrame>
        <p:nvGraphicFramePr>
          <p:cNvPr id="5" name="Table 5"/>
          <p:cNvGraphicFramePr>
            <a:graphicFrameLocks noGrp="1"/>
          </p:cNvGraphicFramePr>
          <p:nvPr/>
        </p:nvGraphicFramePr>
        <p:xfrm>
          <a:off x="704254" y="4481758"/>
          <a:ext cx="8201985" cy="1498207"/>
        </p:xfrm>
        <a:graphic>
          <a:graphicData uri="http://schemas.openxmlformats.org/drawingml/2006/table">
            <a:tbl>
              <a:tblPr firstRow="1" bandRow="1">
                <a:tableStyleId>{5940675A-B579-460E-94D1-54222C63F5DA}</a:tableStyleId>
              </a:tblPr>
              <a:tblGrid>
                <a:gridCol w="2158513">
                  <a:extLst>
                    <a:ext uri="{9D8B030D-6E8A-4147-A177-3AD203B41FA5}">
                      <a16:colId xmlns:a16="http://schemas.microsoft.com/office/drawing/2014/main" val="20000"/>
                    </a:ext>
                  </a:extLst>
                </a:gridCol>
                <a:gridCol w="6043472">
                  <a:extLst>
                    <a:ext uri="{9D8B030D-6E8A-4147-A177-3AD203B41FA5}">
                      <a16:colId xmlns:a16="http://schemas.microsoft.com/office/drawing/2014/main" val="20001"/>
                    </a:ext>
                  </a:extLst>
                </a:gridCol>
              </a:tblGrid>
              <a:tr h="736207">
                <a:tc>
                  <a:txBody>
                    <a:bodyPr/>
                    <a:lstStyle/>
                    <a:p>
                      <a:pPr algn="ctr"/>
                      <a:r>
                        <a:rPr lang="en-US" sz="2400" b="1" dirty="0"/>
                        <a:t>Key Term</a:t>
                      </a:r>
                    </a:p>
                  </a:txBody>
                  <a:tcPr anchor="ctr">
                    <a:solidFill>
                      <a:srgbClr val="4F81BD">
                        <a:alpha val="60000"/>
                      </a:srgbClr>
                    </a:solidFill>
                  </a:tcPr>
                </a:tc>
                <a:tc>
                  <a:txBody>
                    <a:bodyPr/>
                    <a:lstStyle/>
                    <a:p>
                      <a:pPr algn="ctr"/>
                      <a:r>
                        <a:rPr lang="en-US" sz="2400" b="1" dirty="0"/>
                        <a:t>Definition</a:t>
                      </a:r>
                    </a:p>
                  </a:txBody>
                  <a:tcPr anchor="ctr">
                    <a:solidFill>
                      <a:srgbClr val="4F81BD">
                        <a:alpha val="60000"/>
                      </a:srgbClr>
                    </a:solidFill>
                  </a:tcPr>
                </a:tc>
                <a:extLst>
                  <a:ext uri="{0D108BD9-81ED-4DB2-BD59-A6C34878D82A}">
                    <a16:rowId xmlns:a16="http://schemas.microsoft.com/office/drawing/2014/main" val="10000"/>
                  </a:ext>
                </a:extLst>
              </a:tr>
              <a:tr h="56049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b="0" dirty="0">
                          <a:latin typeface="Calibri" panose="020F0502020204030204" charset="0"/>
                          <a:cs typeface="Calibri" panose="020F0502020204030204" charset="0"/>
                        </a:rPr>
                        <a:t>Refraction</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latin typeface="Calibri" panose="020F0502020204030204" charset="0"/>
                          <a:cs typeface="Calibri" panose="020F0502020204030204" charset="0"/>
                          <a:sym typeface="Wingdings" panose="05000000000000000000" pitchFamily="2" charset="2"/>
                        </a:rPr>
                        <a:t>The change of direction of a wave when it travels from one medium to another.</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3058856" y="5269264"/>
            <a:ext cx="5745510" cy="658447"/>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704254" y="2043585"/>
            <a:ext cx="7601546" cy="461665"/>
          </a:xfrm>
          <a:prstGeom prst="rect">
            <a:avLst/>
          </a:prstGeom>
          <a:solidFill>
            <a:schemeClr val="bg1"/>
          </a:solidFill>
          <a:ln w="57150">
            <a:solidFill>
              <a:schemeClr val="accent1"/>
            </a:solidFill>
          </a:ln>
        </p:spPr>
        <p:txBody>
          <a:bodyPr wrap="square">
            <a:spAutoFit/>
          </a:bodyPr>
          <a:lstStyle/>
          <a:p>
            <a:pPr lvl="0" algn="ctr" eaLnBrk="1" fontAlgn="auto" hangingPunct="1">
              <a:spcBef>
                <a:spcPts val="0"/>
              </a:spcBef>
              <a:spcAft>
                <a:spcPts val="0"/>
              </a:spcAft>
              <a:defRPr/>
            </a:pPr>
            <a:r>
              <a:rPr lang="en-GB" sz="2400" dirty="0">
                <a:solidFill>
                  <a:schemeClr val="tx1"/>
                </a:solidFill>
                <a:sym typeface="Calibri" panose="020F0502020204030204"/>
              </a:rPr>
              <a:t>Light refracts when it travels from one medium to another.</a:t>
            </a:r>
            <a:endParaRPr lang="en-GB" sz="2400" dirty="0"/>
          </a:p>
        </p:txBody>
      </p:sp>
      <p:sp>
        <p:nvSpPr>
          <p:cNvPr id="14" name="Rectangle 13"/>
          <p:cNvSpPr/>
          <p:nvPr/>
        </p:nvSpPr>
        <p:spPr>
          <a:xfrm>
            <a:off x="704253" y="2605132"/>
            <a:ext cx="6291631" cy="830997"/>
          </a:xfrm>
          <a:prstGeom prst="rect">
            <a:avLst/>
          </a:prstGeom>
          <a:solidFill>
            <a:schemeClr val="bg1"/>
          </a:solidFill>
          <a:ln w="57150">
            <a:solidFill>
              <a:schemeClr val="accent1"/>
            </a:solidFill>
          </a:ln>
        </p:spPr>
        <p:txBody>
          <a:bodyPr wrap="square">
            <a:spAutoFit/>
          </a:bodyPr>
          <a:lstStyle/>
          <a:p>
            <a:pPr lvl="0" algn="ctr" eaLnBrk="1" fontAlgn="auto" hangingPunct="1">
              <a:spcBef>
                <a:spcPts val="0"/>
              </a:spcBef>
              <a:spcAft>
                <a:spcPts val="0"/>
              </a:spcAft>
              <a:defRPr/>
            </a:pPr>
            <a:r>
              <a:rPr lang="en-GB" sz="2400" dirty="0">
                <a:solidFill>
                  <a:schemeClr val="tx1"/>
                </a:solidFill>
                <a:sym typeface="Calibri" panose="020F0502020204030204"/>
              </a:rPr>
              <a:t>When light travels into a denser material it slows down and bends towards the normal. (H)</a:t>
            </a:r>
            <a:endParaRPr lang="en-GB" sz="2400" dirty="0"/>
          </a:p>
        </p:txBody>
      </p:sp>
      <p:sp>
        <p:nvSpPr>
          <p:cNvPr id="17" name="Rectangle 16"/>
          <p:cNvSpPr/>
          <p:nvPr/>
        </p:nvSpPr>
        <p:spPr>
          <a:xfrm>
            <a:off x="704252" y="3551822"/>
            <a:ext cx="6291632" cy="830997"/>
          </a:xfrm>
          <a:prstGeom prst="rect">
            <a:avLst/>
          </a:prstGeom>
          <a:solidFill>
            <a:schemeClr val="bg1"/>
          </a:solidFill>
          <a:ln w="57150">
            <a:solidFill>
              <a:schemeClr val="accent1"/>
            </a:solidFill>
          </a:ln>
        </p:spPr>
        <p:txBody>
          <a:bodyPr wrap="square">
            <a:spAutoFit/>
          </a:bodyPr>
          <a:lstStyle/>
          <a:p>
            <a:pPr lvl="0" algn="ctr" eaLnBrk="1" fontAlgn="auto" hangingPunct="1">
              <a:spcBef>
                <a:spcPts val="0"/>
              </a:spcBef>
              <a:spcAft>
                <a:spcPts val="0"/>
              </a:spcAft>
              <a:defRPr/>
            </a:pPr>
            <a:r>
              <a:rPr lang="en-GB" sz="2400" dirty="0">
                <a:solidFill>
                  <a:schemeClr val="tx1"/>
                </a:solidFill>
                <a:sym typeface="Calibri" panose="020F0502020204030204"/>
              </a:rPr>
              <a:t>When light travels into a less dense material it speeds up and bends away from the normal. (H)</a:t>
            </a:r>
            <a:endParaRPr lang="en-GB" sz="2400" dirty="0"/>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4.10 Refraction</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pic>
        <p:nvPicPr>
          <p:cNvPr id="27" name="Picture 26" descr="Diagram&#10;&#10;Description automatically generated"/>
          <p:cNvPicPr>
            <a:picLocks noChangeAspect="1"/>
          </p:cNvPicPr>
          <p:nvPr/>
        </p:nvPicPr>
        <p:blipFill rotWithShape="1">
          <a:blip r:embed="rId3"/>
          <a:srcRect l="12763" t="8071" r="7604" b="19409"/>
          <a:stretch>
            <a:fillRect/>
          </a:stretch>
        </p:blipFill>
        <p:spPr>
          <a:xfrm>
            <a:off x="5268061" y="1578832"/>
            <a:ext cx="3400166" cy="4379282"/>
          </a:xfrm>
          <a:prstGeom prst="rect">
            <a:avLst/>
          </a:prstGeom>
        </p:spPr>
      </p:pic>
      <p:sp>
        <p:nvSpPr>
          <p:cNvPr id="2" name="Rectangle 1"/>
          <p:cNvSpPr/>
          <p:nvPr/>
        </p:nvSpPr>
        <p:spPr>
          <a:xfrm>
            <a:off x="740546" y="2295962"/>
            <a:ext cx="3613740" cy="1569660"/>
          </a:xfrm>
          <a:prstGeom prst="rect">
            <a:avLst/>
          </a:prstGeom>
          <a:solidFill>
            <a:schemeClr val="bg1"/>
          </a:solidFill>
          <a:ln w="57150">
            <a:solidFill>
              <a:srgbClr val="4F81BD"/>
            </a:solidFill>
          </a:ln>
        </p:spPr>
        <p:txBody>
          <a:bodyPr wrap="square">
            <a:spAutoFit/>
          </a:bodyPr>
          <a:lstStyle/>
          <a:p>
            <a:pPr algn="ctr"/>
            <a:r>
              <a:rPr lang="en-US" sz="2400" dirty="0"/>
              <a:t>When light enters glass, it slows down and so changes direction.  It bends towards the normal.  </a:t>
            </a:r>
          </a:p>
        </p:txBody>
      </p:sp>
      <p:sp>
        <p:nvSpPr>
          <p:cNvPr id="29" name="Rectangle 28"/>
          <p:cNvSpPr/>
          <p:nvPr/>
        </p:nvSpPr>
        <p:spPr>
          <a:xfrm>
            <a:off x="740546" y="4705350"/>
            <a:ext cx="3613740" cy="1569660"/>
          </a:xfrm>
          <a:prstGeom prst="rect">
            <a:avLst/>
          </a:prstGeom>
          <a:solidFill>
            <a:schemeClr val="bg1"/>
          </a:solidFill>
          <a:ln w="57150">
            <a:solidFill>
              <a:srgbClr val="4F81BD"/>
            </a:solidFill>
          </a:ln>
        </p:spPr>
        <p:txBody>
          <a:bodyPr wrap="square">
            <a:spAutoFit/>
          </a:bodyPr>
          <a:lstStyle/>
          <a:p>
            <a:pPr algn="ctr"/>
            <a:r>
              <a:rPr lang="en-US" sz="2400" dirty="0"/>
              <a:t>When light leaves the glass and enters air it speeds up and so bends away from the normal.</a:t>
            </a:r>
          </a:p>
        </p:txBody>
      </p:sp>
      <p:cxnSp>
        <p:nvCxnSpPr>
          <p:cNvPr id="19" name="Straight Arrow Connector 18"/>
          <p:cNvCxnSpPr>
            <a:stCxn id="2" idx="3"/>
          </p:cNvCxnSpPr>
          <p:nvPr/>
        </p:nvCxnSpPr>
        <p:spPr>
          <a:xfrm flipV="1">
            <a:off x="4354286" y="3037301"/>
            <a:ext cx="2102958" cy="43491"/>
          </a:xfrm>
          <a:prstGeom prst="straightConnector1">
            <a:avLst/>
          </a:prstGeom>
          <a:no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cxnSp>
        <p:nvCxnSpPr>
          <p:cNvPr id="30" name="Straight Arrow Connector 29"/>
          <p:cNvCxnSpPr/>
          <p:nvPr/>
        </p:nvCxnSpPr>
        <p:spPr>
          <a:xfrm flipV="1">
            <a:off x="4354286" y="4786489"/>
            <a:ext cx="3186692" cy="682377"/>
          </a:xfrm>
          <a:prstGeom prst="straightConnector1">
            <a:avLst/>
          </a:prstGeom>
          <a:no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sp>
        <p:nvSpPr>
          <p:cNvPr id="3" name="TextBox 2"/>
          <p:cNvSpPr txBox="1"/>
          <p:nvPr/>
        </p:nvSpPr>
        <p:spPr>
          <a:xfrm>
            <a:off x="1507946" y="998738"/>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happens during refraction?</a:t>
            </a:r>
            <a:endParaRPr lang="en-GB" sz="3200" b="1" dirty="0">
              <a:solidFill>
                <a:srgbClr val="48A9C5"/>
              </a:solidFill>
              <a:sym typeface="Calibri" panose="020F0502020204030204"/>
            </a:endParaRPr>
          </a:p>
        </p:txBody>
      </p:sp>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4.10 Refraction</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10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prove that it is the wave travelling and not </a:t>
            </a:r>
            <a:r>
              <a:rPr lang="en-GB" sz="3200" b="1" dirty="0">
                <a:solidFill>
                  <a:srgbClr val="4F81BD"/>
                </a:solidFill>
                <a:sym typeface="Calibri" panose="020F0502020204030204"/>
              </a:rPr>
              <a:t>water</a:t>
            </a:r>
            <a:r>
              <a:rPr lang="en-GB" sz="3200" dirty="0">
                <a:solidFill>
                  <a:schemeClr val="tx1"/>
                </a:solidFill>
                <a:sym typeface="Calibri" panose="020F0502020204030204"/>
              </a:rPr>
              <a:t> itself?</a:t>
            </a:r>
          </a:p>
        </p:txBody>
      </p:sp>
      <p:pic>
        <p:nvPicPr>
          <p:cNvPr id="32770" name="Picture 2" descr="Free vector graphics of 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60" y="2255369"/>
            <a:ext cx="3717365" cy="358540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50235" y="2811180"/>
            <a:ext cx="5856004"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Place a floating object such as a rubber duck on the surface of the water.  </a:t>
            </a:r>
            <a:endParaRPr lang="en-US" sz="2300" dirty="0"/>
          </a:p>
        </p:txBody>
      </p:sp>
      <p:sp>
        <p:nvSpPr>
          <p:cNvPr id="25" name="TextBox 24"/>
          <p:cNvSpPr txBox="1"/>
          <p:nvPr/>
        </p:nvSpPr>
        <p:spPr>
          <a:xfrm>
            <a:off x="3050235" y="3882579"/>
            <a:ext cx="5856004"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You would observe the duck moving up and down as the waves pass but staying in the same place if the water doesn’t move.</a:t>
            </a:r>
            <a:endParaRPr lang="en-US"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4.2 Waves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p:cNvPicPr>
            <a:picLocks noChangeAspect="1"/>
          </p:cNvPicPr>
          <p:nvPr/>
        </p:nvPicPr>
        <p:blipFill rotWithShape="1">
          <a:blip r:embed="rId3"/>
          <a:srcRect l="12763" r="14919" b="50945"/>
          <a:stretch>
            <a:fillRect/>
          </a:stretch>
        </p:blipFill>
        <p:spPr>
          <a:xfrm>
            <a:off x="5079395" y="1960493"/>
            <a:ext cx="3933054" cy="3773158"/>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2" name="Rectangle 1"/>
          <p:cNvSpPr/>
          <p:nvPr/>
        </p:nvSpPr>
        <p:spPr>
          <a:xfrm>
            <a:off x="724033" y="2166453"/>
            <a:ext cx="4497498" cy="1938992"/>
          </a:xfrm>
          <a:prstGeom prst="rect">
            <a:avLst/>
          </a:prstGeom>
          <a:solidFill>
            <a:schemeClr val="bg1"/>
          </a:solidFill>
          <a:ln w="57150">
            <a:solidFill>
              <a:srgbClr val="4F81BD"/>
            </a:solidFill>
          </a:ln>
        </p:spPr>
        <p:txBody>
          <a:bodyPr wrap="square">
            <a:spAutoFit/>
          </a:bodyPr>
          <a:lstStyle/>
          <a:p>
            <a:pPr algn="ctr"/>
            <a:r>
              <a:rPr lang="en-US" sz="2400" dirty="0"/>
              <a:t>When a wave crosses a boundary at a non-zero angle to the boundary each wave front experiences a change in speed and direction.  </a:t>
            </a:r>
          </a:p>
        </p:txBody>
      </p:sp>
      <p:sp>
        <p:nvSpPr>
          <p:cNvPr id="29" name="Rectangle 28"/>
          <p:cNvSpPr/>
          <p:nvPr/>
        </p:nvSpPr>
        <p:spPr>
          <a:xfrm>
            <a:off x="740545" y="4293937"/>
            <a:ext cx="4497498" cy="1938992"/>
          </a:xfrm>
          <a:prstGeom prst="rect">
            <a:avLst/>
          </a:prstGeom>
          <a:solidFill>
            <a:schemeClr val="bg1"/>
          </a:solidFill>
          <a:ln w="57150">
            <a:solidFill>
              <a:srgbClr val="4F81BD"/>
            </a:solidFill>
          </a:ln>
        </p:spPr>
        <p:txBody>
          <a:bodyPr wrap="square">
            <a:spAutoFit/>
          </a:bodyPr>
          <a:lstStyle/>
          <a:p>
            <a:pPr algn="ctr"/>
            <a:r>
              <a:rPr lang="en-US" sz="2400" dirty="0"/>
              <a:t>In this diagram the wave has slowed down and so the refracted waves are closer together and at a smaller angle to the boundary than the incident wavefronts.</a:t>
            </a:r>
          </a:p>
        </p:txBody>
      </p:sp>
      <p:cxnSp>
        <p:nvCxnSpPr>
          <p:cNvPr id="19" name="Straight Arrow Connector 18"/>
          <p:cNvCxnSpPr/>
          <p:nvPr/>
        </p:nvCxnSpPr>
        <p:spPr>
          <a:xfrm flipV="1">
            <a:off x="5221531" y="2796102"/>
            <a:ext cx="1309898" cy="488965"/>
          </a:xfrm>
          <a:prstGeom prst="straightConnector1">
            <a:avLst/>
          </a:prstGeom>
          <a:no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cxnSp>
        <p:nvCxnSpPr>
          <p:cNvPr id="30" name="Straight Arrow Connector 29"/>
          <p:cNvCxnSpPr/>
          <p:nvPr/>
        </p:nvCxnSpPr>
        <p:spPr>
          <a:xfrm flipV="1">
            <a:off x="5260016" y="5102578"/>
            <a:ext cx="960162" cy="293511"/>
          </a:xfrm>
          <a:prstGeom prst="straightConnector1">
            <a:avLst/>
          </a:prstGeom>
          <a:no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sp>
        <p:nvSpPr>
          <p:cNvPr id="4" name="TextBox 3"/>
          <p:cNvSpPr txBox="1"/>
          <p:nvPr/>
        </p:nvSpPr>
        <p:spPr>
          <a:xfrm>
            <a:off x="1507946" y="998738"/>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happens during refraction?</a:t>
            </a:r>
            <a:endParaRPr lang="en-GB" sz="3200" b="1" dirty="0">
              <a:solidFill>
                <a:srgbClr val="48A9C5"/>
              </a:solidFill>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4.10 Refraction</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29908"/>
            <a:ext cx="7427171"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is the effect of different wavelengths on absorption and transmission?</a:t>
            </a:r>
            <a:endParaRPr lang="en-GB" sz="2800" b="1" dirty="0">
              <a:solidFill>
                <a:srgbClr val="48A9C5"/>
              </a:solidFill>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4.11 Effects of </a:t>
            </a:r>
            <a:r>
              <a:rPr lang="en-US" altLang="en-US" sz="4000" b="1">
                <a:solidFill>
                  <a:srgbClr val="4A7CB5"/>
                </a:solidFill>
                <a:latin typeface="Helvetica" charset="0"/>
                <a:ea typeface="Helvetica" charset="0"/>
                <a:cs typeface="Helvetica" charset="0"/>
                <a:sym typeface="Helvetica" charset="0"/>
              </a:rPr>
              <a:t>Varying Wavelength</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2" name="Picture 1"/>
          <p:cNvPicPr>
            <a:picLocks noChangeAspect="1"/>
          </p:cNvPicPr>
          <p:nvPr/>
        </p:nvPicPr>
        <p:blipFill>
          <a:blip r:embed="rId3"/>
          <a:stretch>
            <a:fillRect/>
          </a:stretch>
        </p:blipFill>
        <p:spPr>
          <a:xfrm>
            <a:off x="550211" y="2048225"/>
            <a:ext cx="2841246" cy="2761659"/>
          </a:xfrm>
          <a:prstGeom prst="rect">
            <a:avLst/>
          </a:prstGeom>
        </p:spPr>
      </p:pic>
      <p:pic>
        <p:nvPicPr>
          <p:cNvPr id="3" name="Picture 2"/>
          <p:cNvPicPr>
            <a:picLocks noChangeAspect="1"/>
          </p:cNvPicPr>
          <p:nvPr/>
        </p:nvPicPr>
        <p:blipFill>
          <a:blip r:embed="rId4"/>
          <a:stretch>
            <a:fillRect/>
          </a:stretch>
        </p:blipFill>
        <p:spPr>
          <a:xfrm>
            <a:off x="3055513" y="2090873"/>
            <a:ext cx="2844240" cy="2868344"/>
          </a:xfrm>
          <a:prstGeom prst="rect">
            <a:avLst/>
          </a:prstGeom>
        </p:spPr>
      </p:pic>
      <p:sp>
        <p:nvSpPr>
          <p:cNvPr id="18" name="TextBox 17"/>
          <p:cNvSpPr txBox="1"/>
          <p:nvPr/>
        </p:nvSpPr>
        <p:spPr>
          <a:xfrm>
            <a:off x="5896759" y="2503958"/>
            <a:ext cx="2844240" cy="1938988"/>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Different substances may absorb, transit, refract or reflect waves in ways that vary with wavelength.</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96" y="1797930"/>
            <a:ext cx="4732690" cy="4015047"/>
          </a:xfrm>
          <a:prstGeom prst="rect">
            <a:avLst/>
          </a:prstGeom>
        </p:spPr>
      </p:pic>
      <p:sp>
        <p:nvSpPr>
          <p:cNvPr id="4" name="TextBox 3"/>
          <p:cNvSpPr txBox="1"/>
          <p:nvPr/>
        </p:nvSpPr>
        <p:spPr>
          <a:xfrm>
            <a:off x="4109583" y="1892109"/>
            <a:ext cx="4670474"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Sound waves can travel through solids causing vibrations in the solid. </a:t>
            </a:r>
            <a:endParaRPr lang="en-GB" sz="2300" dirty="0">
              <a:latin typeface="Calibri" panose="020F0502020204030204" charset="0"/>
              <a:cs typeface="Calibri" panose="020F0502020204030204" charset="0"/>
            </a:endParaRPr>
          </a:p>
        </p:txBody>
      </p:sp>
      <p:sp>
        <p:nvSpPr>
          <p:cNvPr id="7" name="TextBox 6"/>
          <p:cNvSpPr txBox="1"/>
          <p:nvPr/>
        </p:nvSpPr>
        <p:spPr>
          <a:xfrm>
            <a:off x="4109583" y="2799376"/>
            <a:ext cx="4670474"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Within the ear, sound waves cause the ear drum and other parts to vibrate which causes the sensation of sound. </a:t>
            </a:r>
          </a:p>
        </p:txBody>
      </p:sp>
      <p:sp>
        <p:nvSpPr>
          <p:cNvPr id="8" name="TextBox 7"/>
          <p:cNvSpPr txBox="1"/>
          <p:nvPr/>
        </p:nvSpPr>
        <p:spPr>
          <a:xfrm>
            <a:off x="4109583" y="4414529"/>
            <a:ext cx="4670474"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The conversion of sound waves to vibrations of solids works over a limited frequency range. </a:t>
            </a:r>
          </a:p>
        </p:txBody>
      </p:sp>
      <p:sp>
        <p:nvSpPr>
          <p:cNvPr id="9" name="TextBox 8"/>
          <p:cNvSpPr txBox="1"/>
          <p:nvPr/>
        </p:nvSpPr>
        <p:spPr>
          <a:xfrm>
            <a:off x="4109583" y="5688993"/>
            <a:ext cx="4670474"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This restricts the limits of human hearing. </a:t>
            </a:r>
            <a:endParaRPr lang="en-GB" sz="2300" dirty="0">
              <a:latin typeface="Calibri" panose="020F0502020204030204" charset="0"/>
              <a:cs typeface="Calibri" panose="020F0502020204030204" charset="0"/>
            </a:endParaRPr>
          </a:p>
        </p:txBody>
      </p:sp>
      <p:sp>
        <p:nvSpPr>
          <p:cNvPr id="3" name="TextBox 2"/>
          <p:cNvSpPr txBox="1"/>
          <p:nvPr/>
        </p:nvSpPr>
        <p:spPr>
          <a:xfrm>
            <a:off x="1579801" y="1045023"/>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How are we able to hear?</a:t>
            </a:r>
            <a:endParaRPr lang="en-GB" sz="3200" b="1" dirty="0">
              <a:solidFill>
                <a:srgbClr val="48A9C5"/>
              </a:solidFill>
              <a:sym typeface="Calibri" panose="020F0502020204030204"/>
            </a:endParaRPr>
          </a:p>
        </p:txBody>
      </p:sp>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4.12 Converting Sound Waves</a:t>
            </a:r>
            <a:endParaRPr lang="en-US" altLang="en-US" sz="3800" b="1" dirty="0">
              <a:solidFill>
                <a:srgbClr val="4A7CB5"/>
              </a:solidFill>
              <a:latin typeface="Helvetica" charset="0"/>
              <a:ea typeface="Helvetica" charset="0"/>
              <a:cs typeface="Helvetica" charset="0"/>
              <a:sym typeface="Helvetica" charset="0"/>
            </a:endParaRPr>
          </a:p>
        </p:txBody>
      </p:sp>
      <p:sp>
        <p:nvSpPr>
          <p:cNvPr id="10" name="Rectangle 9"/>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96" y="1797930"/>
            <a:ext cx="4732690" cy="4015047"/>
          </a:xfrm>
          <a:prstGeom prst="rect">
            <a:avLst/>
          </a:prstGeom>
        </p:spPr>
      </p:pic>
      <p:sp>
        <p:nvSpPr>
          <p:cNvPr id="10" name="TextBox 9"/>
          <p:cNvSpPr txBox="1"/>
          <p:nvPr/>
        </p:nvSpPr>
        <p:spPr>
          <a:xfrm>
            <a:off x="5269188" y="2130110"/>
            <a:ext cx="3314116" cy="1154162"/>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1" dirty="0">
                <a:solidFill>
                  <a:schemeClr val="tx1"/>
                </a:solidFill>
                <a:latin typeface="Calibri" panose="020F0502020204030204" charset="0"/>
                <a:cs typeface="Calibri" panose="020F0502020204030204" charset="0"/>
              </a:rPr>
              <a:t>T</a:t>
            </a:r>
            <a:r>
              <a:rPr lang="en-GB" sz="2300" b="1" dirty="0">
                <a:solidFill>
                  <a:schemeClr val="tx1"/>
                </a:solidFill>
                <a:effectLst/>
                <a:latin typeface="Calibri" panose="020F0502020204030204" charset="0"/>
                <a:cs typeface="Calibri" panose="020F0502020204030204" charset="0"/>
              </a:rPr>
              <a:t>he range of normal human hearing is from 20 Hz to 20 kHz. </a:t>
            </a:r>
          </a:p>
        </p:txBody>
      </p:sp>
      <p:sp>
        <p:nvSpPr>
          <p:cNvPr id="2" name="TextBox 1"/>
          <p:cNvSpPr txBox="1"/>
          <p:nvPr/>
        </p:nvSpPr>
        <p:spPr>
          <a:xfrm>
            <a:off x="1579801" y="1045023"/>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the range of human hearing?</a:t>
            </a:r>
            <a:endParaRPr lang="en-GB" sz="3200" b="1" dirty="0">
              <a:solidFill>
                <a:srgbClr val="48A9C5"/>
              </a:solidFill>
              <a:sym typeface="Calibri" panose="020F0502020204030204"/>
            </a:endParaRPr>
          </a:p>
        </p:txBody>
      </p:sp>
      <p:sp>
        <p:nvSpPr>
          <p:cNvPr id="6" name="TextBox 5"/>
          <p:cNvSpPr txBox="1"/>
          <p:nvPr/>
        </p:nvSpPr>
        <p:spPr>
          <a:xfrm>
            <a:off x="5269188" y="3429000"/>
            <a:ext cx="3314116" cy="1154162"/>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1" dirty="0">
                <a:solidFill>
                  <a:schemeClr val="tx1"/>
                </a:solidFill>
                <a:latin typeface="Calibri" panose="020F0502020204030204" charset="0"/>
                <a:cs typeface="Calibri" panose="020F0502020204030204" charset="0"/>
              </a:rPr>
              <a:t>Any frequency of sound above 20 kHz is known as ultrasound.</a:t>
            </a:r>
            <a:endParaRPr lang="en-GB" sz="2300" b="1" dirty="0">
              <a:solidFill>
                <a:schemeClr val="tx1"/>
              </a:solidFill>
              <a:effectLst/>
              <a:latin typeface="Calibri" panose="020F0502020204030204" charset="0"/>
              <a:cs typeface="Calibri" panose="020F0502020204030204" charset="0"/>
            </a:endParaRPr>
          </a:p>
        </p:txBody>
      </p:sp>
      <p:sp>
        <p:nvSpPr>
          <p:cNvPr id="11" name="TextBox 10"/>
          <p:cNvSpPr txBox="1"/>
          <p:nvPr/>
        </p:nvSpPr>
        <p:spPr>
          <a:xfrm>
            <a:off x="5269188" y="4731179"/>
            <a:ext cx="3314116" cy="1154162"/>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1" dirty="0">
                <a:solidFill>
                  <a:schemeClr val="tx1"/>
                </a:solidFill>
                <a:latin typeface="Calibri" panose="020F0502020204030204" charset="0"/>
                <a:cs typeface="Calibri" panose="020F0502020204030204" charset="0"/>
              </a:rPr>
              <a:t>Ultrasound is beyond human hearing, but other animals can hear it</a:t>
            </a:r>
            <a:endParaRPr lang="en-GB" sz="2300" b="1" dirty="0">
              <a:solidFill>
                <a:schemeClr val="tx1"/>
              </a:solidFill>
              <a:effectLst/>
              <a:latin typeface="Calibri" panose="020F0502020204030204" charset="0"/>
              <a:cs typeface="Calibri" panose="020F0502020204030204" charset="0"/>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4.13 Ultrasound</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96" y="1797930"/>
            <a:ext cx="4732690" cy="4015047"/>
          </a:xfrm>
          <a:prstGeom prst="rect">
            <a:avLst/>
          </a:prstGeom>
        </p:spPr>
      </p:pic>
      <p:sp>
        <p:nvSpPr>
          <p:cNvPr id="10" name="TextBox 9"/>
          <p:cNvSpPr txBox="1"/>
          <p:nvPr/>
        </p:nvSpPr>
        <p:spPr>
          <a:xfrm>
            <a:off x="5269188" y="2130110"/>
            <a:ext cx="3314116" cy="1154162"/>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1" dirty="0">
                <a:solidFill>
                  <a:schemeClr val="tx1"/>
                </a:solidFill>
                <a:latin typeface="Calibri" panose="020F0502020204030204" charset="0"/>
                <a:cs typeface="Calibri" panose="020F0502020204030204" charset="0"/>
              </a:rPr>
              <a:t>T</a:t>
            </a:r>
            <a:r>
              <a:rPr lang="en-GB" sz="2300" b="1" dirty="0">
                <a:solidFill>
                  <a:schemeClr val="tx1"/>
                </a:solidFill>
                <a:effectLst/>
                <a:latin typeface="Calibri" panose="020F0502020204030204" charset="0"/>
                <a:cs typeface="Calibri" panose="020F0502020204030204" charset="0"/>
              </a:rPr>
              <a:t>he range of normal human hearing is from 20 Hz to 20 kHz. </a:t>
            </a:r>
          </a:p>
        </p:txBody>
      </p:sp>
      <p:sp>
        <p:nvSpPr>
          <p:cNvPr id="2" name="TextBox 1"/>
          <p:cNvSpPr txBox="1"/>
          <p:nvPr/>
        </p:nvSpPr>
        <p:spPr>
          <a:xfrm>
            <a:off x="1579801" y="1045023"/>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the range of human hearing?</a:t>
            </a:r>
            <a:endParaRPr lang="en-GB" sz="3200" b="1" dirty="0">
              <a:solidFill>
                <a:srgbClr val="48A9C5"/>
              </a:solidFill>
              <a:sym typeface="Calibri" panose="020F0502020204030204"/>
            </a:endParaRPr>
          </a:p>
        </p:txBody>
      </p:sp>
      <p:sp>
        <p:nvSpPr>
          <p:cNvPr id="6" name="TextBox 5"/>
          <p:cNvSpPr txBox="1"/>
          <p:nvPr/>
        </p:nvSpPr>
        <p:spPr>
          <a:xfrm>
            <a:off x="5269188" y="3429000"/>
            <a:ext cx="3314116" cy="1154162"/>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1" dirty="0">
                <a:solidFill>
                  <a:schemeClr val="tx1"/>
                </a:solidFill>
                <a:latin typeface="Calibri" panose="020F0502020204030204" charset="0"/>
                <a:cs typeface="Calibri" panose="020F0502020204030204" charset="0"/>
              </a:rPr>
              <a:t>Any frequency of sound below 20Hz is known as ultrasound.</a:t>
            </a:r>
            <a:endParaRPr lang="en-GB" sz="2300" b="1" dirty="0">
              <a:solidFill>
                <a:schemeClr val="tx1"/>
              </a:solidFill>
              <a:effectLst/>
              <a:latin typeface="Calibri" panose="020F0502020204030204" charset="0"/>
              <a:cs typeface="Calibri" panose="020F0502020204030204" charset="0"/>
            </a:endParaRPr>
          </a:p>
        </p:txBody>
      </p:sp>
      <p:sp>
        <p:nvSpPr>
          <p:cNvPr id="11" name="TextBox 10"/>
          <p:cNvSpPr txBox="1"/>
          <p:nvPr/>
        </p:nvSpPr>
        <p:spPr>
          <a:xfrm>
            <a:off x="5269188" y="4731179"/>
            <a:ext cx="3314116" cy="1154162"/>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1" dirty="0">
                <a:solidFill>
                  <a:schemeClr val="tx1"/>
                </a:solidFill>
                <a:latin typeface="Calibri" panose="020F0502020204030204" charset="0"/>
                <a:cs typeface="Calibri" panose="020F0502020204030204" charset="0"/>
              </a:rPr>
              <a:t>Infrasound is beyond human hearing, but other animals can hear it</a:t>
            </a:r>
            <a:endParaRPr lang="en-GB" sz="2300" b="1" dirty="0">
              <a:solidFill>
                <a:schemeClr val="tx1"/>
              </a:solidFill>
              <a:effectLst/>
              <a:latin typeface="Calibri" panose="020F0502020204030204" charset="0"/>
              <a:cs typeface="Calibri" panose="020F0502020204030204" charset="0"/>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4.14 Infrasound</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5091"/>
          <a:stretch>
            <a:fillRect/>
          </a:stretch>
        </p:blipFill>
        <p:spPr>
          <a:xfrm>
            <a:off x="657839" y="2104337"/>
            <a:ext cx="3914161" cy="3624002"/>
          </a:xfrm>
          <a:prstGeom prst="rect">
            <a:avLst/>
          </a:prstGeom>
        </p:spPr>
      </p:pic>
      <p:sp>
        <p:nvSpPr>
          <p:cNvPr id="7" name="TextBox 6"/>
          <p:cNvSpPr txBox="1"/>
          <p:nvPr/>
        </p:nvSpPr>
        <p:spPr>
          <a:xfrm>
            <a:off x="4134721" y="2593235"/>
            <a:ext cx="4670474" cy="2569934"/>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T</a:t>
            </a:r>
            <a:r>
              <a:rPr lang="en-GB" sz="2300" dirty="0">
                <a:effectLst/>
                <a:latin typeface="Calibri" panose="020F0502020204030204" charset="0"/>
                <a:cs typeface="Calibri" panose="020F0502020204030204" charset="0"/>
              </a:rPr>
              <a:t>he differences in velocity, absorption and reflection between different types of wave in solids and liquids can be used both for detection and exploration of structures which are hidden from direct observation. </a:t>
            </a:r>
          </a:p>
        </p:txBody>
      </p:sp>
      <p:sp>
        <p:nvSpPr>
          <p:cNvPr id="11" name="TextBox 10"/>
          <p:cNvSpPr txBox="1"/>
          <p:nvPr/>
        </p:nvSpPr>
        <p:spPr>
          <a:xfrm>
            <a:off x="1483200" y="830562"/>
            <a:ext cx="73168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waves be used for detection and exploration?</a:t>
            </a: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4.15 Uses of Ultrasound</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5091"/>
          <a:stretch>
            <a:fillRect/>
          </a:stretch>
        </p:blipFill>
        <p:spPr>
          <a:xfrm>
            <a:off x="657839" y="2104337"/>
            <a:ext cx="3914161" cy="3624002"/>
          </a:xfrm>
          <a:prstGeom prst="rect">
            <a:avLst/>
          </a:prstGeom>
        </p:spPr>
      </p:pic>
      <p:sp>
        <p:nvSpPr>
          <p:cNvPr id="7" name="TextBox 6"/>
          <p:cNvSpPr txBox="1"/>
          <p:nvPr/>
        </p:nvSpPr>
        <p:spPr>
          <a:xfrm>
            <a:off x="3736181" y="1468806"/>
            <a:ext cx="523639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Ultrasound waves have a frequency higher than the upper limit of hearing for humans. </a:t>
            </a:r>
          </a:p>
        </p:txBody>
      </p:sp>
      <p:sp>
        <p:nvSpPr>
          <p:cNvPr id="9" name="TextBox 8"/>
          <p:cNvSpPr txBox="1"/>
          <p:nvPr/>
        </p:nvSpPr>
        <p:spPr>
          <a:xfrm>
            <a:off x="3708095" y="2708694"/>
            <a:ext cx="523639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Ultrasound waves are partially reflected when they meet a boundary between two different media. </a:t>
            </a:r>
          </a:p>
        </p:txBody>
      </p:sp>
      <p:sp>
        <p:nvSpPr>
          <p:cNvPr id="12" name="TextBox 11"/>
          <p:cNvSpPr txBox="1"/>
          <p:nvPr/>
        </p:nvSpPr>
        <p:spPr>
          <a:xfrm>
            <a:off x="3708094" y="3965430"/>
            <a:ext cx="523639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The time taken for the reflections to reach a detector can be used to determine how far away such a boundary is. </a:t>
            </a:r>
          </a:p>
        </p:txBody>
      </p:sp>
      <p:sp>
        <p:nvSpPr>
          <p:cNvPr id="13" name="TextBox 12"/>
          <p:cNvSpPr txBox="1"/>
          <p:nvPr/>
        </p:nvSpPr>
        <p:spPr>
          <a:xfrm>
            <a:off x="3708093" y="5213369"/>
            <a:ext cx="523639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This allows ultrasound waves to be used for both medical and industrial imaging. </a:t>
            </a:r>
          </a:p>
        </p:txBody>
      </p:sp>
      <p:sp>
        <p:nvSpPr>
          <p:cNvPr id="3" name="TextBox 2"/>
          <p:cNvSpPr txBox="1"/>
          <p:nvPr/>
        </p:nvSpPr>
        <p:spPr>
          <a:xfrm>
            <a:off x="1483200" y="830562"/>
            <a:ext cx="73168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waves be used for detection and exploration?</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4.15 Uses of Ultrasound</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8212" t="42150" r="7323" b="3812"/>
          <a:stretch>
            <a:fillRect/>
          </a:stretch>
        </p:blipFill>
        <p:spPr>
          <a:xfrm>
            <a:off x="610860" y="2044595"/>
            <a:ext cx="4023736" cy="4241905"/>
          </a:xfrm>
          <a:prstGeom prst="rect">
            <a:avLst/>
          </a:prstGeom>
        </p:spPr>
      </p:pic>
      <p:sp>
        <p:nvSpPr>
          <p:cNvPr id="15" name="TextBox 14"/>
          <p:cNvSpPr txBox="1"/>
          <p:nvPr/>
        </p:nvSpPr>
        <p:spPr>
          <a:xfrm>
            <a:off x="5386184" y="2577818"/>
            <a:ext cx="3413846" cy="267765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800" dirty="0">
                <a:latin typeface="Calibri" panose="020F0502020204030204" charset="0"/>
                <a:cs typeface="Calibri" panose="020F0502020204030204" charset="0"/>
              </a:rPr>
              <a:t>Echo sounding, using high frequency sound waves is used to detect objects in deep water and measure water depth. </a:t>
            </a:r>
          </a:p>
        </p:txBody>
      </p:sp>
      <p:sp>
        <p:nvSpPr>
          <p:cNvPr id="3" name="TextBox 2"/>
          <p:cNvSpPr txBox="1"/>
          <p:nvPr/>
        </p:nvSpPr>
        <p:spPr>
          <a:xfrm>
            <a:off x="1483200" y="830562"/>
            <a:ext cx="73168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waves be used for detection and exploration?</a:t>
            </a:r>
          </a:p>
        </p:txBody>
      </p:sp>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4.15 Uses of Ultrasound</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75" y="1958553"/>
            <a:ext cx="4385097" cy="4385097"/>
          </a:xfrm>
          <a:prstGeom prst="rect">
            <a:avLst/>
          </a:prstGeom>
        </p:spPr>
      </p:pic>
      <p:sp>
        <p:nvSpPr>
          <p:cNvPr id="8" name="TextBox 7"/>
          <p:cNvSpPr txBox="1"/>
          <p:nvPr/>
        </p:nvSpPr>
        <p:spPr>
          <a:xfrm>
            <a:off x="4023360" y="1704449"/>
            <a:ext cx="500418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Seismic waves are produced by earthquakes. </a:t>
            </a:r>
          </a:p>
        </p:txBody>
      </p:sp>
      <p:sp>
        <p:nvSpPr>
          <p:cNvPr id="16" name="TextBox 15"/>
          <p:cNvSpPr txBox="1"/>
          <p:nvPr/>
        </p:nvSpPr>
        <p:spPr>
          <a:xfrm>
            <a:off x="4023360" y="2618913"/>
            <a:ext cx="5004189"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P-waves are longitudinal, seismic waves. </a:t>
            </a:r>
          </a:p>
        </p:txBody>
      </p:sp>
      <p:sp>
        <p:nvSpPr>
          <p:cNvPr id="17" name="TextBox 16"/>
          <p:cNvSpPr txBox="1"/>
          <p:nvPr/>
        </p:nvSpPr>
        <p:spPr>
          <a:xfrm>
            <a:off x="4023360" y="3182857"/>
            <a:ext cx="500418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They travel at different speeds through solids and liquids. </a:t>
            </a:r>
          </a:p>
        </p:txBody>
      </p:sp>
      <p:sp>
        <p:nvSpPr>
          <p:cNvPr id="18" name="TextBox 17"/>
          <p:cNvSpPr txBox="1"/>
          <p:nvPr/>
        </p:nvSpPr>
        <p:spPr>
          <a:xfrm>
            <a:off x="4023360" y="4097321"/>
            <a:ext cx="5004189"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S-waves cannot travel through a liquid. </a:t>
            </a:r>
          </a:p>
        </p:txBody>
      </p:sp>
      <p:sp>
        <p:nvSpPr>
          <p:cNvPr id="19" name="TextBox 18"/>
          <p:cNvSpPr txBox="1"/>
          <p:nvPr/>
        </p:nvSpPr>
        <p:spPr>
          <a:xfrm>
            <a:off x="4023359" y="4679109"/>
            <a:ext cx="500418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latin typeface="Calibri" panose="020F0502020204030204" charset="0"/>
                <a:cs typeface="Calibri" panose="020F0502020204030204" charset="0"/>
              </a:rPr>
              <a:t>P-waves and S-waves provide evidence for the structure and size of the Earth’s core. </a:t>
            </a:r>
          </a:p>
        </p:txBody>
      </p:sp>
      <p:sp>
        <p:nvSpPr>
          <p:cNvPr id="4" name="TextBox 3"/>
          <p:cNvSpPr txBox="1"/>
          <p:nvPr/>
        </p:nvSpPr>
        <p:spPr>
          <a:xfrm>
            <a:off x="1483200" y="830562"/>
            <a:ext cx="73168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waves be used for detection and exploration?</a:t>
            </a:r>
          </a:p>
        </p:txBody>
      </p:sp>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4.15 Uses of Ultrasound</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82" y="590290"/>
            <a:ext cx="6155955" cy="6155955"/>
          </a:xfrm>
          <a:prstGeom prst="rect">
            <a:avLst/>
          </a:prstGeom>
        </p:spPr>
      </p:pic>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4.15 Uses of Ultrasound</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ware, dishwar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18" y="1855398"/>
            <a:ext cx="2604262" cy="2604262"/>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10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prove that it is the wave travelling and not </a:t>
            </a:r>
            <a:r>
              <a:rPr lang="en-GB" sz="3200" b="1" dirty="0">
                <a:solidFill>
                  <a:srgbClr val="4F81BD"/>
                </a:solidFill>
                <a:sym typeface="Calibri" panose="020F0502020204030204"/>
              </a:rPr>
              <a:t>air</a:t>
            </a:r>
            <a:r>
              <a:rPr lang="en-GB" sz="3200" dirty="0">
                <a:solidFill>
                  <a:schemeClr val="tx1"/>
                </a:solidFill>
                <a:sym typeface="Calibri" panose="020F0502020204030204"/>
              </a:rPr>
              <a:t> itself?</a:t>
            </a:r>
          </a:p>
        </p:txBody>
      </p:sp>
      <p:sp>
        <p:nvSpPr>
          <p:cNvPr id="28" name="TextBox 27"/>
          <p:cNvSpPr txBox="1"/>
          <p:nvPr/>
        </p:nvSpPr>
        <p:spPr>
          <a:xfrm>
            <a:off x="3050235" y="2822445"/>
            <a:ext cx="5856004"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A vibrating drum skin doesn’t move air away to create a vacuum around the drum.</a:t>
            </a:r>
            <a:endParaRPr lang="en-US" sz="2300" dirty="0"/>
          </a:p>
        </p:txBody>
      </p:sp>
      <p:sp>
        <p:nvSpPr>
          <p:cNvPr id="25" name="TextBox 24"/>
          <p:cNvSpPr txBox="1"/>
          <p:nvPr/>
        </p:nvSpPr>
        <p:spPr>
          <a:xfrm>
            <a:off x="3050235" y="4812970"/>
            <a:ext cx="3746788"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A loudspeaker doesn’t cause a gust of wind.</a:t>
            </a:r>
            <a:endParaRPr lang="en-US" sz="2300" dirty="0"/>
          </a:p>
        </p:txBody>
      </p:sp>
      <p:pic>
        <p:nvPicPr>
          <p:cNvPr id="7" name="Picture 6"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41" y="4103973"/>
            <a:ext cx="1774571" cy="2218214"/>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4.2 Waves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96" y="1797930"/>
            <a:ext cx="4732690" cy="4015047"/>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29908"/>
            <a:ext cx="7427171"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How could this equipment be used to investigate the effect of height on the speed of the car?</a:t>
            </a:r>
            <a:endParaRPr lang="en-GB" sz="2800" b="1" dirty="0">
              <a:solidFill>
                <a:srgbClr val="48A9C5"/>
              </a:solidFill>
              <a:sym typeface="Calibri" panose="020F0502020204030204"/>
            </a:endParaRPr>
          </a:p>
        </p:txBody>
      </p:sp>
      <p:sp>
        <p:nvSpPr>
          <p:cNvPr id="18" name="TextBox 17"/>
          <p:cNvSpPr txBox="1"/>
          <p:nvPr/>
        </p:nvSpPr>
        <p:spPr>
          <a:xfrm>
            <a:off x="4791702" y="2169092"/>
            <a:ext cx="3990791" cy="156965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t>Sound waves are longitudinal and cause particles to vibrate parallel to the direction of wave travel. </a:t>
            </a:r>
            <a:endParaRPr kumimoji="0" lang="en-US" sz="2400" i="0"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4.16 Sound Waves</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7" name="TextBox 6"/>
          <p:cNvSpPr txBox="1"/>
          <p:nvPr/>
        </p:nvSpPr>
        <p:spPr>
          <a:xfrm>
            <a:off x="4791701" y="3805453"/>
            <a:ext cx="3990791"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t>These vibrations can travel through solids, liquids or gases. </a:t>
            </a:r>
            <a:endParaRPr kumimoji="0" lang="en-US" sz="2400" i="0"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9" name="TextBox 8"/>
          <p:cNvSpPr txBox="1"/>
          <p:nvPr/>
        </p:nvSpPr>
        <p:spPr>
          <a:xfrm>
            <a:off x="4791701" y="4703151"/>
            <a:ext cx="3990791"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t>The speed of sound depends on the medium through which it is travelling. </a:t>
            </a:r>
            <a:endParaRPr kumimoji="0" lang="en-US" sz="2400" i="0"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96" y="1797930"/>
            <a:ext cx="4732690" cy="4015047"/>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29908"/>
            <a:ext cx="7427171"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How could this equipment be used to investigate the effect of height on the speed of the car?</a:t>
            </a:r>
            <a:endParaRPr lang="en-GB" sz="2800" b="1" dirty="0">
              <a:solidFill>
                <a:srgbClr val="48A9C5"/>
              </a:solidFill>
              <a:sym typeface="Calibri" panose="020F0502020204030204"/>
            </a:endParaRPr>
          </a:p>
        </p:txBody>
      </p:sp>
      <p:sp>
        <p:nvSpPr>
          <p:cNvPr id="18" name="TextBox 17"/>
          <p:cNvSpPr txBox="1"/>
          <p:nvPr/>
        </p:nvSpPr>
        <p:spPr>
          <a:xfrm>
            <a:off x="4791702" y="2169092"/>
            <a:ext cx="3990791"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ea typeface="+mn-ea"/>
              </a:rPr>
              <a:t>The speed of sound in air is around 330m/s.  </a:t>
            </a:r>
            <a:endParaRPr kumimoji="0" lang="en-US" sz="2400" i="0"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4.16 Sound Waves</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7" name="TextBox 6"/>
          <p:cNvSpPr txBox="1"/>
          <p:nvPr/>
        </p:nvSpPr>
        <p:spPr>
          <a:xfrm>
            <a:off x="4791701" y="3102809"/>
            <a:ext cx="3990791"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t>Sound is unable to travel through a vacuum because there are no particles.</a:t>
            </a:r>
            <a:endParaRPr kumimoji="0" lang="en-US" sz="2400" i="0"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TextBox 1"/>
          <p:cNvSpPr txBox="1"/>
          <p:nvPr/>
        </p:nvSpPr>
        <p:spPr>
          <a:xfrm>
            <a:off x="4791701" y="4405858"/>
            <a:ext cx="3990791" cy="156965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t>Sound travels fastest through solids, because in a solid particles are arranged closer together.</a:t>
            </a:r>
            <a:endParaRPr kumimoji="0" lang="en-US" sz="2400" i="0"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21" name="Rectangle 20"/>
          <p:cNvSpPr/>
          <p:nvPr/>
        </p:nvSpPr>
        <p:spPr>
          <a:xfrm>
            <a:off x="1372859" y="1789002"/>
            <a:ext cx="1632071" cy="1013792"/>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4" name="Picture 3" descr="Background patter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42971" r="50330"/>
          <a:stretch>
            <a:fillRect/>
          </a:stretch>
        </p:blipFill>
        <p:spPr>
          <a:xfrm rot="5400000">
            <a:off x="4398310" y="327439"/>
            <a:ext cx="732693" cy="6072216"/>
          </a:xfrm>
          <a:prstGeom prst="rect">
            <a:avLst/>
          </a:prstGeom>
        </p:spPr>
      </p:pic>
      <p:sp>
        <p:nvSpPr>
          <p:cNvPr id="5" name="TextBox 4"/>
          <p:cNvSpPr txBox="1"/>
          <p:nvPr/>
        </p:nvSpPr>
        <p:spPr>
          <a:xfrm>
            <a:off x="3272575" y="1456320"/>
            <a:ext cx="5678596"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1.</a:t>
            </a:r>
          </a:p>
          <a:p>
            <a:pPr algn="ctr"/>
            <a:r>
              <a:rPr lang="en-US" sz="2300" dirty="0"/>
              <a:t>Suspend a metal rod using a clamp stand and a piece of string.</a:t>
            </a:r>
          </a:p>
        </p:txBody>
      </p:sp>
      <p:cxnSp>
        <p:nvCxnSpPr>
          <p:cNvPr id="8" name="Straight Arrow Connector 7"/>
          <p:cNvCxnSpPr>
            <a:stCxn id="5" idx="2"/>
          </p:cNvCxnSpPr>
          <p:nvPr/>
        </p:nvCxnSpPr>
        <p:spPr>
          <a:xfrm flipH="1">
            <a:off x="5277701" y="2610482"/>
            <a:ext cx="834172" cy="561187"/>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pic>
        <p:nvPicPr>
          <p:cNvPr id="1026" name="Picture 2" descr="Free Hammer Tool vector an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0860" y="2033401"/>
            <a:ext cx="1994082" cy="19275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7225" y="4243360"/>
            <a:ext cx="2237706"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4.</a:t>
            </a:r>
          </a:p>
          <a:p>
            <a:pPr algn="ctr"/>
            <a:r>
              <a:rPr lang="en-US" sz="2300" dirty="0"/>
              <a:t>Hit one end of the rod with a hammer.</a:t>
            </a:r>
          </a:p>
        </p:txBody>
      </p:sp>
      <p:cxnSp>
        <p:nvCxnSpPr>
          <p:cNvPr id="11" name="Straight Arrow Connector 10"/>
          <p:cNvCxnSpPr>
            <a:stCxn id="9" idx="0"/>
          </p:cNvCxnSpPr>
          <p:nvPr/>
        </p:nvCxnSpPr>
        <p:spPr>
          <a:xfrm flipH="1" flipV="1">
            <a:off x="1372859" y="3384779"/>
            <a:ext cx="513219" cy="85858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4" name="TextBox 13"/>
          <p:cNvSpPr txBox="1"/>
          <p:nvPr/>
        </p:nvSpPr>
        <p:spPr>
          <a:xfrm>
            <a:off x="3299773" y="4009276"/>
            <a:ext cx="5678596"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2.</a:t>
            </a:r>
          </a:p>
          <a:p>
            <a:pPr algn="ctr"/>
            <a:r>
              <a:rPr lang="en-US" sz="2300" dirty="0"/>
              <a:t>Attach a microphone to either end of the rod. </a:t>
            </a:r>
          </a:p>
        </p:txBody>
      </p:sp>
      <p:cxnSp>
        <p:nvCxnSpPr>
          <p:cNvPr id="15" name="Straight Arrow Connector 14"/>
          <p:cNvCxnSpPr>
            <a:endCxn id="24" idx="2"/>
          </p:cNvCxnSpPr>
          <p:nvPr/>
        </p:nvCxnSpPr>
        <p:spPr>
          <a:xfrm flipV="1">
            <a:off x="6778480" y="3575866"/>
            <a:ext cx="197381" cy="44950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8" name="TextBox 17"/>
          <p:cNvSpPr txBox="1"/>
          <p:nvPr/>
        </p:nvSpPr>
        <p:spPr>
          <a:xfrm>
            <a:off x="3299773" y="4951246"/>
            <a:ext cx="5678596"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3.</a:t>
            </a:r>
          </a:p>
          <a:p>
            <a:pPr algn="ctr"/>
            <a:r>
              <a:rPr lang="en-US" sz="2300" dirty="0"/>
              <a:t>Attach a datalogger to the microphones</a:t>
            </a:r>
          </a:p>
        </p:txBody>
      </p:sp>
      <p:sp>
        <p:nvSpPr>
          <p:cNvPr id="22" name="Rectangle 21"/>
          <p:cNvSpPr/>
          <p:nvPr/>
        </p:nvSpPr>
        <p:spPr>
          <a:xfrm>
            <a:off x="2806700" y="2972913"/>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4" name="Rectangle 23"/>
          <p:cNvSpPr/>
          <p:nvPr/>
        </p:nvSpPr>
        <p:spPr>
          <a:xfrm>
            <a:off x="6804411" y="2921607"/>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P spid="18" grpId="0" animBg="1"/>
      <p:bldP spid="22"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42971" r="50330"/>
          <a:stretch>
            <a:fillRect/>
          </a:stretch>
        </p:blipFill>
        <p:spPr>
          <a:xfrm rot="5400000">
            <a:off x="4398310" y="327439"/>
            <a:ext cx="732693" cy="6072216"/>
          </a:xfrm>
          <a:prstGeom prst="rect">
            <a:avLst/>
          </a:prstGeom>
        </p:spPr>
      </p:pic>
      <p:sp>
        <p:nvSpPr>
          <p:cNvPr id="5" name="TextBox 4"/>
          <p:cNvSpPr txBox="1"/>
          <p:nvPr/>
        </p:nvSpPr>
        <p:spPr>
          <a:xfrm>
            <a:off x="3299772" y="1421551"/>
            <a:ext cx="5390197"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5.</a:t>
            </a:r>
          </a:p>
          <a:p>
            <a:pPr algn="ctr"/>
            <a:r>
              <a:rPr lang="en-US" sz="2300" dirty="0"/>
              <a:t>The data logger will record the time it took the wave to travel from each microphone.</a:t>
            </a:r>
          </a:p>
        </p:txBody>
      </p:sp>
      <p:pic>
        <p:nvPicPr>
          <p:cNvPr id="1026" name="Picture 2" descr="Free Hammer Tool vector an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0860" y="2033401"/>
            <a:ext cx="1994082" cy="19275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7225" y="4243360"/>
            <a:ext cx="2237706"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4.</a:t>
            </a:r>
          </a:p>
          <a:p>
            <a:pPr algn="ctr"/>
            <a:r>
              <a:rPr lang="en-US" sz="2300" dirty="0"/>
              <a:t>Hit one end of the rod with a hammer.</a:t>
            </a:r>
          </a:p>
        </p:txBody>
      </p:sp>
      <p:cxnSp>
        <p:nvCxnSpPr>
          <p:cNvPr id="11" name="Straight Arrow Connector 10"/>
          <p:cNvCxnSpPr>
            <a:stCxn id="9" idx="0"/>
          </p:cNvCxnSpPr>
          <p:nvPr/>
        </p:nvCxnSpPr>
        <p:spPr>
          <a:xfrm flipH="1" flipV="1">
            <a:off x="1372859" y="3384779"/>
            <a:ext cx="513219" cy="85858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4" name="TextBox 13"/>
          <p:cNvSpPr txBox="1"/>
          <p:nvPr/>
        </p:nvSpPr>
        <p:spPr>
          <a:xfrm>
            <a:off x="3299773" y="4009276"/>
            <a:ext cx="5678596"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2.</a:t>
            </a:r>
          </a:p>
          <a:p>
            <a:pPr algn="ctr"/>
            <a:r>
              <a:rPr lang="en-US" sz="2300" dirty="0"/>
              <a:t>Attach a microphone to either end of the rod. </a:t>
            </a:r>
          </a:p>
        </p:txBody>
      </p:sp>
      <p:cxnSp>
        <p:nvCxnSpPr>
          <p:cNvPr id="15" name="Straight Arrow Connector 14"/>
          <p:cNvCxnSpPr>
            <a:endCxn id="24" idx="2"/>
          </p:cNvCxnSpPr>
          <p:nvPr/>
        </p:nvCxnSpPr>
        <p:spPr>
          <a:xfrm flipV="1">
            <a:off x="6778480" y="3575866"/>
            <a:ext cx="197381" cy="44950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8" name="TextBox 17"/>
          <p:cNvSpPr txBox="1"/>
          <p:nvPr/>
        </p:nvSpPr>
        <p:spPr>
          <a:xfrm>
            <a:off x="3299773" y="4951246"/>
            <a:ext cx="5678596"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3.</a:t>
            </a:r>
          </a:p>
          <a:p>
            <a:pPr algn="ctr"/>
            <a:r>
              <a:rPr lang="en-US" sz="2300" dirty="0"/>
              <a:t>Attach a datalogger to the microphones</a:t>
            </a:r>
          </a:p>
        </p:txBody>
      </p:sp>
      <p:sp>
        <p:nvSpPr>
          <p:cNvPr id="22" name="Rectangle 21"/>
          <p:cNvSpPr/>
          <p:nvPr/>
        </p:nvSpPr>
        <p:spPr>
          <a:xfrm>
            <a:off x="2806700" y="2972913"/>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4" name="Rectangle 23"/>
          <p:cNvSpPr/>
          <p:nvPr/>
        </p:nvSpPr>
        <p:spPr>
          <a:xfrm>
            <a:off x="6804411" y="2921607"/>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TextBox 1"/>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42971" r="50330"/>
          <a:stretch>
            <a:fillRect/>
          </a:stretch>
        </p:blipFill>
        <p:spPr>
          <a:xfrm rot="5400000">
            <a:off x="4398310" y="327439"/>
            <a:ext cx="732693" cy="6072216"/>
          </a:xfrm>
          <a:prstGeom prst="rect">
            <a:avLst/>
          </a:prstGeom>
        </p:spPr>
      </p:pic>
      <p:sp>
        <p:nvSpPr>
          <p:cNvPr id="7" name="Rectangle 6"/>
          <p:cNvSpPr/>
          <p:nvPr/>
        </p:nvSpPr>
        <p:spPr>
          <a:xfrm>
            <a:off x="2806700" y="2972913"/>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6804411" y="2921607"/>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2050" name="Picture 2" descr="Free Inch Ruler vector and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541" y="2720644"/>
            <a:ext cx="6677197" cy="33385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06262" y="5108576"/>
            <a:ext cx="457355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6.</a:t>
            </a:r>
          </a:p>
          <a:p>
            <a:pPr algn="ctr"/>
            <a:r>
              <a:rPr lang="en-US" sz="2300" dirty="0"/>
              <a:t>Measure the distance between the two microphones using a ruler. </a:t>
            </a:r>
          </a:p>
        </p:txBody>
      </p:sp>
      <p:sp>
        <p:nvSpPr>
          <p:cNvPr id="2" name="TextBox 1"/>
          <p:cNvSpPr txBox="1"/>
          <p:nvPr/>
        </p:nvSpPr>
        <p:spPr>
          <a:xfrm>
            <a:off x="3536720" y="1527361"/>
            <a:ext cx="4996420"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7.</a:t>
            </a:r>
          </a:p>
          <a:p>
            <a:pPr algn="ctr"/>
            <a:r>
              <a:rPr lang="en-US" sz="2300" dirty="0"/>
              <a:t>Calculate speed using </a:t>
            </a:r>
          </a:p>
          <a:p>
            <a:pPr algn="ctr"/>
            <a:r>
              <a:rPr lang="en-US" sz="2300" dirty="0"/>
              <a:t>Wave speed = Distance / Time</a:t>
            </a:r>
          </a:p>
        </p:txBody>
      </p:sp>
      <p:sp>
        <p:nvSpPr>
          <p:cNvPr id="4" name="TextBox 3"/>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21" name="Rectangle 20"/>
          <p:cNvSpPr/>
          <p:nvPr/>
        </p:nvSpPr>
        <p:spPr>
          <a:xfrm>
            <a:off x="1372859" y="2220802"/>
            <a:ext cx="1632071" cy="1013792"/>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5" name="TextBox 4"/>
          <p:cNvSpPr txBox="1"/>
          <p:nvPr/>
        </p:nvSpPr>
        <p:spPr>
          <a:xfrm>
            <a:off x="2896161" y="2515411"/>
            <a:ext cx="3681878" cy="2215991"/>
          </a:xfrm>
          <a:prstGeom prst="rect">
            <a:avLst/>
          </a:prstGeom>
          <a:noFill/>
          <a:ln w="5715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3800" b="1" dirty="0">
                <a:solidFill>
                  <a:srgbClr val="4F81BD"/>
                </a:solidFill>
              </a:rPr>
              <a:t>OR</a:t>
            </a:r>
            <a:endParaRPr lang="en-US" sz="13800" b="1" dirty="0">
              <a:solidFill>
                <a:srgbClr val="4F81BD"/>
              </a:solidFill>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2579312"/>
            <a:ext cx="66167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781" y="4927365"/>
            <a:ext cx="6616700" cy="1785104"/>
          </a:xfrm>
          <a:prstGeom prst="rect">
            <a:avLst/>
          </a:prstGeom>
          <a:solidFill>
            <a:schemeClr val="bg1"/>
          </a:solidFill>
          <a:ln w="57150">
            <a:solidFill>
              <a:srgbClr val="4F81BD"/>
            </a:solidFill>
          </a:ln>
        </p:spPr>
        <p:txBody>
          <a:bodyPr wrap="square" rtlCol="0">
            <a:spAutoFit/>
          </a:bodyPr>
          <a:lstStyle/>
          <a:p>
            <a:pPr algn="ctr"/>
            <a:r>
              <a:rPr lang="en-GB" sz="2200" dirty="0"/>
              <a:t>Switch on the signal generator and vibration generator so the string vibrates up and down and move the wooden bridge until a clear wave pattern is formed between the wooden bridge and the vibration generator.</a:t>
            </a:r>
          </a:p>
        </p:txBody>
      </p:sp>
      <p:sp>
        <p:nvSpPr>
          <p:cNvPr id="7" name="TextBox 6"/>
          <p:cNvSpPr txBox="1"/>
          <p:nvPr/>
        </p:nvSpPr>
        <p:spPr>
          <a:xfrm>
            <a:off x="3237876" y="1561304"/>
            <a:ext cx="5562154" cy="430887"/>
          </a:xfrm>
          <a:prstGeom prst="rect">
            <a:avLst/>
          </a:prstGeom>
          <a:solidFill>
            <a:schemeClr val="bg1"/>
          </a:solidFill>
          <a:ln w="57150">
            <a:solidFill>
              <a:srgbClr val="4F81BD"/>
            </a:solidFill>
          </a:ln>
        </p:spPr>
        <p:txBody>
          <a:bodyPr wrap="square" rtlCol="0">
            <a:spAutoFit/>
          </a:bodyPr>
          <a:lstStyle/>
          <a:p>
            <a:pPr algn="just"/>
            <a:r>
              <a:rPr lang="en-US" sz="2200" dirty="0"/>
              <a:t>Set up equipment as shown in the diagram.</a:t>
            </a:r>
          </a:p>
        </p:txBody>
      </p:sp>
      <p:sp>
        <p:nvSpPr>
          <p:cNvPr id="4" name="TextBox 3"/>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440" y="1883216"/>
            <a:ext cx="6616700" cy="243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779489" y="4768880"/>
          <a:ext cx="8007850" cy="762000"/>
        </p:xfrm>
        <a:graphic>
          <a:graphicData uri="http://schemas.openxmlformats.org/drawingml/2006/table">
            <a:tbl>
              <a:tblPr firstRow="1" bandRow="1">
                <a:tableStyleId>{5940675A-B579-460E-94D1-54222C63F5DA}</a:tableStyleId>
              </a:tblPr>
              <a:tblGrid>
                <a:gridCol w="1628262">
                  <a:extLst>
                    <a:ext uri="{9D8B030D-6E8A-4147-A177-3AD203B41FA5}">
                      <a16:colId xmlns:a16="http://schemas.microsoft.com/office/drawing/2014/main" val="20000"/>
                    </a:ext>
                  </a:extLst>
                </a:gridCol>
                <a:gridCol w="6379588">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Frequency</a:t>
                      </a:r>
                    </a:p>
                  </a:txBody>
                  <a:tcPr anchor="ctr">
                    <a:solidFill>
                      <a:srgbClr val="97B3D8"/>
                    </a:solidFill>
                  </a:tcPr>
                </a:tc>
                <a:tc>
                  <a:txBody>
                    <a:bodyPr/>
                    <a:lstStyle/>
                    <a:p>
                      <a:pPr algn="ctr"/>
                      <a:r>
                        <a:rPr lang="en-GB" sz="2200" b="0" u="none" strike="noStrike" kern="1200" dirty="0">
                          <a:solidFill>
                            <a:schemeClr val="tx1"/>
                          </a:solidFill>
                          <a:effectLst/>
                        </a:rPr>
                        <a:t>Record the frequency of the wave from the </a:t>
                      </a:r>
                    </a:p>
                    <a:p>
                      <a:pPr algn="ctr"/>
                      <a:r>
                        <a:rPr lang="en-GB" sz="2200" b="0" u="none" strike="noStrike" kern="1200" dirty="0">
                          <a:solidFill>
                            <a:schemeClr val="tx1"/>
                          </a:solidFill>
                          <a:effectLst/>
                        </a:rPr>
                        <a:t>signal generator.</a:t>
                      </a:r>
                    </a:p>
                  </a:txBody>
                  <a:tcPr/>
                </a:tc>
                <a:extLst>
                  <a:ext uri="{0D108BD9-81ED-4DB2-BD59-A6C34878D82A}">
                    <a16:rowId xmlns:a16="http://schemas.microsoft.com/office/drawing/2014/main" val="10000"/>
                  </a:ext>
                </a:extLst>
              </a:tr>
            </a:tbl>
          </a:graphicData>
        </a:graphic>
      </p:graphicFrame>
      <p:sp>
        <p:nvSpPr>
          <p:cNvPr id="5" name="Rectangle 4"/>
          <p:cNvSpPr/>
          <p:nvPr/>
        </p:nvSpPr>
        <p:spPr>
          <a:xfrm>
            <a:off x="2756263" y="4829833"/>
            <a:ext cx="5926573"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TextBox 5"/>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440" y="1883216"/>
            <a:ext cx="6616700" cy="243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779489" y="4079334"/>
          <a:ext cx="8007850" cy="2103120"/>
        </p:xfrm>
        <a:graphic>
          <a:graphicData uri="http://schemas.openxmlformats.org/drawingml/2006/table">
            <a:tbl>
              <a:tblPr firstRow="1" bandRow="1">
                <a:tableStyleId>{5940675A-B579-460E-94D1-54222C63F5DA}</a:tableStyleId>
              </a:tblPr>
              <a:tblGrid>
                <a:gridCol w="1628262">
                  <a:extLst>
                    <a:ext uri="{9D8B030D-6E8A-4147-A177-3AD203B41FA5}">
                      <a16:colId xmlns:a16="http://schemas.microsoft.com/office/drawing/2014/main" val="20000"/>
                    </a:ext>
                  </a:extLst>
                </a:gridCol>
                <a:gridCol w="6379588">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Wavelength</a:t>
                      </a:r>
                    </a:p>
                  </a:txBody>
                  <a:tcPr anchor="ctr">
                    <a:solidFill>
                      <a:srgbClr val="97B3D8"/>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GB" sz="2200" b="0" u="none" strike="noStrike" kern="1200" dirty="0">
                          <a:solidFill>
                            <a:schemeClr val="tx1"/>
                          </a:solidFill>
                          <a:effectLst/>
                        </a:rPr>
                        <a:t>Measure the distance between the wooden bridge and the vibration generator.  </a:t>
                      </a:r>
                    </a:p>
                    <a:p>
                      <a:pPr marL="0" marR="0" lvl="0" indent="0" algn="ctr" defTabSz="685800" rtl="0" eaLnBrk="1" fontAlgn="auto" latinLnBrk="0" hangingPunct="1">
                        <a:lnSpc>
                          <a:spcPct val="100000"/>
                        </a:lnSpc>
                        <a:spcBef>
                          <a:spcPts val="0"/>
                        </a:spcBef>
                        <a:spcAft>
                          <a:spcPts val="0"/>
                        </a:spcAft>
                        <a:buClrTx/>
                        <a:buSzTx/>
                        <a:buFontTx/>
                        <a:buNone/>
                        <a:defRPr/>
                      </a:pPr>
                      <a:r>
                        <a:rPr lang="en-GB" sz="2200" b="0" u="none" strike="noStrike" kern="1200" dirty="0">
                          <a:solidFill>
                            <a:schemeClr val="tx1"/>
                          </a:solidFill>
                          <a:effectLst/>
                        </a:rPr>
                        <a:t>Count the number of loops in the wave pattern between the wooden bridge and the signal generator. D</a:t>
                      </a:r>
                      <a:r>
                        <a:rPr lang="en-GB" sz="2200" dirty="0"/>
                        <a:t>ivide the distance measured by the number of </a:t>
                      </a:r>
                    </a:p>
                    <a:p>
                      <a:pPr marL="0" marR="0" lvl="0" indent="0" algn="ctr" defTabSz="685800" rtl="0" eaLnBrk="1" fontAlgn="auto" latinLnBrk="0" hangingPunct="1">
                        <a:lnSpc>
                          <a:spcPct val="100000"/>
                        </a:lnSpc>
                        <a:spcBef>
                          <a:spcPts val="0"/>
                        </a:spcBef>
                        <a:spcAft>
                          <a:spcPts val="0"/>
                        </a:spcAft>
                        <a:buClrTx/>
                        <a:buSzTx/>
                        <a:buFontTx/>
                        <a:buNone/>
                        <a:defRPr/>
                      </a:pPr>
                      <a:r>
                        <a:rPr lang="en-GB" sz="2200" dirty="0"/>
                        <a:t>waves counted.</a:t>
                      </a:r>
                    </a:p>
                  </a:txBody>
                  <a:tcPr>
                    <a:solidFill>
                      <a:schemeClr val="bg1"/>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2616102" y="4142051"/>
            <a:ext cx="604413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2489002" y="4807730"/>
            <a:ext cx="617123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Rectangle 7"/>
          <p:cNvSpPr/>
          <p:nvPr/>
        </p:nvSpPr>
        <p:spPr>
          <a:xfrm>
            <a:off x="2616102" y="5454057"/>
            <a:ext cx="604413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TextBox 1"/>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9" name="Rectangle 8"/>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440" y="1883216"/>
            <a:ext cx="6616700" cy="2438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779489" y="4588997"/>
          <a:ext cx="8007850" cy="1097280"/>
        </p:xfrm>
        <a:graphic>
          <a:graphicData uri="http://schemas.openxmlformats.org/drawingml/2006/table">
            <a:tbl>
              <a:tblPr firstRow="1" bandRow="1">
                <a:tableStyleId>{5940675A-B579-460E-94D1-54222C63F5DA}</a:tableStyleId>
              </a:tblPr>
              <a:tblGrid>
                <a:gridCol w="1628262">
                  <a:extLst>
                    <a:ext uri="{9D8B030D-6E8A-4147-A177-3AD203B41FA5}">
                      <a16:colId xmlns:a16="http://schemas.microsoft.com/office/drawing/2014/main" val="20000"/>
                    </a:ext>
                  </a:extLst>
                </a:gridCol>
                <a:gridCol w="6379588">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Velocity</a:t>
                      </a:r>
                    </a:p>
                  </a:txBody>
                  <a:tcPr anchor="ctr">
                    <a:solidFill>
                      <a:srgbClr val="97B3D8"/>
                    </a:solidFill>
                  </a:tcPr>
                </a:tc>
                <a:tc>
                  <a:txBody>
                    <a:bodyPr/>
                    <a:lstStyle/>
                    <a:p>
                      <a:pPr algn="ctr"/>
                      <a:r>
                        <a:rPr lang="en-GB" sz="2200" b="0" u="none" strike="noStrike" kern="1200" dirty="0">
                          <a:solidFill>
                            <a:schemeClr val="tx1"/>
                          </a:solidFill>
                          <a:effectLst/>
                        </a:rPr>
                        <a:t>Determine a mean value of frequency and a mean value of wavelength. Use these in the equation:</a:t>
                      </a:r>
                    </a:p>
                    <a:p>
                      <a:pPr algn="ctr"/>
                      <a:r>
                        <a:rPr lang="en-GB" sz="2200" b="0" u="none" strike="noStrike" kern="1200" dirty="0">
                          <a:solidFill>
                            <a:schemeClr val="tx1"/>
                          </a:solidFill>
                          <a:effectLst/>
                        </a:rPr>
                        <a:t> wave speed = frequency x wavelength.</a:t>
                      </a:r>
                    </a:p>
                  </a:txBody>
                  <a:tcPr/>
                </a:tc>
                <a:extLst>
                  <a:ext uri="{0D108BD9-81ED-4DB2-BD59-A6C34878D82A}">
                    <a16:rowId xmlns:a16="http://schemas.microsoft.com/office/drawing/2014/main" val="10000"/>
                  </a:ext>
                </a:extLst>
              </a:tr>
            </a:tbl>
          </a:graphicData>
        </a:graphic>
      </p:graphicFrame>
      <p:sp>
        <p:nvSpPr>
          <p:cNvPr id="2" name="Rectangle 1"/>
          <p:cNvSpPr/>
          <p:nvPr/>
        </p:nvSpPr>
        <p:spPr>
          <a:xfrm>
            <a:off x="2690950" y="4641249"/>
            <a:ext cx="6044138" cy="988843"/>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p:nvSpPr>
        <p:spPr>
          <a:xfrm>
            <a:off x="1524000" y="853422"/>
            <a:ext cx="727603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measure the speed of waves in a solid?</a:t>
            </a: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lication&#10;&#10;Description automatically generated with medium confidence"/>
          <p:cNvPicPr>
            <a:picLocks noChangeAspect="1"/>
          </p:cNvPicPr>
          <p:nvPr/>
        </p:nvPicPr>
        <p:blipFill rotWithShape="1">
          <a:blip r:embed="rId3"/>
          <a:srcRect l="3326" t="60454" r="5160" b="15898"/>
          <a:stretch>
            <a:fillRect/>
          </a:stretch>
        </p:blipFill>
        <p:spPr>
          <a:xfrm>
            <a:off x="2057489" y="2858706"/>
            <a:ext cx="5657548" cy="2067679"/>
          </a:xfrm>
          <a:prstGeom prst="rect">
            <a:avLst/>
          </a:prstGeom>
        </p:spPr>
      </p:pic>
      <p:sp>
        <p:nvSpPr>
          <p:cNvPr id="26" name="TextBox 25"/>
          <p:cNvSpPr txBox="1"/>
          <p:nvPr/>
        </p:nvSpPr>
        <p:spPr>
          <a:xfrm>
            <a:off x="1115427" y="4184469"/>
            <a:ext cx="1686496" cy="36933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t>Amplitude</a:t>
            </a:r>
          </a:p>
        </p:txBody>
      </p:sp>
      <p:sp>
        <p:nvSpPr>
          <p:cNvPr id="29" name="TextBox 28"/>
          <p:cNvSpPr txBox="1"/>
          <p:nvPr/>
        </p:nvSpPr>
        <p:spPr>
          <a:xfrm>
            <a:off x="3928595" y="2386717"/>
            <a:ext cx="2427906" cy="36933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Wavelength</a:t>
            </a:r>
          </a:p>
        </p:txBody>
      </p:sp>
      <p:sp>
        <p:nvSpPr>
          <p:cNvPr id="2" name="TextBox 1"/>
          <p:cNvSpPr txBox="1"/>
          <p:nvPr/>
        </p:nvSpPr>
        <p:spPr>
          <a:xfrm>
            <a:off x="1428963" y="890584"/>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What are the different parts on this transverse wave?</a:t>
            </a:r>
          </a:p>
        </p:txBody>
      </p:sp>
      <p:cxnSp>
        <p:nvCxnSpPr>
          <p:cNvPr id="8" name="Straight Arrow Connector 7"/>
          <p:cNvCxnSpPr/>
          <p:nvPr/>
        </p:nvCxnSpPr>
        <p:spPr>
          <a:xfrm>
            <a:off x="2638697" y="2943129"/>
            <a:ext cx="0" cy="960318"/>
          </a:xfrm>
          <a:prstGeom prst="straightConnector1">
            <a:avLst/>
          </a:prstGeom>
          <a:noFill/>
          <a:ln w="5715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1" name="TextBox 10"/>
          <p:cNvSpPr txBox="1"/>
          <p:nvPr/>
        </p:nvSpPr>
        <p:spPr>
          <a:xfrm>
            <a:off x="843536" y="4715216"/>
            <a:ext cx="2495282" cy="1200329"/>
          </a:xfrm>
          <a:prstGeom prst="rect">
            <a:avLst/>
          </a:prstGeom>
          <a:solidFill>
            <a:srgbClr val="94B0D4"/>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t>The maximum displacement of a point on a wave away from its undisturbed position.</a:t>
            </a:r>
          </a:p>
        </p:txBody>
      </p:sp>
      <p:cxnSp>
        <p:nvCxnSpPr>
          <p:cNvPr id="13" name="Straight Arrow Connector 12"/>
          <p:cNvCxnSpPr/>
          <p:nvPr/>
        </p:nvCxnSpPr>
        <p:spPr>
          <a:xfrm>
            <a:off x="4328719" y="3022723"/>
            <a:ext cx="1741668" cy="0"/>
          </a:xfrm>
          <a:prstGeom prst="straightConnector1">
            <a:avLst/>
          </a:prstGeom>
          <a:noFill/>
          <a:ln w="5715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4" name="TextBox 13"/>
          <p:cNvSpPr txBox="1"/>
          <p:nvPr/>
        </p:nvSpPr>
        <p:spPr>
          <a:xfrm>
            <a:off x="6505304" y="2057510"/>
            <a:ext cx="2427906" cy="1200329"/>
          </a:xfrm>
          <a:prstGeom prst="rect">
            <a:avLst/>
          </a:prstGeom>
          <a:solidFill>
            <a:srgbClr val="94B0D4"/>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The distance from a point on one wave to the equivalent point on the adjacent wave.</a:t>
            </a:r>
          </a:p>
        </p:txBody>
      </p:sp>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4.3 Wave Key Terms</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11"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42971" r="50330"/>
          <a:stretch>
            <a:fillRect/>
          </a:stretch>
        </p:blipFill>
        <p:spPr>
          <a:xfrm rot="5400000">
            <a:off x="4427911" y="382148"/>
            <a:ext cx="732693" cy="6072216"/>
          </a:xfrm>
          <a:prstGeom prst="rect">
            <a:avLst/>
          </a:prstGeom>
        </p:spPr>
      </p:pic>
      <p:pic>
        <p:nvPicPr>
          <p:cNvPr id="3" name="Picture 2" descr="Free Hammer Tool vector and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0860" y="2465201"/>
            <a:ext cx="1994082" cy="1927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5771" y="834101"/>
            <a:ext cx="7297123"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are the results from this method used to determine wave speed?</a:t>
            </a:r>
          </a:p>
        </p:txBody>
      </p:sp>
      <p:sp>
        <p:nvSpPr>
          <p:cNvPr id="7" name="TextBox 6"/>
          <p:cNvSpPr txBox="1"/>
          <p:nvPr/>
        </p:nvSpPr>
        <p:spPr>
          <a:xfrm>
            <a:off x="2482151" y="1910118"/>
            <a:ext cx="3280550" cy="769441"/>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distance </a:t>
            </a:r>
            <a:r>
              <a:rPr lang="en-US" sz="2200" dirty="0"/>
              <a:t>between the microphones.</a:t>
            </a:r>
          </a:p>
        </p:txBody>
      </p:sp>
      <p:cxnSp>
        <p:nvCxnSpPr>
          <p:cNvPr id="9" name="Straight Arrow Connector 8"/>
          <p:cNvCxnSpPr>
            <a:stCxn id="7" idx="2"/>
          </p:cNvCxnSpPr>
          <p:nvPr/>
        </p:nvCxnSpPr>
        <p:spPr>
          <a:xfrm flipH="1">
            <a:off x="3863524" y="2679559"/>
            <a:ext cx="258902" cy="59918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0" name="TextBox 9"/>
          <p:cNvSpPr txBox="1"/>
          <p:nvPr/>
        </p:nvSpPr>
        <p:spPr>
          <a:xfrm>
            <a:off x="4686301" y="3945463"/>
            <a:ext cx="4034642" cy="1107996"/>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time </a:t>
            </a:r>
            <a:r>
              <a:rPr lang="en-US" sz="2200" dirty="0"/>
              <a:t>it took for the wave to travel between these microphones.</a:t>
            </a:r>
          </a:p>
        </p:txBody>
      </p:sp>
      <p:cxnSp>
        <p:nvCxnSpPr>
          <p:cNvPr id="11" name="Straight Arrow Connector 10"/>
          <p:cNvCxnSpPr/>
          <p:nvPr/>
        </p:nvCxnSpPr>
        <p:spPr>
          <a:xfrm flipH="1" flipV="1">
            <a:off x="6197600" y="3429000"/>
            <a:ext cx="119006" cy="51646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7" name="TextBox 16"/>
          <p:cNvSpPr txBox="1"/>
          <p:nvPr/>
        </p:nvSpPr>
        <p:spPr>
          <a:xfrm>
            <a:off x="756556" y="5355911"/>
            <a:ext cx="6047855" cy="523220"/>
          </a:xfrm>
          <a:prstGeom prst="rect">
            <a:avLst/>
          </a:prstGeom>
          <a:solidFill>
            <a:srgbClr val="94B0D4"/>
          </a:solidFill>
          <a:ln w="57150">
            <a:solidFill>
              <a:schemeClr val="tx1"/>
            </a:solidFill>
          </a:ln>
        </p:spPr>
        <p:txBody>
          <a:bodyPr wrap="square" rtlCol="0">
            <a:spAutoFit/>
          </a:bodyPr>
          <a:lstStyle/>
          <a:p>
            <a:pPr algn="ctr"/>
            <a:r>
              <a:rPr lang="en-US" sz="2800" dirty="0"/>
              <a:t>Wave Speed = Distance / Time</a:t>
            </a:r>
          </a:p>
        </p:txBody>
      </p:sp>
      <p:sp>
        <p:nvSpPr>
          <p:cNvPr id="18" name="Rectangle 17"/>
          <p:cNvSpPr/>
          <p:nvPr/>
        </p:nvSpPr>
        <p:spPr>
          <a:xfrm>
            <a:off x="2806700" y="2972913"/>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9" name="Rectangle 18"/>
          <p:cNvSpPr/>
          <p:nvPr/>
        </p:nvSpPr>
        <p:spPr>
          <a:xfrm>
            <a:off x="6804411" y="2921607"/>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42971" r="50330"/>
          <a:stretch>
            <a:fillRect/>
          </a:stretch>
        </p:blipFill>
        <p:spPr>
          <a:xfrm rot="5400000">
            <a:off x="4427911" y="382148"/>
            <a:ext cx="732693" cy="6072216"/>
          </a:xfrm>
          <a:prstGeom prst="rect">
            <a:avLst/>
          </a:prstGeom>
        </p:spPr>
      </p:pic>
      <p:pic>
        <p:nvPicPr>
          <p:cNvPr id="3" name="Picture 2" descr="Free Hammer Tool vector and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0860" y="2465201"/>
            <a:ext cx="1994082" cy="1927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1086" y="1111877"/>
            <a:ext cx="718894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ensure the results are valid?</a:t>
            </a:r>
          </a:p>
        </p:txBody>
      </p:sp>
      <p:sp>
        <p:nvSpPr>
          <p:cNvPr id="7" name="TextBox 6"/>
          <p:cNvSpPr txBox="1"/>
          <p:nvPr/>
        </p:nvSpPr>
        <p:spPr>
          <a:xfrm>
            <a:off x="2482151" y="1910118"/>
            <a:ext cx="3280550" cy="769441"/>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distance </a:t>
            </a:r>
            <a:r>
              <a:rPr lang="en-US" sz="2200" dirty="0"/>
              <a:t>between the microphones.</a:t>
            </a:r>
          </a:p>
        </p:txBody>
      </p:sp>
      <p:cxnSp>
        <p:nvCxnSpPr>
          <p:cNvPr id="9" name="Straight Arrow Connector 8"/>
          <p:cNvCxnSpPr>
            <a:stCxn id="7" idx="2"/>
          </p:cNvCxnSpPr>
          <p:nvPr/>
        </p:nvCxnSpPr>
        <p:spPr>
          <a:xfrm flipH="1">
            <a:off x="3863524" y="2679559"/>
            <a:ext cx="258902" cy="59918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0" name="TextBox 9"/>
          <p:cNvSpPr txBox="1"/>
          <p:nvPr/>
        </p:nvSpPr>
        <p:spPr>
          <a:xfrm>
            <a:off x="4686301" y="3945463"/>
            <a:ext cx="4034642" cy="1107996"/>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time </a:t>
            </a:r>
            <a:r>
              <a:rPr lang="en-US" sz="2200" dirty="0"/>
              <a:t>it took for the wave to travel between these microphones.</a:t>
            </a:r>
          </a:p>
        </p:txBody>
      </p:sp>
      <p:cxnSp>
        <p:nvCxnSpPr>
          <p:cNvPr id="11" name="Straight Arrow Connector 10"/>
          <p:cNvCxnSpPr/>
          <p:nvPr/>
        </p:nvCxnSpPr>
        <p:spPr>
          <a:xfrm flipH="1" flipV="1">
            <a:off x="6197600" y="3429000"/>
            <a:ext cx="119006" cy="51646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7" name="TextBox 16"/>
          <p:cNvSpPr txBox="1"/>
          <p:nvPr/>
        </p:nvSpPr>
        <p:spPr>
          <a:xfrm>
            <a:off x="610861" y="5260209"/>
            <a:ext cx="5408940" cy="1384995"/>
          </a:xfrm>
          <a:prstGeom prst="rect">
            <a:avLst/>
          </a:prstGeom>
          <a:solidFill>
            <a:srgbClr val="94B0D4"/>
          </a:solidFill>
          <a:ln w="57150">
            <a:solidFill>
              <a:schemeClr val="tx1"/>
            </a:solidFill>
          </a:ln>
        </p:spPr>
        <p:txBody>
          <a:bodyPr wrap="square" rtlCol="0">
            <a:spAutoFit/>
          </a:bodyPr>
          <a:lstStyle/>
          <a:p>
            <a:pPr algn="ctr"/>
            <a:r>
              <a:rPr lang="en-US" sz="2800" dirty="0"/>
              <a:t>A datalogger is used as the time for the wave to travel between the 2 microphones is so small.</a:t>
            </a:r>
          </a:p>
        </p:txBody>
      </p:sp>
      <p:sp>
        <p:nvSpPr>
          <p:cNvPr id="18" name="Rectangle 17"/>
          <p:cNvSpPr/>
          <p:nvPr/>
        </p:nvSpPr>
        <p:spPr>
          <a:xfrm>
            <a:off x="2806700" y="2972913"/>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9" name="Rectangle 18"/>
          <p:cNvSpPr/>
          <p:nvPr/>
        </p:nvSpPr>
        <p:spPr>
          <a:xfrm>
            <a:off x="6804411" y="2921607"/>
            <a:ext cx="342900" cy="654259"/>
          </a:xfrm>
          <a:prstGeom prst="rect">
            <a:avLst/>
          </a:prstGeom>
          <a:solidFill>
            <a:srgbClr val="94B0D4"/>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6" name="Rectangle 5"/>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8429" y="834101"/>
            <a:ext cx="7264465"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are the results from this method used to determine wave speed?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840" y="2022916"/>
            <a:ext cx="66167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34099" y="3945463"/>
            <a:ext cx="2586843" cy="769441"/>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frequency</a:t>
            </a:r>
            <a:endParaRPr lang="en-US" sz="2200" dirty="0"/>
          </a:p>
        </p:txBody>
      </p:sp>
      <p:cxnSp>
        <p:nvCxnSpPr>
          <p:cNvPr id="12" name="Straight Arrow Connector 11"/>
          <p:cNvCxnSpPr>
            <a:stCxn id="8" idx="0"/>
          </p:cNvCxnSpPr>
          <p:nvPr/>
        </p:nvCxnSpPr>
        <p:spPr>
          <a:xfrm flipH="1" flipV="1">
            <a:off x="7315200" y="2912537"/>
            <a:ext cx="112321" cy="103292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6" name="TextBox 15"/>
          <p:cNvSpPr txBox="1"/>
          <p:nvPr/>
        </p:nvSpPr>
        <p:spPr>
          <a:xfrm>
            <a:off x="991859" y="2863869"/>
            <a:ext cx="3275341" cy="769441"/>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distance </a:t>
            </a:r>
            <a:r>
              <a:rPr lang="en-US" sz="2200" dirty="0">
                <a:solidFill>
                  <a:schemeClr val="tx1"/>
                </a:solidFill>
              </a:rPr>
              <a:t>and the </a:t>
            </a:r>
            <a:r>
              <a:rPr lang="en-US" sz="2200" b="1" dirty="0">
                <a:solidFill>
                  <a:srgbClr val="4F81BD"/>
                </a:solidFill>
              </a:rPr>
              <a:t>number of waves</a:t>
            </a:r>
            <a:r>
              <a:rPr lang="en-US" sz="2200" dirty="0">
                <a:solidFill>
                  <a:schemeClr val="tx1"/>
                </a:solidFill>
              </a:rPr>
              <a:t>.</a:t>
            </a:r>
          </a:p>
        </p:txBody>
      </p:sp>
      <p:sp>
        <p:nvSpPr>
          <p:cNvPr id="20" name="TextBox 19"/>
          <p:cNvSpPr txBox="1"/>
          <p:nvPr/>
        </p:nvSpPr>
        <p:spPr>
          <a:xfrm>
            <a:off x="991859" y="3738041"/>
            <a:ext cx="3275341" cy="1446550"/>
          </a:xfrm>
          <a:prstGeom prst="rect">
            <a:avLst/>
          </a:prstGeom>
          <a:solidFill>
            <a:schemeClr val="bg1"/>
          </a:solidFill>
          <a:ln w="57150">
            <a:solidFill>
              <a:srgbClr val="4F81BD"/>
            </a:solidFill>
          </a:ln>
        </p:spPr>
        <p:txBody>
          <a:bodyPr wrap="square" rtlCol="0">
            <a:spAutoFit/>
          </a:bodyPr>
          <a:lstStyle/>
          <a:p>
            <a:pPr algn="ctr"/>
            <a:r>
              <a:rPr lang="en-US" sz="2200" dirty="0"/>
              <a:t>Wavelength can be determined by dividing distance by number of waves.</a:t>
            </a:r>
            <a:endParaRPr lang="en-US" sz="2200" dirty="0">
              <a:solidFill>
                <a:schemeClr val="tx1"/>
              </a:solidFill>
            </a:endParaRPr>
          </a:p>
        </p:txBody>
      </p:sp>
      <p:sp>
        <p:nvSpPr>
          <p:cNvPr id="22" name="TextBox 21"/>
          <p:cNvSpPr txBox="1"/>
          <p:nvPr/>
        </p:nvSpPr>
        <p:spPr>
          <a:xfrm>
            <a:off x="991859" y="5374893"/>
            <a:ext cx="6047855" cy="523220"/>
          </a:xfrm>
          <a:prstGeom prst="rect">
            <a:avLst/>
          </a:prstGeom>
          <a:solidFill>
            <a:srgbClr val="94B0D4"/>
          </a:solidFill>
          <a:ln w="57150">
            <a:solidFill>
              <a:schemeClr val="tx1"/>
            </a:solidFill>
          </a:ln>
        </p:spPr>
        <p:txBody>
          <a:bodyPr wrap="square" rtlCol="0">
            <a:spAutoFit/>
          </a:bodyPr>
          <a:lstStyle/>
          <a:p>
            <a:pPr algn="ctr"/>
            <a:r>
              <a:rPr lang="en-US" sz="2800" dirty="0"/>
              <a:t>Wave Speed = Frequency x Wavelength</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0"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3" y="1111877"/>
            <a:ext cx="723248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we ensure the results are valid?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840" y="2022916"/>
            <a:ext cx="661670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75959" y="4590064"/>
            <a:ext cx="4926341" cy="430887"/>
          </a:xfrm>
          <a:prstGeom prst="rect">
            <a:avLst/>
          </a:prstGeom>
          <a:solidFill>
            <a:schemeClr val="bg1"/>
          </a:solidFill>
          <a:ln w="57150">
            <a:solidFill>
              <a:srgbClr val="4F81BD"/>
            </a:solidFill>
          </a:ln>
        </p:spPr>
        <p:txBody>
          <a:bodyPr wrap="square" rtlCol="0">
            <a:spAutoFit/>
          </a:bodyPr>
          <a:lstStyle/>
          <a:p>
            <a:pPr algn="ctr"/>
            <a:r>
              <a:rPr lang="en-US" sz="2200" dirty="0"/>
              <a:t>There are the following control variables:</a:t>
            </a:r>
            <a:endParaRPr lang="en-US" sz="2200" dirty="0">
              <a:solidFill>
                <a:schemeClr val="tx1"/>
              </a:solidFill>
            </a:endParaRPr>
          </a:p>
        </p:txBody>
      </p:sp>
      <p:sp>
        <p:nvSpPr>
          <p:cNvPr id="12" name="TextBox 11"/>
          <p:cNvSpPr txBox="1"/>
          <p:nvPr/>
        </p:nvSpPr>
        <p:spPr>
          <a:xfrm>
            <a:off x="775959" y="5192250"/>
            <a:ext cx="1776741" cy="769441"/>
          </a:xfrm>
          <a:prstGeom prst="rect">
            <a:avLst/>
          </a:prstGeom>
          <a:solidFill>
            <a:srgbClr val="94B0D4"/>
          </a:solidFill>
          <a:ln w="57150">
            <a:solidFill>
              <a:schemeClr val="tx1"/>
            </a:solidFill>
          </a:ln>
        </p:spPr>
        <p:txBody>
          <a:bodyPr wrap="square" rtlCol="0">
            <a:spAutoFit/>
          </a:bodyPr>
          <a:lstStyle/>
          <a:p>
            <a:pPr algn="ctr"/>
            <a:r>
              <a:rPr lang="en-US" sz="2200" dirty="0"/>
              <a:t>Number of masses</a:t>
            </a:r>
            <a:endParaRPr lang="en-US" sz="2200" dirty="0">
              <a:solidFill>
                <a:schemeClr val="tx1"/>
              </a:solidFill>
            </a:endParaRPr>
          </a:p>
        </p:txBody>
      </p:sp>
      <p:sp>
        <p:nvSpPr>
          <p:cNvPr id="13" name="TextBox 12"/>
          <p:cNvSpPr txBox="1"/>
          <p:nvPr/>
        </p:nvSpPr>
        <p:spPr>
          <a:xfrm>
            <a:off x="2706359" y="5192249"/>
            <a:ext cx="1776741" cy="769441"/>
          </a:xfrm>
          <a:prstGeom prst="rect">
            <a:avLst/>
          </a:prstGeom>
          <a:solidFill>
            <a:srgbClr val="94B0D4"/>
          </a:solidFill>
          <a:ln w="57150">
            <a:solidFill>
              <a:schemeClr val="tx1"/>
            </a:solidFill>
          </a:ln>
        </p:spPr>
        <p:txBody>
          <a:bodyPr wrap="square" rtlCol="0">
            <a:spAutoFit/>
          </a:bodyPr>
          <a:lstStyle/>
          <a:p>
            <a:pPr algn="ctr"/>
            <a:r>
              <a:rPr lang="en-US" sz="2200" dirty="0"/>
              <a:t>Length of string</a:t>
            </a:r>
            <a:endParaRPr lang="en-US" sz="2200" dirty="0">
              <a:solidFill>
                <a:schemeClr val="tx1"/>
              </a:solidFill>
            </a:endParaRPr>
          </a:p>
        </p:txBody>
      </p:sp>
      <p:sp>
        <p:nvSpPr>
          <p:cNvPr id="14" name="TextBox 13"/>
          <p:cNvSpPr txBox="1"/>
          <p:nvPr/>
        </p:nvSpPr>
        <p:spPr>
          <a:xfrm>
            <a:off x="4636759" y="5192249"/>
            <a:ext cx="1776741" cy="769441"/>
          </a:xfrm>
          <a:prstGeom prst="rect">
            <a:avLst/>
          </a:prstGeom>
          <a:solidFill>
            <a:srgbClr val="94B0D4"/>
          </a:solidFill>
          <a:ln w="57150">
            <a:solidFill>
              <a:schemeClr val="tx1"/>
            </a:solidFill>
          </a:ln>
        </p:spPr>
        <p:txBody>
          <a:bodyPr wrap="square" rtlCol="0">
            <a:spAutoFit/>
          </a:bodyPr>
          <a:lstStyle/>
          <a:p>
            <a:pPr algn="ctr"/>
            <a:r>
              <a:rPr lang="en-US" sz="2200" dirty="0"/>
              <a:t>Material of the string</a:t>
            </a:r>
            <a:endParaRPr lang="en-US" sz="2200" dirty="0">
              <a:solidFill>
                <a:schemeClr val="tx1"/>
              </a:solidFill>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50" y="2284845"/>
            <a:ext cx="4434862" cy="39086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14265" y="2041610"/>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Set up the equipment as shown in the diagram.</a:t>
            </a:r>
            <a:endParaRPr lang="en-US" sz="2300" dirty="0"/>
          </a:p>
        </p:txBody>
      </p:sp>
      <p:sp>
        <p:nvSpPr>
          <p:cNvPr id="7" name="TextBox 6"/>
          <p:cNvSpPr txBox="1"/>
          <p:nvPr/>
        </p:nvSpPr>
        <p:spPr>
          <a:xfrm>
            <a:off x="5214265" y="3028890"/>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Water should be around 5cm in depth.</a:t>
            </a:r>
            <a:endParaRPr lang="en-US" sz="2300" dirty="0"/>
          </a:p>
        </p:txBody>
      </p:sp>
      <p:sp>
        <p:nvSpPr>
          <p:cNvPr id="8" name="TextBox 7"/>
          <p:cNvSpPr txBox="1"/>
          <p:nvPr/>
        </p:nvSpPr>
        <p:spPr>
          <a:xfrm>
            <a:off x="5214265" y="4016170"/>
            <a:ext cx="3675435"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The wooden bar should be just touches the surface of the water.</a:t>
            </a:r>
            <a:endParaRPr lang="en-US" sz="2300" dirty="0"/>
          </a:p>
        </p:txBody>
      </p:sp>
      <p:sp>
        <p:nvSpPr>
          <p:cNvPr id="9" name="TextBox 8"/>
          <p:cNvSpPr txBox="1"/>
          <p:nvPr/>
        </p:nvSpPr>
        <p:spPr>
          <a:xfrm>
            <a:off x="5214265" y="5356402"/>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Switch on the lamp and motor.</a:t>
            </a:r>
            <a:endParaRPr lang="en-US" sz="2300" dirty="0"/>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1" name="TextBox 10"/>
          <p:cNvSpPr txBox="1"/>
          <p:nvPr/>
        </p:nvSpPr>
        <p:spPr>
          <a:xfrm>
            <a:off x="1524000" y="850832"/>
            <a:ext cx="730379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the speed of waves on the surface of water be measured?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42" y="1396009"/>
            <a:ext cx="3177032" cy="28000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834887" y="4007045"/>
          <a:ext cx="7992911" cy="1935480"/>
        </p:xfrm>
        <a:graphic>
          <a:graphicData uri="http://schemas.openxmlformats.org/drawingml/2006/table">
            <a:tbl>
              <a:tblPr firstRow="1" bandRow="1">
                <a:tableStyleId>{5940675A-B579-460E-94D1-54222C63F5DA}</a:tableStyleId>
              </a:tblPr>
              <a:tblGrid>
                <a:gridCol w="1625224">
                  <a:extLst>
                    <a:ext uri="{9D8B030D-6E8A-4147-A177-3AD203B41FA5}">
                      <a16:colId xmlns:a16="http://schemas.microsoft.com/office/drawing/2014/main" val="20000"/>
                    </a:ext>
                  </a:extLst>
                </a:gridCol>
                <a:gridCol w="6367687">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Frequency</a:t>
                      </a:r>
                    </a:p>
                  </a:txBody>
                  <a:tcPr anchor="ctr">
                    <a:solidFill>
                      <a:srgbClr val="94B0D4"/>
                    </a:solidFill>
                  </a:tcPr>
                </a:tc>
                <a:tc>
                  <a:txBody>
                    <a:bodyPr/>
                    <a:lstStyle/>
                    <a:p>
                      <a:pPr algn="just"/>
                      <a:r>
                        <a:rPr lang="en-GB" sz="2100" b="0" u="none" strike="noStrike" kern="1200" dirty="0">
                          <a:solidFill>
                            <a:schemeClr val="tx1"/>
                          </a:solidFill>
                          <a:effectLst/>
                        </a:rPr>
                        <a:t>Use a stopwatch and count the number of waves passing a point in a fixed time period. </a:t>
                      </a:r>
                    </a:p>
                    <a:p>
                      <a:pPr algn="just"/>
                      <a:endParaRPr lang="en-GB" sz="800" b="0" u="none" strike="noStrike" kern="1200" dirty="0">
                        <a:solidFill>
                          <a:schemeClr val="tx1"/>
                        </a:solidFill>
                        <a:effectLst/>
                      </a:endParaRPr>
                    </a:p>
                    <a:p>
                      <a:pPr algn="just"/>
                      <a:r>
                        <a:rPr lang="en-GB" sz="2100" b="0" u="none" strike="noStrike" kern="1200" dirty="0">
                          <a:solidFill>
                            <a:schemeClr val="tx1"/>
                          </a:solidFill>
                          <a:effectLst/>
                        </a:rPr>
                        <a:t>Then divide the time by the number of waves to determine the time for one wave. </a:t>
                      </a:r>
                    </a:p>
                    <a:p>
                      <a:pPr algn="just"/>
                      <a:endParaRPr lang="en-GB" sz="800" b="0" u="none" strike="noStrike" kern="1200" dirty="0">
                        <a:solidFill>
                          <a:schemeClr val="tx1"/>
                        </a:solidFill>
                        <a:effectLst/>
                      </a:endParaRPr>
                    </a:p>
                    <a:p>
                      <a:pPr algn="just"/>
                      <a:r>
                        <a:rPr lang="en-GB" sz="2100" b="0" u="none" strike="noStrike" kern="1200" dirty="0">
                          <a:solidFill>
                            <a:schemeClr val="tx1"/>
                          </a:solidFill>
                          <a:effectLst/>
                        </a:rPr>
                        <a:t>To then determine frequency use the equation:  f = 1/T</a:t>
                      </a:r>
                    </a:p>
                  </a:txBody>
                  <a:tcPr>
                    <a:solidFill>
                      <a:schemeClr val="bg1"/>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2499360" y="4047685"/>
            <a:ext cx="6277638" cy="69703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2499360" y="4791929"/>
            <a:ext cx="6277638" cy="69703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2499360" y="5527379"/>
            <a:ext cx="6277638" cy="36932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TextBox 7"/>
          <p:cNvSpPr txBox="1"/>
          <p:nvPr/>
        </p:nvSpPr>
        <p:spPr>
          <a:xfrm>
            <a:off x="1524000" y="850832"/>
            <a:ext cx="730379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the speed of waves on the surface of water be measured?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42" y="1396009"/>
            <a:ext cx="3177032" cy="28000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834887" y="4007045"/>
          <a:ext cx="7992911" cy="2164080"/>
        </p:xfrm>
        <a:graphic>
          <a:graphicData uri="http://schemas.openxmlformats.org/drawingml/2006/table">
            <a:tbl>
              <a:tblPr firstRow="1" bandRow="1">
                <a:tableStyleId>{5940675A-B579-460E-94D1-54222C63F5DA}</a:tableStyleId>
              </a:tblPr>
              <a:tblGrid>
                <a:gridCol w="1625224">
                  <a:extLst>
                    <a:ext uri="{9D8B030D-6E8A-4147-A177-3AD203B41FA5}">
                      <a16:colId xmlns:a16="http://schemas.microsoft.com/office/drawing/2014/main" val="20000"/>
                    </a:ext>
                  </a:extLst>
                </a:gridCol>
                <a:gridCol w="6367687">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Wavelength</a:t>
                      </a:r>
                    </a:p>
                  </a:txBody>
                  <a:tcPr anchor="ctr">
                    <a:solidFill>
                      <a:srgbClr val="94B0D4"/>
                    </a:solidFill>
                  </a:tcPr>
                </a:tc>
                <a:tc>
                  <a:txBody>
                    <a:bodyPr/>
                    <a:lstStyle/>
                    <a:p>
                      <a:pPr algn="just"/>
                      <a:r>
                        <a:rPr lang="en-GB" sz="2000" b="0" u="none" strike="noStrike" kern="1200" dirty="0">
                          <a:solidFill>
                            <a:schemeClr val="tx1"/>
                          </a:solidFill>
                          <a:effectLst/>
                        </a:rPr>
                        <a:t>Use a camera to freeze the image and use a metre rule to measure the distance between two wavefronts. </a:t>
                      </a:r>
                    </a:p>
                    <a:p>
                      <a:pPr algn="just"/>
                      <a:endParaRPr lang="en-GB" sz="800" b="0" u="none" strike="noStrike" kern="1200" dirty="0">
                        <a:solidFill>
                          <a:schemeClr val="tx1"/>
                        </a:solidFill>
                        <a:effectLst/>
                      </a:endParaRPr>
                    </a:p>
                    <a:p>
                      <a:pPr algn="just"/>
                      <a:r>
                        <a:rPr lang="en-GB" sz="2000" b="1" u="none" strike="noStrike" kern="1200" dirty="0">
                          <a:solidFill>
                            <a:srgbClr val="4F81BD"/>
                          </a:solidFill>
                          <a:effectLst/>
                        </a:rPr>
                        <a:t>OR </a:t>
                      </a:r>
                    </a:p>
                    <a:p>
                      <a:pPr algn="just"/>
                      <a:endParaRPr lang="en-GB" sz="800" b="1" u="none" strike="noStrike" kern="1200" dirty="0">
                        <a:solidFill>
                          <a:srgbClr val="4F81BD"/>
                        </a:solidFill>
                        <a:effectLst/>
                      </a:endParaRPr>
                    </a:p>
                    <a:p>
                      <a:pPr algn="just"/>
                      <a:r>
                        <a:rPr lang="en-GB" sz="2000" b="0" u="none" strike="noStrike" kern="1200" dirty="0">
                          <a:solidFill>
                            <a:schemeClr val="tx1"/>
                          </a:solidFill>
                          <a:effectLst/>
                        </a:rPr>
                        <a:t>Count the number of wavefronts. Then find the wavelength by dividing the total  distance by the number of wavefronts counted.</a:t>
                      </a:r>
                      <a:endParaRPr lang="en-US" sz="2000"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2508215" y="4079312"/>
            <a:ext cx="6277638" cy="69703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2508215" y="4719757"/>
            <a:ext cx="2171409" cy="36932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2508215" y="5222149"/>
            <a:ext cx="6277638" cy="92332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TextBox 7"/>
          <p:cNvSpPr txBox="1"/>
          <p:nvPr/>
        </p:nvSpPr>
        <p:spPr>
          <a:xfrm>
            <a:off x="1524000" y="850832"/>
            <a:ext cx="730379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the speed of waves on the surface of water be measured?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42" y="1396009"/>
            <a:ext cx="3177032" cy="28000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834887" y="4007045"/>
          <a:ext cx="7992911" cy="1432560"/>
        </p:xfrm>
        <a:graphic>
          <a:graphicData uri="http://schemas.openxmlformats.org/drawingml/2006/table">
            <a:tbl>
              <a:tblPr firstRow="1" bandRow="1">
                <a:tableStyleId>{5940675A-B579-460E-94D1-54222C63F5DA}</a:tableStyleId>
              </a:tblPr>
              <a:tblGrid>
                <a:gridCol w="1625224">
                  <a:extLst>
                    <a:ext uri="{9D8B030D-6E8A-4147-A177-3AD203B41FA5}">
                      <a16:colId xmlns:a16="http://schemas.microsoft.com/office/drawing/2014/main" val="20000"/>
                    </a:ext>
                  </a:extLst>
                </a:gridCol>
                <a:gridCol w="6367687">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Velocity</a:t>
                      </a:r>
                    </a:p>
                  </a:txBody>
                  <a:tcPr anchor="ctr">
                    <a:solidFill>
                      <a:srgbClr val="94B0D4"/>
                    </a:solidFill>
                  </a:tcPr>
                </a:tc>
                <a:tc>
                  <a:txBody>
                    <a:bodyPr/>
                    <a:lstStyle/>
                    <a:p>
                      <a:pPr algn="just"/>
                      <a:r>
                        <a:rPr lang="en-GB" sz="2000" b="0" u="none" strike="noStrike" kern="1200" dirty="0">
                          <a:solidFill>
                            <a:schemeClr val="tx1"/>
                          </a:solidFill>
                          <a:effectLst/>
                        </a:rPr>
                        <a:t>Determine a mean value of frequency and a mean value of wavelength. </a:t>
                      </a:r>
                    </a:p>
                    <a:p>
                      <a:pPr algn="just"/>
                      <a:endParaRPr lang="en-GB" sz="800" b="0" u="none" strike="noStrike" kern="1200" dirty="0">
                        <a:solidFill>
                          <a:schemeClr val="tx1"/>
                        </a:solidFill>
                        <a:effectLst/>
                      </a:endParaRPr>
                    </a:p>
                    <a:p>
                      <a:pPr algn="just"/>
                      <a:r>
                        <a:rPr lang="en-GB" sz="2000" b="0" u="none" strike="noStrike" kern="1200" dirty="0">
                          <a:solidFill>
                            <a:schemeClr val="tx1"/>
                          </a:solidFill>
                          <a:effectLst/>
                        </a:rPr>
                        <a:t>Use these in the equation:</a:t>
                      </a:r>
                    </a:p>
                    <a:p>
                      <a:pPr algn="ctr"/>
                      <a:r>
                        <a:rPr lang="en-GB" sz="2000" b="1" u="none" strike="noStrike" kern="1200" dirty="0">
                          <a:solidFill>
                            <a:srgbClr val="4F81BD"/>
                          </a:solidFill>
                          <a:effectLst/>
                        </a:rPr>
                        <a:t>Wave Speed = Frequency x Wavelength</a:t>
                      </a:r>
                    </a:p>
                  </a:txBody>
                  <a:tcPr>
                    <a:solidFill>
                      <a:schemeClr val="bg1"/>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2503268" y="4043039"/>
            <a:ext cx="6277638" cy="69703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2503268" y="4766676"/>
            <a:ext cx="627763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TextBox 7"/>
          <p:cNvSpPr txBox="1"/>
          <p:nvPr/>
        </p:nvSpPr>
        <p:spPr>
          <a:xfrm>
            <a:off x="1524000" y="850832"/>
            <a:ext cx="730379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the speed of waves on the surface of water be measured?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0" y="850832"/>
            <a:ext cx="7303798"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can the speed of waves on the surface of water be measured?</a:t>
            </a:r>
          </a:p>
        </p:txBody>
      </p:sp>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142" y="1396009"/>
            <a:ext cx="3177032" cy="28000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5"/>
          <p:cNvGraphicFramePr>
            <a:graphicFrameLocks noGrp="1"/>
          </p:cNvGraphicFramePr>
          <p:nvPr/>
        </p:nvGraphicFramePr>
        <p:xfrm>
          <a:off x="834887" y="4007045"/>
          <a:ext cx="7992911" cy="1859280"/>
        </p:xfrm>
        <a:graphic>
          <a:graphicData uri="http://schemas.openxmlformats.org/drawingml/2006/table">
            <a:tbl>
              <a:tblPr firstRow="1" bandRow="1">
                <a:tableStyleId>{5940675A-B579-460E-94D1-54222C63F5DA}</a:tableStyleId>
              </a:tblPr>
              <a:tblGrid>
                <a:gridCol w="1625224">
                  <a:extLst>
                    <a:ext uri="{9D8B030D-6E8A-4147-A177-3AD203B41FA5}">
                      <a16:colId xmlns:a16="http://schemas.microsoft.com/office/drawing/2014/main" val="20000"/>
                    </a:ext>
                  </a:extLst>
                </a:gridCol>
                <a:gridCol w="6367687">
                  <a:extLst>
                    <a:ext uri="{9D8B030D-6E8A-4147-A177-3AD203B41FA5}">
                      <a16:colId xmlns:a16="http://schemas.microsoft.com/office/drawing/2014/main" val="20001"/>
                    </a:ext>
                  </a:extLst>
                </a:gridCol>
              </a:tblGrid>
              <a:tr h="370840">
                <a:tc>
                  <a:txBody>
                    <a:bodyPr/>
                    <a:lstStyle/>
                    <a:p>
                      <a:pPr algn="ctr"/>
                      <a:r>
                        <a:rPr lang="en-US" sz="2200" b="1" dirty="0">
                          <a:solidFill>
                            <a:schemeClr val="tx1"/>
                          </a:solidFill>
                        </a:rPr>
                        <a:t>Velocity</a:t>
                      </a:r>
                    </a:p>
                  </a:txBody>
                  <a:tcPr anchor="ctr">
                    <a:solidFill>
                      <a:srgbClr val="94B0D4"/>
                    </a:solidFill>
                  </a:tcPr>
                </a:tc>
                <a:tc>
                  <a:txBody>
                    <a:bodyPr/>
                    <a:lstStyle/>
                    <a:p>
                      <a:pPr algn="just"/>
                      <a:r>
                        <a:rPr lang="en-GB" sz="2000" b="0" u="none" strike="noStrike" kern="1200" dirty="0">
                          <a:solidFill>
                            <a:schemeClr val="tx1"/>
                          </a:solidFill>
                          <a:effectLst/>
                        </a:rPr>
                        <a:t>Measure the time it takes one wavefront to travel the length of the screen. </a:t>
                      </a:r>
                    </a:p>
                    <a:p>
                      <a:pPr algn="just"/>
                      <a:endParaRPr lang="en-GB" sz="800" b="0" u="none" strike="noStrike" kern="1200" dirty="0">
                        <a:solidFill>
                          <a:schemeClr val="tx1"/>
                        </a:solidFill>
                        <a:effectLst/>
                      </a:endParaRPr>
                    </a:p>
                    <a:p>
                      <a:pPr algn="just"/>
                      <a:r>
                        <a:rPr lang="en-GB" sz="2000" b="0" u="none" strike="noStrike" kern="1200" dirty="0">
                          <a:solidFill>
                            <a:schemeClr val="tx1"/>
                          </a:solidFill>
                          <a:effectLst/>
                        </a:rPr>
                        <a:t>Measure the length of the screen </a:t>
                      </a:r>
                    </a:p>
                    <a:p>
                      <a:pPr algn="just"/>
                      <a:endParaRPr lang="en-GB" sz="800" b="0" u="none" strike="noStrike" kern="1200" dirty="0">
                        <a:solidFill>
                          <a:schemeClr val="tx1"/>
                        </a:solidFill>
                        <a:effectLst/>
                      </a:endParaRPr>
                    </a:p>
                    <a:p>
                      <a:pPr algn="just"/>
                      <a:r>
                        <a:rPr lang="en-GB" sz="2000" b="0" u="none" strike="noStrike" kern="1200" dirty="0">
                          <a:solidFill>
                            <a:schemeClr val="tx1"/>
                          </a:solidFill>
                          <a:effectLst/>
                        </a:rPr>
                        <a:t>To find the speed use the equation:</a:t>
                      </a:r>
                    </a:p>
                    <a:p>
                      <a:pPr algn="ctr"/>
                      <a:r>
                        <a:rPr lang="en-GB" sz="2000" b="1" u="none" strike="noStrike" kern="1200" dirty="0">
                          <a:solidFill>
                            <a:srgbClr val="4F81BD"/>
                          </a:solidFill>
                          <a:effectLst/>
                        </a:rPr>
                        <a:t>Speed = Distance / Time</a:t>
                      </a:r>
                    </a:p>
                  </a:txBody>
                  <a:tcPr>
                    <a:solidFill>
                      <a:schemeClr val="bg1"/>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2503268" y="4035068"/>
            <a:ext cx="6277638" cy="69703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2526714" y="4767272"/>
            <a:ext cx="6277638" cy="36932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p:txBody>
      </p:sp>
      <p:sp>
        <p:nvSpPr>
          <p:cNvPr id="6" name="TextBox 5"/>
          <p:cNvSpPr txBox="1"/>
          <p:nvPr/>
        </p:nvSpPr>
        <p:spPr>
          <a:xfrm>
            <a:off x="2696307" y="2363054"/>
            <a:ext cx="1140693"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6600" b="1" i="0" u="none" strike="noStrike" cap="none" spc="0" normalizeH="0" baseline="0" dirty="0">
                <a:ln>
                  <a:noFill/>
                </a:ln>
                <a:solidFill>
                  <a:srgbClr val="4F81BD"/>
                </a:solidFill>
                <a:effectLst/>
                <a:uFillTx/>
                <a:latin typeface="+mn-lt"/>
                <a:ea typeface="+mn-ea"/>
                <a:cs typeface="+mn-cs"/>
                <a:sym typeface="Calibri" panose="020F0502020204030204"/>
              </a:rPr>
              <a:t>OR</a:t>
            </a:r>
          </a:p>
        </p:txBody>
      </p:sp>
      <p:sp>
        <p:nvSpPr>
          <p:cNvPr id="7" name="Rectangle 6"/>
          <p:cNvSpPr/>
          <p:nvPr/>
        </p:nvSpPr>
        <p:spPr>
          <a:xfrm>
            <a:off x="2503268" y="5124011"/>
            <a:ext cx="6277638" cy="69703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9" name="Rectangle 8"/>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13114" y="857402"/>
            <a:ext cx="7314684" cy="1138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400" dirty="0">
                <a:solidFill>
                  <a:schemeClr val="tx1"/>
                </a:solidFill>
                <a:sym typeface="Calibri" panose="020F0502020204030204"/>
              </a:rPr>
              <a:t>What the measurements in this experiment?</a:t>
            </a:r>
          </a:p>
        </p:txBody>
      </p:sp>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38" y="2294344"/>
            <a:ext cx="4205174" cy="3706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2363" y="2506650"/>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Distance measured with a ruler.</a:t>
            </a:r>
            <a:endParaRPr lang="en-US" sz="2300" dirty="0"/>
          </a:p>
        </p:txBody>
      </p:sp>
      <p:sp>
        <p:nvSpPr>
          <p:cNvPr id="7" name="TextBox 6"/>
          <p:cNvSpPr txBox="1"/>
          <p:nvPr/>
        </p:nvSpPr>
        <p:spPr>
          <a:xfrm>
            <a:off x="5152363" y="3551132"/>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Time measured with a stopwatch.</a:t>
            </a:r>
            <a:endParaRPr lang="en-US" sz="2300" dirty="0"/>
          </a:p>
        </p:txBody>
      </p:sp>
      <p:sp>
        <p:nvSpPr>
          <p:cNvPr id="8" name="TextBox 7"/>
          <p:cNvSpPr txBox="1"/>
          <p:nvPr/>
        </p:nvSpPr>
        <p:spPr>
          <a:xfrm>
            <a:off x="5152363" y="4595614"/>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Number of waves counted by eye or using a camera.</a:t>
            </a:r>
            <a:endParaRPr lang="en-US" sz="2300" dirty="0"/>
          </a:p>
        </p:txBody>
      </p:sp>
      <p:sp>
        <p:nvSpPr>
          <p:cNvPr id="9" name="TextBox 8"/>
          <p:cNvSpPr txBox="1"/>
          <p:nvPr/>
        </p:nvSpPr>
        <p:spPr>
          <a:xfrm>
            <a:off x="991859" y="3551132"/>
            <a:ext cx="3675435" cy="800219"/>
          </a:xfrm>
          <a:prstGeom prst="rect">
            <a:avLst/>
          </a:prstGeom>
          <a:solidFill>
            <a:srgbClr val="94B0D4"/>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Each measurement taken has  the potential for error.</a:t>
            </a:r>
            <a:endParaRPr lang="en-US" sz="2300" dirty="0"/>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54503" y="2541324"/>
            <a:ext cx="4834994" cy="2238423"/>
          </a:xfrm>
          <a:prstGeom prst="rect">
            <a:avLst/>
          </a:prstGeom>
        </p:spPr>
      </p:pic>
      <p:sp>
        <p:nvSpPr>
          <p:cNvPr id="26" name="TextBox 25"/>
          <p:cNvSpPr txBox="1"/>
          <p:nvPr/>
        </p:nvSpPr>
        <p:spPr>
          <a:xfrm>
            <a:off x="1239285" y="5090467"/>
            <a:ext cx="2690275" cy="36933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t>Compression</a:t>
            </a:r>
          </a:p>
        </p:txBody>
      </p:sp>
      <p:cxnSp>
        <p:nvCxnSpPr>
          <p:cNvPr id="9" name="Straight Arrow Connector 8"/>
          <p:cNvCxnSpPr/>
          <p:nvPr/>
        </p:nvCxnSpPr>
        <p:spPr>
          <a:xfrm flipV="1">
            <a:off x="2584422" y="4516941"/>
            <a:ext cx="0" cy="57352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9" name="TextBox 28"/>
          <p:cNvSpPr txBox="1"/>
          <p:nvPr/>
        </p:nvSpPr>
        <p:spPr>
          <a:xfrm>
            <a:off x="6501084" y="1698152"/>
            <a:ext cx="2427906" cy="36933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Rarefaction</a:t>
            </a:r>
          </a:p>
        </p:txBody>
      </p:sp>
      <p:cxnSp>
        <p:nvCxnSpPr>
          <p:cNvPr id="30" name="Straight Arrow Connector 29"/>
          <p:cNvCxnSpPr>
            <a:stCxn id="29" idx="1"/>
          </p:cNvCxnSpPr>
          <p:nvPr/>
        </p:nvCxnSpPr>
        <p:spPr>
          <a:xfrm flipH="1">
            <a:off x="5572461" y="1882818"/>
            <a:ext cx="928623" cy="1211967"/>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TextBox 1"/>
          <p:cNvSpPr txBox="1"/>
          <p:nvPr/>
        </p:nvSpPr>
        <p:spPr>
          <a:xfrm>
            <a:off x="1428963" y="890584"/>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What are the different parts on this longitudinal wave?</a:t>
            </a:r>
          </a:p>
        </p:txBody>
      </p:sp>
      <p:sp>
        <p:nvSpPr>
          <p:cNvPr id="6" name="TextBox 5"/>
          <p:cNvSpPr txBox="1"/>
          <p:nvPr/>
        </p:nvSpPr>
        <p:spPr>
          <a:xfrm>
            <a:off x="1239285" y="5598084"/>
            <a:ext cx="2690275" cy="923330"/>
          </a:xfrm>
          <a:prstGeom prst="rect">
            <a:avLst/>
          </a:prstGeom>
          <a:solidFill>
            <a:srgbClr val="94B0D4"/>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t>Area of </a:t>
            </a:r>
            <a:r>
              <a:rPr lang="en-US" sz="1800" b="1" dirty="0"/>
              <a:t>high pressure </a:t>
            </a:r>
            <a:r>
              <a:rPr lang="en-US" sz="1800" dirty="0"/>
              <a:t>due to particles bei</a:t>
            </a:r>
            <a:r>
              <a:rPr lang="en-US" dirty="0"/>
              <a:t>ng </a:t>
            </a:r>
            <a:r>
              <a:rPr lang="en-US" b="1" dirty="0"/>
              <a:t>close together</a:t>
            </a:r>
            <a:endParaRPr lang="en-US" sz="1800" b="1" dirty="0"/>
          </a:p>
        </p:txBody>
      </p:sp>
      <p:sp>
        <p:nvSpPr>
          <p:cNvPr id="11" name="TextBox 10"/>
          <p:cNvSpPr txBox="1"/>
          <p:nvPr/>
        </p:nvSpPr>
        <p:spPr>
          <a:xfrm>
            <a:off x="6501085" y="2189447"/>
            <a:ext cx="2427906" cy="923330"/>
          </a:xfrm>
          <a:prstGeom prst="rect">
            <a:avLst/>
          </a:prstGeom>
          <a:solidFill>
            <a:srgbClr val="94B0D4"/>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t>Area of </a:t>
            </a:r>
            <a:r>
              <a:rPr lang="en-US" sz="1800" b="1" dirty="0"/>
              <a:t>low pressure </a:t>
            </a:r>
            <a:r>
              <a:rPr lang="en-US" sz="1800" dirty="0"/>
              <a:t>due to particles bei</a:t>
            </a:r>
            <a:r>
              <a:rPr lang="en-US" dirty="0"/>
              <a:t>ng </a:t>
            </a:r>
            <a:r>
              <a:rPr lang="en-US" b="1" dirty="0"/>
              <a:t>far apart</a:t>
            </a:r>
            <a:endParaRPr lang="en-US" sz="1800" b="1" dirty="0"/>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4.3 Wave Key Terms</a:t>
            </a:r>
            <a:endParaRPr lang="en-US" altLang="en-US" sz="3800" b="1" dirty="0">
              <a:solidFill>
                <a:srgbClr val="4A7CB5"/>
              </a:solidFill>
              <a:latin typeface="Helvetica" charset="0"/>
              <a:ea typeface="Helvetica" charset="0"/>
              <a:cs typeface="Helvetica" charset="0"/>
              <a:sym typeface="Helvetica" charset="0"/>
            </a:endParaRPr>
          </a:p>
        </p:txBody>
      </p:sp>
      <p:sp>
        <p:nvSpPr>
          <p:cNvPr id="7" name="Rectangle 6"/>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6"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medium confidence"/>
          <p:cNvPicPr>
            <a:picLocks noChangeAspect="1"/>
          </p:cNvPicPr>
          <p:nvPr/>
        </p:nvPicPr>
        <p:blipFill rotWithShape="1">
          <a:blip r:embed="rId2" cstate="print">
            <a:extLst>
              <a:ext uri="{28A0092B-C50C-407E-A947-70E740481C1C}">
                <a14:useLocalDpi xmlns:a14="http://schemas.microsoft.com/office/drawing/2010/main" val="0"/>
              </a:ext>
            </a:extLst>
          </a:blip>
          <a:srcRect l="72961" t="38050" r="13866" b="26961"/>
          <a:stretch>
            <a:fillRect/>
          </a:stretch>
        </p:blipFill>
        <p:spPr>
          <a:xfrm>
            <a:off x="7068065" y="2086519"/>
            <a:ext cx="889685" cy="3342339"/>
          </a:xfrm>
          <a:prstGeom prst="rect">
            <a:avLst/>
          </a:prstGeom>
        </p:spPr>
      </p:pic>
      <p:sp>
        <p:nvSpPr>
          <p:cNvPr id="3" name="TextBox 2"/>
          <p:cNvSpPr txBox="1"/>
          <p:nvPr/>
        </p:nvSpPr>
        <p:spPr>
          <a:xfrm>
            <a:off x="1534886" y="857402"/>
            <a:ext cx="7292912" cy="1138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400" dirty="0">
                <a:solidFill>
                  <a:schemeClr val="tx1"/>
                </a:solidFill>
                <a:sym typeface="Calibri" panose="020F0502020204030204"/>
              </a:rPr>
              <a:t>What the measurements in this experiment?</a:t>
            </a:r>
          </a:p>
        </p:txBody>
      </p:sp>
      <p:pic>
        <p:nvPicPr>
          <p:cNvPr id="5" name="Picture 2" descr="Free Inch Ruler vector and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t="30189" b="30949"/>
          <a:stretch>
            <a:fillRect/>
          </a:stretch>
        </p:blipFill>
        <p:spPr bwMode="auto">
          <a:xfrm rot="5400000">
            <a:off x="4357784" y="3357348"/>
            <a:ext cx="4120590" cy="8006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5069711" y="3593939"/>
            <a:ext cx="2083443" cy="0"/>
          </a:xfrm>
          <a:prstGeom prst="line">
            <a:avLst/>
          </a:prstGeom>
          <a:noFill/>
          <a:ln w="57150" cap="flat">
            <a:solidFill>
              <a:srgbClr val="00B050"/>
            </a:solidFill>
            <a:prstDash val="solid"/>
            <a:round/>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flipH="1">
            <a:off x="4849792" y="2703653"/>
            <a:ext cx="2326510" cy="1411147"/>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flipH="1" flipV="1">
            <a:off x="4977114" y="3269848"/>
            <a:ext cx="2199188" cy="1446836"/>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sp>
        <p:nvSpPr>
          <p:cNvPr id="16" name="TextBox 15"/>
          <p:cNvSpPr txBox="1"/>
          <p:nvPr/>
        </p:nvSpPr>
        <p:spPr>
          <a:xfrm>
            <a:off x="696577" y="2272843"/>
            <a:ext cx="3597632" cy="156965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When viewing the length from </a:t>
            </a:r>
            <a:r>
              <a:rPr lang="en-GB" sz="2400" b="1" dirty="0">
                <a:solidFill>
                  <a:schemeClr val="accent1"/>
                </a:solidFill>
                <a:latin typeface="+mn-lt"/>
                <a:ea typeface="+mn-ea"/>
                <a:cs typeface="+mn-cs"/>
                <a:sym typeface="Calibri" panose="020F0502020204030204"/>
              </a:rPr>
              <a:t>below</a:t>
            </a:r>
            <a:r>
              <a:rPr lang="en-GB" sz="2400" dirty="0">
                <a:latin typeface="+mn-lt"/>
                <a:ea typeface="+mn-ea"/>
                <a:cs typeface="+mn-cs"/>
                <a:sym typeface="Calibri" panose="020F0502020204030204"/>
              </a:rPr>
              <a:t> the length measured would be </a:t>
            </a:r>
            <a:r>
              <a:rPr lang="en-GB" sz="2400" b="1" dirty="0">
                <a:solidFill>
                  <a:schemeClr val="accent1"/>
                </a:solidFill>
                <a:latin typeface="+mn-lt"/>
                <a:ea typeface="+mn-ea"/>
                <a:cs typeface="+mn-cs"/>
                <a:sym typeface="Calibri" panose="020F0502020204030204"/>
              </a:rPr>
              <a:t>less</a:t>
            </a:r>
            <a:r>
              <a:rPr lang="en-GB" sz="2400" dirty="0">
                <a:latin typeface="+mn-lt"/>
                <a:ea typeface="+mn-ea"/>
                <a:cs typeface="+mn-cs"/>
                <a:sym typeface="Calibri" panose="020F0502020204030204"/>
              </a:rPr>
              <a:t> than the true value.</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7" name="TextBox 16"/>
          <p:cNvSpPr txBox="1"/>
          <p:nvPr/>
        </p:nvSpPr>
        <p:spPr>
          <a:xfrm>
            <a:off x="711149" y="3993266"/>
            <a:ext cx="3597632" cy="156965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When viewing the length  from </a:t>
            </a:r>
            <a:r>
              <a:rPr lang="en-GB" sz="2400" b="1" dirty="0">
                <a:solidFill>
                  <a:schemeClr val="accent1"/>
                </a:solidFill>
                <a:latin typeface="+mn-lt"/>
                <a:ea typeface="+mn-ea"/>
                <a:cs typeface="+mn-cs"/>
                <a:sym typeface="Calibri" panose="020F0502020204030204"/>
              </a:rPr>
              <a:t>above </a:t>
            </a:r>
            <a:r>
              <a:rPr lang="en-GB" sz="2400" dirty="0">
                <a:latin typeface="+mn-lt"/>
                <a:ea typeface="+mn-ea"/>
                <a:cs typeface="+mn-cs"/>
                <a:sym typeface="Calibri" panose="020F0502020204030204"/>
              </a:rPr>
              <a:t>the length measured would be </a:t>
            </a:r>
            <a:r>
              <a:rPr lang="en-GB" sz="2400" b="1" dirty="0">
                <a:solidFill>
                  <a:schemeClr val="accent1"/>
                </a:solidFill>
                <a:latin typeface="+mn-lt"/>
                <a:ea typeface="+mn-ea"/>
                <a:cs typeface="+mn-cs"/>
                <a:sym typeface="Calibri" panose="020F0502020204030204"/>
              </a:rPr>
              <a:t>more</a:t>
            </a:r>
            <a:r>
              <a:rPr lang="en-GB" sz="2400" dirty="0">
                <a:latin typeface="+mn-lt"/>
                <a:ea typeface="+mn-ea"/>
                <a:cs typeface="+mn-cs"/>
                <a:sym typeface="Calibri" panose="020F0502020204030204"/>
              </a:rPr>
              <a:t> than the true value.</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p:cNvGraphicFramePr>
            <a:graphicFrameLocks noGrp="1"/>
          </p:cNvGraphicFramePr>
          <p:nvPr/>
        </p:nvGraphicFramePr>
        <p:xfrm>
          <a:off x="641986" y="4335872"/>
          <a:ext cx="8315872" cy="1557392"/>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23151">
                <a:tc>
                  <a:txBody>
                    <a:bodyPr/>
                    <a:lstStyle/>
                    <a:p>
                      <a:pPr algn="ctr"/>
                      <a:r>
                        <a:rPr lang="en-US" sz="2400" b="1" dirty="0"/>
                        <a:t>Key Term</a:t>
                      </a:r>
                    </a:p>
                  </a:txBody>
                  <a:tcPr>
                    <a:solidFill>
                      <a:srgbClr val="4F81BD">
                        <a:alpha val="60000"/>
                      </a:srgbClr>
                    </a:solidFill>
                  </a:tcPr>
                </a:tc>
                <a:tc>
                  <a:txBody>
                    <a:bodyPr/>
                    <a:lstStyle/>
                    <a:p>
                      <a:pPr algn="ctr"/>
                      <a:r>
                        <a:rPr lang="en-US" sz="2400" b="1" dirty="0"/>
                        <a:t>Definition</a:t>
                      </a:r>
                    </a:p>
                  </a:txBody>
                  <a:tcPr>
                    <a:solidFill>
                      <a:srgbClr val="4F81BD">
                        <a:alpha val="60000"/>
                      </a:srgbClr>
                    </a:solidFill>
                  </a:tcPr>
                </a:tc>
                <a:extLst>
                  <a:ext uri="{0D108BD9-81ED-4DB2-BD59-A6C34878D82A}">
                    <a16:rowId xmlns:a16="http://schemas.microsoft.com/office/drawing/2014/main" val="10000"/>
                  </a:ext>
                </a:extLst>
              </a:tr>
              <a:tr h="1100192">
                <a:tc>
                  <a:txBody>
                    <a:bodyPr/>
                    <a:lstStyle/>
                    <a:p>
                      <a:pPr algn="ctr"/>
                      <a:r>
                        <a:rPr lang="en-US" sz="2400" dirty="0"/>
                        <a:t>Parallax Error</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400" dirty="0"/>
                        <a:t>A random error that is caused by not taking a measurement at eye level.</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3419848" y="4809538"/>
            <a:ext cx="5466356" cy="105783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 name="TextBox 3"/>
          <p:cNvSpPr txBox="1"/>
          <p:nvPr/>
        </p:nvSpPr>
        <p:spPr>
          <a:xfrm>
            <a:off x="1459033" y="1113776"/>
            <a:ext cx="742717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400" dirty="0">
                <a:solidFill>
                  <a:schemeClr val="tx1"/>
                </a:solidFill>
                <a:sym typeface="Calibri" panose="020F0502020204030204"/>
              </a:rPr>
              <a:t>What is parallax error?</a:t>
            </a:r>
          </a:p>
        </p:txBody>
      </p:sp>
      <p:pic>
        <p:nvPicPr>
          <p:cNvPr id="6" name="Picture 5"/>
          <p:cNvPicPr>
            <a:picLocks noChangeAspect="1"/>
          </p:cNvPicPr>
          <p:nvPr/>
        </p:nvPicPr>
        <p:blipFill>
          <a:blip r:embed="rId2"/>
          <a:stretch>
            <a:fillRect/>
          </a:stretch>
        </p:blipFill>
        <p:spPr>
          <a:xfrm>
            <a:off x="6317113" y="864548"/>
            <a:ext cx="2428430" cy="3315159"/>
          </a:xfrm>
          <a:prstGeom prst="rect">
            <a:avLst/>
          </a:prstGeom>
        </p:spPr>
      </p:pic>
      <p:sp>
        <p:nvSpPr>
          <p:cNvPr id="7" name="TextBox 6"/>
          <p:cNvSpPr txBox="1"/>
          <p:nvPr/>
        </p:nvSpPr>
        <p:spPr>
          <a:xfrm>
            <a:off x="3585706" y="2123522"/>
            <a:ext cx="2428431"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This is an example of parallax error.</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cxnSp>
        <p:nvCxnSpPr>
          <p:cNvPr id="9" name="Straight Arrow Connector 8"/>
          <p:cNvCxnSpPr>
            <a:stCxn id="7" idx="3"/>
          </p:cNvCxnSpPr>
          <p:nvPr/>
        </p:nvCxnSpPr>
        <p:spPr>
          <a:xfrm flipV="1">
            <a:off x="6014137" y="2539018"/>
            <a:ext cx="605027" cy="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8"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10" name="Rectangle 9"/>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tch&#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8358" t="9553" r="19950" b="10846"/>
          <a:stretch>
            <a:fillRect/>
          </a:stretch>
        </p:blipFill>
        <p:spPr>
          <a:xfrm>
            <a:off x="3655487" y="1950588"/>
            <a:ext cx="2647665" cy="3416342"/>
          </a:xfrm>
          <a:prstGeom prst="rect">
            <a:avLst/>
          </a:prstGeom>
        </p:spPr>
      </p:pic>
      <p:pic>
        <p:nvPicPr>
          <p:cNvPr id="11" name="Picture 10" descr="A picture containing text, watch&#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55622" t="9455" r="5333" b="14091"/>
          <a:stretch>
            <a:fillRect/>
          </a:stretch>
        </p:blipFill>
        <p:spPr>
          <a:xfrm>
            <a:off x="6567572" y="1996171"/>
            <a:ext cx="2351601" cy="3289111"/>
          </a:xfrm>
          <a:prstGeom prst="rect">
            <a:avLst/>
          </a:prstGeom>
        </p:spPr>
      </p:pic>
      <p:sp>
        <p:nvSpPr>
          <p:cNvPr id="3" name="TextBox 2"/>
          <p:cNvSpPr txBox="1"/>
          <p:nvPr/>
        </p:nvSpPr>
        <p:spPr>
          <a:xfrm>
            <a:off x="1524000" y="857402"/>
            <a:ext cx="7303798" cy="1138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400" dirty="0">
                <a:solidFill>
                  <a:schemeClr val="tx1"/>
                </a:solidFill>
                <a:sym typeface="Calibri" panose="020F0502020204030204"/>
              </a:rPr>
              <a:t>What errors can occur when measuring time?</a:t>
            </a:r>
          </a:p>
        </p:txBody>
      </p:sp>
      <p:sp>
        <p:nvSpPr>
          <p:cNvPr id="16" name="TextBox 15"/>
          <p:cNvSpPr txBox="1"/>
          <p:nvPr/>
        </p:nvSpPr>
        <p:spPr>
          <a:xfrm>
            <a:off x="696577" y="2723220"/>
            <a:ext cx="2829383"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There will be a delay due to individuals reaction time.</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7" name="TextBox 16"/>
          <p:cNvSpPr txBox="1"/>
          <p:nvPr/>
        </p:nvSpPr>
        <p:spPr>
          <a:xfrm>
            <a:off x="696577" y="4044512"/>
            <a:ext cx="2829383"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This is an example of a random error.</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ch&#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8358" t="9553" r="19950" b="10846"/>
          <a:stretch>
            <a:fillRect/>
          </a:stretch>
        </p:blipFill>
        <p:spPr>
          <a:xfrm>
            <a:off x="3655487" y="1950588"/>
            <a:ext cx="2647665" cy="3416342"/>
          </a:xfrm>
          <a:prstGeom prst="rect">
            <a:avLst/>
          </a:prstGeom>
        </p:spPr>
      </p:pic>
      <p:pic>
        <p:nvPicPr>
          <p:cNvPr id="5" name="Picture 4" descr="A picture containing text, watch&#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55622" t="9455" r="5333" b="14091"/>
          <a:stretch>
            <a:fillRect/>
          </a:stretch>
        </p:blipFill>
        <p:spPr>
          <a:xfrm>
            <a:off x="6567572" y="1996171"/>
            <a:ext cx="2351601" cy="3289111"/>
          </a:xfrm>
          <a:prstGeom prst="rect">
            <a:avLst/>
          </a:prstGeom>
        </p:spPr>
      </p:pic>
      <p:sp>
        <p:nvSpPr>
          <p:cNvPr id="3" name="TextBox 2"/>
          <p:cNvSpPr txBox="1"/>
          <p:nvPr/>
        </p:nvSpPr>
        <p:spPr>
          <a:xfrm>
            <a:off x="1528179" y="857402"/>
            <a:ext cx="7299619" cy="1138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400" dirty="0">
                <a:solidFill>
                  <a:schemeClr val="tx1"/>
                </a:solidFill>
                <a:sym typeface="Calibri" panose="020F0502020204030204"/>
              </a:rPr>
              <a:t>What errors can occur when measuring time?</a:t>
            </a:r>
          </a:p>
        </p:txBody>
      </p:sp>
      <p:sp>
        <p:nvSpPr>
          <p:cNvPr id="13" name="TextBox 12"/>
          <p:cNvSpPr txBox="1"/>
          <p:nvPr/>
        </p:nvSpPr>
        <p:spPr>
          <a:xfrm>
            <a:off x="711715" y="2269022"/>
            <a:ext cx="2829383"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Equipment can have different </a:t>
            </a:r>
            <a:r>
              <a:rPr lang="en-GB" sz="2400" b="1" dirty="0">
                <a:solidFill>
                  <a:srgbClr val="4F81BD"/>
                </a:solidFill>
                <a:latin typeface="+mn-lt"/>
                <a:ea typeface="+mn-ea"/>
                <a:cs typeface="+mn-cs"/>
                <a:sym typeface="Calibri" panose="020F0502020204030204"/>
              </a:rPr>
              <a:t>resolutions</a:t>
            </a:r>
            <a:r>
              <a:rPr lang="en-GB" sz="2400" dirty="0">
                <a:latin typeface="+mn-lt"/>
                <a:ea typeface="+mn-ea"/>
                <a:cs typeface="+mn-cs"/>
                <a:sym typeface="Calibri" panose="020F0502020204030204"/>
              </a:rPr>
              <a:t>.</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4" name="TextBox 13"/>
          <p:cNvSpPr txBox="1"/>
          <p:nvPr/>
        </p:nvSpPr>
        <p:spPr>
          <a:xfrm>
            <a:off x="3763990" y="4013038"/>
            <a:ext cx="2449166" cy="1200325"/>
          </a:xfrm>
          <a:prstGeom prst="rect">
            <a:avLst/>
          </a:prstGeom>
          <a:solidFill>
            <a:srgbClr val="94B0D4"/>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This stopwatch measures to the nearest 1s</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5" name="TextBox 14"/>
          <p:cNvSpPr txBox="1"/>
          <p:nvPr/>
        </p:nvSpPr>
        <p:spPr>
          <a:xfrm>
            <a:off x="6470007" y="4013038"/>
            <a:ext cx="2449166" cy="1200325"/>
          </a:xfrm>
          <a:prstGeom prst="rect">
            <a:avLst/>
          </a:prstGeom>
          <a:solidFill>
            <a:srgbClr val="94B0D4"/>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This stopwatch measures to the nearest 0.01s</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TextBox 5"/>
          <p:cNvSpPr txBox="1"/>
          <p:nvPr/>
        </p:nvSpPr>
        <p:spPr>
          <a:xfrm>
            <a:off x="711715" y="3243262"/>
            <a:ext cx="2829383"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b="1" dirty="0">
                <a:solidFill>
                  <a:srgbClr val="4F81BD"/>
                </a:solidFill>
                <a:latin typeface="+mn-lt"/>
                <a:ea typeface="+mn-ea"/>
                <a:cs typeface="+mn-cs"/>
                <a:sym typeface="Calibri" panose="020F0502020204030204"/>
              </a:rPr>
              <a:t>Resolution </a:t>
            </a:r>
            <a:r>
              <a:rPr lang="en-GB" sz="2400" dirty="0">
                <a:solidFill>
                  <a:schemeClr val="tx1"/>
                </a:solidFill>
                <a:latin typeface="+mn-lt"/>
                <a:ea typeface="+mn-ea"/>
                <a:cs typeface="+mn-cs"/>
                <a:sym typeface="Calibri" panose="020F0502020204030204"/>
              </a:rPr>
              <a:t>is the smallest change that the device can detect.</a:t>
            </a:r>
            <a:endParaRPr kumimoji="0" lang="en-GB"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sp>
        <p:nvSpPr>
          <p:cNvPr id="7" name="TextBox 6"/>
          <p:cNvSpPr txBox="1"/>
          <p:nvPr/>
        </p:nvSpPr>
        <p:spPr>
          <a:xfrm>
            <a:off x="711715" y="4586834"/>
            <a:ext cx="2829383"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solidFill>
                  <a:schemeClr val="tx1"/>
                </a:solidFill>
                <a:latin typeface="+mn-lt"/>
                <a:ea typeface="+mn-ea"/>
                <a:cs typeface="+mn-cs"/>
                <a:sym typeface="Calibri" panose="020F0502020204030204"/>
              </a:rPr>
              <a:t>By increasing resolution we decrease uncertainty</a:t>
            </a:r>
            <a:endParaRPr kumimoji="0" lang="en-GB" sz="2400" i="0" u="none" strike="noStrike" cap="none" spc="0" normalizeH="0" baseline="0" dirty="0">
              <a:ln>
                <a:noFill/>
              </a:ln>
              <a:solidFill>
                <a:schemeClr val="tx1"/>
              </a:solidFill>
              <a:effectLst/>
              <a:uFillTx/>
              <a:latin typeface="+mn-lt"/>
              <a:ea typeface="+mn-ea"/>
              <a:cs typeface="+mn-cs"/>
              <a:sym typeface="Calibri" panose="020F0502020204030204"/>
            </a:endParaRPr>
          </a:p>
        </p:txBody>
      </p:sp>
      <p:sp>
        <p:nvSpPr>
          <p:cNvPr id="9" name="TextBox 8"/>
          <p:cNvSpPr txBox="1"/>
          <p:nvPr/>
        </p:nvSpPr>
        <p:spPr>
          <a:xfrm>
            <a:off x="3763990" y="5325498"/>
            <a:ext cx="2449166" cy="461661"/>
          </a:xfrm>
          <a:prstGeom prst="rect">
            <a:avLst/>
          </a:prstGeom>
          <a:solidFill>
            <a:srgbClr val="94B0D4"/>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+/- 0.5s</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0" name="TextBox 9"/>
          <p:cNvSpPr txBox="1"/>
          <p:nvPr/>
        </p:nvSpPr>
        <p:spPr>
          <a:xfrm>
            <a:off x="6470007" y="5325498"/>
            <a:ext cx="2449166" cy="461661"/>
          </a:xfrm>
          <a:prstGeom prst="rect">
            <a:avLst/>
          </a:prstGeom>
          <a:solidFill>
            <a:srgbClr val="94B0D4"/>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GB" sz="2400" dirty="0">
                <a:latin typeface="+mn-lt"/>
                <a:ea typeface="+mn-ea"/>
                <a:cs typeface="+mn-cs"/>
                <a:sym typeface="Calibri" panose="020F0502020204030204"/>
              </a:rPr>
              <a:t>+/- 0.005s</a:t>
            </a:r>
            <a:endParaRPr kumimoji="0" lang="en-GB"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11" name="Rectangle 10"/>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6" grpId="0" animBg="1"/>
      <p:bldP spid="7"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3114" y="857402"/>
            <a:ext cx="7314684" cy="1138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400" dirty="0">
                <a:solidFill>
                  <a:schemeClr val="tx1"/>
                </a:solidFill>
                <a:sym typeface="Calibri" panose="020F0502020204030204"/>
              </a:rPr>
              <a:t>How can valid data be collected in this experiment?</a:t>
            </a:r>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38" y="2294344"/>
            <a:ext cx="4205174" cy="37062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52363" y="2465706"/>
            <a:ext cx="3675435"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Take repeat readings.</a:t>
            </a:r>
            <a:endParaRPr lang="en-US" sz="2300" dirty="0"/>
          </a:p>
        </p:txBody>
      </p:sp>
      <p:sp>
        <p:nvSpPr>
          <p:cNvPr id="12" name="TextBox 11"/>
          <p:cNvSpPr txBox="1"/>
          <p:nvPr/>
        </p:nvSpPr>
        <p:spPr>
          <a:xfrm>
            <a:off x="5152362" y="3053970"/>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This gives an opportunity to identify outliers.</a:t>
            </a:r>
            <a:endParaRPr lang="en-US" sz="2300" dirty="0"/>
          </a:p>
        </p:txBody>
      </p:sp>
      <p:sp>
        <p:nvSpPr>
          <p:cNvPr id="16" name="TextBox 15"/>
          <p:cNvSpPr txBox="1"/>
          <p:nvPr/>
        </p:nvSpPr>
        <p:spPr>
          <a:xfrm>
            <a:off x="5152361" y="3996177"/>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Outliers are discarded before calculating an average.</a:t>
            </a:r>
            <a:endParaRPr lang="en-US" sz="2300" dirty="0"/>
          </a:p>
        </p:txBody>
      </p:sp>
      <p:sp>
        <p:nvSpPr>
          <p:cNvPr id="17" name="TextBox 16"/>
          <p:cNvSpPr txBox="1"/>
          <p:nvPr/>
        </p:nvSpPr>
        <p:spPr>
          <a:xfrm>
            <a:off x="5152360" y="4949925"/>
            <a:ext cx="36754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This reduces the effect of random errors.</a:t>
            </a:r>
            <a:endParaRPr lang="en-US"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824" y="1575873"/>
            <a:ext cx="4205174" cy="3706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3114" y="834101"/>
            <a:ext cx="732978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How are the results from this method used to determine wave speed?</a:t>
            </a:r>
          </a:p>
        </p:txBody>
      </p:sp>
      <p:sp>
        <p:nvSpPr>
          <p:cNvPr id="17" name="TextBox 16"/>
          <p:cNvSpPr txBox="1"/>
          <p:nvPr/>
        </p:nvSpPr>
        <p:spPr>
          <a:xfrm>
            <a:off x="756556" y="5456682"/>
            <a:ext cx="6047855" cy="523220"/>
          </a:xfrm>
          <a:prstGeom prst="rect">
            <a:avLst/>
          </a:prstGeom>
          <a:solidFill>
            <a:srgbClr val="94B0D4"/>
          </a:solidFill>
          <a:ln w="57150">
            <a:solidFill>
              <a:schemeClr val="tx1"/>
            </a:solidFill>
          </a:ln>
        </p:spPr>
        <p:txBody>
          <a:bodyPr wrap="square" rtlCol="0">
            <a:spAutoFit/>
          </a:bodyPr>
          <a:lstStyle/>
          <a:p>
            <a:pPr algn="ctr"/>
            <a:r>
              <a:rPr lang="en-US" sz="2800" dirty="0"/>
              <a:t>Wave Speed = Frequency x Wavelength</a:t>
            </a:r>
          </a:p>
        </p:txBody>
      </p:sp>
      <p:sp>
        <p:nvSpPr>
          <p:cNvPr id="8" name="TextBox 7"/>
          <p:cNvSpPr txBox="1"/>
          <p:nvPr/>
        </p:nvSpPr>
        <p:spPr>
          <a:xfrm>
            <a:off x="1415723" y="4523967"/>
            <a:ext cx="4034642" cy="769441"/>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wavelength </a:t>
            </a:r>
            <a:r>
              <a:rPr lang="en-US" sz="2200" dirty="0"/>
              <a:t>of the wave.</a:t>
            </a:r>
          </a:p>
        </p:txBody>
      </p:sp>
      <p:cxnSp>
        <p:nvCxnSpPr>
          <p:cNvPr id="12" name="Straight Arrow Connector 11"/>
          <p:cNvCxnSpPr>
            <a:stCxn id="8" idx="3"/>
          </p:cNvCxnSpPr>
          <p:nvPr/>
        </p:nvCxnSpPr>
        <p:spPr>
          <a:xfrm flipV="1">
            <a:off x="5450365" y="4708478"/>
            <a:ext cx="1100560" cy="20021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5" name="TextBox 14"/>
          <p:cNvSpPr txBox="1"/>
          <p:nvPr/>
        </p:nvSpPr>
        <p:spPr>
          <a:xfrm>
            <a:off x="756556" y="2058736"/>
            <a:ext cx="4034642" cy="1107996"/>
          </a:xfrm>
          <a:prstGeom prst="rect">
            <a:avLst/>
          </a:prstGeom>
          <a:solidFill>
            <a:schemeClr val="bg1"/>
          </a:solidFill>
          <a:ln w="57150">
            <a:solidFill>
              <a:srgbClr val="4F81BD"/>
            </a:solidFill>
          </a:ln>
        </p:spPr>
        <p:txBody>
          <a:bodyPr wrap="square" rtlCol="0">
            <a:spAutoFit/>
          </a:bodyPr>
          <a:lstStyle/>
          <a:p>
            <a:pPr algn="ctr"/>
            <a:r>
              <a:rPr lang="en-US" sz="2200" dirty="0"/>
              <a:t>We know the </a:t>
            </a:r>
            <a:r>
              <a:rPr lang="en-US" sz="2200" b="1" dirty="0">
                <a:solidFill>
                  <a:srgbClr val="4F81BD"/>
                </a:solidFill>
              </a:rPr>
              <a:t>number of waves </a:t>
            </a:r>
            <a:r>
              <a:rPr lang="en-US" sz="2200" dirty="0"/>
              <a:t>and the </a:t>
            </a:r>
            <a:r>
              <a:rPr lang="en-US" sz="2200" b="1" dirty="0">
                <a:solidFill>
                  <a:srgbClr val="4F81BD"/>
                </a:solidFill>
              </a:rPr>
              <a:t>time</a:t>
            </a:r>
            <a:r>
              <a:rPr lang="en-US" sz="2200" dirty="0"/>
              <a:t> which we can use to determine the </a:t>
            </a:r>
            <a:r>
              <a:rPr lang="en-US" sz="2200" b="1" dirty="0">
                <a:solidFill>
                  <a:srgbClr val="4F81BD"/>
                </a:solidFill>
              </a:rPr>
              <a:t>period</a:t>
            </a:r>
            <a:r>
              <a:rPr lang="en-US" sz="2200" dirty="0"/>
              <a:t>.</a:t>
            </a:r>
          </a:p>
        </p:txBody>
      </p:sp>
      <p:cxnSp>
        <p:nvCxnSpPr>
          <p:cNvPr id="16" name="Straight Arrow Connector 15"/>
          <p:cNvCxnSpPr>
            <a:stCxn id="15" idx="3"/>
          </p:cNvCxnSpPr>
          <p:nvPr/>
        </p:nvCxnSpPr>
        <p:spPr>
          <a:xfrm>
            <a:off x="4791198" y="2612734"/>
            <a:ext cx="2013213" cy="81055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1" name="TextBox 20"/>
          <p:cNvSpPr txBox="1"/>
          <p:nvPr/>
        </p:nvSpPr>
        <p:spPr>
          <a:xfrm>
            <a:off x="756556" y="3313327"/>
            <a:ext cx="4034642" cy="769441"/>
          </a:xfrm>
          <a:prstGeom prst="rect">
            <a:avLst/>
          </a:prstGeom>
          <a:solidFill>
            <a:schemeClr val="bg1"/>
          </a:solidFill>
          <a:ln w="57150">
            <a:solidFill>
              <a:srgbClr val="4F81BD"/>
            </a:solidFill>
          </a:ln>
        </p:spPr>
        <p:txBody>
          <a:bodyPr wrap="square" rtlCol="0">
            <a:spAutoFit/>
          </a:bodyPr>
          <a:lstStyle/>
          <a:p>
            <a:pPr algn="ctr"/>
            <a:r>
              <a:rPr lang="en-US" sz="2200" dirty="0"/>
              <a:t>This can be used to find frequency.</a:t>
            </a:r>
          </a:p>
        </p:txBody>
      </p:sp>
      <p:sp>
        <p:nvSpPr>
          <p:cNvPr id="23" name="TextBox 22"/>
          <p:cNvSpPr txBox="1"/>
          <p:nvPr/>
        </p:nvSpPr>
        <p:spPr>
          <a:xfrm>
            <a:off x="4977896" y="3482603"/>
            <a:ext cx="2869566" cy="430887"/>
          </a:xfrm>
          <a:prstGeom prst="rect">
            <a:avLst/>
          </a:prstGeom>
          <a:solidFill>
            <a:srgbClr val="94B0D4"/>
          </a:solidFill>
          <a:ln w="57150">
            <a:solidFill>
              <a:schemeClr val="tx1"/>
            </a:solidFill>
          </a:ln>
        </p:spPr>
        <p:txBody>
          <a:bodyPr wrap="square" rtlCol="0">
            <a:spAutoFit/>
          </a:bodyPr>
          <a:lstStyle/>
          <a:p>
            <a:pPr algn="ctr"/>
            <a:r>
              <a:rPr lang="en-US" sz="2200" dirty="0"/>
              <a:t>Period = 1 / f</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4.17 Core Practical</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5"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2859"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What is amplitude and wavelength?</a:t>
            </a:r>
          </a:p>
        </p:txBody>
      </p:sp>
      <p:pic>
        <p:nvPicPr>
          <p:cNvPr id="2" name="Picture 1" descr="Application&#10;&#10;Description automatically generated with medium confidence"/>
          <p:cNvPicPr>
            <a:picLocks noChangeAspect="1"/>
          </p:cNvPicPr>
          <p:nvPr/>
        </p:nvPicPr>
        <p:blipFill rotWithShape="1">
          <a:blip r:embed="rId3"/>
          <a:srcRect l="3326" t="60454" r="5160" b="15898"/>
          <a:stretch>
            <a:fillRect/>
          </a:stretch>
        </p:blipFill>
        <p:spPr>
          <a:xfrm>
            <a:off x="2085624" y="2282780"/>
            <a:ext cx="5657548" cy="2067679"/>
          </a:xfrm>
          <a:prstGeom prst="rect">
            <a:avLst/>
          </a:prstGeom>
        </p:spPr>
      </p:pic>
      <p:sp>
        <p:nvSpPr>
          <p:cNvPr id="3" name="TextBox 2"/>
          <p:cNvSpPr txBox="1"/>
          <p:nvPr/>
        </p:nvSpPr>
        <p:spPr>
          <a:xfrm>
            <a:off x="1143562" y="3608543"/>
            <a:ext cx="1686496" cy="36933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800" dirty="0"/>
              <a:t>Amplitude</a:t>
            </a:r>
          </a:p>
        </p:txBody>
      </p:sp>
      <p:sp>
        <p:nvSpPr>
          <p:cNvPr id="4" name="TextBox 3"/>
          <p:cNvSpPr txBox="1"/>
          <p:nvPr/>
        </p:nvSpPr>
        <p:spPr>
          <a:xfrm>
            <a:off x="3956730" y="1810791"/>
            <a:ext cx="2427906" cy="36933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t>Wavelength</a:t>
            </a:r>
          </a:p>
        </p:txBody>
      </p:sp>
      <p:cxnSp>
        <p:nvCxnSpPr>
          <p:cNvPr id="5" name="Straight Arrow Connector 4"/>
          <p:cNvCxnSpPr/>
          <p:nvPr/>
        </p:nvCxnSpPr>
        <p:spPr>
          <a:xfrm>
            <a:off x="2666832" y="2367203"/>
            <a:ext cx="0" cy="960318"/>
          </a:xfrm>
          <a:prstGeom prst="straightConnector1">
            <a:avLst/>
          </a:prstGeom>
          <a:noFill/>
          <a:ln w="5715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cxnSp>
        <p:nvCxnSpPr>
          <p:cNvPr id="6" name="Straight Arrow Connector 5"/>
          <p:cNvCxnSpPr/>
          <p:nvPr/>
        </p:nvCxnSpPr>
        <p:spPr>
          <a:xfrm>
            <a:off x="4356854" y="2446797"/>
            <a:ext cx="1741668" cy="0"/>
          </a:xfrm>
          <a:prstGeom prst="straightConnector1">
            <a:avLst/>
          </a:prstGeom>
          <a:noFill/>
          <a:ln w="57150" cap="flat">
            <a:solidFill>
              <a:schemeClr val="accent1"/>
            </a:solidFill>
            <a:prstDash val="solid"/>
            <a:round/>
            <a:headEnd type="triangle"/>
            <a:tailEnd type="triangle"/>
          </a:ln>
          <a:effectLst/>
          <a:sp3d/>
        </p:spPr>
        <p:style>
          <a:lnRef idx="0">
            <a:scrgbClr r="0" g="0" b="0"/>
          </a:lnRef>
          <a:fillRef idx="0">
            <a:scrgbClr r="0" g="0" b="0"/>
          </a:fillRef>
          <a:effectRef idx="0">
            <a:scrgbClr r="0" g="0" b="0"/>
          </a:effectRef>
          <a:fontRef idx="none"/>
        </p:style>
      </p:cxnSp>
      <p:graphicFrame>
        <p:nvGraphicFramePr>
          <p:cNvPr id="7" name="Table 5"/>
          <p:cNvGraphicFramePr>
            <a:graphicFrameLocks noGrp="1"/>
          </p:cNvGraphicFramePr>
          <p:nvPr/>
        </p:nvGraphicFramePr>
        <p:xfrm>
          <a:off x="626358" y="4319103"/>
          <a:ext cx="8315872" cy="2180724"/>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74296">
                <a:tc>
                  <a:txBody>
                    <a:bodyPr/>
                    <a:lstStyle/>
                    <a:p>
                      <a:pPr algn="ctr"/>
                      <a:r>
                        <a:rPr lang="en-US" sz="2400" b="1" dirty="0"/>
                        <a:t>Key Term</a:t>
                      </a:r>
                    </a:p>
                  </a:txBody>
                  <a:tcPr>
                    <a:solidFill>
                      <a:srgbClr val="4F81BD">
                        <a:alpha val="60000"/>
                      </a:srgbClr>
                    </a:solidFill>
                  </a:tcPr>
                </a:tc>
                <a:tc>
                  <a:txBody>
                    <a:bodyPr/>
                    <a:lstStyle/>
                    <a:p>
                      <a:pPr algn="ctr"/>
                      <a:r>
                        <a:rPr lang="en-US" sz="2400" b="1" dirty="0"/>
                        <a:t>Definition</a:t>
                      </a:r>
                    </a:p>
                  </a:txBody>
                  <a:tcPr>
                    <a:solidFill>
                      <a:srgbClr val="4F81BD">
                        <a:alpha val="60000"/>
                      </a:srgbClr>
                    </a:solidFill>
                  </a:tcPr>
                </a:tc>
                <a:extLst>
                  <a:ext uri="{0D108BD9-81ED-4DB2-BD59-A6C34878D82A}">
                    <a16:rowId xmlns:a16="http://schemas.microsoft.com/office/drawing/2014/main" val="10000"/>
                  </a:ext>
                </a:extLst>
              </a:tr>
              <a:tr h="852695">
                <a:tc>
                  <a:txBody>
                    <a:bodyPr/>
                    <a:lstStyle/>
                    <a:p>
                      <a:pPr algn="ctr"/>
                      <a:r>
                        <a:rPr lang="en-US" sz="2400" dirty="0"/>
                        <a:t>Amplitude</a:t>
                      </a:r>
                    </a:p>
                  </a:txBody>
                  <a:tcPr anchor="ctr">
                    <a:solidFill>
                      <a:schemeClr val="bg1"/>
                    </a:solidFill>
                  </a:tcPr>
                </a:tc>
                <a:tc>
                  <a:txBody>
                    <a:bodyPr/>
                    <a:lstStyle/>
                    <a:p>
                      <a:pPr algn="ctr"/>
                      <a:r>
                        <a:rPr lang="en-US" sz="2400" dirty="0"/>
                        <a:t>The maximum displacement of a point on a wave away from its undisturbed position.</a:t>
                      </a:r>
                    </a:p>
                  </a:txBody>
                  <a:tcPr anchor="ctr">
                    <a:solidFill>
                      <a:schemeClr val="bg1"/>
                    </a:solidFill>
                  </a:tcPr>
                </a:tc>
                <a:extLst>
                  <a:ext uri="{0D108BD9-81ED-4DB2-BD59-A6C34878D82A}">
                    <a16:rowId xmlns:a16="http://schemas.microsoft.com/office/drawing/2014/main" val="10001"/>
                  </a:ext>
                </a:extLst>
              </a:tr>
              <a:tr h="853733">
                <a:tc>
                  <a:txBody>
                    <a:bodyPr/>
                    <a:lstStyle/>
                    <a:p>
                      <a:pPr algn="ctr"/>
                      <a:r>
                        <a:rPr lang="en-US" sz="2400" dirty="0"/>
                        <a:t>Wavelength</a:t>
                      </a:r>
                    </a:p>
                  </a:txBody>
                  <a:tcPr anchor="ctr">
                    <a:solidFill>
                      <a:schemeClr val="bg1"/>
                    </a:solidFill>
                  </a:tcPr>
                </a:tc>
                <a:tc>
                  <a:txBody>
                    <a:bodyPr/>
                    <a:lstStyle/>
                    <a:p>
                      <a:pPr algn="ctr"/>
                      <a:r>
                        <a:rPr lang="en-US" sz="2400" dirty="0"/>
                        <a:t>The distance from a point on one wave to the equivalent point on the adjacent wave.</a:t>
                      </a:r>
                    </a:p>
                  </a:txBody>
                  <a:tcPr anchor="ctr">
                    <a:solidFill>
                      <a:schemeClr val="bg1"/>
                    </a:solidFill>
                  </a:tcPr>
                </a:tc>
                <a:extLst>
                  <a:ext uri="{0D108BD9-81ED-4DB2-BD59-A6C34878D82A}">
                    <a16:rowId xmlns:a16="http://schemas.microsoft.com/office/drawing/2014/main" val="10002"/>
                  </a:ext>
                </a:extLst>
              </a:tr>
            </a:tbl>
          </a:graphicData>
        </a:graphic>
      </p:graphicFrame>
      <p:sp>
        <p:nvSpPr>
          <p:cNvPr id="8" name="Rectangle 7"/>
          <p:cNvSpPr/>
          <p:nvPr/>
        </p:nvSpPr>
        <p:spPr>
          <a:xfrm>
            <a:off x="3357977" y="4826951"/>
            <a:ext cx="5546284" cy="77152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9" name="Rectangle 8"/>
          <p:cNvSpPr/>
          <p:nvPr/>
        </p:nvSpPr>
        <p:spPr>
          <a:xfrm>
            <a:off x="3351562" y="5682461"/>
            <a:ext cx="5546284" cy="77152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4.3 Wave Key Terms</a:t>
            </a:r>
            <a:endParaRPr lang="en-US" altLang="en-US" sz="3800" b="1" dirty="0">
              <a:solidFill>
                <a:srgbClr val="4A7CB5"/>
              </a:solidFill>
              <a:latin typeface="Helvetica" charset="0"/>
              <a:ea typeface="Helvetica" charset="0"/>
              <a:cs typeface="Helvetica" charset="0"/>
              <a:sym typeface="Helvetica" charset="0"/>
            </a:endParaRPr>
          </a:p>
        </p:txBody>
      </p:sp>
      <p:sp>
        <p:nvSpPr>
          <p:cNvPr id="12" name="Rectangle 11"/>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596" t="30523" r="3167" b="8582"/>
          <a:stretch>
            <a:fillRect/>
          </a:stretch>
        </p:blipFill>
        <p:spPr>
          <a:xfrm>
            <a:off x="680318" y="1728209"/>
            <a:ext cx="8207951" cy="2272595"/>
          </a:xfrm>
          <a:prstGeom prst="rect">
            <a:avLst/>
          </a:prstGeom>
        </p:spPr>
      </p:pic>
      <p:sp>
        <p:nvSpPr>
          <p:cNvPr id="10" name="TextBox 9"/>
          <p:cNvSpPr txBox="1"/>
          <p:nvPr/>
        </p:nvSpPr>
        <p:spPr>
          <a:xfrm>
            <a:off x="1372859"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olidFill>
                  <a:schemeClr val="tx1"/>
                </a:solidFill>
                <a:sym typeface="Calibri" panose="020F0502020204030204"/>
              </a:rPr>
              <a:t>What is frequency and period?</a:t>
            </a:r>
          </a:p>
        </p:txBody>
      </p:sp>
      <p:graphicFrame>
        <p:nvGraphicFramePr>
          <p:cNvPr id="13" name="Table 5"/>
          <p:cNvGraphicFramePr>
            <a:graphicFrameLocks noGrp="1"/>
          </p:cNvGraphicFramePr>
          <p:nvPr/>
        </p:nvGraphicFramePr>
        <p:xfrm>
          <a:off x="626358" y="3742328"/>
          <a:ext cx="8315872" cy="2180724"/>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74296">
                <a:tc>
                  <a:txBody>
                    <a:bodyPr/>
                    <a:lstStyle/>
                    <a:p>
                      <a:pPr algn="ctr"/>
                      <a:r>
                        <a:rPr lang="en-US" sz="2400" b="1" dirty="0"/>
                        <a:t>Key Term</a:t>
                      </a:r>
                    </a:p>
                  </a:txBody>
                  <a:tcPr>
                    <a:solidFill>
                      <a:srgbClr val="94B0D4"/>
                    </a:solidFill>
                  </a:tcPr>
                </a:tc>
                <a:tc>
                  <a:txBody>
                    <a:bodyPr/>
                    <a:lstStyle/>
                    <a:p>
                      <a:pPr algn="ctr"/>
                      <a:r>
                        <a:rPr lang="en-US" sz="2400" b="1" dirty="0"/>
                        <a:t>Definition</a:t>
                      </a:r>
                    </a:p>
                  </a:txBody>
                  <a:tcPr>
                    <a:solidFill>
                      <a:srgbClr val="94B0D4"/>
                    </a:solidFill>
                  </a:tcPr>
                </a:tc>
                <a:extLst>
                  <a:ext uri="{0D108BD9-81ED-4DB2-BD59-A6C34878D82A}">
                    <a16:rowId xmlns:a16="http://schemas.microsoft.com/office/drawing/2014/main" val="10000"/>
                  </a:ext>
                </a:extLst>
              </a:tr>
              <a:tr h="852695">
                <a:tc>
                  <a:txBody>
                    <a:bodyPr/>
                    <a:lstStyle/>
                    <a:p>
                      <a:pPr algn="ctr"/>
                      <a:r>
                        <a:rPr lang="en-US" sz="2400" dirty="0"/>
                        <a:t>Frequency</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GB" sz="2400" dirty="0">
                          <a:effectLst/>
                          <a:latin typeface="Calibri" panose="020F0502020204030204" charset="0"/>
                          <a:cs typeface="Calibri" panose="020F0502020204030204" charset="0"/>
                        </a:rPr>
                        <a:t>The number of waves passing a point each second </a:t>
                      </a:r>
                      <a:endParaRPr lang="en-US" sz="2400" dirty="0">
                        <a:latin typeface="Calibri" panose="020F0502020204030204" charset="0"/>
                        <a:cs typeface="Calibri" panose="020F0502020204030204" charset="0"/>
                        <a:sym typeface="Wingdings" panose="05000000000000000000" pitchFamily="2" charset="2"/>
                      </a:endParaRPr>
                    </a:p>
                  </a:txBody>
                  <a:tcPr anchor="ctr">
                    <a:solidFill>
                      <a:schemeClr val="bg1"/>
                    </a:solidFill>
                  </a:tcPr>
                </a:tc>
                <a:extLst>
                  <a:ext uri="{0D108BD9-81ED-4DB2-BD59-A6C34878D82A}">
                    <a16:rowId xmlns:a16="http://schemas.microsoft.com/office/drawing/2014/main" val="10001"/>
                  </a:ext>
                </a:extLst>
              </a:tr>
              <a:tr h="853733">
                <a:tc>
                  <a:txBody>
                    <a:bodyPr/>
                    <a:lstStyle/>
                    <a:p>
                      <a:pPr algn="ctr"/>
                      <a:r>
                        <a:rPr lang="en-US" sz="2400" dirty="0"/>
                        <a:t>Period</a:t>
                      </a:r>
                    </a:p>
                  </a:txBody>
                  <a:tcPr anchor="ctr">
                    <a:solidFill>
                      <a:schemeClr val="bg1"/>
                    </a:solidFill>
                  </a:tcPr>
                </a:tc>
                <a:tc>
                  <a:txBody>
                    <a:bodyPr/>
                    <a:lstStyle/>
                    <a:p>
                      <a:pPr algn="ctr"/>
                      <a:r>
                        <a:rPr lang="en-US" sz="2400" dirty="0"/>
                        <a:t>Time taken for one complete wave to be produced.</a:t>
                      </a:r>
                    </a:p>
                  </a:txBody>
                  <a:tcPr anchor="ctr">
                    <a:solidFill>
                      <a:schemeClr val="bg1"/>
                    </a:solidFill>
                  </a:tcPr>
                </a:tc>
                <a:extLst>
                  <a:ext uri="{0D108BD9-81ED-4DB2-BD59-A6C34878D82A}">
                    <a16:rowId xmlns:a16="http://schemas.microsoft.com/office/drawing/2014/main" val="10002"/>
                  </a:ext>
                </a:extLst>
              </a:tr>
            </a:tbl>
          </a:graphicData>
        </a:graphic>
      </p:graphicFrame>
      <p:sp>
        <p:nvSpPr>
          <p:cNvPr id="14" name="Rectangle 13"/>
          <p:cNvSpPr/>
          <p:nvPr/>
        </p:nvSpPr>
        <p:spPr>
          <a:xfrm>
            <a:off x="3356934" y="4251888"/>
            <a:ext cx="5388585" cy="77152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5" name="Rectangle 14"/>
          <p:cNvSpPr/>
          <p:nvPr/>
        </p:nvSpPr>
        <p:spPr>
          <a:xfrm>
            <a:off x="3356934" y="5124204"/>
            <a:ext cx="5546284" cy="771525"/>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4.4 Wave Key Terms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679" y="1153720"/>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transverse waves?</a:t>
            </a:r>
            <a:endParaRPr lang="en-GB" sz="3200" b="1" dirty="0">
              <a:solidFill>
                <a:srgbClr val="48A9C5"/>
              </a:solidFill>
              <a:sym typeface="Calibri" panose="020F0502020204030204"/>
            </a:endParaRPr>
          </a:p>
        </p:txBody>
      </p:sp>
      <p:pic>
        <p:nvPicPr>
          <p:cNvPr id="13" name="Picture 12" descr="Application&#10;&#10;Description automatically generated with medium confidence"/>
          <p:cNvPicPr>
            <a:picLocks noChangeAspect="1"/>
          </p:cNvPicPr>
          <p:nvPr/>
        </p:nvPicPr>
        <p:blipFill rotWithShape="1">
          <a:blip r:embed="rId3"/>
          <a:srcRect l="3326" t="60454" r="5160" b="15898"/>
          <a:stretch>
            <a:fillRect/>
          </a:stretch>
        </p:blipFill>
        <p:spPr>
          <a:xfrm>
            <a:off x="991859" y="2025657"/>
            <a:ext cx="4463305" cy="1631216"/>
          </a:xfrm>
          <a:prstGeom prst="rect">
            <a:avLst/>
          </a:prstGeom>
        </p:spPr>
      </p:pic>
      <p:sp>
        <p:nvSpPr>
          <p:cNvPr id="2" name="TextBox 1"/>
          <p:cNvSpPr txBox="1"/>
          <p:nvPr/>
        </p:nvSpPr>
        <p:spPr>
          <a:xfrm>
            <a:off x="5014135" y="1716858"/>
            <a:ext cx="3794699" cy="1862048"/>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For some waves the disturbance of the medium as the wave passes is at right angles to its direction of motion.</a:t>
            </a:r>
            <a:endParaRPr lang="en-US" sz="2300" dirty="0"/>
          </a:p>
        </p:txBody>
      </p:sp>
      <p:sp>
        <p:nvSpPr>
          <p:cNvPr id="6" name="TextBox 5"/>
          <p:cNvSpPr txBox="1"/>
          <p:nvPr/>
        </p:nvSpPr>
        <p:spPr>
          <a:xfrm>
            <a:off x="5006321" y="3714782"/>
            <a:ext cx="3794699"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This is a transverse wave.</a:t>
            </a:r>
            <a:endParaRPr lang="en-US" sz="2300" dirty="0"/>
          </a:p>
        </p:txBody>
      </p:sp>
      <p:sp>
        <p:nvSpPr>
          <p:cNvPr id="7" name="TextBox 6"/>
          <p:cNvSpPr txBox="1"/>
          <p:nvPr/>
        </p:nvSpPr>
        <p:spPr>
          <a:xfrm>
            <a:off x="723676" y="5127199"/>
            <a:ext cx="4497588"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An example of a transverse wave include water wave, S waves and electromagnetic waves</a:t>
            </a:r>
            <a:endParaRPr lang="en-US" sz="2300" dirty="0"/>
          </a:p>
        </p:txBody>
      </p:sp>
      <p:pic>
        <p:nvPicPr>
          <p:cNvPr id="9" name="Picture 8" descr="A close-up of some rope&#10;&#10;Description automatically generated with low confidence"/>
          <p:cNvPicPr>
            <a:picLocks noChangeAspect="1"/>
          </p:cNvPicPr>
          <p:nvPr/>
        </p:nvPicPr>
        <p:blipFill rotWithShape="1">
          <a:blip r:embed="rId4" cstate="print">
            <a:extLst>
              <a:ext uri="{28A0092B-C50C-407E-A947-70E740481C1C}">
                <a14:useLocalDpi xmlns:a14="http://schemas.microsoft.com/office/drawing/2010/main" val="0"/>
              </a:ext>
            </a:extLst>
          </a:blip>
          <a:srcRect t="33513" b="45329"/>
          <a:stretch>
            <a:fillRect/>
          </a:stretch>
        </p:blipFill>
        <p:spPr>
          <a:xfrm>
            <a:off x="1089296" y="4265084"/>
            <a:ext cx="6492246" cy="837047"/>
          </a:xfrm>
          <a:prstGeom prst="rect">
            <a:avLst/>
          </a:prstGeom>
        </p:spPr>
      </p:pic>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4.5 Transverse and Longitudinal</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theme/theme1.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Custom Design">
      <a:majorFont>
        <a:latin typeface="Helvetica"/>
        <a:ea typeface="Helvetica"/>
        <a:cs typeface="Helvetica"/>
      </a:majorFont>
      <a:minorFont>
        <a:latin typeface="Calibri"/>
        <a:ea typeface="Calibri"/>
        <a:cs typeface="Calibri"/>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067626c-48e0-4a9f-ab23-842475fdb32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8C120F51942D4E9CE6941899F57660" ma:contentTypeVersion="8" ma:contentTypeDescription="Create a new document." ma:contentTypeScope="" ma:versionID="bbd987aea78c5484261f65b368c92299">
  <xsd:schema xmlns:xsd="http://www.w3.org/2001/XMLSchema" xmlns:xs="http://www.w3.org/2001/XMLSchema" xmlns:p="http://schemas.microsoft.com/office/2006/metadata/properties" xmlns:ns2="7021e210-1e44-428c-bd69-628544ff7994" xmlns:ns3="9067626c-48e0-4a9f-ab23-842475fdb32b" targetNamespace="http://schemas.microsoft.com/office/2006/metadata/properties" ma:root="true" ma:fieldsID="95ee94df9c41fbd3084a73a06c096048" ns2:_="" ns3:_="">
    <xsd:import namespace="7021e210-1e44-428c-bd69-628544ff7994"/>
    <xsd:import namespace="9067626c-48e0-4a9f-ab23-842475fdb3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1e210-1e44-428c-bd69-628544ff7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67626c-48e0-4a9f-ab23-842475fdb3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22C667-7817-4AE8-932B-36092572E29C}">
  <ds:schemaRefs/>
</ds:datastoreItem>
</file>

<file path=customXml/itemProps2.xml><?xml version="1.0" encoding="utf-8"?>
<ds:datastoreItem xmlns:ds="http://schemas.openxmlformats.org/officeDocument/2006/customXml" ds:itemID="{FD1611D8-70C8-4547-95F0-5621264CE686}">
  <ds:schemaRefs/>
</ds:datastoreItem>
</file>

<file path=customXml/itemProps3.xml><?xml version="1.0" encoding="utf-8"?>
<ds:datastoreItem xmlns:ds="http://schemas.openxmlformats.org/officeDocument/2006/customXml" ds:itemID="{7726AFFF-B344-4D82-B46A-B9378E6A3062}">
  <ds:schemaRefs/>
</ds:datastoreItem>
</file>

<file path=docProps/app.xml><?xml version="1.0" encoding="utf-8"?>
<Properties xmlns="http://schemas.openxmlformats.org/officeDocument/2006/extended-properties" xmlns:vt="http://schemas.openxmlformats.org/officeDocument/2006/docPropsVTypes">
  <TotalTime>0</TotalTime>
  <Words>3437</Words>
  <Application>Microsoft Office PowerPoint</Application>
  <PresentationFormat>On-screen Show (4:3)</PresentationFormat>
  <Paragraphs>726</Paragraphs>
  <Slides>65</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Aharoni</vt:lpstr>
      <vt:lpstr>Arial</vt:lpstr>
      <vt:lpstr>Avenir Book</vt:lpstr>
      <vt:lpstr>Calibri</vt:lpstr>
      <vt:lpstr>gg sans</vt:lpstr>
      <vt:lpstr>Helvetica</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Boxall, Elizabeth</dc:creator>
  <cp:lastModifiedBy>Chezka Mae Madrona</cp:lastModifiedBy>
  <cp:revision>329</cp:revision>
  <cp:lastPrinted>2016-10-24T15:28:00Z</cp:lastPrinted>
  <dcterms:created xsi:type="dcterms:W3CDTF">2025-08-12T06:25:51Z</dcterms:created>
  <dcterms:modified xsi:type="dcterms:W3CDTF">2025-08-13T08:01:07Z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0x010100FE8C120F51942D4E9CE6941899F57660</vt:lpwstr>
  </property>
  <property fmtid="{D5CDD505-2E9C-101B-9397-08002B2CF9AE}" pid="3" name="Order">
    <vt:r8>621600</vt:r8>
  </property>
  <property fmtid="{D5CDD505-2E9C-101B-9397-08002B2CF9AE}" pid="4" name="ComplianceAssetId">
    <vt:lpwstr/>
  </property>
  <property fmtid="{D5CDD505-2E9C-101B-9397-08002B2CF9AE}" pid="5" name="ICV">
    <vt:lpwstr>CECB8BECB0D44849B0889152340BCE26_13</vt:lpwstr>
  </property>
  <property fmtid="{D5CDD505-2E9C-101B-9397-08002B2CF9AE}" pid="6" name="KSOProductBuildVer">
    <vt:lpwstr>1033-12.2.0.13213</vt:lpwstr>
  </property>
</Properties>
</file>