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670" r:id="rId5"/>
    <p:sldId id="1642" r:id="rId6"/>
    <p:sldId id="1551" r:id="rId7"/>
    <p:sldId id="1643" r:id="rId8"/>
    <p:sldId id="1554" r:id="rId9"/>
    <p:sldId id="1557" r:id="rId10"/>
    <p:sldId id="1559" r:id="rId11"/>
    <p:sldId id="1640" r:id="rId12"/>
    <p:sldId id="1417" r:id="rId13"/>
    <p:sldId id="1552" r:id="rId14"/>
    <p:sldId id="1555" r:id="rId15"/>
    <p:sldId id="1504" r:id="rId16"/>
    <p:sldId id="1828" r:id="rId17"/>
    <p:sldId id="1584" r:id="rId18"/>
    <p:sldId id="1564" r:id="rId19"/>
    <p:sldId id="1587" r:id="rId20"/>
    <p:sldId id="1590" r:id="rId21"/>
    <p:sldId id="1591" r:id="rId22"/>
    <p:sldId id="1594" r:id="rId23"/>
    <p:sldId id="1620" r:id="rId24"/>
    <p:sldId id="1588" r:id="rId25"/>
    <p:sldId id="1593" r:id="rId26"/>
    <p:sldId id="1619" r:id="rId27"/>
    <p:sldId id="1595" r:id="rId28"/>
    <p:sldId id="1592" r:id="rId29"/>
    <p:sldId id="1838" r:id="rId30"/>
    <p:sldId id="1623" r:id="rId31"/>
    <p:sldId id="1612" r:id="rId32"/>
    <p:sldId id="1615" r:id="rId33"/>
    <p:sldId id="1613" r:id="rId34"/>
    <p:sldId id="1614" r:id="rId35"/>
    <p:sldId id="1713" r:id="rId36"/>
    <p:sldId id="1616" r:id="rId37"/>
    <p:sldId id="1714" r:id="rId38"/>
    <p:sldId id="1715" r:id="rId39"/>
    <p:sldId id="1839" r:id="rId40"/>
    <p:sldId id="1585" r:id="rId41"/>
    <p:sldId id="1611" r:id="rId42"/>
    <p:sldId id="1617" r:id="rId43"/>
    <p:sldId id="1677" r:id="rId44"/>
    <p:sldId id="1679" r:id="rId45"/>
    <p:sldId id="1678" r:id="rId46"/>
    <p:sldId id="1687" r:id="rId47"/>
    <p:sldId id="1688" r:id="rId48"/>
    <p:sldId id="1683" r:id="rId49"/>
    <p:sldId id="1689" r:id="rId50"/>
    <p:sldId id="1691" r:id="rId51"/>
    <p:sldId id="1692" r:id="rId52"/>
    <p:sldId id="1693" r:id="rId53"/>
    <p:sldId id="1694" r:id="rId54"/>
    <p:sldId id="1695" r:id="rId55"/>
    <p:sldId id="1690" r:id="rId56"/>
    <p:sldId id="1684" r:id="rId57"/>
    <p:sldId id="1685" r:id="rId58"/>
    <p:sldId id="1660" r:id="rId5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CB5"/>
    <a:srgbClr val="97B3D8"/>
    <a:srgbClr val="00B050"/>
    <a:srgbClr val="A9D092"/>
    <a:srgbClr val="00CF63"/>
    <a:srgbClr val="48A9C5"/>
    <a:srgbClr val="79C1D5"/>
    <a:srgbClr val="80CCE7"/>
    <a:srgbClr val="3CAB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/>
    <p:restoredTop sz="95750"/>
  </p:normalViewPr>
  <p:slideViewPr>
    <p:cSldViewPr snapToGrid="0" showGuides="1">
      <p:cViewPr varScale="1">
        <p:scale>
          <a:sx n="87" d="100"/>
          <a:sy n="87" d="100"/>
        </p:scale>
        <p:origin x="3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612140" y="6367145"/>
            <a:ext cx="1923242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596458" y="6370243"/>
            <a:ext cx="2029828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2140" y="6367145"/>
            <a:ext cx="1850505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2140" y="6367145"/>
            <a:ext cx="2014146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0881" y="6378404"/>
            <a:ext cx="1842155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2140" y="6367145"/>
            <a:ext cx="1923242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0881" y="6363096"/>
            <a:ext cx="1790201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2140" y="6367145"/>
            <a:ext cx="1808942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2140" y="6367145"/>
            <a:ext cx="1860896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1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2140" y="6367145"/>
            <a:ext cx="2025259" cy="38417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54F1C-8888-1F65-7FC9-D8C55D03586B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E67009-7031-95F4-3FEC-04BC99FC4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CCD027-14DC-6320-C64A-7157E19367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D655E79-1443-0140-CF12-0FDA64BA0A70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45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7.jpeg"/><Relationship Id="rId5" Type="http://schemas.openxmlformats.org/officeDocument/2006/relationships/image" Target="../media/image53.jpeg"/><Relationship Id="rId10" Type="http://schemas.openxmlformats.org/officeDocument/2006/relationships/image" Target="../media/image59.jpeg"/><Relationship Id="rId4" Type="http://schemas.openxmlformats.org/officeDocument/2006/relationships/image" Target="../media/image52.jpeg"/><Relationship Id="rId9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Conservation </a:t>
            </a:r>
            <a:r>
              <a:rPr lang="en-US" altLang="en-US" sz="44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of Energy</a:t>
            </a:r>
            <a:endParaRPr lang="en-US" altLang="en-US" sz="4400" b="1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750g = 0.75kg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0.75 x 12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0.5 x 0.75 x 144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54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54J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750g book is thrown and has an initial speed of 12m/s.  Calculate its kinetic energy. (4)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9548" y="253116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8574" y="342900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248" y="428949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4460" y="584457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1101" y="512449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30417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3.2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3"/>
          <a:ext cx="5241358" cy="4300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1.2kJ = 1200J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1300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650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 = 1200 / 650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v</a:t>
                      </a:r>
                      <a:r>
                        <a:rPr lang="en-US" sz="2000" i="0" baseline="30000" dirty="0"/>
                        <a:t>2</a:t>
                      </a:r>
                      <a:r>
                        <a:rPr lang="en-US" sz="2000" i="0" baseline="0" dirty="0"/>
                        <a:t> = 1.8461538462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v = √1.8461538462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V = </a:t>
                      </a:r>
                      <a:r>
                        <a:rPr lang="en-GB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1.35873244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1.4m/s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1300kg car has 1.2kJ of kinetic energy.  Calculate it speed (5)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1040" y="2412456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9790" y="304873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6377" y="3860833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3125" y="606595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5127" y="4497107"/>
            <a:ext cx="2496178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3041739"/>
            <a:ext cx="3555325" cy="1200325"/>
            <a:chOff x="5454376" y="1299150"/>
            <a:chExt cx="3555325" cy="120032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899313"/>
              <a:ext cx="595288" cy="51491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2 marks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3.2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kinetic energy when mass is 880g and speed is 5m/s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kinetic energy when mass is 450g and speed is 9m/s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speed when a toy has 88J of kinetic energy and a mass of 120g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880g = 0.88kg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450g = 0.45kg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120g = 0.12kg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0.88 x 5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0.45 x 9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88 = ½ x 0.12 x v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0.44x 25 =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0.225x 81 =18.225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88 = 0.06x 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 88 / 0.06 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1,466.66667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 = √1466.66667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 = </a:t>
                      </a:r>
                      <a:r>
                        <a:rPr lang="en-GB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38.2970844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11J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18J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38J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1280" y="29972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2400" y="35661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60320" y="415554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0320" y="5245452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62361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5946" y="29972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7066" y="35661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4986" y="415554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97632" y="4798310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31666" y="62361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47779" y="29972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8899" y="35661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86818" y="4175863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86818" y="4649030"/>
            <a:ext cx="1838960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93499" y="62361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3.2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could this equipment be used to investigate the effect of height on the speed of the car?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3.3 Energy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A picture containing 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0"/>
          <a:stretch>
            <a:fillRect/>
          </a:stretch>
        </p:blipFill>
        <p:spPr>
          <a:xfrm>
            <a:off x="664017" y="2024455"/>
            <a:ext cx="5992277" cy="37135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16100" y="2006321"/>
            <a:ext cx="0" cy="226082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1423357" y="2034345"/>
            <a:ext cx="3725113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>
            <a:off x="3597165" y="3543831"/>
            <a:ext cx="1551305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>
            <a:off x="3623816" y="3543831"/>
            <a:ext cx="0" cy="14728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902981" y="4267144"/>
            <a:ext cx="0" cy="7495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1390700" y="4267144"/>
            <a:ext cx="154554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 flipH="1">
            <a:off x="3264421" y="4999917"/>
            <a:ext cx="359395" cy="57091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/>
        </p:nvCxnSpPr>
        <p:spPr>
          <a:xfrm>
            <a:off x="2891809" y="4999917"/>
            <a:ext cx="372611" cy="57091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/>
        </p:nvCxnSpPr>
        <p:spPr>
          <a:xfrm flipV="1">
            <a:off x="5132831" y="2771654"/>
            <a:ext cx="736473" cy="77217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132831" y="2040572"/>
            <a:ext cx="703174" cy="731081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6078072" y="1823074"/>
            <a:ext cx="289571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Sankey diagrams start off as one arrow that splits into two or more points.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74958" y="3551063"/>
            <a:ext cx="2857045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This shows how all of the energy in a system is transferred into different stores.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560" y="5607326"/>
            <a:ext cx="4787493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The width of the arrow is drawn to scale to show the amount of energy.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law of the conservation of energy?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96577" y="4293465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Law of the Conservation of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A law that states </a:t>
                      </a:r>
                      <a:r>
                        <a:rPr lang="en-GB" sz="24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that energy can be transferred usefully, stored or dissipated, but cannot be created or destroyed. </a:t>
                      </a:r>
                      <a:endParaRPr lang="en-GB" sz="24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91779" y="4801211"/>
            <a:ext cx="5466356" cy="107721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032" y="3631771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Energy In = Energy Out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3.4 Conservation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/>
          <p:cNvGraphicFramePr>
            <a:graphicFrameLocks noGrp="1"/>
          </p:cNvGraphicFramePr>
          <p:nvPr/>
        </p:nvGraphicFramePr>
        <p:xfrm>
          <a:off x="678353" y="4312349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System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 object or group of objects.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422764" y="4795280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9561" y="107985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 system?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859" y="2324276"/>
            <a:ext cx="298301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a system changes the way energy is stored also changes.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3343" y="2324276"/>
            <a:ext cx="239696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You need to be prepared to describe some energy changes.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31323" y="832483"/>
          <a:ext cx="8263048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32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Energy Store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Description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Image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Magnetic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energy stored when attracting poles are pulled apart or when repelling poles are pushed together.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Internal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total kinetic and potential energy of the particles in an object.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Chemical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energy stored in chemical bonds.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Free vector graphics of Mag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23" y="1719151"/>
            <a:ext cx="1966066" cy="12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524" y="4852941"/>
            <a:ext cx="1157407" cy="6523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532" y="4890891"/>
            <a:ext cx="1090977" cy="576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0929" y="1719151"/>
            <a:ext cx="3445328" cy="1292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77324" y="3145770"/>
            <a:ext cx="3445328" cy="1292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77324" y="4539677"/>
            <a:ext cx="3445328" cy="1292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50532" y="3204058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85278" y="3520639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00724" y="3260750"/>
            <a:ext cx="335561" cy="336499"/>
          </a:xfrm>
          <a:prstGeom prst="ellipse">
            <a:avLst/>
          </a:prstGeom>
          <a:solidFill>
            <a:srgbClr val="4F81BD">
              <a:alpha val="60000"/>
            </a:srgb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31227" y="3594181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60459" y="3866198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900004" y="3933098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047904" y="3285952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72933" y="3622451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38638" y="3970453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91134" y="3276157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516163" y="3612656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581868" y="3960658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734364" y="3276157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859393" y="3612656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925098" y="3960658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069925" y="3219897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194954" y="3556396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260659" y="3904398"/>
            <a:ext cx="335561" cy="336499"/>
          </a:xfrm>
          <a:prstGeom prst="ellipse">
            <a:avLst/>
          </a:prstGeom>
          <a:solidFill>
            <a:srgbClr val="97B3D8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31323" y="832483"/>
          <a:ext cx="8263048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32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Energy Store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Description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Image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Kinetic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Energy of a moving object.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 err="1"/>
                        <a:t>Gravitatio-nal</a:t>
                      </a:r>
                      <a:r>
                        <a:rPr lang="en-US" sz="2200" b="0" dirty="0"/>
                        <a:t> </a:t>
                      </a:r>
                      <a:r>
                        <a:rPr lang="en-US" sz="2300" b="0" dirty="0"/>
                        <a:t>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The energy stored in an object a height.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Elastic Potential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The energy stored when an object is stretched or compressed.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Free vector graphics of Ru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81" y="1708030"/>
            <a:ext cx="1136842" cy="13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outdoor object, parachut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81" y="3257074"/>
            <a:ext cx="1136842" cy="1136842"/>
          </a:xfrm>
          <a:prstGeom prst="rect">
            <a:avLst/>
          </a:prstGeom>
        </p:spPr>
      </p:pic>
      <p:pic>
        <p:nvPicPr>
          <p:cNvPr id="7" name="Picture 6" descr="A picture containing metalware, coil spring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1128">
            <a:off x="7026228" y="4101243"/>
            <a:ext cx="1038689" cy="217242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530929" y="1719151"/>
            <a:ext cx="3445328" cy="1292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07907" y="3130500"/>
            <a:ext cx="3651370" cy="1292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45404" y="4541849"/>
            <a:ext cx="3651370" cy="1292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31323" y="832483"/>
          <a:ext cx="8263048" cy="406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32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Energy Store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Description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/>
                        <a:t>Image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The energy stored in the nucleus of an atom.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="0" dirty="0"/>
                        <a:t>Electrostatic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The energy stored when repelling charges have been moved closer together or when attracting charges have been pulled further apart.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 descr="Free vector graphics of A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25" y="1727674"/>
            <a:ext cx="1255981" cy="12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 r="46793"/>
          <a:stretch>
            <a:fillRect/>
          </a:stretch>
        </p:blipFill>
        <p:spPr>
          <a:xfrm>
            <a:off x="6918244" y="3183720"/>
            <a:ext cx="1494433" cy="16033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0957" y="1696938"/>
            <a:ext cx="3651370" cy="129265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0957" y="3105261"/>
            <a:ext cx="3651370" cy="175432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23" y="5097999"/>
            <a:ext cx="5361004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Energy can be transferred from one store to another by processes known as working and heating.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94860" y="1796299"/>
            <a:ext cx="394529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projected upwards.</a:t>
            </a:r>
          </a:p>
        </p:txBody>
      </p:sp>
      <p:pic>
        <p:nvPicPr>
          <p:cNvPr id="6146" name="Picture 2" descr="Free photos of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9" y="1155940"/>
            <a:ext cx="3433313" cy="5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860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860" y="3158811"/>
            <a:ext cx="4413672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91867" y="3730925"/>
            <a:ext cx="0" cy="112894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4685031" y="4933192"/>
            <a:ext cx="4413672" cy="954107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Gravitational Potential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649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gravitational potential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5" name="Table 5"/>
          <p:cNvGraphicFramePr>
            <a:graphicFrameLocks noGrp="1"/>
          </p:cNvGraphicFramePr>
          <p:nvPr/>
        </p:nvGraphicFramePr>
        <p:xfrm>
          <a:off x="660001" y="432235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Gravitational Potential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energy stored in an object at a height.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420738" y="4807833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9" name="Picture 8" descr="A picture containing outdoor object, parachut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2" y="1785951"/>
            <a:ext cx="2536402" cy="2536402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94860" y="1796299"/>
            <a:ext cx="394529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projected up a slope.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860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860" y="3158811"/>
            <a:ext cx="4413672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91867" y="3730925"/>
            <a:ext cx="0" cy="112894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4685031" y="4933192"/>
            <a:ext cx="4413672" cy="954107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Gravitational Potential Energy</a:t>
            </a:r>
          </a:p>
        </p:txBody>
      </p:sp>
      <p:pic>
        <p:nvPicPr>
          <p:cNvPr id="1026" name="Picture 2" descr="Free photos of Roller 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6" y="1121521"/>
            <a:ext cx="3627552" cy="50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9" y="976761"/>
            <a:ext cx="5734833" cy="4904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724" y="1796299"/>
            <a:ext cx="4804907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moving object hitting an obstacle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724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24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975" y="3276096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40900" y="3722755"/>
            <a:ext cx="0" cy="112894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652146" y="4851697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Sound Waves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146" y="5313009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146" y="5806940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Thermal Energy</a:t>
            </a:r>
            <a:endParaRPr lang="en-GB" sz="28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ree vector graphics of Sp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941">
            <a:off x="3661166" y="2089056"/>
            <a:ext cx="5359773" cy="26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724" y="1796299"/>
            <a:ext cx="562573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accelerated by a constant force.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724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24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932802"/>
            <a:ext cx="4181076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depends on the context!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93733" y="1379078"/>
            <a:ext cx="254000" cy="417221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605553" y="3272542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Chemical Energy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91360" y="3857824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95724" y="5148521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5724" y="1796299"/>
            <a:ext cx="562573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accelerated by a constant force.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724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24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932802"/>
            <a:ext cx="4181076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depends on the context!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93733" y="1379078"/>
            <a:ext cx="254000" cy="417221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605553" y="3272542"/>
            <a:ext cx="3052051" cy="954107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Gravitational Potential Energy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91360" y="4247289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95724" y="5537986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pic>
        <p:nvPicPr>
          <p:cNvPr id="4" name="Picture 3" descr="A picture containing outdoor object, parachut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3" y="2267387"/>
            <a:ext cx="3643573" cy="3643573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2487341"/>
            <a:ext cx="4687358" cy="25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4860" y="1796299"/>
            <a:ext cx="394529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vehicle slowing down.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860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6284" y="3302861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82091" y="3888143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5586455" y="5178840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Thermal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ot, kitchenwar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1" y="1129073"/>
            <a:ext cx="3728447" cy="4969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4860" y="1796299"/>
            <a:ext cx="3945291" cy="800219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Bringing water to a boil in an electric kettle.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4860" y="2635760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6284" y="3302861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Electric Current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82091" y="3888143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5586455" y="5178840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Thermal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3.5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law of the conservation of energy?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96577" y="4293465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Law of the Conservation of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A law that states </a:t>
                      </a:r>
                      <a:r>
                        <a:rPr lang="en-GB" sz="24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that energy can be transferred usefully, stored or dissipated, but cannot be created or destroyed. </a:t>
                      </a:r>
                      <a:endParaRPr lang="en-GB" sz="24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0413" y="1844308"/>
            <a:ext cx="4955190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effectLst/>
                <a:latin typeface="Calibri" panose="020F0502020204030204" charset="0"/>
                <a:cs typeface="Calibri" panose="020F0502020204030204" charset="0"/>
              </a:rPr>
              <a:t>This means that when ever there are energy transfers in a closed system, that there is no net change to the total energy. </a:t>
            </a:r>
            <a:endParaRPr lang="en-GB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H="1" flipV="1">
            <a:off x="5928008" y="3413968"/>
            <a:ext cx="423806" cy="87949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748032" y="3631771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Energy In = Energy Out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3.6 Transfers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99561" y="107985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is energy typically wasted?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7" y="2375253"/>
            <a:ext cx="4687358" cy="25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71501" y="2121824"/>
            <a:ext cx="5653090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In all systems energy is dissipated so that it is stored in less useful ways.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1501" y="3193702"/>
            <a:ext cx="5653090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For example, in mechanical processes energy is dissipated as heat and is transferred to the surroundings.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1501" y="4696469"/>
            <a:ext cx="5653090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 energy is being transferred into an inaccessible thermal store.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3.7 Wasted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law of the conservation of energy?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9515" y="2406683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In all system changes energy is dissipated.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9515" y="1703613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However..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9515" y="3540640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 energy is stored in less useful ways.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268" name="Picture 4" descr="Free vector graphics of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8" y="2132883"/>
            <a:ext cx="3304204" cy="22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0067" y="5146648"/>
            <a:ext cx="5011619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For example in this TV energy is wasted as thermal energy.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Straight Arrow Connector 2"/>
          <p:cNvCxnSpPr>
            <a:stCxn id="18" idx="0"/>
          </p:cNvCxnSpPr>
          <p:nvPr/>
        </p:nvCxnSpPr>
        <p:spPr>
          <a:xfrm flipH="1" flipV="1">
            <a:off x="2352170" y="3540640"/>
            <a:ext cx="853707" cy="1606008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3.8 Wasted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4" t="6218" r="11585" b="56632"/>
          <a:stretch>
            <a:fillRect/>
          </a:stretch>
        </p:blipFill>
        <p:spPr>
          <a:xfrm>
            <a:off x="780615" y="2178817"/>
            <a:ext cx="2865868" cy="374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reduce unwanted energy transfers?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3" name="Picture 12" descr="A picture containing building, wooden, wood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3" y="2226833"/>
            <a:ext cx="5253957" cy="3502638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3.9 Increasing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gravitational potential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919" y="3316921"/>
            <a:ext cx="853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+mj-lt"/>
              </a:rPr>
              <a:t>Gravitational Potential Energy = Mass x Gravitational Field Strength x Height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441" y="3823768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63532" y="2288950"/>
            <a:ext cx="2848917" cy="1148515"/>
            <a:chOff x="6082225" y="1485643"/>
            <a:chExt cx="2848917" cy="114851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082225" y="2320659"/>
              <a:ext cx="382141" cy="313499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2225" y="1485643"/>
              <a:ext cx="284891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Newtons per kilogram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69345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N/kg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92331" y="3809377"/>
            <a:ext cx="987510" cy="1393687"/>
            <a:chOff x="7110770" y="3493115"/>
            <a:chExt cx="987510" cy="1393687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7591122" y="3493115"/>
              <a:ext cx="59187" cy="59702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10770" y="4088738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41309" y="4425141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8845" y="3735277"/>
            <a:ext cx="287995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lang="en-US" sz="4000" b="1" baseline="-25000" dirty="0"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m x g x h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60" y="2471536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57588" y="3687771"/>
            <a:ext cx="1743969" cy="1707193"/>
            <a:chOff x="5695602" y="447092"/>
            <a:chExt cx="1743969" cy="1707193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866639" y="447092"/>
              <a:ext cx="572932" cy="10064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95602" y="1355699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ilograms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64543" y="1692624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kg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con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4" t="6218" r="11585" b="56632"/>
          <a:stretch>
            <a:fillRect/>
          </a:stretch>
        </p:blipFill>
        <p:spPr>
          <a:xfrm>
            <a:off x="780615" y="2178817"/>
            <a:ext cx="2865868" cy="374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reduce unwanted energy transfers?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8373" y="1773961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We can use lubricants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98595" y="2297181"/>
            <a:ext cx="669073" cy="1360419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3570836" y="2515404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This reduces friction between surfaces.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0836" y="3556682"/>
            <a:ext cx="3987254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Surfaces will now slide over each other more smoothly.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0836" y="5062163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Less energy will be wasted as hea</a:t>
            </a:r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3.9 Increasing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ooden, wood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7" y="2132883"/>
            <a:ext cx="5949950" cy="396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reduce unwanted energy transfers?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0137" y="2138663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Thermal insulation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0137" y="2847909"/>
            <a:ext cx="3987254" cy="181588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Examples in the home include loft insulation, carpets and cavity wall insulation.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137" y="4879819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 insulation reduces the transfer of energy.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3.9 Increasing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3.10 Rate of Cooling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1319" y="107817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conduction?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696577" y="4395575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Conduction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process by which thermal energy is transferred through a material.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>
            <a:fillRect/>
          </a:stretch>
        </p:blipFill>
        <p:spPr>
          <a:xfrm>
            <a:off x="4910137" y="1662941"/>
            <a:ext cx="3894825" cy="24927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6577" y="2035904"/>
            <a:ext cx="4558328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Conduction can also occur when two objects are touching.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577" y="3002596"/>
            <a:ext cx="4558329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 conduction to occur there must be a temperature difference between the two objects.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8400" y="5018865"/>
            <a:ext cx="5046562" cy="78522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evi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9"/>
          <a:stretch>
            <a:fillRect/>
          </a:stretch>
        </p:blipFill>
        <p:spPr>
          <a:xfrm>
            <a:off x="725593" y="2289120"/>
            <a:ext cx="6437207" cy="36052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5593" y="863134"/>
            <a:ext cx="8171798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Some </a:t>
            </a:r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materials </a:t>
            </a:r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are good conductors of heat.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593" y="1518325"/>
            <a:ext cx="8171798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They have a high thermal conductivity.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5063" y="2173516"/>
            <a:ext cx="2682328" cy="353943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 higher a materials thermal conductivity, the higher the rate of energy transfer by conduction.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3.10 Rate of Cooling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3.10 Rate of Cooling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1319" y="107817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during conduction?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0" y="2266269"/>
            <a:ext cx="3524375" cy="3027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5197" y="1850772"/>
            <a:ext cx="484836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a solid atoms are in fixed places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but are free to vibrate.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5197" y="2804470"/>
            <a:ext cx="4848366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When 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 solid is heated the atoms vibrate faster and further about a fixed position.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105" y="4127897"/>
            <a:ext cx="484836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These vibrations then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pass from atom to atom transferring the energy.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105" y="5081992"/>
            <a:ext cx="484836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This happens whe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n all solids are heated.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975" y="2327483"/>
            <a:ext cx="6001548" cy="3452347"/>
          </a:xfrm>
          <a:prstGeom prst="rect">
            <a:avLst/>
          </a:prstGeom>
        </p:spPr>
      </p:pic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3.10 Rate of Cooling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1319" y="107817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are metals good conductors?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5197" y="1784272"/>
            <a:ext cx="484836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Metals have delocalised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electrons which are able to move freely.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5197" y="2737970"/>
            <a:ext cx="4848366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When a metal is heated these electrons gain kinetic energy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and move faster.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105" y="4061397"/>
            <a:ext cx="484836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They collide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with metal ions causing them to vibrate faster.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5091" y="5015492"/>
            <a:ext cx="5380380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collisions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of these electrons causes the rate of conduction to increases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house, window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4" t="9157" r="24817" b="15180"/>
          <a:stretch>
            <a:fillRect/>
          </a:stretch>
        </p:blipFill>
        <p:spPr>
          <a:xfrm>
            <a:off x="1118067" y="2184423"/>
            <a:ext cx="3792070" cy="4116625"/>
          </a:xfrm>
          <a:prstGeom prst="rect">
            <a:avLst/>
          </a:prstGeom>
        </p:spPr>
      </p:pic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3.10 Rate of Cooling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4766" y="84850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thickness and type of conductor effect cooling of a building?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3456" y="3082043"/>
            <a:ext cx="484836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thicker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the walls of a building the slower the building will cool down.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3456" y="4047562"/>
            <a:ext cx="484836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better the material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is as a conductor the faster it will cool.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efficiency?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96577" y="4407767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Efficiency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fraction of the energy supplied which is transferred in a useful form.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5713" y="4921359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860" y="2584943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Efficiency = Useful Output / Total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0137" y="1013315"/>
            <a:ext cx="3352632" cy="954103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This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could either be in watts or joules.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5731329" y="1967418"/>
            <a:ext cx="855124" cy="61752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>
            <a:off x="6586453" y="1953715"/>
            <a:ext cx="598118" cy="67559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3.11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029076"/>
          <a:ext cx="5241358" cy="3679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Efficiency = Useful Output/Input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0.2 = Useful Output/ 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08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Useful Output = 0.2 x 2.4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0.48W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75841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The total power input to the solar cell is 2.4 W when the efficiency is 0.20. Calculate the useful power output of the solar cell.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1195" y="2181787"/>
            <a:ext cx="2412281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45" y="2634727"/>
            <a:ext cx="2146852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5910" y="3484672"/>
            <a:ext cx="2651216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8312" y="512608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10" y="4205110"/>
            <a:ext cx="2651216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86400" y="2337160"/>
            <a:ext cx="3523301" cy="1576255"/>
            <a:chOff x="5486400" y="1299150"/>
            <a:chExt cx="3523301" cy="157625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86400" y="1899313"/>
              <a:ext cx="563264" cy="976092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774681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3.11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869201"/>
            <a:ext cx="740087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can be done to decrease heat loss from a building?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6386" name="Picture 2" descr="Free vector graphics of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66" y="2206039"/>
            <a:ext cx="4830941" cy="35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9537" y="1916029"/>
            <a:ext cx="3162597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Increase thickness of the walls.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8839" y="2956279"/>
            <a:ext cx="2641601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Reduce thermal conductivity of the walls.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9562" y="5034684"/>
            <a:ext cx="3500582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Insultation in the building such as cavity wall insulation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489" y="2428896"/>
            <a:ext cx="2641601" cy="46166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Double Glazing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7315" y="3470687"/>
            <a:ext cx="2641601" cy="46166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Draught excluders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3.12 Increasing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could use to calculate weight?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050" y="2759992"/>
            <a:ext cx="8000259" cy="58477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Weight 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 = Mass x Gravitational Field Strength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067" y="3429000"/>
            <a:ext cx="8000259" cy="95410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could be given weight in N. To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find GPE multiply this by height.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79489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different non renewable energy resources on Earth?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1974534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Non-Renewable Energy Resource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resource that is being used up much quicker than it is being replenished. Once used up it can’t be replaced.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546093" y="2465213"/>
            <a:ext cx="5466356" cy="107721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5" name="Picture 2" descr="Coal, Cabbage, Burned, Fuel, Black, Anthrac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7" y="3957438"/>
            <a:ext cx="3031610" cy="20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Jack Pump, Oil, Extraction, Crude Oil, Pump, Petrole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19121"/>
          <a:stretch>
            <a:fillRect/>
          </a:stretch>
        </p:blipFill>
        <p:spPr bwMode="auto">
          <a:xfrm>
            <a:off x="6279271" y="3884819"/>
            <a:ext cx="2368060" cy="20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adioactive, Nuclear, Radiation, Danger, War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50" y="4039283"/>
            <a:ext cx="2117500" cy="18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examples of non renewable energy 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26" name="Picture 2" descr="Coal, Cabbage, Burned, Fuel, Black, Anthrac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33" y="1912056"/>
            <a:ext cx="3031610" cy="20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ck Pump, Oil, Extraction, Crude Oil, Pump, Petrole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19121"/>
          <a:stretch>
            <a:fillRect/>
          </a:stretch>
        </p:blipFill>
        <p:spPr bwMode="auto">
          <a:xfrm>
            <a:off x="5586111" y="1912056"/>
            <a:ext cx="2368060" cy="20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liance, Burn, Burner, Cook, Cooker, Cooking,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31" y="4063733"/>
            <a:ext cx="3031610" cy="20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dioactive, Nuclear, Radiation, Danger, Warn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58" y="4063733"/>
            <a:ext cx="2117500" cy="18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77287" y="2085569"/>
            <a:ext cx="1098692" cy="497913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3146" y="2083068"/>
            <a:ext cx="1098692" cy="497913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Oil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0257" y="5366003"/>
            <a:ext cx="1774691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Natural Gas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0978" y="5366003"/>
            <a:ext cx="1774691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Nuclear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237" y="3228489"/>
            <a:ext cx="8242925" cy="1569656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Coal, oil and natural gas are all fossil fuels that have formed over millions of years from the remains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of dead organisms.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0893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renewable energy 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1974534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Renewable Energy Resource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resource that is being replenished as it is being used.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460376" y="2494538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5278" y="384999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uses to we have for energy 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96577" y="3690552"/>
          <a:ext cx="76199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0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Think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5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5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Share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2" descr="Power Lines, Cables, Tower, Overhead Power L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49" y="4447991"/>
            <a:ext cx="2371343" cy="158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yellow van with a white background&#10;&#10;Description automatically generated with low confidenc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4"/>
          <a:stretch>
            <a:fillRect/>
          </a:stretch>
        </p:blipFill>
        <p:spPr>
          <a:xfrm>
            <a:off x="6027754" y="4377063"/>
            <a:ext cx="2748068" cy="1551030"/>
          </a:xfrm>
          <a:prstGeom prst="rect">
            <a:avLst/>
          </a:prstGeom>
        </p:spPr>
      </p:pic>
      <p:pic>
        <p:nvPicPr>
          <p:cNvPr id="28" name="Picture 27" descr="Chart, bar chart, histogram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7" y="4814216"/>
            <a:ext cx="2371343" cy="158089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6577" y="5711365"/>
            <a:ext cx="1733787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Heating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9359" y="5308477"/>
            <a:ext cx="1733787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0544" y="5310310"/>
            <a:ext cx="1733787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Transport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9" grpId="0" animBg="1"/>
      <p:bldP spid="30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non 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26" name="Picture 2" descr="Coal, Cabbage, Burned, Fuel, Black, Anthrac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06" y="4537514"/>
            <a:ext cx="2064099" cy="13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ck Pump, Oil, Extraction, Crude Oil, Pump, Petrole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19121"/>
          <a:stretch>
            <a:fillRect/>
          </a:stretch>
        </p:blipFill>
        <p:spPr bwMode="auto">
          <a:xfrm>
            <a:off x="5462029" y="4533384"/>
            <a:ext cx="1624571" cy="13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pliance, Burn, Burner, Cook, Cooker, Cooking,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3" y="4537513"/>
            <a:ext cx="2064099" cy="13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92300" y="2118284"/>
          <a:ext cx="7947462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81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8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Fossil Fuels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/>
                        <a:t>Very reliable.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400" dirty="0"/>
                        <a:t>Produce greenhouse gases which contribute towards global warming.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82344" y="3135315"/>
            <a:ext cx="2579685" cy="10210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4652" y="2907194"/>
            <a:ext cx="2993108" cy="147732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non 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92300" y="2127993"/>
          <a:ext cx="7947462" cy="3800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42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Nuclear Fuel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Very reliable.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Does not produce greenhouse gases and so does not contribute towards global warming.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Nuclear fuel released a large amount of energy per kg of fuel.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Produce radioactive waste which will need to be disposed of  safely and correctly.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Long start up time.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Higher decommissioning costs.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11187" y="3006962"/>
            <a:ext cx="2890453" cy="286231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2495" y="3006962"/>
            <a:ext cx="3060505" cy="2585319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79489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different renewable energy resources on Earth?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050" name="Picture 2" descr="Photovoltaic System, Solar, Solar Energy, Solar Pan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" y="1903740"/>
            <a:ext cx="2697325" cy="17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wer Plant, Geothermal, Geothermal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06" y="1449589"/>
            <a:ext cx="2697325" cy="16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ndmill, Field, Grain, Heaven, Wind Energy, Wind P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72" y="3919536"/>
            <a:ext cx="2697326" cy="17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m, River, Water, Landscape, Power, Hydroelectr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72" y="1903740"/>
            <a:ext cx="2697326" cy="17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ood, Timber, Stack, Firewood, Forestry, Stack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9" y="3919536"/>
            <a:ext cx="2697326" cy="17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aves, Sea, Ocean, Beach, Blue Water, Clear Wa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1"/>
          <a:stretch>
            <a:fillRect/>
          </a:stretch>
        </p:blipFill>
        <p:spPr bwMode="auto">
          <a:xfrm>
            <a:off x="6229406" y="3159419"/>
            <a:ext cx="2697326" cy="14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&#10;&#10;Description automatically generated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18809"/>
          <a:stretch>
            <a:fillRect/>
          </a:stretch>
        </p:blipFill>
        <p:spPr>
          <a:xfrm>
            <a:off x="6233352" y="4698914"/>
            <a:ext cx="2705154" cy="1323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0859" y="3204045"/>
            <a:ext cx="1098692" cy="497913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Solar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6993" y="3209520"/>
            <a:ext cx="1991608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Hydroelectric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29405" y="2478890"/>
            <a:ext cx="1991608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Geothermal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3818" y="5298559"/>
            <a:ext cx="1369965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Biomass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7698" y="5282179"/>
            <a:ext cx="1369965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8103" y="4000305"/>
            <a:ext cx="1369965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Wave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7789" y="4806121"/>
            <a:ext cx="1369965" cy="49243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Tidal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2300" y="2127993"/>
          <a:ext cx="7947462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/>
                        <a:t>Biofuel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dirty="0"/>
                        <a:t>Reliable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dirty="0"/>
                        <a:t>It is carbon neutral.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dirty="0"/>
                        <a:t>Uses land that would be used for other purposes.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9" name="Picture 10" descr="Wood, Timber, Stack, Firewood, Forestry, Stack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0" y="3830230"/>
            <a:ext cx="2697326" cy="17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7083" y="3830230"/>
            <a:ext cx="3654586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E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typicall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y use this for: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2974" y="4528099"/>
            <a:ext cx="1733787" cy="49243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Heating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9617" y="4696183"/>
            <a:ext cx="1733787" cy="89254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 Generation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2975" y="5195190"/>
            <a:ext cx="1733787" cy="49243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Transport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39774" y="2952760"/>
            <a:ext cx="2579685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4652" y="2968154"/>
            <a:ext cx="2993108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2300" y="2127993"/>
          <a:ext cx="794746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/>
                        <a:t>Wind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Don’t produce greenhouse gases and so do not contribute towards global warming.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Unreliable as when there is no wind they don’t work.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Visual pollution.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7374" y="2968154"/>
            <a:ext cx="2993108" cy="12926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4652" y="2968154"/>
            <a:ext cx="2993108" cy="12926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3" name="Picture 6" descr="Windmill, Field, Grain, Heaven, Wind Energy, Wind Pow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6"/>
          <a:stretch>
            <a:fillRect/>
          </a:stretch>
        </p:blipFill>
        <p:spPr bwMode="auto">
          <a:xfrm>
            <a:off x="892300" y="4449643"/>
            <a:ext cx="3195478" cy="17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08346" y="4500790"/>
            <a:ext cx="3654586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E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typicall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y use this for: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5966" y="5202243"/>
            <a:ext cx="1733787" cy="89254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 Generation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2300" y="2127993"/>
          <a:ext cx="794746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/>
                        <a:t>Hydro-electricity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Don’t produce greenhouse gases and so do not contribute towards global warming.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Affected by droughts.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Large reservoirs of water needed, and habitats can be flooded to do this.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7374" y="2968154"/>
            <a:ext cx="2993108" cy="12926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4652" y="2968154"/>
            <a:ext cx="2993108" cy="12926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8346" y="4500790"/>
            <a:ext cx="3654586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E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typicall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y use this for: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5966" y="5202243"/>
            <a:ext cx="1733787" cy="89254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 Generation</a:t>
            </a:r>
          </a:p>
        </p:txBody>
      </p:sp>
      <p:pic>
        <p:nvPicPr>
          <p:cNvPr id="11" name="Picture 8" descr="Dam, River, Water, Landscape, Power, Hydroelectr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92" y="4418722"/>
            <a:ext cx="2941763" cy="19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2300" y="2127993"/>
          <a:ext cx="7947462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/>
                        <a:t>Geothermal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Reliable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Don’t produce greenhouse gases and so do not contribute towards global warming.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Expensive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Only work in certain locations.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7374" y="2968154"/>
            <a:ext cx="2993108" cy="16312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4652" y="2968154"/>
            <a:ext cx="2993108" cy="12926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2" name="Picture 4" descr="Power Plant, Geothermal, Geothermal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3" y="4762398"/>
            <a:ext cx="2697325" cy="16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18331" y="4762398"/>
            <a:ext cx="3654586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E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typicall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y use this for: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9130" y="5460267"/>
            <a:ext cx="1733787" cy="49243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Heating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8331" y="5460267"/>
            <a:ext cx="1733787" cy="89254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 Generation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350g = 0.35kg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lang="en-US" sz="2000" b="0" baseline="-25000" dirty="0"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0.35 x 9.8 x 2.8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9.604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9.6J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350g book is lifted 2.8m when gravitational field strength is 9.8N/kg.  Calculate the GPE.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5144" y="256044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098" y="3401274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1747" y="438098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248" y="582315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6948" y="508598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30417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2300" y="2127993"/>
          <a:ext cx="7947462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/>
                        <a:t>Tidal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Reliable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Don’t produce greenhouse gases and so do not contribute towards global warming.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Affect river estuaries and the habitats of animals.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7374" y="2968154"/>
            <a:ext cx="2993108" cy="16312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4652" y="2968154"/>
            <a:ext cx="2993108" cy="12926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8331" y="4762398"/>
            <a:ext cx="3654586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E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typicall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y use this for: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8331" y="5460267"/>
            <a:ext cx="1733787" cy="89254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 Generation</a:t>
            </a:r>
          </a:p>
        </p:txBody>
      </p:sp>
      <p:pic>
        <p:nvPicPr>
          <p:cNvPr id="14" name="Picture 13" descr="Chart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18809"/>
          <a:stretch>
            <a:fillRect/>
          </a:stretch>
        </p:blipFill>
        <p:spPr>
          <a:xfrm>
            <a:off x="892300" y="4742379"/>
            <a:ext cx="2705154" cy="1323600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2300" y="2127993"/>
          <a:ext cx="794746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/>
                        <a:t>Solar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Don’t produce greenhouse gases and so do not contribute towards global warming.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Need to cover large areas to generate adequate electricity.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 not work at night.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Generate less electricity depending on the weather and season.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7374" y="2968154"/>
            <a:ext cx="2993108" cy="190821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4652" y="3016280"/>
            <a:ext cx="2993108" cy="221598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2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414" y="5520222"/>
            <a:ext cx="3654586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E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typicall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y use this for: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4707" y="6207634"/>
            <a:ext cx="3237491" cy="49243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 Generation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8069" y="5541471"/>
            <a:ext cx="1733787" cy="49243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Heating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2" grpId="0" animBg="1"/>
      <p:bldP spid="15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2300" y="2127993"/>
          <a:ext cx="7947462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Energy Resource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Disadvantages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08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/>
                        <a:t>Water Waves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Don’t produce greenhouse gases and so do not contribute towards global warming.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Can spoil the coastline and affect habitats.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Affected by storms.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/>
                        <a:t>Don’t make a constant supply of electricity.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287" y="87254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advantages and disadvantages of these </a:t>
            </a:r>
            <a:r>
              <a:rPr lang="en-GB" sz="3200" b="1" dirty="0">
                <a:solidFill>
                  <a:srgbClr val="4E81BD"/>
                </a:solidFill>
                <a:sym typeface="Calibri" panose="020F0502020204030204"/>
              </a:rPr>
              <a:t>renewable energy </a:t>
            </a:r>
            <a:r>
              <a:rPr lang="en-GB" sz="3200" dirty="0">
                <a:sym typeface="Calibri" panose="020F0502020204030204"/>
              </a:rPr>
              <a:t>resources?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7374" y="2968154"/>
            <a:ext cx="2993108" cy="16312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4652" y="2968154"/>
            <a:ext cx="2993108" cy="1661989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4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9" name="Picture 12" descr="Waves, Sea, Ocean, Beach, Blue Water, Clear Wa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1"/>
          <a:stretch>
            <a:fillRect/>
          </a:stretch>
        </p:blipFill>
        <p:spPr bwMode="auto">
          <a:xfrm>
            <a:off x="892300" y="4738043"/>
            <a:ext cx="2697326" cy="14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18331" y="4762398"/>
            <a:ext cx="3654586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E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typicall</a:t>
            </a: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y use this for: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8331" y="5460267"/>
            <a:ext cx="1733787" cy="892548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Electricity Generation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Why are some energy resources more reliable than others?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35471" y="2107769"/>
            <a:ext cx="0" cy="4479011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759417" y="2107769"/>
            <a:ext cx="111536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Reliable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0108" y="2107768"/>
            <a:ext cx="14177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Unreliable</a:t>
            </a:r>
          </a:p>
        </p:txBody>
      </p:sp>
      <p:pic>
        <p:nvPicPr>
          <p:cNvPr id="17" name="Picture 2" descr="Coal, Cabbage, Burned, Fuel, Black, Anthrac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6" y="2570267"/>
            <a:ext cx="1735418" cy="11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Jack Pump, Oil, Extraction, Crude Oil, Pump, Petrole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19121"/>
          <a:stretch>
            <a:fillRect/>
          </a:stretch>
        </p:blipFill>
        <p:spPr bwMode="auto">
          <a:xfrm>
            <a:off x="2742186" y="1993597"/>
            <a:ext cx="1355575" cy="11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ppliance, Burn, Burner, Cook, Cooker, Cooking,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8" y="3744959"/>
            <a:ext cx="1735418" cy="11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ower Plant, Geothermal, Geothermal Ener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07" y="4550483"/>
            <a:ext cx="1612132" cy="107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Wood, Timber, Stack, Firewood, Forestry, Stack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86" y="3370253"/>
            <a:ext cx="1612132" cy="10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adioactive, Nuclear, Radiation, Danger, Warn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1" y="2721429"/>
            <a:ext cx="1355575" cy="11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hotovoltaic System, Solar, Solar Energy, Solar Pan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67" y="2638294"/>
            <a:ext cx="2184723" cy="14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Windmill, Field, Grain, Heaven, Wind Energy, Wind Pow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41" y="4550483"/>
            <a:ext cx="2252319" cy="14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943701" y="3446063"/>
            <a:ext cx="4062333" cy="1692767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dirty="0">
                <a:latin typeface="+mn-lt"/>
                <a:ea typeface="+mn-ea"/>
                <a:cs typeface="+mn-cs"/>
                <a:sym typeface="Calibri" panose="020F0502020204030204"/>
              </a:rPr>
              <a:t>Solar and wind are unpredictable and so are less reliable than other energy resources.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4091" y="87473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Why are some energy resources more reliable than others?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8A9C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35471" y="2107769"/>
            <a:ext cx="0" cy="4479011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/>
          <p:cNvSpPr txBox="1"/>
          <p:nvPr/>
        </p:nvSpPr>
        <p:spPr>
          <a:xfrm>
            <a:off x="759417" y="2107769"/>
            <a:ext cx="111536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Reliable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0108" y="2107768"/>
            <a:ext cx="14177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Unreliable</a:t>
            </a:r>
          </a:p>
        </p:txBody>
      </p:sp>
      <p:pic>
        <p:nvPicPr>
          <p:cNvPr id="17" name="Picture 2" descr="Coal, Cabbage, Burned, Fuel, Black, Anthrac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6" y="2570267"/>
            <a:ext cx="1735418" cy="11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Jack Pump, Oil, Extraction, Crude Oil, Pump, Petrole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19121"/>
          <a:stretch>
            <a:fillRect/>
          </a:stretch>
        </p:blipFill>
        <p:spPr bwMode="auto">
          <a:xfrm>
            <a:off x="2742186" y="1993597"/>
            <a:ext cx="1355575" cy="11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ppliance, Burn, Burner, Cook, Cooker, Cooking,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8" y="3744959"/>
            <a:ext cx="1735418" cy="11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ower Plant, Geothermal, Geothermal Ener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07" y="4550483"/>
            <a:ext cx="1612132" cy="107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Wood, Timber, Stack, Firewood, Forestry, Stack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86" y="3370253"/>
            <a:ext cx="1612132" cy="10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adioactive, Nuclear, Radiation, Danger, Warn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1" y="2721429"/>
            <a:ext cx="1355575" cy="11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1623" y="3677102"/>
            <a:ext cx="4062488" cy="1292658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dirty="0">
                <a:latin typeface="+mn-lt"/>
                <a:ea typeface="+mn-ea"/>
                <a:cs typeface="+mn-cs"/>
                <a:sym typeface="Calibri" panose="020F0502020204030204"/>
              </a:rPr>
              <a:t>T</a:t>
            </a:r>
            <a:r>
              <a:rPr kumimoji="0" lang="en-US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hese resources are always available to be used.  This makes them very reliable.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6" name="Picture 8" descr="Dam, River, Water, Landscape, Power, Hydroelectri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" y="5190325"/>
            <a:ext cx="1616081" cy="10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hart&#10;&#10;Description automatically generated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/>
          <a:stretch>
            <a:fillRect/>
          </a:stretch>
        </p:blipFill>
        <p:spPr>
          <a:xfrm>
            <a:off x="2561306" y="5713523"/>
            <a:ext cx="1735418" cy="1077612"/>
          </a:xfrm>
          <a:prstGeom prst="rect">
            <a:avLst/>
          </a:prstGeom>
        </p:spPr>
      </p:pic>
      <p:pic>
        <p:nvPicPr>
          <p:cNvPr id="35" name="Picture 2" descr="Photovoltaic System, Solar, Solar Energy, Solar Pan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67" y="2638294"/>
            <a:ext cx="2184723" cy="14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Windmill, Field, Grain, Heaven, Wind Energy, Wind Pow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41" y="4550483"/>
            <a:ext cx="2252319" cy="14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943701" y="3446063"/>
            <a:ext cx="4062333" cy="1692767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dirty="0">
                <a:latin typeface="+mn-lt"/>
                <a:ea typeface="+mn-ea"/>
                <a:cs typeface="+mn-cs"/>
                <a:sym typeface="Calibri" panose="020F0502020204030204"/>
              </a:rPr>
              <a:t>Solar and wind are unpredictable and so are less reliable than other energy resources.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3.13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5577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our use of energy resources changing?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26" name="Picture 2" descr="World energy consumption by energy source resource oil petroleum gas coal renewables nu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55" y="1981231"/>
            <a:ext cx="7376577" cy="385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778" y="1932987"/>
            <a:ext cx="4062333" cy="1692767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dirty="0">
                <a:latin typeface="+mn-lt"/>
                <a:ea typeface="+mn-ea"/>
                <a:cs typeface="+mn-cs"/>
                <a:sym typeface="Calibri" panose="020F0502020204030204"/>
              </a:rPr>
              <a:t>Our use of all energy resources are increasing because there are more people.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778" y="3714433"/>
            <a:ext cx="4062333" cy="2092877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dirty="0">
                <a:latin typeface="+mn-lt"/>
                <a:ea typeface="+mn-ea"/>
                <a:cs typeface="+mn-cs"/>
                <a:sym typeface="Calibri" panose="020F0502020204030204"/>
              </a:rPr>
              <a:t>Our use of renewables is increasing more rapidly due to improvements in technology and they are becoming cheaper.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3.14 Use of Energy Sources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3"/>
          <a:ext cx="5241358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1.1kJ = 1100J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1100 = m x 9.8 x 7.21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1100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m x 70.658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 = 1100 / 70.658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m = 15.5679470124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15.6kg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mass when a block is raised 7.21m and have 1.10kJ of GPE.  Gravitational field strength is 9.8N/kg(5)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15" y="2417456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584" y="303581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6921" y="385516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4416" y="597880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6921" y="4528746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3041739"/>
            <a:ext cx="3555325" cy="1200325"/>
            <a:chOff x="5454376" y="1299150"/>
            <a:chExt cx="3555325" cy="120032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899313"/>
              <a:ext cx="595288" cy="51491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2 marks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3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3" name="TextBox 22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05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GPE when height is 30cm, mass is 12kg and </a:t>
                      </a:r>
                      <a:r>
                        <a:rPr lang="en-GB" sz="1800" b="1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g</a:t>
                      </a: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is 9.8N/kg.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GPE when height is 3.2m, mass is 888g and </a:t>
                      </a:r>
                      <a:r>
                        <a:rPr lang="en-GB" sz="1800" b="1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g</a:t>
                      </a: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is 9.8N/kg.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height when mass is 125g, g is 9.8N/kg and GPE is 320J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30cm = 0.3m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888g = 0.888kg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125g = 0.125kg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18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12 x 9.8 x 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0.888 x 9.8 x 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320 = 0.125 x 9.8 x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35.28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27.84768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320 = 1.225 x h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h = 320 / 1.225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h = 261.2244897959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35J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27.8J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261m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9090" y="301361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69090" y="355255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7970" y="4154638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84818" y="478470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8178" y="622162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8504" y="301361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8504" y="354914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0747" y="4149623"/>
            <a:ext cx="1915524" cy="30212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19029" y="4730870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389" y="622162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07918" y="300670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07918" y="352375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49607" y="4183667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49607" y="4669314"/>
            <a:ext cx="1942221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07918" y="622162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3.1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649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kinetic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4" name="Picture 2" descr="Free vector graphics of Ru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5" y="1094722"/>
            <a:ext cx="2510565" cy="29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5"/>
          <p:cNvGraphicFramePr>
            <a:graphicFrameLocks noGrp="1"/>
          </p:cNvGraphicFramePr>
          <p:nvPr/>
        </p:nvGraphicFramePr>
        <p:xfrm>
          <a:off x="660001" y="432235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Kinetic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energy of a moving object.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420738" y="4807833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3.2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kinetic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723" y="3227001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Kinetic Energy = 0.5 x Mass x Speed</a:t>
            </a:r>
            <a:r>
              <a:rPr lang="en-GB" sz="3600" b="1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3723" y="3815565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082225" y="1790443"/>
            <a:ext cx="1313945" cy="1400340"/>
            <a:chOff x="6082225" y="1485643"/>
            <a:chExt cx="1313945" cy="140034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109008" y="2320659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2225" y="1485643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9129" y="3815564"/>
            <a:ext cx="2435663" cy="1361187"/>
            <a:chOff x="6369129" y="3510764"/>
            <a:chExt cx="2435663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69129" y="4108904"/>
              <a:ext cx="24356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0870" y="4410290"/>
              <a:ext cx="57060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738" y="3741465"/>
            <a:ext cx="311078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kumimoji="0" lang="en-US" sz="4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k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½ x m x v</a:t>
            </a:r>
            <a:r>
              <a:rPr kumimoji="0" lang="en-US" sz="4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60" y="2495920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3.2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611D8-70C8-4547-95F0-5621264CE686}">
  <ds:schemaRefs/>
</ds:datastoreItem>
</file>

<file path=customXml/itemProps2.xml><?xml version="1.0" encoding="utf-8"?>
<ds:datastoreItem xmlns:ds="http://schemas.openxmlformats.org/officeDocument/2006/customXml" ds:itemID="{3E22C667-7817-4AE8-932B-36092572E29C}">
  <ds:schemaRefs/>
</ds:datastoreItem>
</file>

<file path=customXml/itemProps3.xml><?xml version="1.0" encoding="utf-8"?>
<ds:datastoreItem xmlns:ds="http://schemas.openxmlformats.org/officeDocument/2006/customXml" ds:itemID="{7726AFFF-B344-4D82-B46A-B9378E6A306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2971</Words>
  <Application>Microsoft Office PowerPoint</Application>
  <PresentationFormat>On-screen Show (4:3)</PresentationFormat>
  <Paragraphs>811</Paragraphs>
  <Slides>55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Aharoni</vt:lpstr>
      <vt:lpstr>Arial</vt:lpstr>
      <vt:lpstr>Avenir Book</vt:lpstr>
      <vt:lpstr>Calibri</vt:lpstr>
      <vt:lpstr>gg sans</vt:lpstr>
      <vt:lpstr>Helvetica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326</cp:revision>
  <cp:lastPrinted>2016-10-24T15:28:00Z</cp:lastPrinted>
  <dcterms:created xsi:type="dcterms:W3CDTF">2025-08-12T06:07:03Z</dcterms:created>
  <dcterms:modified xsi:type="dcterms:W3CDTF">2025-08-13T08:00:12Z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30CA5B71BB9643C9BF28E8515E5C9E78_13</vt:lpwstr>
  </property>
  <property fmtid="{D5CDD505-2E9C-101B-9397-08002B2CF9AE}" pid="6" name="KSOProductBuildVer">
    <vt:lpwstr>1033-12.2.0.13213</vt:lpwstr>
  </property>
</Properties>
</file>