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tags/tag1.xml" ContentType="application/vnd.openxmlformats-officedocument.presentationml.tags+xml"/>
  <Override PartName="/ppt/notesSlides/notesSlide66.xml" ContentType="application/vnd.openxmlformats-officedocument.presentationml.notesSlide+xml"/>
  <Override PartName="/ppt/tags/tag2.xml" ContentType="application/vnd.openxmlformats-officedocument.presentationml.tags+xml"/>
  <Override PartName="/ppt/notesSlides/notesSlide67.xml" ContentType="application/vnd.openxmlformats-officedocument.presentationml.notesSlide+xml"/>
  <Override PartName="/ppt/tags/tag3.xml" ContentType="application/vnd.openxmlformats-officedocument.presentationml.tags+xml"/>
  <Override PartName="/ppt/notesSlides/notesSlide68.xml" ContentType="application/vnd.openxmlformats-officedocument.presentationml.notesSlide+xml"/>
  <Override PartName="/ppt/tags/tag4.xml" ContentType="application/vnd.openxmlformats-officedocument.presentationml.tags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01"/>
  </p:notesMasterIdLst>
  <p:handoutMasterIdLst>
    <p:handoutMasterId r:id="rId102"/>
  </p:handoutMasterIdLst>
  <p:sldIdLst>
    <p:sldId id="670" r:id="rId5"/>
    <p:sldId id="1619" r:id="rId6"/>
    <p:sldId id="1787" r:id="rId7"/>
    <p:sldId id="1588" r:id="rId8"/>
    <p:sldId id="1419" r:id="rId9"/>
    <p:sldId id="1587" r:id="rId10"/>
    <p:sldId id="1796" r:id="rId11"/>
    <p:sldId id="1797" r:id="rId12"/>
    <p:sldId id="1597" r:id="rId13"/>
    <p:sldId id="1555" r:id="rId14"/>
    <p:sldId id="1856" r:id="rId15"/>
    <p:sldId id="1798" r:id="rId16"/>
    <p:sldId id="1799" r:id="rId17"/>
    <p:sldId id="1800" r:id="rId18"/>
    <p:sldId id="1628" r:id="rId19"/>
    <p:sldId id="1599" r:id="rId20"/>
    <p:sldId id="1804" r:id="rId21"/>
    <p:sldId id="1805" r:id="rId22"/>
    <p:sldId id="1806" r:id="rId23"/>
    <p:sldId id="1807" r:id="rId24"/>
    <p:sldId id="1808" r:id="rId25"/>
    <p:sldId id="1809" r:id="rId26"/>
    <p:sldId id="1600" r:id="rId27"/>
    <p:sldId id="1812" r:id="rId28"/>
    <p:sldId id="1629" r:id="rId29"/>
    <p:sldId id="1552" r:id="rId30"/>
    <p:sldId id="1777" r:id="rId31"/>
    <p:sldId id="1641" r:id="rId32"/>
    <p:sldId id="1858" r:id="rId33"/>
    <p:sldId id="1789" r:id="rId34"/>
    <p:sldId id="1859" r:id="rId35"/>
    <p:sldId id="1551" r:id="rId36"/>
    <p:sldId id="1860" r:id="rId37"/>
    <p:sldId id="1790" r:id="rId38"/>
    <p:sldId id="1791" r:id="rId39"/>
    <p:sldId id="1792" r:id="rId40"/>
    <p:sldId id="1793" r:id="rId41"/>
    <p:sldId id="1639" r:id="rId42"/>
    <p:sldId id="1640" r:id="rId43"/>
    <p:sldId id="1857" r:id="rId44"/>
    <p:sldId id="1815" r:id="rId45"/>
    <p:sldId id="1816" r:id="rId46"/>
    <p:sldId id="1826" r:id="rId47"/>
    <p:sldId id="1817" r:id="rId48"/>
    <p:sldId id="1842" r:id="rId49"/>
    <p:sldId id="1696" r:id="rId50"/>
    <p:sldId id="1827" r:id="rId51"/>
    <p:sldId id="1862" r:id="rId52"/>
    <p:sldId id="1779" r:id="rId53"/>
    <p:sldId id="1642" r:id="rId54"/>
    <p:sldId id="1863" r:id="rId55"/>
    <p:sldId id="1782" r:id="rId56"/>
    <p:sldId id="1864" r:id="rId57"/>
    <p:sldId id="1865" r:id="rId58"/>
    <p:sldId id="1866" r:id="rId59"/>
    <p:sldId id="1504" r:id="rId60"/>
    <p:sldId id="1591" r:id="rId61"/>
    <p:sldId id="1433" r:id="rId62"/>
    <p:sldId id="1620" r:id="rId63"/>
    <p:sldId id="1786" r:id="rId64"/>
    <p:sldId id="1647" r:id="rId65"/>
    <p:sldId id="1651" r:id="rId66"/>
    <p:sldId id="1861" r:id="rId67"/>
    <p:sldId id="1437" r:id="rId68"/>
    <p:sldId id="1638" r:id="rId69"/>
    <p:sldId id="1636" r:id="rId70"/>
    <p:sldId id="1867" r:id="rId71"/>
    <p:sldId id="1630" r:id="rId72"/>
    <p:sldId id="1606" r:id="rId73"/>
    <p:sldId id="1876" r:id="rId74"/>
    <p:sldId id="1877" r:id="rId75"/>
    <p:sldId id="1631" r:id="rId76"/>
    <p:sldId id="1878" r:id="rId77"/>
    <p:sldId id="1632" r:id="rId78"/>
    <p:sldId id="1611" r:id="rId79"/>
    <p:sldId id="1855" r:id="rId80"/>
    <p:sldId id="1879" r:id="rId81"/>
    <p:sldId id="1880" r:id="rId82"/>
    <p:sldId id="1874" r:id="rId83"/>
    <p:sldId id="1794" r:id="rId84"/>
    <p:sldId id="1649" r:id="rId85"/>
    <p:sldId id="1650" r:id="rId86"/>
    <p:sldId id="1875" r:id="rId87"/>
    <p:sldId id="1868" r:id="rId88"/>
    <p:sldId id="1869" r:id="rId89"/>
    <p:sldId id="1871" r:id="rId90"/>
    <p:sldId id="1872" r:id="rId91"/>
    <p:sldId id="1689" r:id="rId92"/>
    <p:sldId id="1873" r:id="rId93"/>
    <p:sldId id="1883" r:id="rId94"/>
    <p:sldId id="1884" r:id="rId95"/>
    <p:sldId id="1614" r:id="rId96"/>
    <p:sldId id="1615" r:id="rId97"/>
    <p:sldId id="1450" r:id="rId98"/>
    <p:sldId id="1870" r:id="rId99"/>
    <p:sldId id="1633" r:id="rId10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CB5"/>
    <a:srgbClr val="97B3D8"/>
    <a:srgbClr val="00B050"/>
    <a:srgbClr val="A9D092"/>
    <a:srgbClr val="00CF63"/>
    <a:srgbClr val="48A9C5"/>
    <a:srgbClr val="79C1D5"/>
    <a:srgbClr val="80CCE7"/>
    <a:srgbClr val="3CAB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77"/>
    <p:restoredTop sz="95750"/>
  </p:normalViewPr>
  <p:slideViewPr>
    <p:cSldViewPr snapToGrid="0" showGuides="1">
      <p:cViewPr>
        <p:scale>
          <a:sx n="75" d="100"/>
          <a:sy n="75" d="100"/>
        </p:scale>
        <p:origin x="726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fld id="{A94CC91B-F684-3442-BB05-5E12EC2FF8E1}" type="datetimeFigureOut">
              <a:rPr lang="en-US" altLang="en-US"/>
              <a:t>8/13/2025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fld id="{29A704AE-0A90-9946-ABA1-80D326FF8979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7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267" name="Shape 38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en-US" altLang="en-US">
              <a:sym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1pPr>
    <a:lvl2pPr marL="742950" indent="-28575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2pPr>
    <a:lvl3pPr marL="1143000" indent="-22860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3pPr>
    <a:lvl4pPr marL="1600200" indent="-22860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4pPr>
    <a:lvl5pPr marL="2057400" indent="-22860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66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0" name="Shape 67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309880" cy="30670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1400" b="1" dirty="0">
              <a:solidFill>
                <a:srgbClr val="4A7CB5"/>
              </a:solidFill>
              <a:latin typeface="Avenir Book" panose="02000503020000020003" pitchFamily="2" charset="0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309880" cy="30670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1400" b="1" dirty="0">
              <a:solidFill>
                <a:srgbClr val="4A7CB5"/>
              </a:solidFill>
              <a:latin typeface="Avenir Book" panose="02000503020000020003" pitchFamily="2" charset="0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A6A6A6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309880" cy="30670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1400" b="1" dirty="0">
              <a:solidFill>
                <a:srgbClr val="4A7CB5"/>
              </a:solidFill>
              <a:latin typeface="Avenir Book" panose="02000503020000020003" pitchFamily="2" charset="0"/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A6A6A6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309880" cy="30670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1400" b="1" dirty="0">
              <a:solidFill>
                <a:srgbClr val="4A7CB5"/>
              </a:solidFill>
              <a:latin typeface="Avenir Book" panose="02000503020000020003" pitchFamily="2" charset="0"/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630881" y="177149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Exam Practice 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A7CB5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330816" y="112712"/>
            <a:ext cx="52193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L1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5" name="Picture 4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619760" y="6396355"/>
            <a:ext cx="1894840" cy="35496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30881" y="177149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Exam Practice 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A7CB5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330816" y="112712"/>
            <a:ext cx="52193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L2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619760" y="6396355"/>
            <a:ext cx="1605280" cy="35496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30881" y="177149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Exam Practice 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A7CB5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330816" y="112712"/>
            <a:ext cx="52193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L3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619760" y="6396355"/>
            <a:ext cx="2006526" cy="35496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619760" y="6396355"/>
            <a:ext cx="1605280" cy="35496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12632" y="5630792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695936" y="5687942"/>
            <a:ext cx="5462197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Content you 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will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</a:t>
            </a: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NOT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be assessed on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812632" y="4823072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695936" y="4880222"/>
            <a:ext cx="533382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Content you </a:t>
            </a: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CAN BE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be assessed 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5" name="Picture 4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619760" y="6396355"/>
            <a:ext cx="1605280" cy="35496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s 6"/>
          <p:cNvSpPr/>
          <p:nvPr userDrawn="1"/>
        </p:nvSpPr>
        <p:spPr>
          <a:xfrm>
            <a:off x="746760" y="6438265"/>
            <a:ext cx="1782096" cy="35496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exampaperspractice.co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s 4"/>
          <p:cNvSpPr/>
          <p:nvPr userDrawn="1"/>
        </p:nvSpPr>
        <p:spPr>
          <a:xfrm>
            <a:off x="605790" y="6369050"/>
            <a:ext cx="1967865" cy="39243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E021B-5D38-4630-C440-BE674A0C1444}"/>
              </a:ext>
            </a:extLst>
          </p:cNvPr>
          <p:cNvSpPr txBox="1"/>
          <p:nvPr userDrawn="1"/>
        </p:nvSpPr>
        <p:spPr>
          <a:xfrm>
            <a:off x="6218748" y="6651354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EF1533-707B-FABA-AF8D-A6D2B59BA4C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93" y="2127691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29EE8B-41BD-58A3-5501-FE38C33021D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225" y="307838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30F7F9D-0985-A2A5-E3CF-A58EC5921079}"/>
              </a:ext>
            </a:extLst>
          </p:cNvPr>
          <p:cNvSpPr txBox="1">
            <a:spLocks/>
          </p:cNvSpPr>
          <p:nvPr userDrawn="1"/>
        </p:nvSpPr>
        <p:spPr>
          <a:xfrm>
            <a:off x="2531747" y="6587219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782955" indent="-325755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2pPr>
      <a:lvl3pPr marL="1219200" indent="-30480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3pPr>
      <a:lvl4pPr marL="1736725" indent="-365125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4pPr>
      <a:lvl5pPr marL="2235200" indent="-40640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26924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31496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36068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40640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Shape 64"/>
          <p:cNvSpPr>
            <a:spLocks noChangeArrowheads="1"/>
          </p:cNvSpPr>
          <p:nvPr/>
        </p:nvSpPr>
        <p:spPr bwMode="auto">
          <a:xfrm>
            <a:off x="447675" y="1322101"/>
            <a:ext cx="8696325" cy="127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ctr" eaLnBrk="1"/>
            <a:r>
              <a:rPr lang="en-US" altLang="en-US" sz="4400" b="1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Motion and Forces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02396" y="2513647"/>
            <a:ext cx="4986882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40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Paper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3576" y="6428650"/>
            <a:ext cx="309880" cy="30670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1400" b="1" dirty="0">
              <a:solidFill>
                <a:srgbClr val="4A7CB5"/>
              </a:solidFill>
              <a:latin typeface="Avenir Book" panose="02000503020000020003" pitchFamily="2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1829921"/>
          <a:ext cx="5875380" cy="41558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7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7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9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09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3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075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i="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03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759065"/>
            <a:ext cx="8447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chemeClr val="tx1"/>
                </a:solidFill>
                <a:sym typeface="Calibri" panose="020F0502020204030204"/>
              </a:rPr>
              <a:t>Calculate the average speed of a car in m/s that travels 1200m in 2 minutes. (4)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45153" y="2534193"/>
            <a:ext cx="1161532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dirty="0">
                <a:latin typeface="+mn-lt"/>
                <a:ea typeface="+mn-ea"/>
                <a:cs typeface="+mn-cs"/>
                <a:sym typeface="Calibri" panose="020F0502020204030204"/>
              </a:rPr>
              <a:t>v = s / t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04466" y="3238465"/>
            <a:ext cx="2179439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dirty="0">
                <a:latin typeface="+mn-lt"/>
                <a:ea typeface="+mn-ea"/>
                <a:cs typeface="+mn-cs"/>
                <a:sym typeface="Calibri" panose="020F0502020204030204"/>
              </a:rPr>
              <a:t>v = 1200 / 120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6965" y="4259967"/>
            <a:ext cx="962760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dirty="0">
                <a:latin typeface="+mn-lt"/>
                <a:ea typeface="+mn-ea"/>
                <a:cs typeface="+mn-cs"/>
                <a:sym typeface="Calibri" panose="020F0502020204030204"/>
              </a:rPr>
              <a:t>v = 10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4539" y="5399170"/>
            <a:ext cx="1523362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dirty="0">
                <a:latin typeface="+mn-lt"/>
                <a:ea typeface="+mn-ea"/>
                <a:cs typeface="+mn-cs"/>
                <a:sym typeface="Calibri" panose="020F0502020204030204"/>
              </a:rPr>
              <a:t>v = 10m/s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7579" y="1830945"/>
            <a:ext cx="2571534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dirty="0">
                <a:latin typeface="+mn-lt"/>
                <a:ea typeface="+mn-ea"/>
                <a:cs typeface="+mn-cs"/>
                <a:sym typeface="Calibri" panose="020F0502020204030204"/>
              </a:rPr>
              <a:t>2 minutes = 120s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5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2.6 Calculating Speed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1842112"/>
          <a:ext cx="5241358" cy="44489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52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i="0" baseline="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i="0" baseline="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i="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771257"/>
            <a:ext cx="8447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chemeClr val="tx1"/>
                </a:solidFill>
                <a:sym typeface="Calibri" panose="020F0502020204030204"/>
              </a:rPr>
              <a:t>Calculate the distance someone will travel if they are moving at 1.5m/s for 1 minute. (3)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6727" y="2862175"/>
            <a:ext cx="1161532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dirty="0">
                <a:latin typeface="+mn-lt"/>
                <a:ea typeface="+mn-ea"/>
                <a:cs typeface="+mn-cs"/>
                <a:sym typeface="Calibri" panose="020F0502020204030204"/>
              </a:rPr>
              <a:t>v = s / t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0264" y="3780142"/>
            <a:ext cx="1701744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dirty="0">
                <a:latin typeface="+mn-lt"/>
                <a:ea typeface="+mn-ea"/>
                <a:cs typeface="+mn-cs"/>
                <a:sym typeface="Calibri" panose="020F0502020204030204"/>
              </a:rPr>
              <a:t>1.5 = s / 60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9790" y="4470558"/>
            <a:ext cx="1717774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dirty="0">
                <a:latin typeface="+mn-lt"/>
                <a:ea typeface="+mn-ea"/>
                <a:cs typeface="+mn-cs"/>
                <a:sym typeface="Calibri" panose="020F0502020204030204"/>
              </a:rPr>
              <a:t>s = 1.5 x 60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  = 90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03952" y="5602305"/>
            <a:ext cx="1228859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dirty="0">
                <a:latin typeface="+mn-lt"/>
                <a:ea typeface="+mn-ea"/>
                <a:cs typeface="+mn-cs"/>
                <a:sym typeface="Calibri" panose="020F0502020204030204"/>
              </a:rPr>
              <a:t>s = 90m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38756" y="1924575"/>
            <a:ext cx="2247727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dirty="0">
                <a:latin typeface="+mn-lt"/>
                <a:ea typeface="+mn-ea"/>
                <a:cs typeface="+mn-cs"/>
                <a:sym typeface="Calibri" panose="020F0502020204030204"/>
              </a:rPr>
              <a:t>1 minute = 60s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5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2.6 Calculating Speed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9330" y="971138"/>
          <a:ext cx="8167402" cy="48665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3912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Calculate the speed of a ball that travels 8m in 1.5seconds.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Calculate speed when a runner sprints 100m in 15.5s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Calculate speed in m/s when 3km is travelled in 1 hour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35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  <a:p>
                      <a:pPr algn="ctr"/>
                      <a:endParaRPr lang="en-US" sz="2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8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8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011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135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93256" y="2204359"/>
            <a:ext cx="170877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-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0377" y="2857316"/>
            <a:ext cx="853756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v = s / t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0377" y="3510273"/>
            <a:ext cx="1119854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v = 8 / 1.5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0377" y="4272063"/>
            <a:ext cx="1164738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v = 5.3333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0377" y="5338864"/>
            <a:ext cx="1175895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v = 5.3m/s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702" y="2173747"/>
            <a:ext cx="170877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-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8256" y="2857316"/>
            <a:ext cx="853756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v = s / t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08256" y="3510273"/>
            <a:ext cx="1509384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v = 100 / 15.5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07680" y="4271250"/>
            <a:ext cx="1943798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v = 6.4516129032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8256" y="5338863"/>
            <a:ext cx="1305738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v = 6.45m/s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79789" y="2043495"/>
            <a:ext cx="1512590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3km = 3000m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66147" y="2347673"/>
            <a:ext cx="1637624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1 hour = 3600s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17494" y="2858892"/>
            <a:ext cx="853756" cy="40010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v = s / t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494" y="3510273"/>
            <a:ext cx="1704950" cy="40010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v = 3000 / 3600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17206" y="4271250"/>
            <a:ext cx="1943798" cy="40010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v = 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  <a:sym typeface="Calibri" panose="020F0502020204030204"/>
              </a:rPr>
              <a:t>0.8333333333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17206" y="5338863"/>
            <a:ext cx="1305738" cy="40010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v = 0.83m/s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5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2.6 Calculating Speed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9330" y="971138"/>
          <a:ext cx="8167402" cy="49304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3912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/>
                        <a:t>Calculate distance travelled when..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..an object has a speed of 15m/s and travels for 1 minute.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..a bike travels at 5m/s for an hour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..a car travels at 30km/h for 15 minutes.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35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  <a:p>
                      <a:pPr algn="ctr"/>
                      <a:endParaRPr lang="en-US" sz="2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8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8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011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135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05972" y="2243547"/>
            <a:ext cx="1687766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1 minute = 60s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0377" y="2857316"/>
            <a:ext cx="853756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v = s / t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0916" y="3518178"/>
            <a:ext cx="1171150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15 = s / 60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0377" y="4272063"/>
            <a:ext cx="1182371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s = 15 x 60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  =  900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0377" y="5338864"/>
            <a:ext cx="1031689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s = 900m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2293" y="2243546"/>
            <a:ext cx="1637624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1 hour = 3600s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8256" y="2857315"/>
            <a:ext cx="853756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v = s / t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08256" y="3518178"/>
            <a:ext cx="1300993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5 = s / 3600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08256" y="4241451"/>
            <a:ext cx="1312215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s = 5 x 3600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  = 18,000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08256" y="5308252"/>
            <a:ext cx="1355495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s = 18,000m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68132" y="2243545"/>
            <a:ext cx="2158600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15 mins = 0.25 hour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95603" y="2857314"/>
            <a:ext cx="853756" cy="40010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v = s / t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68132" y="3489796"/>
            <a:ext cx="1365113" cy="40010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30 = s / 0.25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35979" y="4241451"/>
            <a:ext cx="1376335" cy="70788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s = 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  <a:sym typeface="Calibri" panose="020F0502020204030204"/>
              </a:rPr>
              <a:t>30 x 0.25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Calibri" panose="020F0502020204030204"/>
              </a:rPr>
              <a:t>   = 7.5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5979" y="5308252"/>
            <a:ext cx="1082985" cy="40010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s = 7.5km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5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2.6 Calculating Speed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9330" y="971138"/>
          <a:ext cx="8167402" cy="48665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3912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/>
                        <a:t>Calculate the time it will take to…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..travel 30m at a speed of 2m/s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..travel 1 km at a speed of 5m/s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…travel 12 miles at a speed of 24 mph.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35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  <a:p>
                      <a:pPr algn="ctr"/>
                      <a:endParaRPr lang="en-US" sz="2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8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8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011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135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75478" y="2243547"/>
            <a:ext cx="2158600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-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0377" y="2857316"/>
            <a:ext cx="853756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v = s / t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0759" y="3518178"/>
            <a:ext cx="1026880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2 = 30 / t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0377" y="4272063"/>
            <a:ext cx="1026880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t = 30 / 2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  =  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0377" y="5338864"/>
            <a:ext cx="783224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t = 15s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2293" y="2243546"/>
            <a:ext cx="1570298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1 km = 1000m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8256" y="2857315"/>
            <a:ext cx="853756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v = s / t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08256" y="3518178"/>
            <a:ext cx="1286567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5 = 1000 / t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08256" y="4241451"/>
            <a:ext cx="1286567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t = 1000 / 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  = 200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08256" y="5308252"/>
            <a:ext cx="913066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t = 200s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68132" y="2243545"/>
            <a:ext cx="2158600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-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95603" y="2857314"/>
            <a:ext cx="853756" cy="40010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v = s / t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68132" y="3489796"/>
            <a:ext cx="1156723" cy="40010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24 = 12 / t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35979" y="4241451"/>
            <a:ext cx="1156723" cy="70788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t = </a:t>
            </a:r>
            <a:r>
              <a:rPr lang="en-US" sz="2000" dirty="0">
                <a:latin typeface="Calibri" panose="020F0502020204030204" charset="0"/>
                <a:cs typeface="Calibri" panose="020F0502020204030204" charset="0"/>
                <a:sym typeface="Calibri" panose="020F0502020204030204"/>
              </a:rPr>
              <a:t>12 / 24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Calibri" panose="020F0502020204030204"/>
              </a:rPr>
              <a:t>   = 0.5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5979" y="5308252"/>
            <a:ext cx="1336709" cy="40010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dirty="0">
                <a:latin typeface="+mn-lt"/>
                <a:ea typeface="+mn-ea"/>
                <a:cs typeface="+mn-cs"/>
                <a:sym typeface="Calibri" panose="020F0502020204030204"/>
              </a:rPr>
              <a:t>t = 0.5hours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5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2.6 Calculating Speed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2" y="1092328"/>
            <a:ext cx="7400878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distance time graphs?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26" name="Table 5"/>
          <p:cNvGraphicFramePr>
            <a:graphicFrameLocks noGrp="1"/>
          </p:cNvGraphicFramePr>
          <p:nvPr/>
        </p:nvGraphicFramePr>
        <p:xfrm>
          <a:off x="696577" y="4297116"/>
          <a:ext cx="8315872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Distance-Time Graph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way of representing the distance travelled by an object moving along a straight line.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3446703" y="4812914"/>
            <a:ext cx="5466356" cy="105783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898" y="1725520"/>
            <a:ext cx="5208780" cy="242703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0860" y="929908"/>
          <a:ext cx="761999" cy="9192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921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2.7 Distance Time Graphs 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1487424" y="901241"/>
            <a:ext cx="7504503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/>
            <a:r>
              <a:rPr lang="en-GB" sz="2800" dirty="0"/>
              <a:t>How can the following be represented on a distance time graph?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6320" y="4340352"/>
            <a:ext cx="451104" cy="31699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4710" y="4462272"/>
            <a:ext cx="451104" cy="31699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10860" y="929908"/>
          <a:ext cx="761999" cy="9192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921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9901" y="2304929"/>
            <a:ext cx="4334962" cy="37548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/>
            <a:r>
              <a:rPr lang="en-GB" sz="2800" dirty="0"/>
              <a:t>Stationary Object</a:t>
            </a:r>
          </a:p>
          <a:p>
            <a:pPr algn="just"/>
            <a:endParaRPr lang="en-GB" sz="1400" dirty="0"/>
          </a:p>
          <a:p>
            <a:pPr algn="just"/>
            <a:r>
              <a:rPr lang="en-GB" sz="2800" dirty="0"/>
              <a:t>Constant Speed</a:t>
            </a:r>
          </a:p>
          <a:p>
            <a:pPr algn="just"/>
            <a:endParaRPr lang="en-GB" sz="1400" dirty="0"/>
          </a:p>
          <a:p>
            <a:pPr algn="just"/>
            <a:r>
              <a:rPr lang="en-GB" sz="2800" dirty="0"/>
              <a:t>Constant Faster Speed</a:t>
            </a:r>
          </a:p>
          <a:p>
            <a:pPr algn="just"/>
            <a:endParaRPr lang="en-GB" sz="1400" dirty="0"/>
          </a:p>
          <a:p>
            <a:pPr algn="just"/>
            <a:r>
              <a:rPr lang="en-GB" sz="2800" dirty="0"/>
              <a:t>Constant Speed Backwards</a:t>
            </a:r>
          </a:p>
          <a:p>
            <a:pPr algn="just"/>
            <a:endParaRPr lang="en-GB" sz="1400" dirty="0"/>
          </a:p>
          <a:p>
            <a:pPr algn="just"/>
            <a:r>
              <a:rPr lang="en-GB" sz="2800" dirty="0"/>
              <a:t>Acceleration</a:t>
            </a:r>
          </a:p>
          <a:p>
            <a:pPr algn="just"/>
            <a:endParaRPr lang="en-GB" sz="1400" dirty="0"/>
          </a:p>
          <a:p>
            <a:pPr algn="just"/>
            <a:r>
              <a:rPr lang="en-GB" sz="2800" dirty="0"/>
              <a:t>Deceleration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486400" y="2611128"/>
            <a:ext cx="0" cy="2356027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/>
          <p:cNvCxnSpPr/>
          <p:nvPr/>
        </p:nvCxnSpPr>
        <p:spPr>
          <a:xfrm>
            <a:off x="5486400" y="4967155"/>
            <a:ext cx="2864612" cy="0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6157252" y="4979454"/>
            <a:ext cx="1280155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Time (s)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4154312" y="3594558"/>
            <a:ext cx="196668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Distance (m)</a:t>
            </a:r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2.7 Distance Time Graphs 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1487424" y="901241"/>
            <a:ext cx="7504503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/>
            <a:r>
              <a:rPr lang="en-GB" sz="2800" dirty="0"/>
              <a:t>How can the following be represented on a distance time graph?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6320" y="4340352"/>
            <a:ext cx="451104" cy="31699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4710" y="4462272"/>
            <a:ext cx="451104" cy="31699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10860" y="929908"/>
          <a:ext cx="761999" cy="9192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921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9901" y="2304929"/>
            <a:ext cx="4334962" cy="37548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/>
            <a:r>
              <a:rPr lang="en-GB" sz="2800" b="1" dirty="0">
                <a:solidFill>
                  <a:srgbClr val="4F81BD"/>
                </a:solidFill>
              </a:rPr>
              <a:t>Stationary Object</a:t>
            </a:r>
          </a:p>
          <a:p>
            <a:pPr algn="just"/>
            <a:endParaRPr lang="en-GB" sz="1400" dirty="0"/>
          </a:p>
          <a:p>
            <a:pPr algn="just"/>
            <a:r>
              <a:rPr lang="en-GB" sz="2800" dirty="0"/>
              <a:t>Constant Speed</a:t>
            </a:r>
          </a:p>
          <a:p>
            <a:pPr algn="just"/>
            <a:endParaRPr lang="en-GB" sz="1400" dirty="0"/>
          </a:p>
          <a:p>
            <a:pPr algn="just"/>
            <a:r>
              <a:rPr lang="en-GB" sz="2800" dirty="0"/>
              <a:t>Constant Faster Speed</a:t>
            </a:r>
          </a:p>
          <a:p>
            <a:pPr algn="just"/>
            <a:endParaRPr lang="en-GB" sz="1400" dirty="0"/>
          </a:p>
          <a:p>
            <a:pPr algn="just"/>
            <a:r>
              <a:rPr lang="en-GB" sz="2800" dirty="0"/>
              <a:t>Constant Speed Backwards</a:t>
            </a:r>
          </a:p>
          <a:p>
            <a:pPr algn="just"/>
            <a:endParaRPr lang="en-GB" sz="1400" dirty="0"/>
          </a:p>
          <a:p>
            <a:pPr algn="just"/>
            <a:r>
              <a:rPr lang="en-GB" sz="2800" dirty="0"/>
              <a:t>Acceleration</a:t>
            </a:r>
          </a:p>
          <a:p>
            <a:pPr algn="just"/>
            <a:endParaRPr lang="en-GB" sz="1400" dirty="0"/>
          </a:p>
          <a:p>
            <a:pPr algn="just"/>
            <a:r>
              <a:rPr lang="en-GB" sz="2800" dirty="0"/>
              <a:t>Deceleration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486400" y="2611128"/>
            <a:ext cx="0" cy="2356027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/>
          <p:cNvCxnSpPr/>
          <p:nvPr/>
        </p:nvCxnSpPr>
        <p:spPr>
          <a:xfrm>
            <a:off x="5486400" y="4967155"/>
            <a:ext cx="2864612" cy="0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6157252" y="4979454"/>
            <a:ext cx="1280155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Time (s)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4154312" y="3594558"/>
            <a:ext cx="196668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Distance (m)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486400" y="3720230"/>
            <a:ext cx="2621280" cy="0"/>
          </a:xfrm>
          <a:prstGeom prst="line">
            <a:avLst/>
          </a:prstGeom>
          <a:noFill/>
          <a:ln w="5715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2.7 Distance Time Graphs 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1487424" y="901241"/>
            <a:ext cx="7504503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/>
            <a:r>
              <a:rPr lang="en-GB" sz="2800" dirty="0"/>
              <a:t>How can the following be represented on a distance time graph?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6320" y="4340352"/>
            <a:ext cx="451104" cy="31699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4710" y="4462272"/>
            <a:ext cx="451104" cy="31699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10860" y="929908"/>
          <a:ext cx="761999" cy="9192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921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9901" y="2304929"/>
            <a:ext cx="4334962" cy="37548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/>
            <a:r>
              <a:rPr lang="en-GB" sz="2800" dirty="0">
                <a:solidFill>
                  <a:schemeClr val="tx1"/>
                </a:solidFill>
              </a:rPr>
              <a:t>Stationary Object</a:t>
            </a:r>
          </a:p>
          <a:p>
            <a:pPr algn="just"/>
            <a:endParaRPr lang="en-GB" sz="1400" dirty="0"/>
          </a:p>
          <a:p>
            <a:pPr algn="just"/>
            <a:r>
              <a:rPr lang="en-GB" sz="2800" b="1" dirty="0">
                <a:solidFill>
                  <a:srgbClr val="4F81BD"/>
                </a:solidFill>
              </a:rPr>
              <a:t>Constant Speed</a:t>
            </a:r>
          </a:p>
          <a:p>
            <a:pPr algn="just"/>
            <a:endParaRPr lang="en-GB" sz="1400" dirty="0"/>
          </a:p>
          <a:p>
            <a:pPr algn="just"/>
            <a:r>
              <a:rPr lang="en-GB" sz="2800" dirty="0"/>
              <a:t>Constant Faster Speed</a:t>
            </a:r>
          </a:p>
          <a:p>
            <a:pPr algn="just"/>
            <a:endParaRPr lang="en-GB" sz="1400" dirty="0"/>
          </a:p>
          <a:p>
            <a:pPr algn="just"/>
            <a:r>
              <a:rPr lang="en-GB" sz="2800" dirty="0"/>
              <a:t>Constant Speed Backwards</a:t>
            </a:r>
          </a:p>
          <a:p>
            <a:pPr algn="just"/>
            <a:endParaRPr lang="en-GB" sz="1400" dirty="0"/>
          </a:p>
          <a:p>
            <a:pPr algn="just"/>
            <a:r>
              <a:rPr lang="en-GB" sz="2800" dirty="0"/>
              <a:t>Acceleration</a:t>
            </a:r>
          </a:p>
          <a:p>
            <a:pPr algn="just"/>
            <a:endParaRPr lang="en-GB" sz="1400" dirty="0"/>
          </a:p>
          <a:p>
            <a:pPr algn="just"/>
            <a:r>
              <a:rPr lang="en-GB" sz="2800" dirty="0"/>
              <a:t>Deceleration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486400" y="2611128"/>
            <a:ext cx="0" cy="2356027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/>
          <p:cNvCxnSpPr/>
          <p:nvPr/>
        </p:nvCxnSpPr>
        <p:spPr>
          <a:xfrm>
            <a:off x="5486400" y="4967155"/>
            <a:ext cx="2864612" cy="0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6157252" y="4979454"/>
            <a:ext cx="1280155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Time (s)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4154312" y="3594558"/>
            <a:ext cx="196668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Distance (m)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5486400" y="3720230"/>
            <a:ext cx="2621280" cy="1246925"/>
          </a:xfrm>
          <a:prstGeom prst="line">
            <a:avLst/>
          </a:prstGeom>
          <a:noFill/>
          <a:ln w="5715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2.7 Distance Time Graphs 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1487424" y="901241"/>
            <a:ext cx="7504503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/>
            <a:r>
              <a:rPr lang="en-GB" sz="2800" dirty="0"/>
              <a:t>How can the following be represented on a distance time graph?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6320" y="4340352"/>
            <a:ext cx="451104" cy="31699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4710" y="4462272"/>
            <a:ext cx="451104" cy="31699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10860" y="929908"/>
          <a:ext cx="761999" cy="9192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921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9901" y="2304929"/>
            <a:ext cx="4334962" cy="37548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/>
            <a:r>
              <a:rPr lang="en-GB" sz="2800" dirty="0">
                <a:solidFill>
                  <a:schemeClr val="tx1"/>
                </a:solidFill>
              </a:rPr>
              <a:t>Stationary Object</a:t>
            </a:r>
          </a:p>
          <a:p>
            <a:pPr algn="just"/>
            <a:endParaRPr lang="en-GB" sz="1400" dirty="0"/>
          </a:p>
          <a:p>
            <a:pPr algn="just"/>
            <a:r>
              <a:rPr lang="en-GB" sz="2800" dirty="0">
                <a:solidFill>
                  <a:schemeClr val="tx1"/>
                </a:solidFill>
              </a:rPr>
              <a:t>Constant Speed</a:t>
            </a:r>
          </a:p>
          <a:p>
            <a:pPr algn="just"/>
            <a:endParaRPr lang="en-GB" sz="1400" dirty="0"/>
          </a:p>
          <a:p>
            <a:pPr algn="just"/>
            <a:r>
              <a:rPr lang="en-GB" sz="2800" b="1" dirty="0">
                <a:solidFill>
                  <a:srgbClr val="4F81BD"/>
                </a:solidFill>
              </a:rPr>
              <a:t>Constant Faster Speed</a:t>
            </a:r>
          </a:p>
          <a:p>
            <a:pPr algn="just"/>
            <a:endParaRPr lang="en-GB" sz="1400" dirty="0"/>
          </a:p>
          <a:p>
            <a:pPr algn="just"/>
            <a:r>
              <a:rPr lang="en-GB" sz="2800" dirty="0"/>
              <a:t>Constant Speed Backwards</a:t>
            </a:r>
          </a:p>
          <a:p>
            <a:pPr algn="just"/>
            <a:endParaRPr lang="en-GB" sz="1400" dirty="0"/>
          </a:p>
          <a:p>
            <a:pPr algn="just"/>
            <a:r>
              <a:rPr lang="en-GB" sz="2800" dirty="0"/>
              <a:t>Acceleration</a:t>
            </a:r>
          </a:p>
          <a:p>
            <a:pPr algn="just"/>
            <a:endParaRPr lang="en-GB" sz="1400" dirty="0"/>
          </a:p>
          <a:p>
            <a:pPr algn="just"/>
            <a:r>
              <a:rPr lang="en-GB" sz="2800" dirty="0"/>
              <a:t>Deceleration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486400" y="2611128"/>
            <a:ext cx="0" cy="2356027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/>
          <p:cNvCxnSpPr/>
          <p:nvPr/>
        </p:nvCxnSpPr>
        <p:spPr>
          <a:xfrm>
            <a:off x="5486400" y="4967155"/>
            <a:ext cx="2864612" cy="0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6157252" y="4979454"/>
            <a:ext cx="1280155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Time (s)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4154312" y="3594558"/>
            <a:ext cx="196668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Distance (m)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5486400" y="3720230"/>
            <a:ext cx="2621280" cy="1246925"/>
          </a:xfrm>
          <a:prstGeom prst="line">
            <a:avLst/>
          </a:prstGeom>
          <a:noFill/>
          <a:ln w="5715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" name="Straight Connector 1"/>
          <p:cNvCxnSpPr/>
          <p:nvPr/>
        </p:nvCxnSpPr>
        <p:spPr>
          <a:xfrm flipV="1">
            <a:off x="5486400" y="2819292"/>
            <a:ext cx="2267211" cy="2147862"/>
          </a:xfrm>
          <a:prstGeom prst="line">
            <a:avLst/>
          </a:prstGeom>
          <a:noFill/>
          <a:ln w="57150" cap="flat">
            <a:solidFill>
              <a:srgbClr val="7030A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TextBox 6"/>
          <p:cNvSpPr txBox="1"/>
          <p:nvPr/>
        </p:nvSpPr>
        <p:spPr>
          <a:xfrm>
            <a:off x="5728900" y="1604542"/>
            <a:ext cx="2864612" cy="830993"/>
          </a:xfrm>
          <a:prstGeom prst="rect">
            <a:avLst/>
          </a:prstGeom>
          <a:noFill/>
          <a:ln w="38100" cap="flat">
            <a:solidFill>
              <a:srgbClr val="4F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Steeper gradient models a faster speed</a:t>
            </a:r>
          </a:p>
        </p:txBody>
      </p:sp>
      <p:sp>
        <p:nvSpPr>
          <p:cNvPr id="11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2.7 Distance Time Graphs 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79068" y="1074161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scalar and vector quantities?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16" name="Table 5"/>
          <p:cNvGraphicFramePr>
            <a:graphicFrameLocks noGrp="1"/>
          </p:cNvGraphicFramePr>
          <p:nvPr/>
        </p:nvGraphicFramePr>
        <p:xfrm>
          <a:off x="696577" y="2952805"/>
          <a:ext cx="8315872" cy="283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Scalar Quantity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quantity with magnitude (size) only.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Vector Quantity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quantity with both magnitude (size) and direction.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671888" y="3679610"/>
            <a:ext cx="5043487" cy="77152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45138" y="4820011"/>
            <a:ext cx="5361101" cy="77152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15" name="Picture 2" descr="Clock, Old Clock, Antique, Clock Face, Ti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859" y="1933395"/>
            <a:ext cx="880962" cy="88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Speedometer, Kilometers, Dashboard, Speed, Kilome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367" y="1607629"/>
            <a:ext cx="1579417" cy="108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Tape Measure, Measure Up, Yellow, Distanc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33"/>
          <a:stretch>
            <a:fillRect/>
          </a:stretch>
        </p:blipFill>
        <p:spPr bwMode="auto">
          <a:xfrm>
            <a:off x="6179987" y="1877862"/>
            <a:ext cx="1851630" cy="81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ot, Temperature, Thermometer, Weath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726" y="1275772"/>
            <a:ext cx="671513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The Scale, Weight, Mass, Scale, Die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22" y="1756678"/>
            <a:ext cx="1193622" cy="107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2.1 Scalars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1487424" y="901241"/>
            <a:ext cx="7504503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/>
            <a:r>
              <a:rPr lang="en-GB" sz="2800" dirty="0"/>
              <a:t>How can the following be represented on a distance time graph?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6320" y="4340352"/>
            <a:ext cx="451104" cy="31699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4710" y="4462272"/>
            <a:ext cx="451104" cy="31699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10860" y="929908"/>
          <a:ext cx="761999" cy="9192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921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9901" y="2304929"/>
            <a:ext cx="4334962" cy="37548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/>
            <a:r>
              <a:rPr lang="en-GB" sz="2800" dirty="0">
                <a:solidFill>
                  <a:schemeClr val="tx1"/>
                </a:solidFill>
              </a:rPr>
              <a:t>Stationary Object</a:t>
            </a:r>
          </a:p>
          <a:p>
            <a:pPr algn="just"/>
            <a:endParaRPr lang="en-GB" sz="1400" dirty="0"/>
          </a:p>
          <a:p>
            <a:pPr algn="just"/>
            <a:r>
              <a:rPr lang="en-GB" sz="2800" dirty="0">
                <a:solidFill>
                  <a:schemeClr val="tx1"/>
                </a:solidFill>
              </a:rPr>
              <a:t>Constant Speed</a:t>
            </a:r>
          </a:p>
          <a:p>
            <a:pPr algn="just"/>
            <a:endParaRPr lang="en-GB" sz="1400" dirty="0"/>
          </a:p>
          <a:p>
            <a:pPr algn="just"/>
            <a:r>
              <a:rPr lang="en-GB" sz="2800" dirty="0">
                <a:solidFill>
                  <a:schemeClr val="tx1"/>
                </a:solidFill>
              </a:rPr>
              <a:t>Constant Faster Speed</a:t>
            </a:r>
          </a:p>
          <a:p>
            <a:pPr algn="just"/>
            <a:endParaRPr lang="en-GB" sz="1400" dirty="0"/>
          </a:p>
          <a:p>
            <a:pPr algn="just"/>
            <a:r>
              <a:rPr lang="en-GB" sz="2800" b="1" dirty="0">
                <a:solidFill>
                  <a:srgbClr val="4F81BD"/>
                </a:solidFill>
              </a:rPr>
              <a:t>Constant Speed Backwards</a:t>
            </a:r>
          </a:p>
          <a:p>
            <a:pPr algn="just"/>
            <a:endParaRPr lang="en-GB" sz="1400" dirty="0"/>
          </a:p>
          <a:p>
            <a:pPr algn="just"/>
            <a:r>
              <a:rPr lang="en-GB" sz="2800" dirty="0"/>
              <a:t>Acceleration</a:t>
            </a:r>
          </a:p>
          <a:p>
            <a:pPr algn="just"/>
            <a:endParaRPr lang="en-GB" sz="1400" dirty="0"/>
          </a:p>
          <a:p>
            <a:pPr algn="just"/>
            <a:r>
              <a:rPr lang="en-GB" sz="2800" dirty="0"/>
              <a:t>Deceleration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486400" y="2611128"/>
            <a:ext cx="0" cy="2356027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/>
          <p:cNvCxnSpPr/>
          <p:nvPr/>
        </p:nvCxnSpPr>
        <p:spPr>
          <a:xfrm>
            <a:off x="5486400" y="4967155"/>
            <a:ext cx="2864612" cy="0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6157252" y="4979454"/>
            <a:ext cx="1280155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Time (s)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4154312" y="3594558"/>
            <a:ext cx="196668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Distance (m)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486400" y="3313568"/>
            <a:ext cx="2562131" cy="1343776"/>
          </a:xfrm>
          <a:prstGeom prst="line">
            <a:avLst/>
          </a:prstGeom>
          <a:noFill/>
          <a:ln w="5715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2.7 Distance Time Graphs 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1487424" y="901241"/>
            <a:ext cx="7504503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/>
            <a:r>
              <a:rPr lang="en-GB" sz="2800" dirty="0"/>
              <a:t>How can the following be represented on a distance time graph?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6320" y="4340352"/>
            <a:ext cx="451104" cy="31699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4710" y="4462272"/>
            <a:ext cx="451104" cy="31699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10860" y="929908"/>
          <a:ext cx="761999" cy="9192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921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9901" y="2304929"/>
            <a:ext cx="4334962" cy="37548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/>
            <a:r>
              <a:rPr lang="en-GB" sz="2800" dirty="0">
                <a:solidFill>
                  <a:schemeClr val="tx1"/>
                </a:solidFill>
              </a:rPr>
              <a:t>Stationary Object</a:t>
            </a:r>
          </a:p>
          <a:p>
            <a:pPr algn="just"/>
            <a:endParaRPr lang="en-GB" sz="1400" dirty="0"/>
          </a:p>
          <a:p>
            <a:pPr algn="just"/>
            <a:r>
              <a:rPr lang="en-GB" sz="2800" dirty="0">
                <a:solidFill>
                  <a:schemeClr val="tx1"/>
                </a:solidFill>
              </a:rPr>
              <a:t>Constant Speed</a:t>
            </a:r>
          </a:p>
          <a:p>
            <a:pPr algn="just"/>
            <a:endParaRPr lang="en-GB" sz="1400" dirty="0"/>
          </a:p>
          <a:p>
            <a:pPr algn="just"/>
            <a:r>
              <a:rPr lang="en-GB" sz="2800" dirty="0">
                <a:solidFill>
                  <a:schemeClr val="tx1"/>
                </a:solidFill>
              </a:rPr>
              <a:t>Constant Faster Speed</a:t>
            </a:r>
          </a:p>
          <a:p>
            <a:pPr algn="just"/>
            <a:endParaRPr lang="en-GB" sz="1400" dirty="0"/>
          </a:p>
          <a:p>
            <a:pPr algn="just"/>
            <a:r>
              <a:rPr lang="en-GB" sz="2800" dirty="0">
                <a:solidFill>
                  <a:schemeClr val="tx1"/>
                </a:solidFill>
              </a:rPr>
              <a:t>Constant Speed Backwards</a:t>
            </a:r>
          </a:p>
          <a:p>
            <a:pPr algn="just"/>
            <a:endParaRPr lang="en-GB" sz="1400" dirty="0"/>
          </a:p>
          <a:p>
            <a:pPr algn="just"/>
            <a:r>
              <a:rPr lang="en-GB" sz="2800" b="1" dirty="0">
                <a:solidFill>
                  <a:srgbClr val="4F81BD"/>
                </a:solidFill>
              </a:rPr>
              <a:t>Acceleration</a:t>
            </a:r>
          </a:p>
          <a:p>
            <a:pPr algn="just"/>
            <a:endParaRPr lang="en-GB" sz="1400" dirty="0"/>
          </a:p>
          <a:p>
            <a:pPr algn="just"/>
            <a:r>
              <a:rPr lang="en-GB" sz="2800" dirty="0"/>
              <a:t>Deceleration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486400" y="2611128"/>
            <a:ext cx="0" cy="2356027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/>
          <p:cNvCxnSpPr/>
          <p:nvPr/>
        </p:nvCxnSpPr>
        <p:spPr>
          <a:xfrm>
            <a:off x="5486400" y="4967155"/>
            <a:ext cx="2864612" cy="0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6157252" y="4979454"/>
            <a:ext cx="1280155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Time (s)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4154312" y="3594558"/>
            <a:ext cx="196668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Distance (m)</a:t>
            </a:r>
          </a:p>
        </p:txBody>
      </p:sp>
      <p:sp>
        <p:nvSpPr>
          <p:cNvPr id="2" name="Freeform 1"/>
          <p:cNvSpPr/>
          <p:nvPr/>
        </p:nvSpPr>
        <p:spPr>
          <a:xfrm>
            <a:off x="5522614" y="2833735"/>
            <a:ext cx="2118511" cy="2100404"/>
          </a:xfrm>
          <a:custGeom>
            <a:avLst/>
            <a:gdLst>
              <a:gd name="connsiteX0" fmla="*/ 0 w 2118511"/>
              <a:gd name="connsiteY0" fmla="*/ 2100404 h 2100404"/>
              <a:gd name="connsiteX1" fmla="*/ 1321806 w 2118511"/>
              <a:gd name="connsiteY1" fmla="*/ 1647730 h 2100404"/>
              <a:gd name="connsiteX2" fmla="*/ 2118511 w 2118511"/>
              <a:gd name="connsiteY2" fmla="*/ 0 h 2100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8511" h="2100404">
                <a:moveTo>
                  <a:pt x="0" y="2100404"/>
                </a:moveTo>
                <a:cubicBezTo>
                  <a:pt x="484360" y="2049100"/>
                  <a:pt x="968721" y="1997797"/>
                  <a:pt x="1321806" y="1647730"/>
                </a:cubicBezTo>
                <a:cubicBezTo>
                  <a:pt x="1674891" y="1297663"/>
                  <a:pt x="1896701" y="648831"/>
                  <a:pt x="2118511" y="0"/>
                </a:cubicBezTo>
              </a:path>
            </a:pathLst>
          </a:custGeom>
          <a:noFill/>
          <a:ln w="5715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2.7 Distance Time Graphs 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1487424" y="901241"/>
            <a:ext cx="7504503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/>
            <a:r>
              <a:rPr lang="en-GB" sz="2800" dirty="0"/>
              <a:t>How can the following be represented on a distance time graph?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6320" y="4340352"/>
            <a:ext cx="451104" cy="31699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4710" y="4462272"/>
            <a:ext cx="451104" cy="31699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10860" y="929908"/>
          <a:ext cx="761999" cy="9192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921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9901" y="2304929"/>
            <a:ext cx="4334962" cy="37548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/>
            <a:r>
              <a:rPr lang="en-GB" sz="2800" dirty="0">
                <a:solidFill>
                  <a:schemeClr val="tx1"/>
                </a:solidFill>
              </a:rPr>
              <a:t>Stationary Object</a:t>
            </a:r>
          </a:p>
          <a:p>
            <a:pPr algn="just"/>
            <a:endParaRPr lang="en-GB" sz="1400" dirty="0"/>
          </a:p>
          <a:p>
            <a:pPr algn="just"/>
            <a:r>
              <a:rPr lang="en-GB" sz="2800" dirty="0">
                <a:solidFill>
                  <a:schemeClr val="tx1"/>
                </a:solidFill>
              </a:rPr>
              <a:t>Constant Speed</a:t>
            </a:r>
          </a:p>
          <a:p>
            <a:pPr algn="just"/>
            <a:endParaRPr lang="en-GB" sz="1400" dirty="0"/>
          </a:p>
          <a:p>
            <a:pPr algn="just"/>
            <a:r>
              <a:rPr lang="en-GB" sz="2800" dirty="0">
                <a:solidFill>
                  <a:schemeClr val="tx1"/>
                </a:solidFill>
              </a:rPr>
              <a:t>Constant Faster Speed</a:t>
            </a:r>
          </a:p>
          <a:p>
            <a:pPr algn="just"/>
            <a:endParaRPr lang="en-GB" sz="1400" dirty="0"/>
          </a:p>
          <a:p>
            <a:pPr algn="just"/>
            <a:r>
              <a:rPr lang="en-GB" sz="2800" dirty="0">
                <a:solidFill>
                  <a:schemeClr val="tx1"/>
                </a:solidFill>
              </a:rPr>
              <a:t>Constant Speed Backwards</a:t>
            </a:r>
          </a:p>
          <a:p>
            <a:pPr algn="just"/>
            <a:endParaRPr lang="en-GB" sz="1400" dirty="0"/>
          </a:p>
          <a:p>
            <a:pPr algn="just"/>
            <a:r>
              <a:rPr lang="en-GB" sz="2800" dirty="0"/>
              <a:t>Acceleration</a:t>
            </a:r>
          </a:p>
          <a:p>
            <a:pPr algn="just"/>
            <a:endParaRPr lang="en-GB" sz="1400" dirty="0"/>
          </a:p>
          <a:p>
            <a:pPr algn="just"/>
            <a:r>
              <a:rPr lang="en-GB" sz="2800" b="1" dirty="0">
                <a:solidFill>
                  <a:srgbClr val="4F81BD"/>
                </a:solidFill>
              </a:rPr>
              <a:t>Deceleration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486400" y="2611128"/>
            <a:ext cx="0" cy="2356027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/>
          <p:cNvCxnSpPr/>
          <p:nvPr/>
        </p:nvCxnSpPr>
        <p:spPr>
          <a:xfrm>
            <a:off x="5486400" y="4967155"/>
            <a:ext cx="2864612" cy="0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6157252" y="4979454"/>
            <a:ext cx="1280155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Time (s)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4154312" y="3594558"/>
            <a:ext cx="196668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Distance (m)</a:t>
            </a:r>
          </a:p>
        </p:txBody>
      </p:sp>
      <p:sp>
        <p:nvSpPr>
          <p:cNvPr id="2" name="Freeform 1"/>
          <p:cNvSpPr/>
          <p:nvPr/>
        </p:nvSpPr>
        <p:spPr>
          <a:xfrm>
            <a:off x="5513560" y="2996697"/>
            <a:ext cx="2118511" cy="1955549"/>
          </a:xfrm>
          <a:custGeom>
            <a:avLst/>
            <a:gdLst>
              <a:gd name="connsiteX0" fmla="*/ 0 w 2118511"/>
              <a:gd name="connsiteY0" fmla="*/ 1955549 h 1955549"/>
              <a:gd name="connsiteX1" fmla="*/ 552262 w 2118511"/>
              <a:gd name="connsiteY1" fmla="*/ 841972 h 1955549"/>
              <a:gd name="connsiteX2" fmla="*/ 2118511 w 2118511"/>
              <a:gd name="connsiteY2" fmla="*/ 0 h 195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8511" h="1955549">
                <a:moveTo>
                  <a:pt x="0" y="1955549"/>
                </a:moveTo>
                <a:cubicBezTo>
                  <a:pt x="99588" y="1561723"/>
                  <a:pt x="199177" y="1167897"/>
                  <a:pt x="552262" y="841972"/>
                </a:cubicBezTo>
                <a:cubicBezTo>
                  <a:pt x="905347" y="516047"/>
                  <a:pt x="1511929" y="258023"/>
                  <a:pt x="2118511" y="0"/>
                </a:cubicBezTo>
              </a:path>
            </a:pathLst>
          </a:custGeom>
          <a:noFill/>
          <a:ln w="5715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2.7 Distance Time Graphs 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694" y="1960581"/>
            <a:ext cx="5332506" cy="474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20385" y="1114186"/>
            <a:ext cx="6920512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Describe the journey between points A and D.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39395" y="4305624"/>
            <a:ext cx="3997679" cy="1557137"/>
            <a:chOff x="5579843" y="1831365"/>
            <a:chExt cx="3997679" cy="1557137"/>
          </a:xfrm>
        </p:grpSpPr>
        <p:sp>
          <p:nvSpPr>
            <p:cNvPr id="15" name="TextBox 14"/>
            <p:cNvSpPr txBox="1"/>
            <p:nvPr/>
          </p:nvSpPr>
          <p:spPr>
            <a:xfrm>
              <a:off x="5579843" y="1831365"/>
              <a:ext cx="2367299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Between A-B travelling at a constant speed.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>
            <a:xfrm>
              <a:off x="7947142" y="2431528"/>
              <a:ext cx="1630380" cy="956974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9" name="Group 18"/>
          <p:cNvGrpSpPr/>
          <p:nvPr/>
        </p:nvGrpSpPr>
        <p:grpSpPr>
          <a:xfrm>
            <a:off x="1139395" y="2552376"/>
            <a:ext cx="5315193" cy="2011782"/>
            <a:chOff x="5579843" y="1515979"/>
            <a:chExt cx="5315193" cy="2011782"/>
          </a:xfrm>
        </p:grpSpPr>
        <p:sp>
          <p:nvSpPr>
            <p:cNvPr id="20" name="TextBox 19"/>
            <p:cNvSpPr txBox="1"/>
            <p:nvPr/>
          </p:nvSpPr>
          <p:spPr>
            <a:xfrm>
              <a:off x="5579843" y="1515979"/>
              <a:ext cx="2367299" cy="1569656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Between B-C it is travelling at a faster constant speed.</a:t>
              </a:r>
            </a:p>
          </p:txBody>
        </p:sp>
        <p:cxnSp>
          <p:nvCxnSpPr>
            <p:cNvPr id="21" name="Straight Arrow Connector 20"/>
            <p:cNvCxnSpPr>
              <a:stCxn id="20" idx="3"/>
            </p:cNvCxnSpPr>
            <p:nvPr/>
          </p:nvCxnSpPr>
          <p:spPr>
            <a:xfrm>
              <a:off x="7947142" y="2300807"/>
              <a:ext cx="2947894" cy="1226954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4" name="Group 23"/>
          <p:cNvGrpSpPr/>
          <p:nvPr/>
        </p:nvGrpSpPr>
        <p:grpSpPr>
          <a:xfrm>
            <a:off x="4174107" y="1602466"/>
            <a:ext cx="3830498" cy="1390684"/>
            <a:chOff x="5579843" y="2156422"/>
            <a:chExt cx="3830498" cy="1390684"/>
          </a:xfrm>
        </p:grpSpPr>
        <p:sp>
          <p:nvSpPr>
            <p:cNvPr id="25" name="TextBox 24"/>
            <p:cNvSpPr txBox="1"/>
            <p:nvPr/>
          </p:nvSpPr>
          <p:spPr>
            <a:xfrm>
              <a:off x="5579843" y="2156422"/>
              <a:ext cx="2367299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Back to travelling at lower constant speed.</a:t>
              </a:r>
            </a:p>
          </p:txBody>
        </p:sp>
        <p:cxnSp>
          <p:nvCxnSpPr>
            <p:cNvPr id="26" name="Straight Arrow Connector 25"/>
            <p:cNvCxnSpPr>
              <a:stCxn id="25" idx="3"/>
            </p:cNvCxnSpPr>
            <p:nvPr/>
          </p:nvCxnSpPr>
          <p:spPr>
            <a:xfrm>
              <a:off x="7947142" y="2756585"/>
              <a:ext cx="1463199" cy="790521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9192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921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Task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2.7 Distance Time Graphs 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20385" y="891714"/>
            <a:ext cx="6920512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Construct a distance time graph for the following journey.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9192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921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Task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4" name="Picture 43" descr="A picture containing rectangle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129" y="2164975"/>
            <a:ext cx="5161643" cy="368428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10860" y="1980311"/>
            <a:ext cx="2941637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Accelerates for 10 seconds and travels 15m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8667" y="3180636"/>
            <a:ext cx="2941637" cy="1569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Travels a further 5m over the next 10 seconds at a constant speed.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8644" y="4750292"/>
            <a:ext cx="2941637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Stops for 15 seconds.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48621" y="5211953"/>
            <a:ext cx="2941637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Travels another 5m in the next 5 seconds at a constant speed.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10860" y="1980311"/>
            <a:ext cx="2941637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solidFill>
                  <a:srgbClr val="4F81BD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Accelerates for 10 seconds and travels 15m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4F81BD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8667" y="3180636"/>
            <a:ext cx="2941637" cy="1569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solidFill>
                  <a:srgbClr val="4F81BD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Travels a further 5m over the next 10 seconds at a constant speed.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4F81BD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8644" y="4750292"/>
            <a:ext cx="2941637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4F81BD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Stops for 15 seconds.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48621" y="5211952"/>
            <a:ext cx="2941637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4F81BD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Travels another 5m in the next 5 seconds at a constant speed.</a:t>
            </a:r>
          </a:p>
        </p:txBody>
      </p:sp>
      <p:sp>
        <p:nvSpPr>
          <p:cNvPr id="53" name="Freeform 52"/>
          <p:cNvSpPr/>
          <p:nvPr/>
        </p:nvSpPr>
        <p:spPr>
          <a:xfrm>
            <a:off x="4722725" y="3557116"/>
            <a:ext cx="964642" cy="1446963"/>
          </a:xfrm>
          <a:custGeom>
            <a:avLst/>
            <a:gdLst>
              <a:gd name="connsiteX0" fmla="*/ 0 w 964642"/>
              <a:gd name="connsiteY0" fmla="*/ 1446963 h 1446963"/>
              <a:gd name="connsiteX1" fmla="*/ 522515 w 964642"/>
              <a:gd name="connsiteY1" fmla="*/ 1145513 h 1446963"/>
              <a:gd name="connsiteX2" fmla="*/ 964642 w 964642"/>
              <a:gd name="connsiteY2" fmla="*/ 0 h 144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4642" h="1446963">
                <a:moveTo>
                  <a:pt x="0" y="1446963"/>
                </a:moveTo>
                <a:cubicBezTo>
                  <a:pt x="180870" y="1416818"/>
                  <a:pt x="361741" y="1386673"/>
                  <a:pt x="522515" y="1145513"/>
                </a:cubicBezTo>
                <a:cubicBezTo>
                  <a:pt x="683289" y="904353"/>
                  <a:pt x="823965" y="452176"/>
                  <a:pt x="964642" y="0"/>
                </a:cubicBez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5687367" y="3060915"/>
            <a:ext cx="961406" cy="496201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/>
          <p:cNvCxnSpPr/>
          <p:nvPr/>
        </p:nvCxnSpPr>
        <p:spPr>
          <a:xfrm>
            <a:off x="6648773" y="3074085"/>
            <a:ext cx="1459802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/>
          <p:cNvCxnSpPr/>
          <p:nvPr/>
        </p:nvCxnSpPr>
        <p:spPr>
          <a:xfrm flipV="1">
            <a:off x="8108575" y="2580473"/>
            <a:ext cx="702211" cy="493612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2.7 Distance Time Graphs 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52881" y="1105274"/>
            <a:ext cx="7400878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can acceleration be determined?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850" y="3137889"/>
            <a:ext cx="8401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Acceleration = Change in Velocity / Time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026924" y="1825128"/>
            <a:ext cx="2435663" cy="1385861"/>
            <a:chOff x="3065221" y="3249113"/>
            <a:chExt cx="2435663" cy="1385861"/>
          </a:xfrm>
        </p:grpSpPr>
        <p:cxnSp>
          <p:nvCxnSpPr>
            <p:cNvPr id="10" name="Straight Arrow Connector 9"/>
            <p:cNvCxnSpPr>
              <a:stCxn id="12" idx="2"/>
            </p:cNvCxnSpPr>
            <p:nvPr/>
          </p:nvCxnSpPr>
          <p:spPr>
            <a:xfrm>
              <a:off x="4187137" y="4082631"/>
              <a:ext cx="221480" cy="552343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065221" y="3249113"/>
              <a:ext cx="2435663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Metres per second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01836" y="3620970"/>
              <a:ext cx="570601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m/s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5802" y="3722664"/>
            <a:ext cx="3515254" cy="1361187"/>
            <a:chOff x="5541089" y="3510764"/>
            <a:chExt cx="3515254" cy="1361187"/>
          </a:xfrm>
        </p:grpSpPr>
        <p:cxnSp>
          <p:nvCxnSpPr>
            <p:cNvPr id="14" name="Straight Arrow Connector 13"/>
            <p:cNvCxnSpPr/>
            <p:nvPr/>
          </p:nvCxnSpPr>
          <p:spPr>
            <a:xfrm flipH="1" flipV="1">
              <a:off x="7331763" y="3510764"/>
              <a:ext cx="64407" cy="540731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541089" y="4108904"/>
              <a:ext cx="3515254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Metres per second squared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10870" y="4410290"/>
              <a:ext cx="674796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m/s</a:t>
              </a:r>
              <a:r>
                <a:rPr lang="en-US" sz="2400" baseline="30000" dirty="0">
                  <a:latin typeface="+mn-lt"/>
                  <a:ea typeface="+mn-ea"/>
                  <a:cs typeface="+mn-cs"/>
                  <a:sym typeface="Calibri" panose="020F0502020204030204"/>
                </a:rPr>
                <a:t>2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429728" y="3652353"/>
            <a:ext cx="1999902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4000" b="1" dirty="0">
                <a:latin typeface="+mn-lt"/>
                <a:ea typeface="+mn-ea"/>
                <a:cs typeface="+mn-cs"/>
                <a:sym typeface="Calibri" panose="020F0502020204030204"/>
              </a:rPr>
              <a:t>a</a:t>
            </a: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=</a:t>
            </a:r>
            <a:r>
              <a:rPr kumimoji="0" lang="en-US" sz="4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</a:t>
            </a:r>
            <a:r>
              <a:rPr kumimoji="0" lang="en-US" sz="4000" b="1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Δv</a:t>
            </a:r>
            <a:r>
              <a:rPr kumimoji="0" lang="en-US" sz="4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/ t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904112" y="3652353"/>
            <a:ext cx="732643" cy="1226615"/>
            <a:chOff x="3065221" y="2811932"/>
            <a:chExt cx="732643" cy="1226615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3568973" y="2811932"/>
              <a:ext cx="228891" cy="549554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065221" y="3249113"/>
              <a:ext cx="712692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Time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6418" y="3576886"/>
              <a:ext cx="212555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s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23501" y="5200241"/>
            <a:ext cx="357896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An object that is slowing down is </a:t>
            </a:r>
            <a:r>
              <a:rPr lang="en-GB" sz="2300" b="1" dirty="0">
                <a:solidFill>
                  <a:srgbClr val="4A7CB5"/>
                </a:solidFill>
                <a:latin typeface="Calibri" panose="020F0502020204030204" charset="0"/>
                <a:cs typeface="Calibri" panose="020F0502020204030204" charset="0"/>
              </a:rPr>
              <a:t>decelerating</a:t>
            </a:r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.</a:t>
            </a:r>
            <a:endParaRPr lang="en-GB" sz="23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2.8 Calculating Acceleration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0860" y="929908"/>
          <a:ext cx="761999" cy="9192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921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1842112"/>
          <a:ext cx="5241358" cy="4173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 min = 60 seconds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52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a = </a:t>
                      </a:r>
                      <a:r>
                        <a:rPr kumimoji="0" lang="en-US" sz="20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Δv</a:t>
                      </a: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/ 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a = 240 / 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a = 4</a:t>
                      </a:r>
                      <a:endParaRPr lang="en-US" sz="2000" i="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/>
                        <a:t>4m/s</a:t>
                      </a:r>
                      <a:r>
                        <a:rPr lang="en-US" sz="2000" baseline="300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771257"/>
            <a:ext cx="8447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chemeClr val="tx1"/>
                </a:solidFill>
                <a:sym typeface="Calibri" panose="020F0502020204030204"/>
              </a:rPr>
              <a:t>Calculate the acceleration when speed increases by 240m/s in 1 minute. (3)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0407" y="1964043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48969" y="2901879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99643" y="3798098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9114" y="5341311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3013" y="4525125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70638" y="1964043"/>
            <a:ext cx="3441810" cy="461661"/>
            <a:chOff x="5570638" y="2512683"/>
            <a:chExt cx="3441810" cy="461661"/>
          </a:xfrm>
        </p:grpSpPr>
        <p:sp>
          <p:nvSpPr>
            <p:cNvPr id="10" name="TextBox 9"/>
            <p:cNvSpPr txBox="1"/>
            <p:nvPr/>
          </p:nvSpPr>
          <p:spPr>
            <a:xfrm>
              <a:off x="6052411" y="2512683"/>
              <a:ext cx="2960037" cy="461661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Usually 1 mark for this.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 flipV="1">
              <a:off x="5570638" y="2743513"/>
              <a:ext cx="481773" cy="1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4" name="Group 23"/>
          <p:cNvGrpSpPr/>
          <p:nvPr/>
        </p:nvGrpSpPr>
        <p:grpSpPr>
          <a:xfrm>
            <a:off x="5645426" y="3773144"/>
            <a:ext cx="3364275" cy="1200325"/>
            <a:chOff x="5645426" y="1299150"/>
            <a:chExt cx="3364275" cy="1200325"/>
          </a:xfrm>
        </p:grpSpPr>
        <p:sp>
          <p:nvSpPr>
            <p:cNvPr id="25" name="TextBox 24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Show each step that you do.  1 mark available here. </a:t>
              </a:r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>
              <a:off x="5645426" y="1899313"/>
              <a:ext cx="404238" cy="317613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2.8 Calculating Acceleration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1842112"/>
          <a:ext cx="5241358" cy="4173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52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a = </a:t>
                      </a:r>
                      <a:r>
                        <a:rPr kumimoji="0" lang="en-US" sz="20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Δv</a:t>
                      </a: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/ 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2.5 =  </a:t>
                      </a:r>
                      <a:r>
                        <a:rPr kumimoji="0" lang="en-US" sz="20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Δv</a:t>
                      </a: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/ 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Δv</a:t>
                      </a: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2.5 x 5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= 12.5</a:t>
                      </a:r>
                      <a:endParaRPr lang="en-US" sz="2000" i="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/>
                        <a:t>12.5m/s</a:t>
                      </a:r>
                      <a:endParaRPr lang="en-US" sz="20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771257"/>
            <a:ext cx="8447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chemeClr val="tx1"/>
                </a:solidFill>
                <a:sym typeface="Calibri" panose="020F0502020204030204"/>
              </a:rPr>
              <a:t>What will the change in velocity be when a car accelerates for 5 seconds 2.5m/s</a:t>
            </a:r>
            <a:r>
              <a:rPr lang="en-GB" sz="2800" b="1" baseline="30000" dirty="0">
                <a:solidFill>
                  <a:schemeClr val="tx1"/>
                </a:solidFill>
                <a:sym typeface="Calibri" panose="020F0502020204030204"/>
              </a:rPr>
              <a:t>2</a:t>
            </a:r>
            <a:endParaRPr lang="en-GB" sz="2800" b="1" dirty="0">
              <a:solidFill>
                <a:schemeClr val="tx1"/>
              </a:solidFill>
              <a:sym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6642" y="1895552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5204" y="2833388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95878" y="3729607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45349" y="5272820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5349" y="4559367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70638" y="1964043"/>
            <a:ext cx="3441810" cy="461661"/>
            <a:chOff x="5570638" y="2512683"/>
            <a:chExt cx="3441810" cy="461661"/>
          </a:xfrm>
        </p:grpSpPr>
        <p:sp>
          <p:nvSpPr>
            <p:cNvPr id="10" name="TextBox 9"/>
            <p:cNvSpPr txBox="1"/>
            <p:nvPr/>
          </p:nvSpPr>
          <p:spPr>
            <a:xfrm>
              <a:off x="6052411" y="2512683"/>
              <a:ext cx="2960037" cy="461661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Usually 1 mark for this.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 flipV="1">
              <a:off x="5570638" y="2743513"/>
              <a:ext cx="481773" cy="1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4" name="Group 23"/>
          <p:cNvGrpSpPr/>
          <p:nvPr/>
        </p:nvGrpSpPr>
        <p:grpSpPr>
          <a:xfrm>
            <a:off x="5645426" y="3773144"/>
            <a:ext cx="3364275" cy="1200325"/>
            <a:chOff x="5645426" y="1299150"/>
            <a:chExt cx="3364275" cy="1200325"/>
          </a:xfrm>
        </p:grpSpPr>
        <p:sp>
          <p:nvSpPr>
            <p:cNvPr id="25" name="TextBox 24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Show each step that you do.  1 mark available here. </a:t>
              </a:r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>
              <a:off x="5645426" y="1899313"/>
              <a:ext cx="404238" cy="317613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2.8 Calculating Acceleration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52881" y="1105274"/>
            <a:ext cx="7400878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uniform acceleration?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9" name="Table 5"/>
          <p:cNvGraphicFramePr>
            <a:graphicFrameLocks noGrp="1"/>
          </p:cNvGraphicFramePr>
          <p:nvPr/>
        </p:nvGraphicFramePr>
        <p:xfrm>
          <a:off x="696577" y="4297116"/>
          <a:ext cx="8315872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Uniform Acceleration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When an objects speed is increasing at a constant rate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487403" y="4826289"/>
            <a:ext cx="5466356" cy="105783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850" y="2852139"/>
            <a:ext cx="8401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(Final Velocity)</a:t>
            </a:r>
            <a:r>
              <a:rPr lang="en-US" sz="2400" b="1" baseline="30000" dirty="0"/>
              <a:t>2</a:t>
            </a:r>
            <a:r>
              <a:rPr lang="en-US" sz="2400" b="1" dirty="0"/>
              <a:t> – (Initial Velocity)</a:t>
            </a:r>
            <a:r>
              <a:rPr lang="en-US" sz="2400" b="1" baseline="30000" dirty="0"/>
              <a:t>2</a:t>
            </a:r>
            <a:r>
              <a:rPr lang="en-US" sz="2400" b="1" dirty="0"/>
              <a:t> = 2 x Acceleration x Distance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96577" y="1764277"/>
            <a:ext cx="2435663" cy="1177239"/>
            <a:chOff x="3065221" y="3249113"/>
            <a:chExt cx="2435663" cy="1177239"/>
          </a:xfrm>
        </p:grpSpPr>
        <p:cxnSp>
          <p:nvCxnSpPr>
            <p:cNvPr id="13" name="Straight Arrow Connector 12"/>
            <p:cNvCxnSpPr>
              <a:stCxn id="15" idx="2"/>
            </p:cNvCxnSpPr>
            <p:nvPr/>
          </p:nvCxnSpPr>
          <p:spPr>
            <a:xfrm>
              <a:off x="4187137" y="4082631"/>
              <a:ext cx="95915" cy="343721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065221" y="3249113"/>
              <a:ext cx="2435663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Metres per second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01836" y="3620970"/>
              <a:ext cx="570601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m/s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32169" y="1659992"/>
            <a:ext cx="3515254" cy="1169791"/>
            <a:chOff x="5541089" y="4108904"/>
            <a:chExt cx="3515254" cy="1169791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7110870" y="4911485"/>
              <a:ext cx="32203" cy="36721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541089" y="4108904"/>
              <a:ext cx="3515254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Metres per second squared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10870" y="4410290"/>
              <a:ext cx="674796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m/s</a:t>
              </a:r>
              <a:r>
                <a:rPr lang="en-US" sz="2400" baseline="30000" dirty="0">
                  <a:latin typeface="+mn-lt"/>
                  <a:ea typeface="+mn-ea"/>
                  <a:cs typeface="+mn-cs"/>
                  <a:sym typeface="Calibri" panose="020F0502020204030204"/>
                </a:rPr>
                <a:t>2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660284" y="3158164"/>
            <a:ext cx="3578861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4000" b="1" dirty="0">
                <a:latin typeface="+mn-lt"/>
                <a:ea typeface="+mn-ea"/>
                <a:cs typeface="+mn-cs"/>
                <a:sym typeface="Calibri" panose="020F0502020204030204"/>
              </a:rPr>
              <a:t>v</a:t>
            </a:r>
            <a:r>
              <a:rPr lang="en-US" sz="4000" b="1" baseline="30000" dirty="0">
                <a:latin typeface="+mn-lt"/>
                <a:ea typeface="+mn-ea"/>
                <a:cs typeface="+mn-cs"/>
                <a:sym typeface="Calibri" panose="020F0502020204030204"/>
              </a:rPr>
              <a:t>2</a:t>
            </a:r>
            <a:r>
              <a:rPr lang="en-US" sz="4000" b="1" dirty="0">
                <a:latin typeface="+mn-lt"/>
                <a:ea typeface="+mn-ea"/>
                <a:cs typeface="+mn-cs"/>
                <a:sym typeface="Calibri" panose="020F0502020204030204"/>
              </a:rPr>
              <a:t> – u</a:t>
            </a:r>
            <a:r>
              <a:rPr lang="en-US" sz="4000" b="1" baseline="30000" dirty="0">
                <a:latin typeface="+mn-lt"/>
                <a:ea typeface="+mn-ea"/>
                <a:cs typeface="+mn-cs"/>
                <a:sym typeface="Calibri" panose="020F0502020204030204"/>
              </a:rPr>
              <a:t>2</a:t>
            </a:r>
            <a:r>
              <a:rPr lang="en-US" sz="4000" b="1" dirty="0">
                <a:latin typeface="+mn-lt"/>
                <a:ea typeface="+mn-ea"/>
                <a:cs typeface="+mn-cs"/>
                <a:sym typeface="Calibri" panose="020F0502020204030204"/>
              </a:rPr>
              <a:t> = 2 x a x s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176746" y="3285847"/>
            <a:ext cx="1370740" cy="898842"/>
            <a:chOff x="3065221" y="2811932"/>
            <a:chExt cx="1370740" cy="898842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3568973" y="2811932"/>
              <a:ext cx="228891" cy="549554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065221" y="3249113"/>
              <a:ext cx="987510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Metres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98372" y="3249113"/>
              <a:ext cx="337589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m</a:t>
              </a:r>
            </a:p>
          </p:txBody>
        </p:sp>
      </p:grp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2.9 Calculating Acceleration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1842112"/>
          <a:ext cx="5241358" cy="43575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latin typeface="Calibri" panose="020F0502020204030204" charset="0"/>
                          <a:cs typeface="Calibri" panose="020F0502020204030204" charset="0"/>
                        </a:rPr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charset="0"/>
                          <a:cs typeface="Calibri" panose="020F050202020403020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52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latin typeface="Calibri" panose="020F0502020204030204" charset="0"/>
                          <a:cs typeface="Calibri" panose="020F0502020204030204" charset="0"/>
                        </a:rPr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v</a:t>
                      </a:r>
                      <a:r>
                        <a:rPr kumimoji="0" lang="en-US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2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 – u</a:t>
                      </a:r>
                      <a:r>
                        <a:rPr kumimoji="0" lang="en-US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2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 = 2 x a x 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latin typeface="Calibri" panose="020F0502020204030204" charset="0"/>
                          <a:cs typeface="Calibri" panose="020F0502020204030204" charset="0"/>
                        </a:rPr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i="0" dirty="0">
                          <a:latin typeface="Calibri" panose="020F0502020204030204" charset="0"/>
                          <a:cs typeface="Calibri" panose="020F0502020204030204" charset="0"/>
                        </a:rPr>
                        <a:t>5</a:t>
                      </a:r>
                      <a:r>
                        <a:rPr lang="en-US" sz="1800" i="0" baseline="30000" dirty="0">
                          <a:latin typeface="Calibri" panose="020F0502020204030204" charset="0"/>
                          <a:cs typeface="Calibri" panose="020F0502020204030204" charset="0"/>
                        </a:rPr>
                        <a:t>2 </a:t>
                      </a:r>
                      <a:r>
                        <a:rPr lang="en-US" sz="1800" i="0" dirty="0">
                          <a:latin typeface="Calibri" panose="020F0502020204030204" charset="0"/>
                          <a:cs typeface="Calibri" panose="020F0502020204030204" charset="0"/>
                        </a:rPr>
                        <a:t>– 2</a:t>
                      </a:r>
                      <a:r>
                        <a:rPr lang="en-US" sz="1800" i="0" baseline="30000" dirty="0">
                          <a:latin typeface="Calibri" panose="020F0502020204030204" charset="0"/>
                          <a:cs typeface="Calibri" panose="020F0502020204030204" charset="0"/>
                        </a:rPr>
                        <a:t>2</a:t>
                      </a:r>
                      <a:r>
                        <a:rPr lang="en-US" sz="1800" i="0" dirty="0">
                          <a:latin typeface="Calibri" panose="020F0502020204030204" charset="0"/>
                          <a:cs typeface="Calibri" panose="020F0502020204030204" charset="0"/>
                        </a:rPr>
                        <a:t> = 2 x a 20</a:t>
                      </a:r>
                      <a:endParaRPr lang="en-US" sz="1800" i="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latin typeface="Calibri" panose="020F0502020204030204" charset="0"/>
                          <a:cs typeface="Calibri" panose="020F0502020204030204" charset="0"/>
                        </a:rPr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25-4 = 40 a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a = 21 / 40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a = 0.525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latin typeface="Calibri" panose="020F0502020204030204" charset="0"/>
                          <a:cs typeface="Calibri" panose="020F0502020204030204" charset="0"/>
                        </a:rPr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0.53m/s</a:t>
                      </a:r>
                      <a:r>
                        <a:rPr lang="en-US" sz="1800" b="0" i="0" u="none" baseline="30000" dirty="0">
                          <a:latin typeface="Calibri" panose="020F0502020204030204" charset="0"/>
                          <a:cs typeface="Calibri" panose="020F0502020204030204" charset="0"/>
                        </a:rPr>
                        <a:t>2</a:t>
                      </a:r>
                      <a:endParaRPr lang="en-US" sz="1800" b="0" i="0" u="none" baseline="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771257"/>
            <a:ext cx="8447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chemeClr val="tx1"/>
                </a:solidFill>
                <a:sym typeface="Calibri" panose="020F0502020204030204"/>
              </a:rPr>
              <a:t>Calculate the acceleration when </a:t>
            </a:r>
            <a:r>
              <a:rPr lang="en-US" sz="2800" b="1" dirty="0">
                <a:solidFill>
                  <a:schemeClr val="tx1"/>
                </a:solidFill>
                <a:sym typeface="Calibri" panose="020F0502020204030204"/>
              </a:rPr>
              <a:t>t</a:t>
            </a:r>
            <a:r>
              <a:rPr lang="en-US" sz="2800" b="1" dirty="0"/>
              <a:t>he initial velocity is 2m/s and the final velocity after 20m is 5m/s </a:t>
            </a:r>
            <a:r>
              <a:rPr lang="en-GB" sz="2800" b="1" dirty="0">
                <a:solidFill>
                  <a:schemeClr val="tx1"/>
                </a:solidFill>
                <a:sym typeface="Calibri" panose="020F0502020204030204"/>
              </a:rPr>
              <a:t>(3)</a:t>
            </a:r>
          </a:p>
        </p:txBody>
      </p:sp>
      <p:sp>
        <p:nvSpPr>
          <p:cNvPr id="5" name="Rectangle 4"/>
          <p:cNvSpPr/>
          <p:nvPr/>
        </p:nvSpPr>
        <p:spPr>
          <a:xfrm>
            <a:off x="3223777" y="2000273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4306" y="2675269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89790" y="3761851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99643" y="5439830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4460" y="4477513"/>
            <a:ext cx="2496178" cy="86177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600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70638" y="1964043"/>
            <a:ext cx="3441810" cy="461661"/>
            <a:chOff x="5570638" y="2512683"/>
            <a:chExt cx="3441810" cy="461661"/>
          </a:xfrm>
        </p:grpSpPr>
        <p:sp>
          <p:nvSpPr>
            <p:cNvPr id="10" name="TextBox 9"/>
            <p:cNvSpPr txBox="1"/>
            <p:nvPr/>
          </p:nvSpPr>
          <p:spPr>
            <a:xfrm>
              <a:off x="6052411" y="2512683"/>
              <a:ext cx="2960037" cy="461661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Usually 1 mark for this.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 flipV="1">
              <a:off x="5570638" y="2743513"/>
              <a:ext cx="481773" cy="1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4" name="Group 23"/>
          <p:cNvGrpSpPr/>
          <p:nvPr/>
        </p:nvGrpSpPr>
        <p:grpSpPr>
          <a:xfrm>
            <a:off x="5645426" y="3773144"/>
            <a:ext cx="3364275" cy="1200325"/>
            <a:chOff x="5645426" y="1299150"/>
            <a:chExt cx="3364275" cy="1200325"/>
          </a:xfrm>
        </p:grpSpPr>
        <p:sp>
          <p:nvSpPr>
            <p:cNvPr id="25" name="TextBox 24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Show each step that you do.  1 mark available here. </a:t>
              </a:r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>
              <a:off x="5645426" y="1899313"/>
              <a:ext cx="404238" cy="317613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2.9 Calculating Acceleration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79068" y="1074161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scalar and vector quantities?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16" name="Table 5"/>
          <p:cNvGraphicFramePr>
            <a:graphicFrameLocks noGrp="1"/>
          </p:cNvGraphicFramePr>
          <p:nvPr/>
        </p:nvGraphicFramePr>
        <p:xfrm>
          <a:off x="696577" y="2952805"/>
          <a:ext cx="8315872" cy="283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Scalar Quantity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quantity with magnitude (size) only.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Vector Quantity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quantity with both magnitude (size) and direction.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" name="Picture 2" descr="Clock, Old Clock, Antique, Clock Face, Ti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859" y="1933395"/>
            <a:ext cx="880962" cy="88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Speedometer, Kilometers, Dashboard, Speed, Kilome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367" y="1607629"/>
            <a:ext cx="1579417" cy="108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Tape Measure, Measure Up, Yellow, Distanc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33"/>
          <a:stretch>
            <a:fillRect/>
          </a:stretch>
        </p:blipFill>
        <p:spPr bwMode="auto">
          <a:xfrm>
            <a:off x="6179987" y="1877862"/>
            <a:ext cx="1851630" cy="81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ot, Temperature, Thermometer, Weath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726" y="1275772"/>
            <a:ext cx="671513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The Scale, Weight, Mass, Scale, Die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22" y="1756678"/>
            <a:ext cx="1193622" cy="107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2.2 Vectors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9330" y="971138"/>
          <a:ext cx="8167402" cy="49516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391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charset="0"/>
                          <a:cs typeface="Calibri" panose="020F0502020204030204" charset="0"/>
                        </a:rPr>
                        <a:t>Calculate acceleration when…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The initial velocity is 7m/s and the final velocity after 10m is 5m/s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The initial velocity is 1m/s and the final velocity after 22m is 4m/s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The initial velocity is 5m/s and the final velocity after 1km is 15m/s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35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charset="0"/>
                          <a:cs typeface="Calibri" panose="020F050202020403020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1km = 1000m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8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v</a:t>
                      </a:r>
                      <a:r>
                        <a:rPr kumimoji="0" lang="en-US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2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 – u</a:t>
                      </a:r>
                      <a:r>
                        <a:rPr kumimoji="0" lang="en-US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2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 = 2 x a x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v</a:t>
                      </a:r>
                      <a:r>
                        <a:rPr kumimoji="0" lang="en-US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2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 – u</a:t>
                      </a:r>
                      <a:r>
                        <a:rPr kumimoji="0" lang="en-US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2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 = 2 x a x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v</a:t>
                      </a:r>
                      <a:r>
                        <a:rPr kumimoji="0" lang="en-US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2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 – u</a:t>
                      </a:r>
                      <a:r>
                        <a:rPr kumimoji="0" lang="en-US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2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 = 2 x a x 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8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i="0" dirty="0">
                          <a:latin typeface="Calibri" panose="020F0502020204030204" charset="0"/>
                          <a:cs typeface="Calibri" panose="020F0502020204030204" charset="0"/>
                        </a:rPr>
                        <a:t>5</a:t>
                      </a:r>
                      <a:r>
                        <a:rPr lang="en-US" sz="1800" i="0" baseline="30000" dirty="0">
                          <a:latin typeface="Calibri" panose="020F0502020204030204" charset="0"/>
                          <a:cs typeface="Calibri" panose="020F0502020204030204" charset="0"/>
                        </a:rPr>
                        <a:t>2 </a:t>
                      </a:r>
                      <a:r>
                        <a:rPr lang="en-US" sz="1800" i="0" dirty="0">
                          <a:latin typeface="Calibri" panose="020F0502020204030204" charset="0"/>
                          <a:cs typeface="Calibri" panose="020F0502020204030204" charset="0"/>
                        </a:rPr>
                        <a:t>– 7</a:t>
                      </a:r>
                      <a:r>
                        <a:rPr lang="en-US" sz="1800" i="0" baseline="30000" dirty="0">
                          <a:latin typeface="Calibri" panose="020F0502020204030204" charset="0"/>
                          <a:cs typeface="Calibri" panose="020F0502020204030204" charset="0"/>
                        </a:rPr>
                        <a:t>2</a:t>
                      </a:r>
                      <a:r>
                        <a:rPr lang="en-US" sz="1800" i="0" dirty="0">
                          <a:latin typeface="Calibri" panose="020F0502020204030204" charset="0"/>
                          <a:cs typeface="Calibri" panose="020F0502020204030204" charset="0"/>
                        </a:rPr>
                        <a:t> = 2 x a 10</a:t>
                      </a:r>
                      <a:endParaRPr lang="en-US" sz="1800" i="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i="0" dirty="0">
                          <a:latin typeface="Calibri" panose="020F0502020204030204" charset="0"/>
                          <a:cs typeface="Calibri" panose="020F0502020204030204" charset="0"/>
                        </a:rPr>
                        <a:t>4</a:t>
                      </a:r>
                      <a:r>
                        <a:rPr lang="en-US" sz="1800" i="0" baseline="30000" dirty="0">
                          <a:latin typeface="Calibri" panose="020F0502020204030204" charset="0"/>
                          <a:cs typeface="Calibri" panose="020F0502020204030204" charset="0"/>
                        </a:rPr>
                        <a:t>2 </a:t>
                      </a:r>
                      <a:r>
                        <a:rPr lang="en-US" sz="1800" i="0" dirty="0">
                          <a:latin typeface="Calibri" panose="020F0502020204030204" charset="0"/>
                          <a:cs typeface="Calibri" panose="020F0502020204030204" charset="0"/>
                        </a:rPr>
                        <a:t>– 1</a:t>
                      </a:r>
                      <a:r>
                        <a:rPr lang="en-US" sz="1800" i="0" baseline="30000" dirty="0">
                          <a:latin typeface="Calibri" panose="020F0502020204030204" charset="0"/>
                          <a:cs typeface="Calibri" panose="020F0502020204030204" charset="0"/>
                        </a:rPr>
                        <a:t>2</a:t>
                      </a:r>
                      <a:r>
                        <a:rPr lang="en-US" sz="1800" i="0" dirty="0">
                          <a:latin typeface="Calibri" panose="020F0502020204030204" charset="0"/>
                          <a:cs typeface="Calibri" panose="020F0502020204030204" charset="0"/>
                        </a:rPr>
                        <a:t> = 2 x a 22</a:t>
                      </a:r>
                      <a:endParaRPr lang="en-US" sz="1800" i="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i="0" dirty="0">
                          <a:latin typeface="Calibri" panose="020F0502020204030204" charset="0"/>
                          <a:cs typeface="Calibri" panose="020F0502020204030204" charset="0"/>
                        </a:rPr>
                        <a:t>15</a:t>
                      </a:r>
                      <a:r>
                        <a:rPr lang="en-US" sz="1800" i="0" baseline="30000" dirty="0">
                          <a:latin typeface="Calibri" panose="020F0502020204030204" charset="0"/>
                          <a:cs typeface="Calibri" panose="020F0502020204030204" charset="0"/>
                        </a:rPr>
                        <a:t>2 </a:t>
                      </a:r>
                      <a:r>
                        <a:rPr lang="en-US" sz="1800" i="0" dirty="0">
                          <a:latin typeface="Calibri" panose="020F0502020204030204" charset="0"/>
                          <a:cs typeface="Calibri" panose="020F0502020204030204" charset="0"/>
                        </a:rPr>
                        <a:t>– 5</a:t>
                      </a:r>
                      <a:r>
                        <a:rPr lang="en-US" sz="1800" i="0" baseline="30000" dirty="0">
                          <a:latin typeface="Calibri" panose="020F0502020204030204" charset="0"/>
                          <a:cs typeface="Calibri" panose="020F0502020204030204" charset="0"/>
                        </a:rPr>
                        <a:t>2</a:t>
                      </a:r>
                      <a:r>
                        <a:rPr lang="en-US" sz="1800" i="0" dirty="0">
                          <a:latin typeface="Calibri" panose="020F0502020204030204" charset="0"/>
                          <a:cs typeface="Calibri" panose="020F0502020204030204" charset="0"/>
                        </a:rPr>
                        <a:t> = 2 x a 1000</a:t>
                      </a:r>
                      <a:endParaRPr lang="en-US" sz="1800" i="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011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25-49 = 20 a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a = -24 / 20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a = -1.2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16-1 = 44 a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a = 15/ 44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a = 0.3409090909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225-25 = 2000 a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a = 200/ 2000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a = 0.1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135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-1.2m/s</a:t>
                      </a:r>
                      <a:r>
                        <a:rPr lang="en-US" sz="1800" i="0" baseline="30000" dirty="0">
                          <a:latin typeface="Calibri" panose="020F0502020204030204" charset="0"/>
                          <a:cs typeface="Calibri" panose="020F050202020403020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0.34m/s</a:t>
                      </a:r>
                      <a:r>
                        <a:rPr lang="en-US" sz="1800" i="0" baseline="30000" dirty="0">
                          <a:latin typeface="Calibri" panose="020F0502020204030204" charset="0"/>
                          <a:cs typeface="Calibri" panose="020F050202020403020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0.1m/s</a:t>
                      </a:r>
                      <a:r>
                        <a:rPr lang="en-US" sz="1800" i="0" baseline="30000" dirty="0">
                          <a:latin typeface="Calibri" panose="020F0502020204030204" charset="0"/>
                          <a:cs typeface="Calibri" panose="020F050202020403020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643955" y="2420878"/>
            <a:ext cx="1827041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40695" y="3026640"/>
            <a:ext cx="18270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43955" y="3601046"/>
            <a:ext cx="17678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85678" y="4216374"/>
            <a:ext cx="1838960" cy="92332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73774" y="5429668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65978" y="2413357"/>
            <a:ext cx="18270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61505" y="2984744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65088" y="3574676"/>
            <a:ext cx="17678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54058" y="4206808"/>
            <a:ext cx="1838960" cy="92332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30016" y="5403337"/>
            <a:ext cx="1625600" cy="36932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145421" y="2336030"/>
            <a:ext cx="1625600" cy="36932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42160" y="2988758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927910" y="3653400"/>
            <a:ext cx="1942221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922438" y="4251217"/>
            <a:ext cx="1838960" cy="83099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986258" y="5403337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2.9 Calculating Acceleration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2162153"/>
          <a:ext cx="5241358" cy="42126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456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75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v</a:t>
                      </a:r>
                      <a:r>
                        <a:rPr kumimoji="0" lang="en-US" sz="2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2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 – u</a:t>
                      </a:r>
                      <a:r>
                        <a:rPr kumimoji="0" lang="en-US" sz="2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2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 = 2 x a x 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48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30</a:t>
                      </a:r>
                      <a:r>
                        <a:rPr kumimoji="0" lang="en-US" sz="2000" b="0" i="0" u="none" strike="noStrike" cap="none" spc="0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2</a:t>
                      </a: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 – u</a:t>
                      </a:r>
                      <a:r>
                        <a:rPr kumimoji="0" lang="en-US" sz="2000" b="0" i="0" u="none" strike="noStrike" cap="none" spc="0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2</a:t>
                      </a: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 = 2 x 2 x 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142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900 – u</a:t>
                      </a:r>
                      <a:r>
                        <a:rPr kumimoji="0" lang="en-US" sz="2000" b="0" i="0" u="none" strike="noStrike" cap="none" spc="0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2</a:t>
                      </a: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 = 400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-u</a:t>
                      </a:r>
                      <a:r>
                        <a:rPr kumimoji="0" lang="en-US" sz="2000" b="0" i="0" u="none" strike="noStrike" cap="none" spc="0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2</a:t>
                      </a: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 = 400 – 900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-u</a:t>
                      </a:r>
                      <a:r>
                        <a:rPr kumimoji="0" lang="en-US" sz="2000" b="0" i="0" u="none" strike="noStrike" cap="none" spc="0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2</a:t>
                      </a: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 = -500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u</a:t>
                      </a:r>
                      <a:r>
                        <a:rPr kumimoji="0" lang="en-US" sz="2000" b="0" i="0" u="none" strike="noStrike" cap="none" spc="0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2 </a:t>
                      </a: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= 500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u = √500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u = </a:t>
                      </a:r>
                      <a:r>
                        <a:rPr lang="en-GB" sz="2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22.360679775</a:t>
                      </a: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50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22.4m/s</a:t>
                      </a:r>
                      <a:endParaRPr lang="en-US" sz="200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771257"/>
            <a:ext cx="84473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chemeClr val="tx1"/>
                </a:solidFill>
                <a:sym typeface="Calibri" panose="020F0502020204030204"/>
              </a:rPr>
              <a:t>What will the initial velocity be when a car accelerates over 100m at a rate or 2m/s</a:t>
            </a:r>
            <a:r>
              <a:rPr lang="en-GB" sz="2800" b="1" baseline="30000" dirty="0">
                <a:solidFill>
                  <a:schemeClr val="tx1"/>
                </a:solidFill>
                <a:sym typeface="Calibri" panose="020F0502020204030204"/>
              </a:rPr>
              <a:t>2 </a:t>
            </a:r>
            <a:r>
              <a:rPr lang="en-GB" sz="2800" b="1" dirty="0">
                <a:solidFill>
                  <a:schemeClr val="tx1"/>
                </a:solidFill>
                <a:sym typeface="Calibri" panose="020F0502020204030204"/>
              </a:rPr>
              <a:t>and has a new velocity of 30m/s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1039" y="2250405"/>
            <a:ext cx="2146852" cy="27699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6568" y="2706280"/>
            <a:ext cx="2146852" cy="369328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3369" y="3297973"/>
            <a:ext cx="2496178" cy="369328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9248" y="3755377"/>
            <a:ext cx="2496178" cy="369328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67891" y="2285105"/>
            <a:ext cx="3441810" cy="461661"/>
            <a:chOff x="5570638" y="2512683"/>
            <a:chExt cx="3441810" cy="461661"/>
          </a:xfrm>
        </p:grpSpPr>
        <p:sp>
          <p:nvSpPr>
            <p:cNvPr id="10" name="TextBox 9"/>
            <p:cNvSpPr txBox="1"/>
            <p:nvPr/>
          </p:nvSpPr>
          <p:spPr>
            <a:xfrm>
              <a:off x="6052411" y="2512683"/>
              <a:ext cx="2960037" cy="461661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Usually 1 mark for this.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 flipV="1">
              <a:off x="5570638" y="2743513"/>
              <a:ext cx="481773" cy="1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Rectangle 1"/>
          <p:cNvSpPr/>
          <p:nvPr/>
        </p:nvSpPr>
        <p:spPr>
          <a:xfrm>
            <a:off x="3230100" y="4090758"/>
            <a:ext cx="2496178" cy="369328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0100" y="4380983"/>
            <a:ext cx="2496178" cy="369328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58653" y="4666953"/>
            <a:ext cx="2496178" cy="369328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77293" y="5021041"/>
            <a:ext cx="2496178" cy="369328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30100" y="5316653"/>
            <a:ext cx="2496178" cy="369328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77293" y="5893644"/>
            <a:ext cx="2496178" cy="369328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645426" y="3773144"/>
            <a:ext cx="3364275" cy="1200325"/>
            <a:chOff x="5645426" y="1299150"/>
            <a:chExt cx="3364275" cy="1200325"/>
          </a:xfrm>
        </p:grpSpPr>
        <p:sp>
          <p:nvSpPr>
            <p:cNvPr id="25" name="TextBox 24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Show each step that you do.  1 mark available here. </a:t>
              </a:r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>
              <a:off x="5645426" y="1899313"/>
              <a:ext cx="404238" cy="317613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8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2.9 Calculating Acceleration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2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2" y="1092328"/>
            <a:ext cx="7400878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velocity time graphs?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26" name="Table 5"/>
          <p:cNvGraphicFramePr>
            <a:graphicFrameLocks noGrp="1"/>
          </p:cNvGraphicFramePr>
          <p:nvPr/>
        </p:nvGraphicFramePr>
        <p:xfrm>
          <a:off x="696577" y="5063236"/>
          <a:ext cx="8315872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Velocity-Time Graph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way of representing the speed and direction an object travels over a specific period of time.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3505982" y="5585221"/>
            <a:ext cx="5466356" cy="105783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2072885" y="1884484"/>
            <a:ext cx="0" cy="267212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054956" y="4538683"/>
            <a:ext cx="46865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16200000">
            <a:off x="541853" y="3079324"/>
            <a:ext cx="2195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Velocity (m/s)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2058005" y="3429000"/>
            <a:ext cx="1258936" cy="109175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759385" y="4295002"/>
            <a:ext cx="1346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Time (s)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3305323" y="3450325"/>
            <a:ext cx="1261984" cy="1100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569009" y="2131342"/>
            <a:ext cx="1258052" cy="134581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2.10 Velocity Time Graphs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9562" y="848501"/>
            <a:ext cx="7400878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can the following be represented on a velocity time graph?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590" y="2194296"/>
            <a:ext cx="2654690" cy="461661"/>
          </a:xfrm>
          <a:prstGeom prst="rect">
            <a:avLst/>
          </a:prstGeom>
          <a:solidFill>
            <a:srgbClr val="94B0D4"/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Stationary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Object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590" y="4837981"/>
            <a:ext cx="2654690" cy="830993"/>
          </a:xfrm>
          <a:prstGeom prst="rect">
            <a:avLst/>
          </a:prstGeom>
          <a:solidFill>
            <a:srgbClr val="94B0D4"/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Constant Acceleration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590" y="2971083"/>
            <a:ext cx="2654690" cy="461661"/>
          </a:xfrm>
          <a:prstGeom prst="rect">
            <a:avLst/>
          </a:prstGeom>
          <a:solidFill>
            <a:srgbClr val="94B0D4"/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Constant Velocity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8590" y="3747870"/>
            <a:ext cx="2654690" cy="830993"/>
          </a:xfrm>
          <a:prstGeom prst="rect">
            <a:avLst/>
          </a:prstGeom>
          <a:solidFill>
            <a:srgbClr val="94B0D4"/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Constant Deceleration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2.10 Velocity Time Graphs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9562" y="848501"/>
            <a:ext cx="7400878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can the following be represented on a velocity time graph?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414" t="11059" r="55356" b="52034"/>
          <a:stretch>
            <a:fillRect/>
          </a:stretch>
        </p:blipFill>
        <p:spPr>
          <a:xfrm>
            <a:off x="3962191" y="2279454"/>
            <a:ext cx="4938249" cy="31267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8590" y="2194296"/>
            <a:ext cx="2654690" cy="461661"/>
          </a:xfrm>
          <a:prstGeom prst="rect">
            <a:avLst/>
          </a:prstGeom>
          <a:solidFill>
            <a:srgbClr val="94B0D4"/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Stationary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Object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2.10 Velocity Time Graphs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9562" y="848501"/>
            <a:ext cx="7400878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can the following be represented on a velocity time graph?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0351" t="56397" r="54660" b="3835"/>
          <a:stretch>
            <a:fillRect/>
          </a:stretch>
        </p:blipFill>
        <p:spPr>
          <a:xfrm>
            <a:off x="4257934" y="2138766"/>
            <a:ext cx="4541444" cy="32081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8590" y="2971083"/>
            <a:ext cx="2654690" cy="461661"/>
          </a:xfrm>
          <a:prstGeom prst="rect">
            <a:avLst/>
          </a:prstGeom>
          <a:solidFill>
            <a:srgbClr val="94B0D4"/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Constant Velocity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2.10 Velocity Time Graphs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9562" y="848501"/>
            <a:ext cx="7400878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can the following be represented on a velocity time graph?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7403" t="56637" r="6564" b="3835"/>
          <a:stretch>
            <a:fillRect/>
          </a:stretch>
        </p:blipFill>
        <p:spPr>
          <a:xfrm>
            <a:off x="4153545" y="2220080"/>
            <a:ext cx="4495097" cy="30648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8590" y="3747870"/>
            <a:ext cx="2654690" cy="830993"/>
          </a:xfrm>
          <a:prstGeom prst="rect">
            <a:avLst/>
          </a:prstGeom>
          <a:solidFill>
            <a:srgbClr val="94B0D4"/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Constant Deceleration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2.10 Velocity Time Graphs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9562" y="848501"/>
            <a:ext cx="7400878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can the following be represented on a velocity time graph?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8415" t="10062" r="6742" b="52267"/>
          <a:stretch>
            <a:fillRect/>
          </a:stretch>
        </p:blipFill>
        <p:spPr>
          <a:xfrm>
            <a:off x="3618458" y="2255771"/>
            <a:ext cx="5130655" cy="3447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8590" y="4837981"/>
            <a:ext cx="2654690" cy="830993"/>
          </a:xfrm>
          <a:prstGeom prst="rect">
            <a:avLst/>
          </a:prstGeom>
          <a:solidFill>
            <a:srgbClr val="94B0D4"/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Constant Acceleration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2.10 Velocity Time Graphs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71880" y="815663"/>
            <a:ext cx="812263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The acceleration of an object can also be calculated from the gradient of a velocity-time graph.</a:t>
            </a:r>
            <a:endParaRPr lang="en-GB" sz="23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517" y="1695406"/>
            <a:ext cx="5575993" cy="434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71880" y="1815497"/>
            <a:ext cx="2546637" cy="446276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Between A and B</a:t>
            </a:r>
            <a:endParaRPr lang="en-GB" sz="23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350915" y="2443696"/>
            <a:ext cx="0" cy="3112821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TextBox 26"/>
          <p:cNvSpPr txBox="1"/>
          <p:nvPr/>
        </p:nvSpPr>
        <p:spPr>
          <a:xfrm>
            <a:off x="728590" y="3137529"/>
            <a:ext cx="3233060" cy="461661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Gradient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= 𝚫y / 𝚫x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98349" y="2317343"/>
            <a:ext cx="1311230" cy="461661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𝚫y = 18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066250" y="5597664"/>
            <a:ext cx="1396399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TextBox 29"/>
          <p:cNvSpPr txBox="1"/>
          <p:nvPr/>
        </p:nvSpPr>
        <p:spPr>
          <a:xfrm>
            <a:off x="3916385" y="5921597"/>
            <a:ext cx="1311230" cy="461661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𝚫x = 6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8590" y="3759190"/>
            <a:ext cx="3233060" cy="461661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Gradient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= 18 / 6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8590" y="4386286"/>
            <a:ext cx="3233060" cy="461661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Gradient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= </a:t>
            </a: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3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m/s</a:t>
            </a:r>
            <a:r>
              <a:rPr kumimoji="0" lang="en-US" sz="2400" b="0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2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2.10 Velocity Time Graphs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07" y="1844308"/>
            <a:ext cx="5398541" cy="42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77810" y="4149224"/>
            <a:ext cx="812263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You can find the distance that an object moved by finding the area under the velocity-time graph.</a:t>
            </a:r>
            <a:endParaRPr lang="en-GB" sz="23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9562" y="848501"/>
            <a:ext cx="7400878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can the distance that an object moved  be determined using a velocity time graph?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2.10 Velocity Time Graphs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79068" y="1074161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can we model vector quantities?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16" name="Table 5"/>
          <p:cNvGraphicFramePr>
            <a:graphicFrameLocks noGrp="1"/>
          </p:cNvGraphicFramePr>
          <p:nvPr/>
        </p:nvGraphicFramePr>
        <p:xfrm>
          <a:off x="696577" y="3916633"/>
          <a:ext cx="8315872" cy="283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Scalar Quantity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quantity with magnitude (size) only.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Vector Quantity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quantity with both magnitude (size) and direction.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3072530" y="2718179"/>
            <a:ext cx="2413870" cy="0"/>
          </a:xfrm>
          <a:prstGeom prst="straightConnector1">
            <a:avLst/>
          </a:prstGeom>
          <a:noFill/>
          <a:ln w="203200" cap="flat">
            <a:solidFill>
              <a:srgbClr val="4F81BD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ectangle 5"/>
          <p:cNvSpPr/>
          <p:nvPr/>
        </p:nvSpPr>
        <p:spPr>
          <a:xfrm>
            <a:off x="696577" y="1984053"/>
            <a:ext cx="2232361" cy="1508105"/>
          </a:xfrm>
          <a:prstGeom prst="rect">
            <a:avLst/>
          </a:prstGeom>
          <a:solidFill>
            <a:schemeClr val="bg1"/>
          </a:solidFill>
          <a:ln w="57150"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300" dirty="0"/>
              <a:t>A vector quantity may be represented by an arrow.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91542" y="2607142"/>
            <a:ext cx="3419839" cy="1154162"/>
          </a:xfrm>
          <a:prstGeom prst="rect">
            <a:avLst/>
          </a:prstGeom>
          <a:solidFill>
            <a:schemeClr val="bg1"/>
          </a:solidFill>
          <a:ln w="57150"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300" dirty="0"/>
              <a:t>The direction of the arrow represents the direction of the vector quantity.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86416" y="1655263"/>
            <a:ext cx="3419839" cy="800219"/>
          </a:xfrm>
          <a:prstGeom prst="rect">
            <a:avLst/>
          </a:prstGeom>
          <a:solidFill>
            <a:schemeClr val="bg1"/>
          </a:solidFill>
          <a:ln w="57150"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300" dirty="0"/>
              <a:t>The length of the arrow represents the magnitude.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2.2 Vectors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0" t="1928" b="50139"/>
          <a:stretch>
            <a:fillRect/>
          </a:stretch>
        </p:blipFill>
        <p:spPr>
          <a:xfrm rot="1283953">
            <a:off x="1216058" y="2630119"/>
            <a:ext cx="1879113" cy="12356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1221986">
            <a:off x="921734" y="4495983"/>
            <a:ext cx="6193536" cy="34434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79068" y="862115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can we use the following apparatus to investigate the motion of a toy car?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2568" y="2077834"/>
            <a:ext cx="3516928" cy="1569656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We could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use this apparatus to find out how different factors effect the speed of the car.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2568" y="3785995"/>
            <a:ext cx="3516928" cy="1938988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For example, we could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raise the height of the ramp and investigate how the gradient effects the speed.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2.11 Determining Speed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0" t="1928" b="50139"/>
          <a:stretch>
            <a:fillRect/>
          </a:stretch>
        </p:blipFill>
        <p:spPr>
          <a:xfrm rot="1283953">
            <a:off x="1216058" y="2630119"/>
            <a:ext cx="1879113" cy="12356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79068" y="862115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measurements would need to be taken to determine speed?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 rot="1221986">
            <a:off x="921734" y="4495983"/>
            <a:ext cx="6193536" cy="34434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0860" y="1975160"/>
            <a:ext cx="840158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Average Speed = Distance / Time Taken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91481" y="3756454"/>
            <a:ext cx="4213654" cy="1569308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/>
          <p:cNvSpPr txBox="1"/>
          <p:nvPr/>
        </p:nvSpPr>
        <p:spPr>
          <a:xfrm>
            <a:off x="1767976" y="4865654"/>
            <a:ext cx="3516928" cy="1200325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We would need to know the distance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between these two points.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0971" y="2657322"/>
            <a:ext cx="2905268" cy="1938988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We would need to know the time that this would take for the car to travel between the two points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2.11 Determining Speed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0" t="1928" b="50139"/>
          <a:stretch>
            <a:fillRect/>
          </a:stretch>
        </p:blipFill>
        <p:spPr>
          <a:xfrm rot="1283953">
            <a:off x="1216058" y="2630119"/>
            <a:ext cx="1879113" cy="12356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1221986">
            <a:off x="921734" y="4495983"/>
            <a:ext cx="6193536" cy="34434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929908"/>
            <a:ext cx="7427171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How could this equipment be used to investigate the effect of height on the speed of the car?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469" y="1979879"/>
            <a:ext cx="3516928" cy="83099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1. Set up equipment as shown in the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diagram.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2820" y="1998488"/>
            <a:ext cx="1915430" cy="83099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2. Elevate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the ramp 5cm.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055402" y="3917092"/>
            <a:ext cx="0" cy="2347216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TextBox 4"/>
          <p:cNvSpPr txBox="1"/>
          <p:nvPr/>
        </p:nvSpPr>
        <p:spPr>
          <a:xfrm>
            <a:off x="1194881" y="4859869"/>
            <a:ext cx="62612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4F81BD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5cm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2673" y="1998488"/>
            <a:ext cx="2736867" cy="1200325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3. Measure the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distance between A and B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638601" y="4479133"/>
            <a:ext cx="4178438" cy="1586846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/>
          <p:cNvSpPr txBox="1"/>
          <p:nvPr/>
        </p:nvSpPr>
        <p:spPr>
          <a:xfrm>
            <a:off x="2499461" y="4575001"/>
            <a:ext cx="278277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4F81BD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98250" y="5989602"/>
            <a:ext cx="265453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4F81BD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02672" y="3313290"/>
            <a:ext cx="2736868" cy="1569656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4. Release the car and measure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the time to travel between A and B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2.11 Determining Speed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5" grpId="0"/>
      <p:bldP spid="6" grpId="0" animBg="1"/>
      <p:bldP spid="9" grpId="0"/>
      <p:bldP spid="16" grpId="0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0" t="1928" b="50139"/>
          <a:stretch>
            <a:fillRect/>
          </a:stretch>
        </p:blipFill>
        <p:spPr>
          <a:xfrm rot="1283953">
            <a:off x="1216058" y="2630119"/>
            <a:ext cx="1879113" cy="12356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1221986">
            <a:off x="921734" y="4495983"/>
            <a:ext cx="6193536" cy="34434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929908"/>
            <a:ext cx="7427171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How could this equipment be used to investigate the effect of height on the speed of the car?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055402" y="3917092"/>
            <a:ext cx="0" cy="2347216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TextBox 4"/>
          <p:cNvSpPr txBox="1"/>
          <p:nvPr/>
        </p:nvSpPr>
        <p:spPr>
          <a:xfrm>
            <a:off x="1194881" y="4859869"/>
            <a:ext cx="62612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4F81BD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5cm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638601" y="4479133"/>
            <a:ext cx="4178438" cy="1586846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/>
          <p:cNvSpPr txBox="1"/>
          <p:nvPr/>
        </p:nvSpPr>
        <p:spPr>
          <a:xfrm>
            <a:off x="2499461" y="4575001"/>
            <a:ext cx="278277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4F81BD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98250" y="5989602"/>
            <a:ext cx="265453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4F81BD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91702" y="2169092"/>
            <a:ext cx="3344001" cy="83099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5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. Determine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speed using speed = distance / time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1701" y="3123073"/>
            <a:ext cx="3344001" cy="83099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6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. Repeat at the heights: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10, 15, 20 and 25cm.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2.11 Determining Speed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895017"/>
            <a:ext cx="7427171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What are the risks in this experiment and how could these be reduced?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3" name="Table 13"/>
          <p:cNvGraphicFramePr>
            <a:graphicFrameLocks noGrp="1"/>
          </p:cNvGraphicFramePr>
          <p:nvPr/>
        </p:nvGraphicFramePr>
        <p:xfrm>
          <a:off x="804445" y="2185005"/>
          <a:ext cx="7879332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8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5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5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Hazard</a:t>
                      </a: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Risk</a:t>
                      </a: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Precaution</a:t>
                      </a:r>
                    </a:p>
                  </a:txBody>
                  <a:tcPr anchor="ctr">
                    <a:solidFill>
                      <a:srgbClr val="94B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Ramp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Falling on feet causing bumps and bruising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Place on floor/low levels to prevent them falling off from a height.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Falling on feet causing bumps and bruising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Use a ‘catch box’ filled with bubble wrap at the end of the ramp.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669059" y="2879124"/>
            <a:ext cx="2842055" cy="963827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25846" y="2675644"/>
            <a:ext cx="2842055" cy="1477323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69059" y="4456251"/>
            <a:ext cx="2842055" cy="963827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25846" y="4252771"/>
            <a:ext cx="2842055" cy="1477323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5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2.11 Determining Speed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  <p:bldP spid="2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0627" y="857402"/>
            <a:ext cx="7427171" cy="11387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400" dirty="0">
                <a:solidFill>
                  <a:schemeClr val="tx1"/>
                </a:solidFill>
                <a:sym typeface="Calibri" panose="020F0502020204030204"/>
              </a:rPr>
              <a:t>What equipment could be used instead of a stopwatch to record time?</a:t>
            </a:r>
          </a:p>
        </p:txBody>
      </p:sp>
      <p:pic>
        <p:nvPicPr>
          <p:cNvPr id="12" name="Picture 11" descr="Icon&#10;&#10;Description automatically generate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0" t="1928" b="50139"/>
          <a:stretch>
            <a:fillRect/>
          </a:stretch>
        </p:blipFill>
        <p:spPr>
          <a:xfrm rot="1283953">
            <a:off x="1216058" y="2630119"/>
            <a:ext cx="1879113" cy="12356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1221986">
            <a:off x="921734" y="4495983"/>
            <a:ext cx="6193536" cy="34434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11" name="Picture 10" descr="Diagram, schematic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26" y="2329901"/>
            <a:ext cx="3616615" cy="33682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56249" y="2112423"/>
            <a:ext cx="3371550" cy="83099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2400" dirty="0">
                <a:latin typeface="+mn-lt"/>
                <a:ea typeface="+mn-ea"/>
                <a:cs typeface="+mn-cs"/>
                <a:sym typeface="Calibri" panose="020F0502020204030204"/>
              </a:rPr>
              <a:t>Use a light gate connected to a digital meter.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6952" y="4974785"/>
            <a:ext cx="3371550" cy="1200325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2400" dirty="0">
                <a:latin typeface="+mn-lt"/>
                <a:ea typeface="+mn-ea"/>
                <a:cs typeface="+mn-cs"/>
                <a:sym typeface="Calibri" panose="020F0502020204030204"/>
              </a:rPr>
              <a:t>This removes timing errors due to human reaction times.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5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2.11 Determining Speed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864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3200" b="1" dirty="0"/>
          </a:p>
          <a:p>
            <a:pPr algn="just"/>
            <a:endParaRPr lang="en-US" sz="32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just"/>
            <a:endParaRPr lang="en-US" sz="32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1598586" y="1125498"/>
            <a:ext cx="7545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>
                <a:solidFill>
                  <a:schemeClr val="tx1"/>
                </a:solidFill>
                <a:latin typeface="+mj-lt"/>
              </a:rPr>
              <a:t>How can we ensure that our results are </a:t>
            </a:r>
            <a:r>
              <a:rPr lang="en-GB" sz="2800" b="1" dirty="0">
                <a:solidFill>
                  <a:srgbClr val="4F81BD"/>
                </a:solidFill>
                <a:latin typeface="+mj-lt"/>
              </a:rPr>
              <a:t>valid</a:t>
            </a:r>
            <a:r>
              <a:rPr lang="en-GB" sz="2800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9905" y="2853345"/>
            <a:ext cx="2922600" cy="1569656"/>
          </a:xfrm>
          <a:prstGeom prst="rect">
            <a:avLst/>
          </a:prstGeom>
          <a:solidFill>
            <a:srgbClr val="94B0D4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US" sz="9600" dirty="0"/>
              <a:t>Valid</a:t>
            </a:r>
          </a:p>
        </p:txBody>
      </p:sp>
      <p:sp>
        <p:nvSpPr>
          <p:cNvPr id="14" name="Google Shape;84;p16"/>
          <p:cNvSpPr txBox="1"/>
          <p:nvPr/>
        </p:nvSpPr>
        <p:spPr>
          <a:xfrm>
            <a:off x="738913" y="2399091"/>
            <a:ext cx="2197853" cy="523220"/>
          </a:xfrm>
          <a:prstGeom prst="rect">
            <a:avLst/>
          </a:prstGeom>
          <a:solidFill>
            <a:schemeClr val="bg1"/>
          </a:solidFill>
          <a:ln w="57150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 algn="ctr"/>
            <a:r>
              <a:rPr lang="en-US" sz="2400" dirty="0">
                <a:latin typeface="Calibri" panose="020F0502020204030204" charset="0"/>
                <a:ea typeface="Cabin"/>
                <a:cs typeface="Calibri" panose="020F0502020204030204" charset="0"/>
                <a:sym typeface="Cabin"/>
              </a:rPr>
              <a:t>Do repeats!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936766" y="3486729"/>
            <a:ext cx="2631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Google Shape;84;p16"/>
          <p:cNvSpPr txBox="1"/>
          <p:nvPr/>
        </p:nvSpPr>
        <p:spPr>
          <a:xfrm>
            <a:off x="738913" y="3032474"/>
            <a:ext cx="2197853" cy="1922133"/>
          </a:xfrm>
          <a:prstGeom prst="rect">
            <a:avLst/>
          </a:prstGeom>
          <a:solidFill>
            <a:schemeClr val="bg1"/>
          </a:solidFill>
          <a:ln w="57150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 algn="ctr"/>
            <a:r>
              <a:rPr lang="en-US" sz="2400" dirty="0">
                <a:latin typeface="Calibri" panose="020F0502020204030204" charset="0"/>
                <a:ea typeface="Cabin"/>
                <a:cs typeface="Calibri" panose="020F0502020204030204" charset="0"/>
                <a:sym typeface="Cabin"/>
              </a:rPr>
              <a:t>This means we can identify any outliers and calculate a mean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141329" y="3486728"/>
            <a:ext cx="301892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Google Shape;84;p16"/>
          <p:cNvSpPr txBox="1"/>
          <p:nvPr/>
        </p:nvSpPr>
        <p:spPr>
          <a:xfrm>
            <a:off x="6480313" y="1765708"/>
            <a:ext cx="2532136" cy="894993"/>
          </a:xfrm>
          <a:prstGeom prst="rect">
            <a:avLst/>
          </a:prstGeom>
          <a:solidFill>
            <a:schemeClr val="bg1"/>
          </a:solidFill>
          <a:ln w="57150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 algn="ctr"/>
            <a:r>
              <a:rPr lang="en-US" sz="2400" dirty="0">
                <a:latin typeface="Calibri" panose="020F0502020204030204" charset="0"/>
                <a:ea typeface="Cabin"/>
                <a:cs typeface="Calibri" panose="020F0502020204030204" charset="0"/>
                <a:sym typeface="Cabin"/>
              </a:rPr>
              <a:t>Have control variables</a:t>
            </a:r>
          </a:p>
        </p:txBody>
      </p:sp>
      <p:sp>
        <p:nvSpPr>
          <p:cNvPr id="20" name="Google Shape;84;p16"/>
          <p:cNvSpPr txBox="1"/>
          <p:nvPr/>
        </p:nvSpPr>
        <p:spPr>
          <a:xfrm>
            <a:off x="6480313" y="2802988"/>
            <a:ext cx="2532136" cy="1569657"/>
          </a:xfrm>
          <a:prstGeom prst="rect">
            <a:avLst/>
          </a:prstGeom>
          <a:solidFill>
            <a:schemeClr val="bg1"/>
          </a:solidFill>
          <a:ln w="57150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 algn="ctr"/>
            <a:r>
              <a:rPr lang="en-US" sz="2400" dirty="0">
                <a:latin typeface="Calibri" panose="020F0502020204030204" charset="0"/>
                <a:ea typeface="Cabin"/>
                <a:cs typeface="Calibri" panose="020F0502020204030204" charset="0"/>
                <a:sym typeface="Cabin"/>
              </a:rPr>
              <a:t>These are variables that are kept the same in an experiment</a:t>
            </a:r>
          </a:p>
        </p:txBody>
      </p:sp>
      <p:sp>
        <p:nvSpPr>
          <p:cNvPr id="5" name="Google Shape;84;p16"/>
          <p:cNvSpPr txBox="1"/>
          <p:nvPr/>
        </p:nvSpPr>
        <p:spPr>
          <a:xfrm>
            <a:off x="6480313" y="4445597"/>
            <a:ext cx="2532136" cy="1569657"/>
          </a:xfrm>
          <a:prstGeom prst="rect">
            <a:avLst/>
          </a:prstGeom>
          <a:solidFill>
            <a:schemeClr val="bg1"/>
          </a:solidFill>
          <a:ln w="57150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 algn="ctr"/>
            <a:r>
              <a:rPr lang="en-US" sz="2400" dirty="0">
                <a:latin typeface="Calibri" panose="020F0502020204030204" charset="0"/>
                <a:ea typeface="Cabin"/>
                <a:cs typeface="Calibri" panose="020F0502020204030204" charset="0"/>
                <a:sym typeface="Cabin"/>
              </a:rPr>
              <a:t>Identify a couple of variables that you would control in the experiment</a:t>
            </a:r>
          </a:p>
        </p:txBody>
      </p:sp>
      <p:sp>
        <p:nvSpPr>
          <p:cNvPr id="7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2.11 Determining Speed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20" grpId="0" animBg="1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864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3200" b="1" dirty="0"/>
          </a:p>
          <a:p>
            <a:pPr algn="just"/>
            <a:endParaRPr lang="en-US" sz="32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just"/>
            <a:endParaRPr lang="en-US" sz="32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1419947" y="929908"/>
            <a:ext cx="75454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>
                <a:solidFill>
                  <a:schemeClr val="tx1"/>
                </a:solidFill>
                <a:latin typeface="+mj-lt"/>
              </a:rPr>
              <a:t>What are the possible control variables in this investigation?</a:t>
            </a:r>
          </a:p>
        </p:txBody>
      </p:sp>
      <p:pic>
        <p:nvPicPr>
          <p:cNvPr id="2" name="Picture 1" descr="Icon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0" t="1928" b="50139"/>
          <a:stretch>
            <a:fillRect/>
          </a:stretch>
        </p:blipFill>
        <p:spPr>
          <a:xfrm rot="1283953">
            <a:off x="1216058" y="2630119"/>
            <a:ext cx="1879113" cy="12356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221986">
            <a:off x="921734" y="4495983"/>
            <a:ext cx="6193536" cy="34434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2859" y="5710998"/>
            <a:ext cx="2829383" cy="461661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2400" dirty="0">
                <a:latin typeface="+mn-lt"/>
                <a:ea typeface="+mn-ea"/>
                <a:cs typeface="+mn-cs"/>
                <a:sym typeface="Calibri" panose="020F0502020204030204"/>
              </a:rPr>
              <a:t>Surface of the ramp.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V="1">
            <a:off x="2787551" y="4668156"/>
            <a:ext cx="647627" cy="1042842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Box 10"/>
          <p:cNvSpPr txBox="1"/>
          <p:nvPr/>
        </p:nvSpPr>
        <p:spPr>
          <a:xfrm>
            <a:off x="4018502" y="1665746"/>
            <a:ext cx="2829383" cy="461661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2400" dirty="0">
                <a:latin typeface="+mn-lt"/>
                <a:ea typeface="+mn-ea"/>
                <a:cs typeface="+mn-cs"/>
                <a:sym typeface="Calibri" panose="020F0502020204030204"/>
              </a:rPr>
              <a:t>Mass of the car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18502" y="2241011"/>
            <a:ext cx="2829383" cy="83099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2400" dirty="0">
                <a:latin typeface="+mn-lt"/>
                <a:ea typeface="+mn-ea"/>
                <a:cs typeface="+mn-cs"/>
                <a:sym typeface="Calibri" panose="020F0502020204030204"/>
              </a:rPr>
              <a:t>Force the car is pushed with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787550" y="1965660"/>
            <a:ext cx="1230952" cy="897585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2.11 Determining Speed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1" y="1029494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some typical values for speed?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779939" y="2120874"/>
          <a:ext cx="5856201" cy="2771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6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9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509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Example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Typical Value of Speed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26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Walking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baseline="0" dirty="0"/>
                        <a:t>1.5m/s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26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Running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baseline="0" dirty="0"/>
                        <a:t>3 m/s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26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Cycling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baseline="0" dirty="0"/>
                        <a:t>6 m/s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26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Sound in Air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baseline="0" dirty="0"/>
                        <a:t>330 m/s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26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Wind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baseline="0" dirty="0"/>
                        <a:t>12m/s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344312" y="2638920"/>
            <a:ext cx="1179443" cy="374038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44312" y="3090800"/>
            <a:ext cx="1179443" cy="374038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44312" y="3566191"/>
            <a:ext cx="1179443" cy="374038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44312" y="4038936"/>
            <a:ext cx="1179443" cy="374038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9939" y="5097095"/>
            <a:ext cx="8146793" cy="830997"/>
          </a:xfrm>
          <a:prstGeom prst="rect">
            <a:avLst/>
          </a:prstGeom>
          <a:solidFill>
            <a:schemeClr val="bg1"/>
          </a:solidFill>
          <a:ln w="57150"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 speed someone walks runs or cycles at can depend on their age, the terrain, their fitness and the distance travelled.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745782" y="2777720"/>
            <a:ext cx="2266667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 speed for each of these is rarely constant.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49578" y="4446838"/>
            <a:ext cx="1179443" cy="374038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5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2.12 Typical Speeds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27" grpId="0" animBg="1"/>
      <p:bldP spid="28" grpId="0" animBg="1"/>
      <p:bldP spid="3" grpId="0" animBg="1"/>
      <p:bldP spid="30" grpId="0" animBg="1"/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1" y="1029494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some typical values for speed?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1026" name="Picture 2" descr="Free vector graphics of Passenger 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60" y="1844308"/>
            <a:ext cx="3658123" cy="195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High Speed Train Railway vector and 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97" y="4033031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Airbus Airline vector and 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111" y="1426957"/>
            <a:ext cx="4445206" cy="222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6660065" y="3802988"/>
            <a:ext cx="2266667" cy="1569660"/>
          </a:xfrm>
          <a:prstGeom prst="rect">
            <a:avLst/>
          </a:prstGeom>
          <a:solidFill>
            <a:schemeClr val="bg1"/>
          </a:solidFill>
          <a:ln w="57150"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Again, the speed for each of these is rarely constant.</a:t>
            </a:r>
          </a:p>
        </p:txBody>
      </p:sp>
      <p:sp>
        <p:nvSpPr>
          <p:cNvPr id="5" name="Rectangle 4"/>
          <p:cNvSpPr/>
          <p:nvPr/>
        </p:nvSpPr>
        <p:spPr>
          <a:xfrm>
            <a:off x="2305333" y="3225512"/>
            <a:ext cx="2266667" cy="461665"/>
          </a:xfrm>
          <a:prstGeom prst="rect">
            <a:avLst/>
          </a:prstGeom>
          <a:solidFill>
            <a:schemeClr val="bg1"/>
          </a:solidFill>
          <a:ln w="57150"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13-30m/s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0723" y="5686159"/>
            <a:ext cx="2266667" cy="461665"/>
          </a:xfrm>
          <a:prstGeom prst="rect">
            <a:avLst/>
          </a:prstGeom>
          <a:solidFill>
            <a:schemeClr val="bg1"/>
          </a:solidFill>
          <a:ln w="57150"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50m/s</a:t>
            </a:r>
          </a:p>
        </p:txBody>
      </p:sp>
      <p:sp>
        <p:nvSpPr>
          <p:cNvPr id="7" name="Rectangle 6"/>
          <p:cNvSpPr/>
          <p:nvPr/>
        </p:nvSpPr>
        <p:spPr>
          <a:xfrm>
            <a:off x="5653797" y="1979584"/>
            <a:ext cx="2266667" cy="461665"/>
          </a:xfrm>
          <a:prstGeom prst="rect">
            <a:avLst/>
          </a:prstGeom>
          <a:solidFill>
            <a:schemeClr val="bg1"/>
          </a:solidFill>
          <a:ln w="57150"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250m/s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2.12 Typical Speeds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2.3 Scalars and Vectors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0582" y="815663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the difference between vectors and scalars?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1193" y="2093237"/>
            <a:ext cx="2673527" cy="120032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ReithSans"/>
              </a:rPr>
              <a:t>Vectors have direction while scalars do not!</a:t>
            </a:r>
            <a:endParaRPr lang="en-GB" sz="23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696577" y="3916633"/>
          <a:ext cx="8315872" cy="283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Scalar Quantity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quantity with magnitude (size) only.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Vector Quantity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quantity with both magnitude (size) and direction.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92982" y="2093237"/>
            <a:ext cx="3576498" cy="120032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ReithSans"/>
              </a:rPr>
              <a:t>Vectors can therefore be represented with an arrow while scalars cant.</a:t>
            </a:r>
            <a:endParaRPr lang="en-GB" sz="23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33192" y="855197"/>
            <a:ext cx="7400878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acceleration when an object falls under gravity?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25" name="Picture 24" descr="A picture containing icon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8" r="5689" b="22222"/>
          <a:stretch>
            <a:fillRect/>
          </a:stretch>
        </p:blipFill>
        <p:spPr>
          <a:xfrm>
            <a:off x="561975" y="2440394"/>
            <a:ext cx="5457825" cy="318289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200192" y="1994837"/>
            <a:ext cx="4411570" cy="1200325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Near the Earth’</a:t>
            </a: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s surface any object falling freely under gravity has an acceleration of around </a:t>
            </a:r>
            <a:r>
              <a:rPr lang="en-US" sz="2400" b="1" dirty="0">
                <a:solidFill>
                  <a:srgbClr val="4F81BD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10m/s</a:t>
            </a:r>
            <a:r>
              <a:rPr lang="en-US" sz="2400" b="1" baseline="30000" dirty="0">
                <a:solidFill>
                  <a:srgbClr val="4F81BD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2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4F81BD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00192" y="3305087"/>
            <a:ext cx="4411570" cy="1200325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An object falling though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a fluid will accelerate due to the force of gravity.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35022" y="4612301"/>
            <a:ext cx="4976740" cy="1200325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In real life objects only accelerate at a constant rate if air resistance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and the short distance they fall is ignored.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9192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921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2.13 Freefall Acceleration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975" y="815663"/>
            <a:ext cx="8365895" cy="3985706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If the resultant force acting on an object is zero and: </a:t>
            </a:r>
          </a:p>
          <a:p>
            <a:pPr algn="just"/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  <a:p>
            <a:pPr algn="just"/>
            <a:endParaRPr lang="en-GB" sz="2300" dirty="0">
              <a:effectLst/>
              <a:latin typeface="Calibri" panose="020F0502020204030204" charset="0"/>
              <a:cs typeface="Calibri" panose="020F0502020204030204" charset="0"/>
            </a:endParaRPr>
          </a:p>
          <a:p>
            <a:pPr algn="just"/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  <a:p>
            <a:pPr algn="just"/>
            <a:endParaRPr lang="en-GB" sz="2300" dirty="0">
              <a:effectLst/>
              <a:latin typeface="Calibri" panose="020F0502020204030204" charset="0"/>
              <a:cs typeface="Calibri" panose="020F0502020204030204" charset="0"/>
            </a:endParaRPr>
          </a:p>
          <a:p>
            <a:pPr algn="just"/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  <a:p>
            <a:pPr algn="just"/>
            <a:endParaRPr lang="en-GB" sz="2300" dirty="0">
              <a:effectLst/>
              <a:latin typeface="Calibri" panose="020F0502020204030204" charset="0"/>
              <a:cs typeface="Calibri" panose="020F0502020204030204" charset="0"/>
            </a:endParaRPr>
          </a:p>
          <a:p>
            <a:pPr algn="just"/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  <a:p>
            <a:pPr algn="just"/>
            <a:endParaRPr lang="en-GB" sz="2300" dirty="0">
              <a:effectLst/>
              <a:latin typeface="Calibri" panose="020F0502020204030204" charset="0"/>
              <a:cs typeface="Calibri" panose="020F0502020204030204" charset="0"/>
            </a:endParaRPr>
          </a:p>
          <a:p>
            <a:pPr algn="just"/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  <a:p>
            <a:pPr algn="just"/>
            <a:endParaRPr lang="en-GB" sz="23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1266" name="Picture 2" descr="Free vector graphics of 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542" y="1630506"/>
            <a:ext cx="4775822" cy="263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2682" y="1621266"/>
            <a:ext cx="3233060" cy="461661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The object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is stationary.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6447" y="1630506"/>
            <a:ext cx="4211915" cy="461661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The object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will remain stationary.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7070" y="2690907"/>
            <a:ext cx="3233060" cy="461661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The object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is moving.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6447" y="2506240"/>
            <a:ext cx="4211915" cy="83099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The object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will continue to move at the same speed and direction.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8096" y="4084596"/>
            <a:ext cx="8159774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W</a:t>
            </a:r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hen a vehicle travels at a steady speed the resistive forces balance the driving force.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8096" y="5067883"/>
            <a:ext cx="8159774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So, the velocity (speed and/or direction) of an object will only change if a resultant force is acting on the object. 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2.14 Newtons 1</a:t>
            </a:r>
            <a:r>
              <a:rPr lang="en-US" altLang="en-US" sz="4000" b="1" baseline="30000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st</a:t>
            </a:r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Law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99562" y="870257"/>
            <a:ext cx="7400878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will happen to the motion of each of these cars and why? 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1026" name="Picture 2" descr="Free Car Green vector and 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859" y="2142308"/>
            <a:ext cx="2834640" cy="142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ree Car Green vector and 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859" y="3590468"/>
            <a:ext cx="2834640" cy="142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ree Car Green vector and 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859" y="5038628"/>
            <a:ext cx="2834640" cy="142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766459" y="2429062"/>
            <a:ext cx="1071155" cy="509451"/>
          </a:xfrm>
          <a:prstGeom prst="rightArrow">
            <a:avLst/>
          </a:prstGeom>
          <a:solidFill>
            <a:srgbClr val="94B0D4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Right Arrow 9"/>
          <p:cNvSpPr/>
          <p:nvPr/>
        </p:nvSpPr>
        <p:spPr>
          <a:xfrm rot="10800000">
            <a:off x="728425" y="2429062"/>
            <a:ext cx="1071155" cy="509451"/>
          </a:xfrm>
          <a:prstGeom prst="rightArrow">
            <a:avLst/>
          </a:prstGeom>
          <a:solidFill>
            <a:srgbClr val="94B0D4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766458" y="4106139"/>
            <a:ext cx="1071155" cy="509451"/>
          </a:xfrm>
          <a:prstGeom prst="rightArrow">
            <a:avLst/>
          </a:prstGeom>
          <a:solidFill>
            <a:srgbClr val="94B0D4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Right Arrow 11"/>
          <p:cNvSpPr/>
          <p:nvPr/>
        </p:nvSpPr>
        <p:spPr>
          <a:xfrm rot="10800000">
            <a:off x="728424" y="4106139"/>
            <a:ext cx="654402" cy="509451"/>
          </a:xfrm>
          <a:prstGeom prst="rightArrow">
            <a:avLst/>
          </a:prstGeom>
          <a:solidFill>
            <a:srgbClr val="94B0D4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728425" y="5554299"/>
            <a:ext cx="1071155" cy="509451"/>
          </a:xfrm>
          <a:prstGeom prst="rightArrow">
            <a:avLst/>
          </a:prstGeom>
          <a:solidFill>
            <a:srgbClr val="94B0D4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302035" y="5554299"/>
            <a:ext cx="535578" cy="509451"/>
          </a:xfrm>
          <a:prstGeom prst="rightArrow">
            <a:avLst/>
          </a:prstGeom>
          <a:solidFill>
            <a:srgbClr val="94B0D4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6504" y="2142308"/>
            <a:ext cx="1831594" cy="1200325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Car will travel at a constant velocity.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62503" y="2326973"/>
            <a:ext cx="1937937" cy="830993"/>
          </a:xfrm>
          <a:prstGeom prst="rect">
            <a:avLst/>
          </a:prstGeom>
          <a:solidFill>
            <a:srgbClr val="94B0D4"/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Forces are balanced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36504" y="3945367"/>
            <a:ext cx="1831594" cy="83099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Car will accelerate.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62503" y="3760700"/>
            <a:ext cx="1937937" cy="1200325"/>
          </a:xfrm>
          <a:prstGeom prst="rect">
            <a:avLst/>
          </a:prstGeom>
          <a:solidFill>
            <a:srgbClr val="94B0D4"/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Forward force 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bigger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than backwards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36504" y="5334743"/>
            <a:ext cx="1831594" cy="83099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Car will decelerate.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62502" y="5218705"/>
            <a:ext cx="1937937" cy="1200325"/>
          </a:xfrm>
          <a:prstGeom prst="rect">
            <a:avLst/>
          </a:prstGeom>
          <a:solidFill>
            <a:srgbClr val="94B0D4"/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Forward force 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smaller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than backwards</a:t>
            </a:r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2.14 Newtons 1</a:t>
            </a:r>
            <a:r>
              <a:rPr lang="en-US" altLang="en-US" sz="4000" b="1" baseline="30000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st</a:t>
            </a:r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Law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99562" y="1092328"/>
            <a:ext cx="7400878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Newtons 2</a:t>
            </a:r>
            <a:r>
              <a:rPr lang="en-GB" sz="3200" baseline="30000" dirty="0">
                <a:sym typeface="Calibri" panose="020F0502020204030204"/>
              </a:rPr>
              <a:t>nd</a:t>
            </a:r>
            <a:r>
              <a:rPr lang="en-GB" sz="3200" dirty="0">
                <a:sym typeface="Calibri" panose="020F0502020204030204"/>
              </a:rPr>
              <a:t> Law?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8" name="Table 5"/>
          <p:cNvGraphicFramePr>
            <a:graphicFrameLocks noGrp="1"/>
          </p:cNvGraphicFramePr>
          <p:nvPr/>
        </p:nvGraphicFramePr>
        <p:xfrm>
          <a:off x="696577" y="3900876"/>
          <a:ext cx="8315872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Newtons Second Law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law of motion that states the acceleration of an object is proportional to the resultant force acting on the object and inversely proportional to the mass of the object.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434084" y="4403528"/>
            <a:ext cx="5466356" cy="1477323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0860" y="2106651"/>
            <a:ext cx="8401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Resultant Force = Mass x Acceleration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42687" y="2603774"/>
            <a:ext cx="2532185" cy="1383351"/>
            <a:chOff x="773723" y="3510765"/>
            <a:chExt cx="2532185" cy="1383351"/>
          </a:xfrm>
        </p:grpSpPr>
        <p:cxnSp>
          <p:nvCxnSpPr>
            <p:cNvPr id="12" name="Straight Arrow Connector 11"/>
            <p:cNvCxnSpPr>
              <a:stCxn id="14" idx="0"/>
            </p:cNvCxnSpPr>
            <p:nvPr/>
          </p:nvCxnSpPr>
          <p:spPr>
            <a:xfrm flipV="1">
              <a:off x="2039816" y="3510765"/>
              <a:ext cx="275166" cy="54073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773723" y="4051495"/>
              <a:ext cx="2532185" cy="842621"/>
              <a:chOff x="773723" y="4051495"/>
              <a:chExt cx="2532185" cy="84262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773723" y="4051495"/>
                <a:ext cx="2532185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2400" dirty="0">
                    <a:latin typeface="+mn-lt"/>
                    <a:ea typeface="+mn-ea"/>
                    <a:cs typeface="+mn-cs"/>
                    <a:sym typeface="Calibri" panose="020F0502020204030204"/>
                  </a:rPr>
                  <a:t>Newtons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944758" y="4432455"/>
                <a:ext cx="291101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 panose="020F0502020204030204"/>
                  </a:rPr>
                  <a:t>N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5369330" y="1032747"/>
            <a:ext cx="2434996" cy="1147004"/>
            <a:chOff x="4408617" y="3487970"/>
            <a:chExt cx="2434996" cy="1147004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4408617" y="4091378"/>
              <a:ext cx="1092267" cy="543596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529668" y="3487970"/>
              <a:ext cx="1313945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Kilograms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92193" y="3866201"/>
              <a:ext cx="376061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k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g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41089" y="2497094"/>
            <a:ext cx="3515254" cy="1361187"/>
            <a:chOff x="5541089" y="3510764"/>
            <a:chExt cx="3515254" cy="1361187"/>
          </a:xfrm>
        </p:grpSpPr>
        <p:cxnSp>
          <p:nvCxnSpPr>
            <p:cNvPr id="22" name="Straight Arrow Connector 21"/>
            <p:cNvCxnSpPr/>
            <p:nvPr/>
          </p:nvCxnSpPr>
          <p:spPr>
            <a:xfrm flipH="1" flipV="1">
              <a:off x="7331763" y="3510764"/>
              <a:ext cx="64407" cy="540731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541089" y="4108904"/>
              <a:ext cx="3515254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Metres per second squared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10870" y="4410290"/>
              <a:ext cx="674796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m/s</a:t>
              </a:r>
              <a:r>
                <a:rPr lang="en-US" sz="2400" baseline="30000" dirty="0">
                  <a:latin typeface="+mn-lt"/>
                  <a:ea typeface="+mn-ea"/>
                  <a:cs typeface="+mn-cs"/>
                  <a:sym typeface="Calibri" panose="020F0502020204030204"/>
                </a:rPr>
                <a:t>2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428738" y="2621115"/>
            <a:ext cx="1940592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F =</a:t>
            </a:r>
            <a:r>
              <a:rPr kumimoji="0" lang="en-US" sz="4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m x a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2.15 Newtons 2</a:t>
            </a:r>
            <a:r>
              <a:rPr lang="en-US" altLang="en-US" sz="4000" b="1" baseline="30000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nd </a:t>
            </a:r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Law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2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1842112"/>
          <a:ext cx="5241358" cy="4173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5g = 0.005kg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52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F = m x 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F = 0.005 x 25</a:t>
                      </a:r>
                      <a:endParaRPr lang="en-US" sz="2000" i="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dirty="0">
                          <a:latin typeface="Calibri" panose="020F0502020204030204" charset="0"/>
                          <a:cs typeface="Calibri" panose="020F0502020204030204" charset="0"/>
                        </a:rPr>
                        <a:t>0.125</a:t>
                      </a:r>
                      <a:endParaRPr lang="en-US" sz="2000" i="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0.13N</a:t>
                      </a:r>
                      <a:endParaRPr lang="en-US" sz="200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771257"/>
            <a:ext cx="8447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chemeClr val="tx1"/>
                </a:solidFill>
                <a:sym typeface="Calibri" panose="020F0502020204030204"/>
              </a:rPr>
              <a:t>Calculate the resultant force when the mass is 5g and the acceleration is 25m/s</a:t>
            </a:r>
            <a:r>
              <a:rPr lang="en-GB" sz="2800" b="1" baseline="30000" dirty="0">
                <a:solidFill>
                  <a:schemeClr val="tx1"/>
                </a:solidFill>
                <a:sym typeface="Calibri" panose="020F0502020204030204"/>
              </a:rPr>
              <a:t>2</a:t>
            </a:r>
            <a:r>
              <a:rPr lang="en-GB" sz="2800" b="1" dirty="0">
                <a:solidFill>
                  <a:schemeClr val="tx1"/>
                </a:solidFill>
                <a:sym typeface="Calibri" panose="020F0502020204030204"/>
              </a:rPr>
              <a:t>. (3)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0407" y="1964043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48969" y="2901879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99643" y="3798098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9114" y="5341311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3013" y="4525125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70638" y="1964043"/>
            <a:ext cx="3441810" cy="461661"/>
            <a:chOff x="5570638" y="2512683"/>
            <a:chExt cx="3441810" cy="461661"/>
          </a:xfrm>
        </p:grpSpPr>
        <p:sp>
          <p:nvSpPr>
            <p:cNvPr id="10" name="TextBox 9"/>
            <p:cNvSpPr txBox="1"/>
            <p:nvPr/>
          </p:nvSpPr>
          <p:spPr>
            <a:xfrm>
              <a:off x="6052411" y="2512683"/>
              <a:ext cx="2960037" cy="461661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Usually 1 mark for this.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 flipV="1">
              <a:off x="5570638" y="2743513"/>
              <a:ext cx="481773" cy="1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4" name="Group 23"/>
          <p:cNvGrpSpPr/>
          <p:nvPr/>
        </p:nvGrpSpPr>
        <p:grpSpPr>
          <a:xfrm>
            <a:off x="5645426" y="3773144"/>
            <a:ext cx="3364275" cy="1200325"/>
            <a:chOff x="5645426" y="1299150"/>
            <a:chExt cx="3364275" cy="1200325"/>
          </a:xfrm>
        </p:grpSpPr>
        <p:sp>
          <p:nvSpPr>
            <p:cNvPr id="25" name="TextBox 24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Show each step that you do.  1 mark available here. </a:t>
              </a:r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>
              <a:off x="5645426" y="1899313"/>
              <a:ext cx="404238" cy="317613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2.15 Newtons 2</a:t>
            </a:r>
            <a:r>
              <a:rPr lang="en-US" altLang="en-US" sz="4000" b="1" baseline="30000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nd </a:t>
            </a:r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Law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1842112"/>
          <a:ext cx="5241358" cy="4173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1.8kN = 1800N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52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F = m x 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dirty="0">
                          <a:latin typeface="Calibri" panose="020F0502020204030204" charset="0"/>
                          <a:cs typeface="Calibri" panose="020F0502020204030204" charset="0"/>
                        </a:rPr>
                        <a:t>1800 = m x 12</a:t>
                      </a:r>
                      <a:endParaRPr lang="en-US" sz="2000" i="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m = 1800 / 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150kg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771257"/>
            <a:ext cx="8447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chemeClr val="tx1"/>
                </a:solidFill>
                <a:sym typeface="Calibri" panose="020F0502020204030204"/>
              </a:rPr>
              <a:t>What will mass be when the force is 1.8kN and the acceleration is 12m/s</a:t>
            </a:r>
            <a:r>
              <a:rPr lang="en-GB" sz="2800" b="1" baseline="30000" dirty="0">
                <a:solidFill>
                  <a:schemeClr val="tx1"/>
                </a:solidFill>
                <a:sym typeface="Calibri" panose="020F0502020204030204"/>
              </a:rPr>
              <a:t>2</a:t>
            </a:r>
            <a:endParaRPr lang="en-GB" sz="2800" b="1" dirty="0">
              <a:solidFill>
                <a:schemeClr val="tx1"/>
              </a:solidFill>
              <a:sym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6642" y="1895552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5204" y="2833388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95878" y="3729607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45349" y="5356179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5349" y="4559367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70638" y="1964043"/>
            <a:ext cx="3441810" cy="461661"/>
            <a:chOff x="5570638" y="2512683"/>
            <a:chExt cx="3441810" cy="461661"/>
          </a:xfrm>
        </p:grpSpPr>
        <p:sp>
          <p:nvSpPr>
            <p:cNvPr id="10" name="TextBox 9"/>
            <p:cNvSpPr txBox="1"/>
            <p:nvPr/>
          </p:nvSpPr>
          <p:spPr>
            <a:xfrm>
              <a:off x="6052411" y="2512683"/>
              <a:ext cx="2960037" cy="461661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Usually 1 mark for this.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 flipV="1">
              <a:off x="5570638" y="2743513"/>
              <a:ext cx="481773" cy="1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4" name="Group 23"/>
          <p:cNvGrpSpPr/>
          <p:nvPr/>
        </p:nvGrpSpPr>
        <p:grpSpPr>
          <a:xfrm>
            <a:off x="5645426" y="3773144"/>
            <a:ext cx="3364275" cy="1200325"/>
            <a:chOff x="5645426" y="1299150"/>
            <a:chExt cx="3364275" cy="1200325"/>
          </a:xfrm>
        </p:grpSpPr>
        <p:sp>
          <p:nvSpPr>
            <p:cNvPr id="25" name="TextBox 24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Show each step that you do.  1 mark available here. </a:t>
              </a:r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>
              <a:off x="5645426" y="1899313"/>
              <a:ext cx="404238" cy="317613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2.15 Newtons 2</a:t>
            </a:r>
            <a:r>
              <a:rPr lang="en-US" altLang="en-US" sz="4000" b="1" baseline="30000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nd </a:t>
            </a:r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Law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9330" y="971138"/>
          <a:ext cx="8167402" cy="48665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391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charset="0"/>
                          <a:cs typeface="Calibri" panose="020F0502020204030204" charset="0"/>
                        </a:rPr>
                        <a:t>Calculate acceleration when…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Mass is 7kg and force is 12N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Mass is 82g and force is 14N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Mass is 351g and force is 1.71kN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35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82g = 0.082kg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351g = 0.351kg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1.71kN = 1710N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8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F = m x a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F = m x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F = m x 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8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dirty="0">
                          <a:latin typeface="Calibri" panose="020F0502020204030204" charset="0"/>
                          <a:cs typeface="Calibri" panose="020F0502020204030204" charset="0"/>
                        </a:rPr>
                        <a:t>12 = 7 x a</a:t>
                      </a:r>
                      <a:endParaRPr lang="en-US" sz="2000" i="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dirty="0">
                          <a:latin typeface="Calibri" panose="020F0502020204030204" charset="0"/>
                          <a:cs typeface="Calibri" panose="020F0502020204030204" charset="0"/>
                        </a:rPr>
                        <a:t>14 = 0.082 x a</a:t>
                      </a:r>
                      <a:endParaRPr lang="en-US" sz="2000" i="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dirty="0">
                          <a:latin typeface="Calibri" panose="020F0502020204030204" charset="0"/>
                          <a:cs typeface="Calibri" panose="020F0502020204030204" charset="0"/>
                        </a:rPr>
                        <a:t>1710 = 0.351 x a</a:t>
                      </a:r>
                      <a:endParaRPr lang="en-US" sz="2000" i="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011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a = 12 / 7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= 1.7142857143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a = 14 / 0.082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= 170.7317073171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a = 1710/ 0.35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= </a:t>
                      </a:r>
                      <a:r>
                        <a:rPr lang="en-US" sz="2000" b="0" i="0" u="none" baseline="0" dirty="0"/>
                        <a:t>4,871.794871795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135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1.7m/s</a:t>
                      </a:r>
                      <a:r>
                        <a:rPr lang="en-US" sz="2000" b="0" i="0" u="none" baseline="30000" dirty="0">
                          <a:latin typeface="Calibri" panose="020F0502020204030204" charset="0"/>
                          <a:cs typeface="Calibri" panose="020F0502020204030204" charset="0"/>
                        </a:rPr>
                        <a:t>2</a:t>
                      </a:r>
                      <a:endParaRPr lang="en-US" sz="2000" b="0" i="0" u="none" baseline="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171m/s</a:t>
                      </a:r>
                      <a:r>
                        <a:rPr lang="en-US" sz="2000" b="0" i="0" u="none" baseline="30000" dirty="0">
                          <a:latin typeface="Calibri" panose="020F0502020204030204" charset="0"/>
                          <a:cs typeface="Calibri" panose="020F0502020204030204" charset="0"/>
                        </a:rPr>
                        <a:t>2</a:t>
                      </a:r>
                      <a:endParaRPr lang="en-US" sz="2000" b="0" i="0" u="none" baseline="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4,872m/s</a:t>
                      </a:r>
                      <a:r>
                        <a:rPr lang="en-US" sz="2000" b="0" i="0" u="none" baseline="30000" dirty="0">
                          <a:latin typeface="Calibri" panose="020F0502020204030204" charset="0"/>
                          <a:cs typeface="Calibri" panose="020F0502020204030204" charset="0"/>
                        </a:rPr>
                        <a:t>2</a:t>
                      </a:r>
                      <a:endParaRPr lang="en-US" sz="2000" b="0" i="0" u="none" baseline="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22220" y="2311150"/>
            <a:ext cx="1827041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22221" y="2897313"/>
            <a:ext cx="18270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81421" y="3549952"/>
            <a:ext cx="17678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10301" y="4245658"/>
            <a:ext cx="1838960" cy="64632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66702" y="5396472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72954" y="2270049"/>
            <a:ext cx="18270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43031" y="2855417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02554" y="3523582"/>
            <a:ext cx="17678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35694" y="4108950"/>
            <a:ext cx="1964299" cy="92332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31263" y="5395543"/>
            <a:ext cx="1625600" cy="36932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65375" y="2065384"/>
            <a:ext cx="1862909" cy="64632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23686" y="2859431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65375" y="3425210"/>
            <a:ext cx="1942221" cy="553994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43882" y="4153324"/>
            <a:ext cx="1963714" cy="83099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181996" y="5395543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2.15 Newtons 2</a:t>
            </a:r>
            <a:r>
              <a:rPr lang="en-US" altLang="en-US" sz="4000" b="1" baseline="30000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nd </a:t>
            </a:r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Law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1" y="896974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the equation that you would use to calculate weight?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0860" y="2106651"/>
            <a:ext cx="8401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Weight = Mass x Gravitational Field Strength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2687" y="2695214"/>
            <a:ext cx="2532185" cy="1383351"/>
            <a:chOff x="773723" y="3510765"/>
            <a:chExt cx="2532185" cy="1383351"/>
          </a:xfrm>
        </p:grpSpPr>
        <p:cxnSp>
          <p:nvCxnSpPr>
            <p:cNvPr id="8" name="Straight Arrow Connector 7"/>
            <p:cNvCxnSpPr>
              <a:stCxn id="7" idx="0"/>
            </p:cNvCxnSpPr>
            <p:nvPr/>
          </p:nvCxnSpPr>
          <p:spPr>
            <a:xfrm flipV="1">
              <a:off x="2039816" y="3510765"/>
              <a:ext cx="275166" cy="54073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773723" y="4051495"/>
              <a:ext cx="2532185" cy="842621"/>
              <a:chOff x="773723" y="4051495"/>
              <a:chExt cx="2532185" cy="84262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773723" y="4051495"/>
                <a:ext cx="2532185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2400" dirty="0">
                    <a:latin typeface="+mn-lt"/>
                    <a:ea typeface="+mn-ea"/>
                    <a:cs typeface="+mn-cs"/>
                    <a:sym typeface="Calibri" panose="020F0502020204030204"/>
                  </a:rPr>
                  <a:t>Newtons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944758" y="4432455"/>
                <a:ext cx="291101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 panose="020F0502020204030204"/>
                  </a:rPr>
                  <a:t>N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2499483" y="2779813"/>
            <a:ext cx="1313945" cy="1441879"/>
            <a:chOff x="5529668" y="2885983"/>
            <a:chExt cx="1313945" cy="1441879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6080224" y="2885983"/>
              <a:ext cx="28784" cy="686961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529668" y="3487970"/>
              <a:ext cx="1313945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Kilograms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92193" y="3866201"/>
              <a:ext cx="376061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k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g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65929" y="2695214"/>
            <a:ext cx="2848917" cy="1361187"/>
            <a:chOff x="6165929" y="3510764"/>
            <a:chExt cx="2848917" cy="1361187"/>
          </a:xfrm>
        </p:grpSpPr>
        <p:cxnSp>
          <p:nvCxnSpPr>
            <p:cNvPr id="14" name="Straight Arrow Connector 13"/>
            <p:cNvCxnSpPr/>
            <p:nvPr/>
          </p:nvCxnSpPr>
          <p:spPr>
            <a:xfrm flipH="1" flipV="1">
              <a:off x="7331763" y="3510764"/>
              <a:ext cx="64407" cy="540731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165929" y="4108904"/>
              <a:ext cx="2848917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Newtons per kilogram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10870" y="4410290"/>
              <a:ext cx="693456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N/kg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428738" y="2621115"/>
            <a:ext cx="2169821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 =</a:t>
            </a:r>
            <a:r>
              <a:rPr kumimoji="0" lang="en-US" sz="4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m x g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aphicFrame>
        <p:nvGraphicFramePr>
          <p:cNvPr id="19" name="Table 5"/>
          <p:cNvGraphicFramePr>
            <a:graphicFrameLocks noGrp="1"/>
          </p:cNvGraphicFramePr>
          <p:nvPr/>
        </p:nvGraphicFramePr>
        <p:xfrm>
          <a:off x="696577" y="4348121"/>
          <a:ext cx="8315872" cy="1557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19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Weight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The force acting on an object due to gravity.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3457314" y="4833601"/>
            <a:ext cx="5466356" cy="105783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2.16 Weight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2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2.17 Measuring Weight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3204" y="1094721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is weight measured?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3576" y="6428650"/>
            <a:ext cx="309880" cy="30670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1400" b="1" dirty="0">
              <a:solidFill>
                <a:srgbClr val="4A7CB5"/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89282" y="2663417"/>
            <a:ext cx="4897045" cy="1569660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To make a measurement of weight, we have to measure the force pulling the object towards the centre of the Earth. 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7" name="Picture 6" descr="A close-up of a measuring device&#10;&#10;Description automatically generated with low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31" y="1958550"/>
            <a:ext cx="680722" cy="40091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89282" y="4415590"/>
            <a:ext cx="4897045" cy="46166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To do this we use a newton meter.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1723482"/>
          <a:ext cx="5241358" cy="4173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138g = 0.138kg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52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W = m x 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W = 0.138 x 9.8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W = 1.3524</a:t>
                      </a:r>
                      <a:endParaRPr lang="en-US" sz="2000" i="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/>
                        <a:t>1.35N</a:t>
                      </a:r>
                      <a:endParaRPr lang="en-US" sz="20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737292"/>
            <a:ext cx="8447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chemeClr val="tx1"/>
                </a:solidFill>
                <a:sym typeface="Calibri" panose="020F0502020204030204"/>
              </a:rPr>
              <a:t>A book has a mass of 138g and gravitational field strength is 9.8N/kg. Calculate its weight. (4)</a:t>
            </a:r>
          </a:p>
        </p:txBody>
      </p:sp>
      <p:sp>
        <p:nvSpPr>
          <p:cNvPr id="5" name="Rectangle 4"/>
          <p:cNvSpPr/>
          <p:nvPr/>
        </p:nvSpPr>
        <p:spPr>
          <a:xfrm>
            <a:off x="3574774" y="1844520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4774" y="2703100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5448" y="3571682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4460" y="5264689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9248" y="4338004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70638" y="1845413"/>
            <a:ext cx="3441810" cy="461661"/>
            <a:chOff x="5570638" y="2512683"/>
            <a:chExt cx="3441810" cy="461661"/>
          </a:xfrm>
        </p:grpSpPr>
        <p:sp>
          <p:nvSpPr>
            <p:cNvPr id="10" name="TextBox 9"/>
            <p:cNvSpPr txBox="1"/>
            <p:nvPr/>
          </p:nvSpPr>
          <p:spPr>
            <a:xfrm>
              <a:off x="6052411" y="2512683"/>
              <a:ext cx="2960037" cy="461661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Usually 1 mark for this.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 flipV="1">
              <a:off x="5570638" y="2743513"/>
              <a:ext cx="481773" cy="1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4" name="Group 23"/>
          <p:cNvGrpSpPr/>
          <p:nvPr/>
        </p:nvGrpSpPr>
        <p:grpSpPr>
          <a:xfrm>
            <a:off x="5645426" y="2888392"/>
            <a:ext cx="3364275" cy="1893365"/>
            <a:chOff x="5645426" y="1299150"/>
            <a:chExt cx="3364275" cy="1893365"/>
          </a:xfrm>
        </p:grpSpPr>
        <p:sp>
          <p:nvSpPr>
            <p:cNvPr id="25" name="TextBox 24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Show each step that you do.  1 mark available here. </a:t>
              </a:r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>
              <a:off x="5645426" y="1899313"/>
              <a:ext cx="404238" cy="1293202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8" name="Group 27"/>
          <p:cNvGrpSpPr/>
          <p:nvPr/>
        </p:nvGrpSpPr>
        <p:grpSpPr>
          <a:xfrm>
            <a:off x="5486400" y="4662826"/>
            <a:ext cx="3523301" cy="1200325"/>
            <a:chOff x="5486400" y="1299150"/>
            <a:chExt cx="3523301" cy="1200325"/>
          </a:xfrm>
        </p:grpSpPr>
        <p:sp>
          <p:nvSpPr>
            <p:cNvPr id="29" name="TextBox 28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Answer to 3 </a:t>
              </a:r>
              <a:r>
                <a:rPr lang="en-US" sz="2400" dirty="0" err="1">
                  <a:latin typeface="+mn-lt"/>
                  <a:ea typeface="+mn-ea"/>
                  <a:cs typeface="+mn-cs"/>
                  <a:sym typeface="Calibri" panose="020F0502020204030204"/>
                </a:rPr>
                <a:t>s.f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 which is the same as the values in the qu.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cxnSp>
          <p:nvCxnSpPr>
            <p:cNvPr id="30" name="Straight Arrow Connector 29"/>
            <p:cNvCxnSpPr>
              <a:stCxn id="29" idx="1"/>
            </p:cNvCxnSpPr>
            <p:nvPr/>
          </p:nvCxnSpPr>
          <p:spPr>
            <a:xfrm flipH="1">
              <a:off x="5486400" y="1899313"/>
              <a:ext cx="563264" cy="0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2.18 Gravitational Field Strength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800100" y="2916637"/>
          <a:ext cx="7943850" cy="29092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1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135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Scalar Quantities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Vector Quantities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201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Mass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Density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Temperature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Energy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Distance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Speed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Momentum</a:t>
                      </a:r>
                    </a:p>
                    <a:p>
                      <a:pPr algn="ctr"/>
                      <a:r>
                        <a:rPr lang="en-US" sz="2400" dirty="0"/>
                        <a:t>Acceleration</a:t>
                      </a:r>
                    </a:p>
                    <a:p>
                      <a:pPr algn="ctr"/>
                      <a:r>
                        <a:rPr lang="en-US" sz="2400" dirty="0"/>
                        <a:t>Force</a:t>
                      </a:r>
                    </a:p>
                    <a:p>
                      <a:pPr algn="ctr"/>
                      <a:r>
                        <a:rPr lang="en-US" sz="2400" dirty="0"/>
                        <a:t>Displacement</a:t>
                      </a:r>
                    </a:p>
                    <a:p>
                      <a:pPr algn="ctr"/>
                      <a:r>
                        <a:rPr lang="en-US" sz="2400" dirty="0"/>
                        <a:t>Weight</a:t>
                      </a:r>
                    </a:p>
                    <a:p>
                      <a:pPr algn="ctr"/>
                      <a:r>
                        <a:rPr lang="en-US" sz="2400" dirty="0"/>
                        <a:t>Velocity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71721" y="1468295"/>
            <a:ext cx="891651" cy="523216"/>
          </a:xfrm>
          <a:prstGeom prst="rect">
            <a:avLst/>
          </a:prstGeom>
          <a:solidFill>
            <a:srgbClr val="4F81BD">
              <a:alpha val="60000"/>
            </a:srgbClr>
          </a:solidFill>
          <a:ln w="190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Force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23718" y="2134916"/>
            <a:ext cx="1132229" cy="523216"/>
          </a:xfrm>
          <a:prstGeom prst="rect">
            <a:avLst/>
          </a:prstGeom>
          <a:solidFill>
            <a:srgbClr val="4F81BD">
              <a:alpha val="60000"/>
            </a:srgbClr>
          </a:solidFill>
          <a:ln w="190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Weight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19622" y="1454177"/>
            <a:ext cx="2079924" cy="523216"/>
          </a:xfrm>
          <a:prstGeom prst="rect">
            <a:avLst/>
          </a:prstGeom>
          <a:solidFill>
            <a:srgbClr val="4F81BD">
              <a:alpha val="60000"/>
            </a:srgbClr>
          </a:solidFill>
          <a:ln w="190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Displacement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80844" y="2134916"/>
            <a:ext cx="1243030" cy="523216"/>
          </a:xfrm>
          <a:prstGeom prst="rect">
            <a:avLst/>
          </a:prstGeom>
          <a:solidFill>
            <a:srgbClr val="4F81BD">
              <a:alpha val="60000"/>
            </a:srgbClr>
          </a:solidFill>
          <a:ln w="190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Velocity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66681" y="807801"/>
            <a:ext cx="1909045" cy="523216"/>
          </a:xfrm>
          <a:prstGeom prst="rect">
            <a:avLst/>
          </a:prstGeom>
          <a:solidFill>
            <a:srgbClr val="4F81BD">
              <a:alpha val="60000"/>
            </a:srgbClr>
          </a:solidFill>
          <a:ln w="190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Acceleration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45268" y="807801"/>
            <a:ext cx="1836268" cy="523216"/>
          </a:xfrm>
          <a:prstGeom prst="rect">
            <a:avLst/>
          </a:prstGeom>
          <a:solidFill>
            <a:srgbClr val="4F81BD">
              <a:alpha val="60000"/>
            </a:srgbClr>
          </a:solidFill>
          <a:ln w="190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Momentum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14619" y="1462153"/>
            <a:ext cx="853756" cy="523216"/>
          </a:xfrm>
          <a:prstGeom prst="rect">
            <a:avLst/>
          </a:prstGeom>
          <a:solidFill>
            <a:srgbClr val="4F81BD">
              <a:alpha val="60000"/>
            </a:srgbClr>
          </a:solidFill>
          <a:ln w="190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Mass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75317" y="2120797"/>
            <a:ext cx="1084460" cy="523216"/>
          </a:xfrm>
          <a:prstGeom prst="rect">
            <a:avLst/>
          </a:prstGeom>
          <a:solidFill>
            <a:srgbClr val="4F81BD">
              <a:alpha val="60000"/>
            </a:srgbClr>
          </a:solidFill>
          <a:ln w="190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Energy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73589" y="2134916"/>
            <a:ext cx="1339080" cy="523216"/>
          </a:xfrm>
          <a:prstGeom prst="rect">
            <a:avLst/>
          </a:prstGeom>
          <a:solidFill>
            <a:srgbClr val="4F81BD">
              <a:alpha val="60000"/>
            </a:srgbClr>
          </a:solidFill>
          <a:ln w="190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Distance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92049" y="2134916"/>
            <a:ext cx="991614" cy="523216"/>
          </a:xfrm>
          <a:prstGeom prst="rect">
            <a:avLst/>
          </a:prstGeom>
          <a:solidFill>
            <a:srgbClr val="4F81BD">
              <a:alpha val="60000"/>
            </a:srgbClr>
          </a:solidFill>
          <a:ln w="190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Speed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70218" y="1454177"/>
            <a:ext cx="1185578" cy="523216"/>
          </a:xfrm>
          <a:prstGeom prst="rect">
            <a:avLst/>
          </a:prstGeom>
          <a:solidFill>
            <a:srgbClr val="4F81BD">
              <a:alpha val="60000"/>
            </a:srgbClr>
          </a:solidFill>
          <a:ln w="190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Density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23351" y="1452546"/>
            <a:ext cx="1960533" cy="523216"/>
          </a:xfrm>
          <a:prstGeom prst="rect">
            <a:avLst/>
          </a:prstGeom>
          <a:solidFill>
            <a:srgbClr val="4F81BD">
              <a:alpha val="60000"/>
            </a:srgbClr>
          </a:solidFill>
          <a:ln w="190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Temperature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1885950" y="3462031"/>
            <a:ext cx="1787639" cy="40645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025417" y="5381785"/>
            <a:ext cx="1787639" cy="40645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025417" y="4975235"/>
            <a:ext cx="1787639" cy="40645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006220" y="4616873"/>
            <a:ext cx="1787639" cy="40645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912822" y="4210369"/>
            <a:ext cx="2001953" cy="40645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006220" y="3802455"/>
            <a:ext cx="1787639" cy="40645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923765" y="5381599"/>
            <a:ext cx="1787639" cy="40645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834590" y="4973185"/>
            <a:ext cx="1787639" cy="40645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501631" y="4616733"/>
            <a:ext cx="2542232" cy="40645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966671" y="4234300"/>
            <a:ext cx="1787639" cy="40645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787544" y="3892969"/>
            <a:ext cx="1787639" cy="40645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877107" y="3556570"/>
            <a:ext cx="1787639" cy="40645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2.4 Scalars and Vectors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1723482"/>
          <a:ext cx="5241358" cy="4173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2kN = 2000N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52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W = m x 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2000 = m x 9.8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m = 2000 / 9.8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= 204.0816326531</a:t>
                      </a:r>
                      <a:endParaRPr lang="en-US" sz="2000" i="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/>
                        <a:t>204N</a:t>
                      </a:r>
                      <a:endParaRPr lang="en-US" sz="20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737292"/>
            <a:ext cx="8447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chemeClr val="tx1"/>
                </a:solidFill>
                <a:sym typeface="Calibri" panose="020F0502020204030204"/>
              </a:rPr>
              <a:t>Calculate mass when 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sym typeface="Calibri" panose="020F0502020204030204"/>
              </a:rPr>
              <a:t>g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ravitational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field strength is 9.8N/kg and weight is 2kN. </a:t>
            </a:r>
            <a:r>
              <a:rPr lang="en-GB" sz="2800" b="1" dirty="0">
                <a:solidFill>
                  <a:schemeClr val="tx1"/>
                </a:solidFill>
                <a:sym typeface="Calibri" panose="020F0502020204030204"/>
              </a:rPr>
              <a:t>(4)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3786" y="1817825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89790" y="2697509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79651" y="3649794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58921" y="5223345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9248" y="4404474"/>
            <a:ext cx="2496178" cy="646327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70638" y="1845413"/>
            <a:ext cx="3441810" cy="461661"/>
            <a:chOff x="5570638" y="2512683"/>
            <a:chExt cx="3441810" cy="461661"/>
          </a:xfrm>
        </p:grpSpPr>
        <p:sp>
          <p:nvSpPr>
            <p:cNvPr id="10" name="TextBox 9"/>
            <p:cNvSpPr txBox="1"/>
            <p:nvPr/>
          </p:nvSpPr>
          <p:spPr>
            <a:xfrm>
              <a:off x="6052411" y="2512683"/>
              <a:ext cx="2960037" cy="461661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Usually 1 mark for this.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 flipV="1">
              <a:off x="5570638" y="2743513"/>
              <a:ext cx="481773" cy="1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4" name="Group 23"/>
          <p:cNvGrpSpPr/>
          <p:nvPr/>
        </p:nvGrpSpPr>
        <p:grpSpPr>
          <a:xfrm>
            <a:off x="5645426" y="2888392"/>
            <a:ext cx="3364275" cy="1893365"/>
            <a:chOff x="5645426" y="1299150"/>
            <a:chExt cx="3364275" cy="1893365"/>
          </a:xfrm>
        </p:grpSpPr>
        <p:sp>
          <p:nvSpPr>
            <p:cNvPr id="25" name="TextBox 24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Show each step that you do.  1 mark available here. </a:t>
              </a:r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>
              <a:off x="5645426" y="1899313"/>
              <a:ext cx="404238" cy="1293202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2.18 Gravitational Field Strength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693" t="51298" r="5982"/>
          <a:stretch>
            <a:fillRect/>
          </a:stretch>
        </p:blipFill>
        <p:spPr>
          <a:xfrm>
            <a:off x="3612093" y="2021509"/>
            <a:ext cx="5125507" cy="3595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797" y="821777"/>
            <a:ext cx="7658100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How can you investigate the effect of varying the force on the acceleration of an object?</a:t>
            </a:r>
            <a:endParaRPr lang="en-GB" sz="3200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783" y="2117898"/>
            <a:ext cx="3365217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Set up equipmen</a:t>
            </a:r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 as shown in the diagram and connect 2 light gates to the data logger.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8782" y="3722176"/>
            <a:ext cx="3365217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Add 1 N weight to the pulley and release the trolley.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781" y="4972511"/>
            <a:ext cx="7845144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Light gates A and B will determine the velocity at each point and use this to calculate the acceleration between the 2 points.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2.19 Core Practical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693" t="51298" r="5982"/>
          <a:stretch>
            <a:fillRect/>
          </a:stretch>
        </p:blipFill>
        <p:spPr>
          <a:xfrm>
            <a:off x="3612093" y="2021509"/>
            <a:ext cx="5125507" cy="3595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797" y="821777"/>
            <a:ext cx="7658100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How can you investigate the effect of varying the force on the acceleration of an object?</a:t>
            </a:r>
            <a:endParaRPr lang="en-GB" sz="3200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783" y="2775128"/>
            <a:ext cx="3365217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Record the acceleration when 1N is added.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5132" y="3697865"/>
            <a:ext cx="3365217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Repeat by adding more weights at 1N intervals.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2.19 Core Practical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79068" y="898313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happens to velocity and speed during circular motion?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1026" name="Picture 2" descr="Solar System, Planets, Planetary System, Orbit, S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418" y="2255974"/>
            <a:ext cx="6137031" cy="38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48221" y="2237969"/>
            <a:ext cx="4388853" cy="800215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3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Planets orbiting the sun are an example of circular</a:t>
            </a:r>
            <a:r>
              <a:rPr kumimoji="0" lang="en-US" sz="23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motion.</a:t>
            </a:r>
            <a:endParaRPr kumimoji="0" lang="en-US" sz="23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7837" y="3238449"/>
            <a:ext cx="4388853" cy="800215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3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The planets have a constant speed in their orbit.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7836" y="4251136"/>
            <a:ext cx="4388853" cy="800215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3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The velocity of the planets is constantly changing.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7836" y="5263823"/>
            <a:ext cx="4388853" cy="800215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3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This is because they</a:t>
            </a:r>
            <a:r>
              <a:rPr kumimoji="0" lang="en-US" sz="23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are</a:t>
            </a:r>
            <a:r>
              <a:rPr kumimoji="0" lang="en-US" sz="23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changing direction.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2.20 Circular Motion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6" grpId="0" animBg="1"/>
      <p:bldP spid="2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clock, device, gauge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17" y="2221978"/>
            <a:ext cx="3989922" cy="3989922"/>
          </a:xfrm>
          <a:prstGeom prst="rect">
            <a:avLst/>
          </a:prstGeom>
        </p:spPr>
      </p:pic>
      <p:sp>
        <p:nvSpPr>
          <p:cNvPr id="1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2.21 Centripetal Force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0582" y="815663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the different units for the different physical quantities?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81862" y="2500255"/>
            <a:ext cx="4108513" cy="83099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/>
              <a:t>An object will only accelerate if a resultant force acts on it. </a:t>
            </a:r>
            <a:endParaRPr lang="en-GB" sz="23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1862" y="3488960"/>
            <a:ext cx="4108512" cy="193899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/>
              <a:t>For an object moving in a circle, this resultant force is the centripetal force that acts towards the middle of the circle.</a:t>
            </a:r>
            <a:endParaRPr lang="en-GB" sz="23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99562" y="1092328"/>
            <a:ext cx="7400878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inertia?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8" name="Table 5"/>
          <p:cNvGraphicFramePr>
            <a:graphicFrameLocks noGrp="1"/>
          </p:cNvGraphicFramePr>
          <p:nvPr/>
        </p:nvGraphicFramePr>
        <p:xfrm>
          <a:off x="696577" y="4033878"/>
          <a:ext cx="8315872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Inertia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  <a:latin typeface="Calibri" panose="020F0502020204030204" charset="0"/>
                          <a:cs typeface="Calibri" panose="020F0502020204030204" charset="0"/>
                        </a:rPr>
                        <a:t>The tendency of objects to continue in their state of rest or of uniform motion.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433094" y="4671449"/>
            <a:ext cx="5466356" cy="92332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3" name="Picture 2" descr="A picture containing rectangle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7" b="17602"/>
          <a:stretch>
            <a:fillRect/>
          </a:stretch>
        </p:blipFill>
        <p:spPr>
          <a:xfrm>
            <a:off x="4672354" y="1093228"/>
            <a:ext cx="4227096" cy="2773441"/>
          </a:xfrm>
          <a:prstGeom prst="rect">
            <a:avLst/>
          </a:prstGeom>
        </p:spPr>
      </p:pic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2.22 Inertial Mass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99562" y="1092328"/>
            <a:ext cx="7400878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inertial mass?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8" name="Table 5"/>
          <p:cNvGraphicFramePr>
            <a:graphicFrameLocks noGrp="1"/>
          </p:cNvGraphicFramePr>
          <p:nvPr/>
        </p:nvGraphicFramePr>
        <p:xfrm>
          <a:off x="696577" y="2687221"/>
          <a:ext cx="8315872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Inertial Mass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measure of how difficult it is to change the velocity of an object. If is defined as the ratio of force over acceleration.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434084" y="3174449"/>
            <a:ext cx="5466356" cy="1138769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2.22 Inertial Mass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ree vector graphics of C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054" y="1677099"/>
            <a:ext cx="3086749" cy="233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99562" y="1092328"/>
            <a:ext cx="7400878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Newtons 3</a:t>
            </a:r>
            <a:r>
              <a:rPr lang="en-GB" sz="3200" baseline="30000" dirty="0">
                <a:sym typeface="Calibri" panose="020F0502020204030204"/>
              </a:rPr>
              <a:t>rd</a:t>
            </a:r>
            <a:r>
              <a:rPr lang="en-GB" sz="3200" dirty="0">
                <a:sym typeface="Calibri" panose="020F0502020204030204"/>
              </a:rPr>
              <a:t> Law?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7" name="Table 5"/>
          <p:cNvGraphicFramePr>
            <a:graphicFrameLocks noGrp="1"/>
          </p:cNvGraphicFramePr>
          <p:nvPr/>
        </p:nvGraphicFramePr>
        <p:xfrm>
          <a:off x="696577" y="4297116"/>
          <a:ext cx="8315872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Newtons Third Law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law of motion that states that when ever two objects interact, the forces they exert on each other are equal and opposite.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434084" y="4812632"/>
            <a:ext cx="5466356" cy="105783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232895" y="1677099"/>
            <a:ext cx="0" cy="1426808"/>
          </a:xfrm>
          <a:prstGeom prst="straightConnector1">
            <a:avLst/>
          </a:prstGeom>
          <a:noFill/>
          <a:ln w="17780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11"/>
          <p:cNvSpPr txBox="1"/>
          <p:nvPr/>
        </p:nvSpPr>
        <p:spPr>
          <a:xfrm>
            <a:off x="1123837" y="2198458"/>
            <a:ext cx="2349217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cat pulls the Earth up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046455" y="2647916"/>
            <a:ext cx="0" cy="1562168"/>
          </a:xfrm>
          <a:prstGeom prst="straightConnector1">
            <a:avLst/>
          </a:prstGeom>
          <a:noFill/>
          <a:ln w="17780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Box 14"/>
          <p:cNvSpPr txBox="1"/>
          <p:nvPr/>
        </p:nvSpPr>
        <p:spPr>
          <a:xfrm>
            <a:off x="6310781" y="3028890"/>
            <a:ext cx="2349217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Earth pulls the cat down.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0781" y="987532"/>
            <a:ext cx="2349217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These forces are equal in size and opposite in direction.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2.23 Newtons 3</a:t>
            </a:r>
            <a:r>
              <a:rPr lang="en-US" altLang="en-US" sz="4000" b="1" baseline="30000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rd</a:t>
            </a:r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Law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5" grpId="0" animBg="1"/>
      <p:bldP spid="1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1" y="896974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the equation that you would use to calculate momentum?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3723" y="2320037"/>
            <a:ext cx="8013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+mj-lt"/>
              </a:rPr>
              <a:t>Momentum = Mass x Velocity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49279" y="2714250"/>
            <a:ext cx="2435663" cy="1614841"/>
            <a:chOff x="773723" y="3559367"/>
            <a:chExt cx="2435663" cy="1614841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1710560" y="3559367"/>
              <a:ext cx="323427" cy="54073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773723" y="4051495"/>
              <a:ext cx="2435663" cy="1122713"/>
              <a:chOff x="773723" y="4051495"/>
              <a:chExt cx="2435663" cy="112271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773723" y="4051495"/>
                <a:ext cx="2435663" cy="8309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2400" dirty="0">
                    <a:latin typeface="+mn-lt"/>
                    <a:ea typeface="+mn-ea"/>
                    <a:cs typeface="+mn-cs"/>
                    <a:sym typeface="Calibri" panose="020F0502020204030204"/>
                  </a:rPr>
                  <a:t>Kilograms </a:t>
                </a:r>
                <a:r>
                  <a:rPr lang="en-US" sz="2400" dirty="0" err="1">
                    <a:latin typeface="+mn-lt"/>
                    <a:ea typeface="+mn-ea"/>
                    <a:cs typeface="+mn-cs"/>
                    <a:sym typeface="Calibri" panose="020F0502020204030204"/>
                  </a:rPr>
                  <a:t>metres</a:t>
                </a:r>
                <a:r>
                  <a:rPr lang="en-US" sz="2400" dirty="0">
                    <a:latin typeface="+mn-lt"/>
                    <a:ea typeface="+mn-ea"/>
                    <a:cs typeface="+mn-cs"/>
                    <a:sym typeface="Calibri" panose="020F0502020204030204"/>
                  </a:rPr>
                  <a:t> per second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372859" y="4712547"/>
                <a:ext cx="875172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2400" dirty="0">
                    <a:latin typeface="+mn-lt"/>
                    <a:ea typeface="+mn-ea"/>
                    <a:cs typeface="+mn-cs"/>
                    <a:sym typeface="Calibri" panose="020F0502020204030204"/>
                  </a:rPr>
                  <a:t>Kgm/s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5555891" y="1448706"/>
            <a:ext cx="1863502" cy="1047276"/>
            <a:chOff x="5532668" y="1485643"/>
            <a:chExt cx="1863502" cy="1047276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5532668" y="1940555"/>
              <a:ext cx="549555" cy="592364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082225" y="1485643"/>
              <a:ext cx="1313945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Kilograms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51166" y="1822568"/>
              <a:ext cx="376061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k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g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69129" y="2819390"/>
            <a:ext cx="2435663" cy="1361187"/>
            <a:chOff x="6369129" y="3510764"/>
            <a:chExt cx="2435663" cy="1361187"/>
          </a:xfrm>
        </p:grpSpPr>
        <p:cxnSp>
          <p:nvCxnSpPr>
            <p:cNvPr id="14" name="Straight Arrow Connector 13"/>
            <p:cNvCxnSpPr/>
            <p:nvPr/>
          </p:nvCxnSpPr>
          <p:spPr>
            <a:xfrm flipH="1" flipV="1">
              <a:off x="7331763" y="3510764"/>
              <a:ext cx="64407" cy="540731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369129" y="4108904"/>
              <a:ext cx="2435663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Metres per second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10870" y="4410290"/>
              <a:ext cx="570601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m/s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66584" y="2798858"/>
            <a:ext cx="1975858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⍴ =</a:t>
            </a:r>
            <a:r>
              <a:rPr kumimoji="0" lang="en-US" sz="4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m x v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aphicFrame>
        <p:nvGraphicFramePr>
          <p:cNvPr id="19" name="Table 5"/>
          <p:cNvGraphicFramePr>
            <a:graphicFrameLocks noGrp="1"/>
          </p:cNvGraphicFramePr>
          <p:nvPr/>
        </p:nvGraphicFramePr>
        <p:xfrm>
          <a:off x="696577" y="4338483"/>
          <a:ext cx="8315872" cy="1557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1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Momentum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vector quantity that is the product of the mass and velocity of an object.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3428738" y="4821361"/>
            <a:ext cx="5466356" cy="105783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2.24 Momentum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2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1765982"/>
          <a:ext cx="5241358" cy="4173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150g = 0.15kg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52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⍴ = m x 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⍴ = 0.15 x 0.08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⍴ = 0.012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/>
                        <a:t>0.012kgm/s</a:t>
                      </a:r>
                      <a:endParaRPr lang="en-US" sz="20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828939"/>
            <a:ext cx="8447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/>
              <a:t>A toy has a mass of 150g and moves forward with a velocity of 0.08 m/s. Calculate its momentum. (3)</a:t>
            </a:r>
            <a:endParaRPr lang="en-GB" sz="2800" b="1" dirty="0">
              <a:solidFill>
                <a:schemeClr val="tx1"/>
              </a:solidFill>
              <a:sym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81844" y="1900134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39548" y="2737793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30968" y="3661592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1714" y="5272062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1714" y="4477292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70638" y="1887913"/>
            <a:ext cx="3441810" cy="461661"/>
            <a:chOff x="5570638" y="2512683"/>
            <a:chExt cx="3441810" cy="461661"/>
          </a:xfrm>
        </p:grpSpPr>
        <p:sp>
          <p:nvSpPr>
            <p:cNvPr id="10" name="TextBox 9"/>
            <p:cNvSpPr txBox="1"/>
            <p:nvPr/>
          </p:nvSpPr>
          <p:spPr>
            <a:xfrm>
              <a:off x="6052411" y="2512683"/>
              <a:ext cx="2960037" cy="461661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Usually 1 mark for this.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 flipV="1">
              <a:off x="5570638" y="2743513"/>
              <a:ext cx="481773" cy="1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7" name="Group 16"/>
          <p:cNvGrpSpPr/>
          <p:nvPr/>
        </p:nvGrpSpPr>
        <p:grpSpPr>
          <a:xfrm>
            <a:off x="5567892" y="2416969"/>
            <a:ext cx="3441809" cy="1569656"/>
            <a:chOff x="5567892" y="1299150"/>
            <a:chExt cx="3441809" cy="1569656"/>
          </a:xfrm>
        </p:grpSpPr>
        <p:sp>
          <p:nvSpPr>
            <p:cNvPr id="18" name="TextBox 17"/>
            <p:cNvSpPr txBox="1"/>
            <p:nvPr/>
          </p:nvSpPr>
          <p:spPr>
            <a:xfrm>
              <a:off x="6049664" y="1299150"/>
              <a:ext cx="2960037" cy="1569656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Substitute before you do any rearranging or calculations 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1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 mark for doing this. 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>
              <a:off x="5567892" y="2083978"/>
              <a:ext cx="481772" cy="745435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8" name="Group 27"/>
          <p:cNvGrpSpPr/>
          <p:nvPr/>
        </p:nvGrpSpPr>
        <p:grpSpPr>
          <a:xfrm>
            <a:off x="5486400" y="4752047"/>
            <a:ext cx="3523301" cy="1200325"/>
            <a:chOff x="5486400" y="1299150"/>
            <a:chExt cx="3523301" cy="1200325"/>
          </a:xfrm>
        </p:grpSpPr>
        <p:sp>
          <p:nvSpPr>
            <p:cNvPr id="29" name="TextBox 28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Answer to 2 </a:t>
              </a:r>
              <a:r>
                <a:rPr lang="en-US" sz="2400" dirty="0" err="1">
                  <a:latin typeface="+mn-lt"/>
                  <a:ea typeface="+mn-ea"/>
                  <a:cs typeface="+mn-cs"/>
                  <a:sym typeface="Calibri" panose="020F0502020204030204"/>
                </a:rPr>
                <a:t>s.f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 which is the same as the values in the qu.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cxnSp>
          <p:nvCxnSpPr>
            <p:cNvPr id="30" name="Straight Arrow Connector 29"/>
            <p:cNvCxnSpPr>
              <a:stCxn id="29" idx="1"/>
            </p:cNvCxnSpPr>
            <p:nvPr/>
          </p:nvCxnSpPr>
          <p:spPr>
            <a:xfrm flipH="1">
              <a:off x="5486400" y="1899313"/>
              <a:ext cx="563264" cy="0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2.24 Momentum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77568" y="1138294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speed?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9192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921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 descr="Free Speedometer Tachometer vector and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59" y="2423237"/>
            <a:ext cx="3270504" cy="327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84320" y="1944804"/>
            <a:ext cx="4698062" cy="83099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Speed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is a measure of how far an object travels in a given time.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84320" y="2907683"/>
            <a:ext cx="4698062" cy="83099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The more speed an object has the further it will travel in a certain </a:t>
            </a: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time.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84320" y="3875004"/>
            <a:ext cx="4698062" cy="83099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Speed is a term used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a lot in everyday life!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2.5 Velocity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4320" y="4842325"/>
            <a:ext cx="4698062" cy="461661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Velocity is speed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with direction.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9330" y="971138"/>
          <a:ext cx="8167402" cy="4826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391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Calculate mass when…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alibri" panose="020F0502020204030204" charset="0"/>
                          <a:cs typeface="Calibri" panose="020F0502020204030204" charset="0"/>
                        </a:rPr>
                        <a:t>Momentum is 5kgm/s and velocity is 2.5m/s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Momentum is 8.1kgm/s and velocity is 3m/s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Momentum is 17.2kgm/s and velocity is 6.21m/s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35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charset="0"/>
                          <a:cs typeface="Calibri" panose="020F050202020403020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charset="0"/>
                          <a:cs typeface="Calibri" panose="020F050202020403020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8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p = m x v</a:t>
                      </a:r>
                      <a:endParaRPr lang="en-US" sz="1800" i="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p = m x 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p = m x 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8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i="0" dirty="0">
                          <a:latin typeface="Calibri" panose="020F0502020204030204" charset="0"/>
                          <a:cs typeface="Calibri" panose="020F0502020204030204" charset="0"/>
                        </a:rPr>
                        <a:t>5 = m x 2.5</a:t>
                      </a:r>
                      <a:endParaRPr lang="en-US" sz="1800" i="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i="0" dirty="0">
                          <a:latin typeface="Calibri" panose="020F0502020204030204" charset="0"/>
                          <a:cs typeface="Calibri" panose="020F0502020204030204" charset="0"/>
                        </a:rPr>
                        <a:t>8.1 = m x 3</a:t>
                      </a:r>
                      <a:endParaRPr lang="en-US" sz="1800" i="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i="0" dirty="0">
                          <a:latin typeface="Calibri" panose="020F0502020204030204" charset="0"/>
                          <a:cs typeface="Calibri" panose="020F0502020204030204" charset="0"/>
                        </a:rPr>
                        <a:t>17.2 = m x 6.21</a:t>
                      </a:r>
                      <a:endParaRPr lang="en-US" sz="1800" i="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011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m = 5 / 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m = 8.1 /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m = 17.2 / 6.21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135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2.7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2.769726248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22220" y="2311150"/>
            <a:ext cx="1827041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22221" y="2913989"/>
            <a:ext cx="18270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81421" y="3549952"/>
            <a:ext cx="17678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81421" y="4438550"/>
            <a:ext cx="183896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22940" y="5344919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72954" y="2270049"/>
            <a:ext cx="18270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43031" y="2982594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32154" y="3568224"/>
            <a:ext cx="17678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23621" y="4063877"/>
            <a:ext cx="1838960" cy="92332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72954" y="5198376"/>
            <a:ext cx="1625600" cy="36932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23687" y="2185201"/>
            <a:ext cx="1625600" cy="36932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22022" y="2948234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65376" y="3602306"/>
            <a:ext cx="1942221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65376" y="4042183"/>
            <a:ext cx="1838960" cy="83099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972056" y="5307373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2.24 Momentum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9330" y="971138"/>
          <a:ext cx="8167402" cy="4826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391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Calculate velocity when…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dirty="0">
                          <a:latin typeface="Calibri" panose="020F0502020204030204" charset="0"/>
                          <a:cs typeface="Calibri" panose="020F0502020204030204" charset="0"/>
                        </a:rPr>
                        <a:t>Momentum is 12kgm/s and mass is 3kg</a:t>
                      </a:r>
                      <a:endParaRPr lang="en-US" sz="18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Momentum is 15kgm/s and mass is 2.8kg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Momentum is 2.1kgm/s and mass is 45g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35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charset="0"/>
                          <a:cs typeface="Calibri" panose="020F050202020403020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charset="0"/>
                          <a:cs typeface="Calibri" panose="020F050202020403020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45g = 0.045kg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8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p = m x v</a:t>
                      </a:r>
                      <a:endParaRPr lang="en-US" sz="1800" i="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p = m x 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p = m x 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8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i="0" dirty="0">
                          <a:latin typeface="Calibri" panose="020F0502020204030204" charset="0"/>
                          <a:cs typeface="Calibri" panose="020F0502020204030204" charset="0"/>
                        </a:rPr>
                        <a:t>12 = 3 x v</a:t>
                      </a:r>
                      <a:endParaRPr lang="en-US" sz="1800" i="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i="0" dirty="0">
                          <a:latin typeface="Calibri" panose="020F0502020204030204" charset="0"/>
                          <a:cs typeface="Calibri" panose="020F0502020204030204" charset="0"/>
                        </a:rPr>
                        <a:t>15 = 2.8 x v</a:t>
                      </a:r>
                      <a:endParaRPr lang="en-US" sz="1800" i="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i="0" dirty="0">
                          <a:latin typeface="Calibri" panose="020F0502020204030204" charset="0"/>
                          <a:cs typeface="Calibri" panose="020F0502020204030204" charset="0"/>
                        </a:rPr>
                        <a:t>2.1 = 0.045 x v</a:t>
                      </a:r>
                      <a:endParaRPr lang="en-US" sz="1800" i="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011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v = 12 /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v = 15 / 2.8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v = 2.1 / 0.045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135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5.3571428571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46.6666666667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22220" y="2311150"/>
            <a:ext cx="1827041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22221" y="2913989"/>
            <a:ext cx="18270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81421" y="3549952"/>
            <a:ext cx="17678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81421" y="4438550"/>
            <a:ext cx="183896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22940" y="5344919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72954" y="2270049"/>
            <a:ext cx="18270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43031" y="2982594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32154" y="3568224"/>
            <a:ext cx="17678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23621" y="4063877"/>
            <a:ext cx="1838960" cy="92332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72954" y="5198376"/>
            <a:ext cx="1625600" cy="36932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23687" y="2185201"/>
            <a:ext cx="1625600" cy="36932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22022" y="2948234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65376" y="3602306"/>
            <a:ext cx="1942221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65376" y="4042183"/>
            <a:ext cx="1838960" cy="83099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972056" y="5307373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2.24 Momentum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8" b="14514"/>
          <a:stretch>
            <a:fillRect/>
          </a:stretch>
        </p:blipFill>
        <p:spPr bwMode="auto">
          <a:xfrm>
            <a:off x="4018051" y="1369881"/>
            <a:ext cx="4650176" cy="209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1" y="845667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happens to momentum in the event of a collision?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13" name="Table 5"/>
          <p:cNvGraphicFramePr>
            <a:graphicFrameLocks noGrp="1"/>
          </p:cNvGraphicFramePr>
          <p:nvPr/>
        </p:nvGraphicFramePr>
        <p:xfrm>
          <a:off x="696577" y="4204669"/>
          <a:ext cx="8315872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1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Conservation of Momentum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 a closed system, the total momentum before an event is equal to the total momentum after the event.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3460376" y="4758887"/>
            <a:ext cx="5466356" cy="105783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3162" y="2063843"/>
            <a:ext cx="3875423" cy="1938988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For example, if 2 cars with equal momentum were travelling in opposite directions overall momentum would be 0kgm/s.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44112" y="2802506"/>
            <a:ext cx="4268338" cy="1200325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If the two cars were to collide they would both come to a stop. Momentum would still be 0.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2.25 Collisions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04561" y="815949"/>
            <a:ext cx="8222171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Predict what would happen if a car crashes into the back of a stationary car.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7" name="Picture 6" descr="Graphical user interface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" t="50000" r="4371" b="10185"/>
          <a:stretch>
            <a:fillRect/>
          </a:stretch>
        </p:blipFill>
        <p:spPr>
          <a:xfrm>
            <a:off x="1261699" y="2576778"/>
            <a:ext cx="7024498" cy="245970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137074" y="1750194"/>
            <a:ext cx="3302365" cy="1200325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Before the collision one car has momentum and the other doesn’t.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10449" y="5012220"/>
            <a:ext cx="7726998" cy="83099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ym typeface="Calibri" panose="020F0502020204030204"/>
              </a:rPr>
              <a:t>Momentum before the collision is the same after the collision due to the conservation of momentum.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10449" y="1738870"/>
            <a:ext cx="4048826" cy="83099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ym typeface="Calibri" panose="020F0502020204030204"/>
              </a:rPr>
              <a:t>The stationary car will move forwards after the collision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83832" y="3242672"/>
            <a:ext cx="3653615" cy="1569656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The car that crashed will also move forwards but at a slower speed as it has less momentum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2.25 Collisions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4" grpId="0" animBg="1"/>
      <p:bldP spid="45" grpId="0" animBg="1"/>
      <p:bldP spid="4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2" y="1092328"/>
            <a:ext cx="7400878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When does a change in momentum occur?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8" b="14514"/>
          <a:stretch>
            <a:fillRect/>
          </a:stretch>
        </p:blipFill>
        <p:spPr bwMode="auto">
          <a:xfrm>
            <a:off x="798206" y="4866438"/>
            <a:ext cx="3984799" cy="179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10860" y="2033729"/>
            <a:ext cx="4359492" cy="1200325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A change in momentum occurs when a force acts on an object that is moving/able to move.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610860" y="3359492"/>
            <a:ext cx="840158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+mj-lt"/>
              </a:rPr>
              <a:t>Force = Change in Momentum / Change in Time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78210" y="3930920"/>
            <a:ext cx="1222054" cy="1332027"/>
            <a:chOff x="773724" y="3497418"/>
            <a:chExt cx="1222054" cy="1332027"/>
          </a:xfrm>
        </p:grpSpPr>
        <p:cxnSp>
          <p:nvCxnSpPr>
            <p:cNvPr id="23" name="Straight Arrow Connector 22"/>
            <p:cNvCxnSpPr>
              <a:stCxn id="25" idx="0"/>
            </p:cNvCxnSpPr>
            <p:nvPr/>
          </p:nvCxnSpPr>
          <p:spPr>
            <a:xfrm flipH="1" flipV="1">
              <a:off x="1372859" y="3497418"/>
              <a:ext cx="11892" cy="554077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773724" y="4051495"/>
              <a:ext cx="1222054" cy="777950"/>
              <a:chOff x="773724" y="4051495"/>
              <a:chExt cx="1222054" cy="77795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73724" y="4051495"/>
                <a:ext cx="1222054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2400" dirty="0">
                    <a:latin typeface="+mn-lt"/>
                    <a:ea typeface="+mn-ea"/>
                    <a:cs typeface="+mn-cs"/>
                    <a:sym typeface="Calibri" panose="020F0502020204030204"/>
                  </a:rPr>
                  <a:t>Newtons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157213" y="4367784"/>
                <a:ext cx="291101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2400" dirty="0">
                    <a:latin typeface="+mn-lt"/>
                    <a:ea typeface="+mn-ea"/>
                    <a:cs typeface="+mn-cs"/>
                    <a:sym typeface="Calibri" panose="020F0502020204030204"/>
                  </a:rPr>
                  <a:t>N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5251657" y="1578980"/>
            <a:ext cx="3697394" cy="1850020"/>
            <a:chOff x="5663202" y="1315880"/>
            <a:chExt cx="3697394" cy="1850020"/>
          </a:xfrm>
        </p:grpSpPr>
        <p:cxnSp>
          <p:nvCxnSpPr>
            <p:cNvPr id="29" name="Straight Arrow Connector 28"/>
            <p:cNvCxnSpPr/>
            <p:nvPr/>
          </p:nvCxnSpPr>
          <p:spPr>
            <a:xfrm flipH="1">
              <a:off x="5663202" y="2205644"/>
              <a:ext cx="878377" cy="960256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663202" y="1315880"/>
              <a:ext cx="3697394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Kilogram </a:t>
              </a:r>
              <a:r>
                <a:rPr kumimoji="0" lang="en-US" sz="24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metres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 per second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71968" y="1651296"/>
              <a:ext cx="854332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kgm/s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361236" y="2344290"/>
            <a:ext cx="1141334" cy="1137931"/>
            <a:chOff x="5922648" y="4039223"/>
            <a:chExt cx="1141334" cy="1137931"/>
          </a:xfrm>
        </p:grpSpPr>
        <p:cxnSp>
          <p:nvCxnSpPr>
            <p:cNvPr id="35" name="Straight Arrow Connector 34"/>
            <p:cNvCxnSpPr/>
            <p:nvPr/>
          </p:nvCxnSpPr>
          <p:spPr>
            <a:xfrm flipH="1">
              <a:off x="6294258" y="4804533"/>
              <a:ext cx="185558" cy="372621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922648" y="4039223"/>
              <a:ext cx="1141334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Seconds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387037" y="4367653"/>
              <a:ext cx="212555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s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756717" y="3930920"/>
            <a:ext cx="2730872" cy="70788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F</a:t>
            </a:r>
            <a:r>
              <a:rPr kumimoji="0" lang="en-US" sz="4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= m𝛥v / 𝛥t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2.26 Newtons 2</a:t>
            </a:r>
            <a:r>
              <a:rPr lang="en-US" altLang="en-US" sz="4000" b="1" baseline="30000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nd</a:t>
            </a:r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Law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3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1711871"/>
          <a:ext cx="5241358" cy="4173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1ms = 0.001s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52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F</a:t>
                      </a: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m𝛥v / 𝛥t</a:t>
                      </a: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F = 9.6 / 0.001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F = 9600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/>
                        <a:t>9600N</a:t>
                      </a:r>
                      <a:endParaRPr lang="en-US" sz="20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774829"/>
            <a:ext cx="8447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/>
              <a:t>A cricket ball has a change in  momentum of 9.6kgm/s over 1ms when struck by a bat. Calculate the Force.</a:t>
            </a:r>
            <a:endParaRPr lang="en-GB" sz="2800" b="1" dirty="0">
              <a:solidFill>
                <a:schemeClr val="tx1"/>
              </a:solidFill>
              <a:sym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2068" y="1846022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80294" y="2773855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3911" y="3640002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23911" y="5225938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89790" y="4390735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70638" y="1833802"/>
            <a:ext cx="3441810" cy="461661"/>
            <a:chOff x="5570638" y="2512683"/>
            <a:chExt cx="3441810" cy="461661"/>
          </a:xfrm>
        </p:grpSpPr>
        <p:sp>
          <p:nvSpPr>
            <p:cNvPr id="10" name="TextBox 9"/>
            <p:cNvSpPr txBox="1"/>
            <p:nvPr/>
          </p:nvSpPr>
          <p:spPr>
            <a:xfrm>
              <a:off x="6052411" y="2512683"/>
              <a:ext cx="2960037" cy="461661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Usually 1 mark for this.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 flipV="1">
              <a:off x="5570638" y="2743513"/>
              <a:ext cx="481773" cy="1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7" name="Group 16"/>
          <p:cNvGrpSpPr/>
          <p:nvPr/>
        </p:nvGrpSpPr>
        <p:grpSpPr>
          <a:xfrm>
            <a:off x="5567892" y="2362858"/>
            <a:ext cx="3441809" cy="1569656"/>
            <a:chOff x="5567892" y="1299150"/>
            <a:chExt cx="3441809" cy="1569656"/>
          </a:xfrm>
        </p:grpSpPr>
        <p:sp>
          <p:nvSpPr>
            <p:cNvPr id="18" name="TextBox 17"/>
            <p:cNvSpPr txBox="1"/>
            <p:nvPr/>
          </p:nvSpPr>
          <p:spPr>
            <a:xfrm>
              <a:off x="6049664" y="1299150"/>
              <a:ext cx="2960037" cy="1569656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Substitute before you do any rearranging or calculations 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1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 mark for doing this. 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>
              <a:off x="5567892" y="2083978"/>
              <a:ext cx="481772" cy="745435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8" name="Group 27"/>
          <p:cNvGrpSpPr/>
          <p:nvPr/>
        </p:nvGrpSpPr>
        <p:grpSpPr>
          <a:xfrm>
            <a:off x="5486400" y="4898352"/>
            <a:ext cx="3523301" cy="1200325"/>
            <a:chOff x="5486400" y="1299150"/>
            <a:chExt cx="3523301" cy="1200325"/>
          </a:xfrm>
        </p:grpSpPr>
        <p:sp>
          <p:nvSpPr>
            <p:cNvPr id="29" name="TextBox 28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Answer to 2 </a:t>
              </a:r>
              <a:r>
                <a:rPr lang="en-US" sz="2400" dirty="0" err="1">
                  <a:latin typeface="+mn-lt"/>
                  <a:ea typeface="+mn-ea"/>
                  <a:cs typeface="+mn-cs"/>
                  <a:sym typeface="Calibri" panose="020F0502020204030204"/>
                </a:rPr>
                <a:t>s.f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 which is the same as the values in the qu.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cxnSp>
          <p:nvCxnSpPr>
            <p:cNvPr id="30" name="Straight Arrow Connector 29"/>
            <p:cNvCxnSpPr>
              <a:stCxn id="29" idx="1"/>
            </p:cNvCxnSpPr>
            <p:nvPr/>
          </p:nvCxnSpPr>
          <p:spPr>
            <a:xfrm flipH="1">
              <a:off x="5486400" y="1899313"/>
              <a:ext cx="563264" cy="0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2.26 Newtons 2</a:t>
            </a:r>
            <a:r>
              <a:rPr lang="en-US" altLang="en-US" sz="4000" b="1" baseline="30000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nd</a:t>
            </a:r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Law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9330" y="971138"/>
          <a:ext cx="8167402" cy="5073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39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charset="0"/>
                          <a:cs typeface="Calibri" panose="020F0502020204030204" charset="0"/>
                        </a:rPr>
                        <a:t>Calculate force when...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The change in momentum is 10kgm/s and the time is 2s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The change in momentum is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12Nkgm/s and the time is 3.2s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The change in momentum is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1.8kgm/s and the time is 120ms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35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charset="0"/>
                          <a:cs typeface="Calibri" panose="020F050202020403020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charset="0"/>
                          <a:cs typeface="Calibri" panose="020F050202020403020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charset="0"/>
                          <a:cs typeface="Calibri" panose="020F0502020204030204" charset="0"/>
                        </a:rPr>
                        <a:t>120ms = 0.120s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8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F = </a:t>
                      </a:r>
                      <a:r>
                        <a:rPr lang="en-US" sz="2200" i="1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m𝛥v</a:t>
                      </a:r>
                      <a:r>
                        <a:rPr lang="en-US" sz="2200" i="0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 / </a:t>
                      </a:r>
                      <a:r>
                        <a:rPr lang="en-US" sz="2200" i="1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𝛥t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F = </a:t>
                      </a:r>
                      <a:r>
                        <a:rPr kumimoji="0" lang="en-US" sz="2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m𝛥v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 / </a:t>
                      </a:r>
                      <a:r>
                        <a:rPr kumimoji="0" lang="en-US" sz="2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𝛥t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F = </a:t>
                      </a:r>
                      <a:r>
                        <a:rPr kumimoji="0" lang="en-US" sz="2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m𝛥v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 / </a:t>
                      </a:r>
                      <a:r>
                        <a:rPr kumimoji="0" lang="en-US" sz="2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𝛥t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8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i="0" dirty="0">
                          <a:latin typeface="Calibri" panose="020F0502020204030204" charset="0"/>
                          <a:cs typeface="Calibri" panose="020F0502020204030204" charset="0"/>
                        </a:rPr>
                        <a:t>F = 10 x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F = 12 x 3.2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F = 1.8 x 0.120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011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i="0" dirty="0">
                          <a:latin typeface="Calibri" panose="020F0502020204030204" charset="0"/>
                          <a:cs typeface="Calibri" panose="020F0502020204030204" charset="0"/>
                        </a:rPr>
                        <a:t>20</a:t>
                      </a:r>
                      <a:endParaRPr lang="en-US" sz="2200" i="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i="0" dirty="0">
                          <a:latin typeface="Calibri" panose="020F0502020204030204" charset="0"/>
                          <a:cs typeface="Calibri" panose="020F0502020204030204" charset="0"/>
                        </a:rPr>
                        <a:t>38.4</a:t>
                      </a:r>
                      <a:endParaRPr lang="en-US" sz="2200" i="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i="0" dirty="0">
                          <a:latin typeface="Calibri" panose="020F0502020204030204" charset="0"/>
                          <a:cs typeface="Calibri" panose="020F0502020204030204" charset="0"/>
                        </a:rPr>
                        <a:t>0.216</a:t>
                      </a:r>
                      <a:endParaRPr lang="en-US" sz="2200" i="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135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20N</a:t>
                      </a:r>
                      <a:endParaRPr kumimoji="0" lang="en-US" sz="22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38.4N</a:t>
                      </a:r>
                      <a:endParaRPr kumimoji="0" lang="en-US" sz="22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0.22N</a:t>
                      </a:r>
                      <a:endParaRPr kumimoji="0" lang="en-US" sz="22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641355" y="2568613"/>
            <a:ext cx="1827041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41356" y="3171452"/>
            <a:ext cx="18270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00556" y="3807415"/>
            <a:ext cx="17678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28715" y="4708637"/>
            <a:ext cx="183896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42075" y="5602382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892089" y="2527512"/>
            <a:ext cx="18270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42756" y="3139946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20969" y="3752380"/>
            <a:ext cx="17678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42756" y="4321340"/>
            <a:ext cx="1838960" cy="92332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92089" y="5455839"/>
            <a:ext cx="1625600" cy="36932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795856" y="2442664"/>
            <a:ext cx="1942220" cy="36932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84511" y="3097202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795856" y="3798068"/>
            <a:ext cx="1942221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984511" y="4299646"/>
            <a:ext cx="1838960" cy="83099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091191" y="5564836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2.26 Newtons 2</a:t>
            </a:r>
            <a:r>
              <a:rPr lang="en-US" altLang="en-US" sz="4000" b="1" baseline="30000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nd</a:t>
            </a:r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Law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9330" y="971138"/>
          <a:ext cx="8167402" cy="51133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39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charset="0"/>
                          <a:cs typeface="Calibri" panose="020F0502020204030204" charset="0"/>
                        </a:rPr>
                        <a:t>Calculate change in momentum when...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>
                          <a:latin typeface="Calibri" panose="020F0502020204030204" charset="0"/>
                          <a:cs typeface="Calibri" panose="020F0502020204030204" charset="0"/>
                        </a:rPr>
                        <a:t>Force is 12N and the time is 2s</a:t>
                      </a:r>
                      <a:endParaRPr lang="en-US" sz="2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Force is 13.2N and the time is 22ms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Force is 1kN and the time is 1min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35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0" dirty="0">
                          <a:latin typeface="Calibri" panose="020F0502020204030204" charset="0"/>
                          <a:cs typeface="Calibri" panose="020F050202020403020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0" dirty="0">
                          <a:latin typeface="Calibri" panose="020F0502020204030204" charset="0"/>
                          <a:cs typeface="Calibri" panose="020F0502020204030204" charset="0"/>
                        </a:rPr>
                        <a:t>22ms = 0.022s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1kN = 1000N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1min = 60s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8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F = </a:t>
                      </a:r>
                      <a:r>
                        <a:rPr lang="en-US" sz="2000" i="0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m𝛥v / 𝛥t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F = m𝛥v / 𝛥t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F = m𝛥v / 𝛥t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8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dirty="0">
                          <a:latin typeface="Calibri" panose="020F0502020204030204" charset="0"/>
                          <a:cs typeface="Calibri" panose="020F0502020204030204" charset="0"/>
                        </a:rPr>
                        <a:t>12 = </a:t>
                      </a:r>
                      <a:r>
                        <a:rPr lang="en-US" sz="2000" i="0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m𝛥v </a:t>
                      </a:r>
                      <a:r>
                        <a:rPr lang="en-US" sz="2000" i="0" dirty="0">
                          <a:latin typeface="Calibri" panose="020F0502020204030204" charset="0"/>
                          <a:cs typeface="Calibri" panose="020F0502020204030204" charset="0"/>
                        </a:rPr>
                        <a:t> / 2</a:t>
                      </a:r>
                      <a:endParaRPr lang="en-US" sz="2000" i="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dirty="0">
                          <a:latin typeface="Calibri" panose="020F0502020204030204" charset="0"/>
                          <a:cs typeface="Calibri" panose="020F0502020204030204" charset="0"/>
                        </a:rPr>
                        <a:t>13.2=</a:t>
                      </a:r>
                      <a:r>
                        <a:rPr lang="en-US" sz="2000" i="0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m𝛥v </a:t>
                      </a:r>
                      <a:r>
                        <a:rPr lang="en-US" sz="2000" i="0" dirty="0">
                          <a:latin typeface="Calibri" panose="020F0502020204030204" charset="0"/>
                          <a:cs typeface="Calibri" panose="020F0502020204030204" charset="0"/>
                        </a:rPr>
                        <a:t>/ 0.022</a:t>
                      </a:r>
                      <a:endParaRPr lang="en-US" sz="2000" i="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dirty="0">
                          <a:latin typeface="Calibri" panose="020F0502020204030204" charset="0"/>
                          <a:cs typeface="Calibri" panose="020F0502020204030204" charset="0"/>
                        </a:rPr>
                        <a:t>1000 = </a:t>
                      </a:r>
                      <a:r>
                        <a:rPr lang="en-US" sz="2000" i="0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m𝛥v </a:t>
                      </a:r>
                      <a:r>
                        <a:rPr lang="en-US" sz="2000" i="0" dirty="0">
                          <a:latin typeface="Calibri" panose="020F0502020204030204" charset="0"/>
                          <a:cs typeface="Calibri" panose="020F0502020204030204" charset="0"/>
                        </a:rPr>
                        <a:t> / 60</a:t>
                      </a:r>
                      <a:endParaRPr lang="en-US" sz="2000" i="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011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m𝛥v = 12 x 2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=24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m𝛥v= 13.2x 0.022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= 0.2904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m𝛥v = 1000 x 60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= 60,000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135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24kgm/s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0.29kgm/s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60,000kgm/s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612000" y="2568613"/>
            <a:ext cx="1827041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12001" y="3171452"/>
            <a:ext cx="18270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71201" y="3807415"/>
            <a:ext cx="17678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70033" y="4385475"/>
            <a:ext cx="1838960" cy="92332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12720" y="5602382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862734" y="2527512"/>
            <a:ext cx="18270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13401" y="3139946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04961" y="3752379"/>
            <a:ext cx="1854493" cy="33951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49374" y="4326708"/>
            <a:ext cx="2040400" cy="92332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62734" y="5559958"/>
            <a:ext cx="1625600" cy="36932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51896" y="2312229"/>
            <a:ext cx="1942220" cy="64632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55156" y="3097202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766501" y="3798068"/>
            <a:ext cx="1942221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955156" y="4299646"/>
            <a:ext cx="1838960" cy="83099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061836" y="5644806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2.26 Newtons 2</a:t>
            </a:r>
            <a:r>
              <a:rPr lang="en-US" altLang="en-US" sz="4000" b="1" baseline="30000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nd</a:t>
            </a:r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Law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9330" y="971138"/>
          <a:ext cx="8167402" cy="4826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39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charset="0"/>
                          <a:cs typeface="Calibri" panose="020F0502020204030204" charset="0"/>
                        </a:rPr>
                        <a:t>Calculate change in time when...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Calibri" panose="020F0502020204030204" charset="0"/>
                          <a:cs typeface="Calibri" panose="020F0502020204030204" charset="0"/>
                        </a:rPr>
                        <a:t>Momentum is 5kgm/s force is 10N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Momentum is 8.1kgm/s and force is 88N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Momentum is 17.2kgm/s and force is 1kN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35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0" dirty="0">
                          <a:latin typeface="Calibri" panose="020F0502020204030204" charset="0"/>
                          <a:cs typeface="Calibri" panose="020F050202020403020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0" dirty="0">
                          <a:latin typeface="Calibri" panose="020F0502020204030204" charset="0"/>
                          <a:cs typeface="Calibri" panose="020F050202020403020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1kN = 1000N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8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F = </a:t>
                      </a:r>
                      <a:r>
                        <a:rPr lang="en-US" sz="2200" i="0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m𝛥v / 𝛥t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F = </a:t>
                      </a:r>
                      <a:r>
                        <a:rPr lang="en-US" sz="2200" i="0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m𝛥v / 𝛥t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F = </a:t>
                      </a:r>
                      <a:r>
                        <a:rPr lang="en-US" sz="2200" i="0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m𝛥v / 𝛥t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8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i="0" dirty="0">
                          <a:latin typeface="Calibri" panose="020F0502020204030204" charset="0"/>
                          <a:cs typeface="Calibri" panose="020F0502020204030204" charset="0"/>
                        </a:rPr>
                        <a:t>10 = 5 / t</a:t>
                      </a:r>
                      <a:endParaRPr lang="en-US" sz="2200" i="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i="0" dirty="0">
                          <a:latin typeface="Calibri" panose="020F0502020204030204" charset="0"/>
                          <a:cs typeface="Calibri" panose="020F0502020204030204" charset="0"/>
                        </a:rPr>
                        <a:t>88 = 8.1 / t</a:t>
                      </a:r>
                      <a:endParaRPr lang="en-US" sz="2200" i="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i="0" dirty="0">
                          <a:latin typeface="Calibri" panose="020F0502020204030204" charset="0"/>
                          <a:cs typeface="Calibri" panose="020F0502020204030204" charset="0"/>
                        </a:rPr>
                        <a:t>1000 = 17.2 / t</a:t>
                      </a:r>
                      <a:endParaRPr lang="en-US" sz="2200" i="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011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t = 5 / 10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= 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t = 8.1 / 88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= 0.09204545455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t = 17.2 / 1000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= 0.0172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135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0.5s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0.092s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b="0" i="0" u="none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0.0172s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42580" y="2279737"/>
            <a:ext cx="1827041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42581" y="2882576"/>
            <a:ext cx="18270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01781" y="3518539"/>
            <a:ext cx="17678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00613" y="4096599"/>
            <a:ext cx="1838960" cy="92332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43300" y="5313506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93314" y="2238636"/>
            <a:ext cx="18270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43981" y="2851070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35541" y="3463503"/>
            <a:ext cx="1854493" cy="33951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79954" y="4037832"/>
            <a:ext cx="2040400" cy="92332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93314" y="5271082"/>
            <a:ext cx="1625600" cy="36932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85736" y="2219712"/>
            <a:ext cx="1942220" cy="36932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885736" y="2808326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34105" y="3518539"/>
            <a:ext cx="1942221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85736" y="4010770"/>
            <a:ext cx="1838960" cy="83099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992416" y="5355930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2.26 Newtons 2</a:t>
            </a:r>
            <a:r>
              <a:rPr lang="en-US" altLang="en-US" sz="4000" b="1" baseline="30000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nd</a:t>
            </a:r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Law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421744" y="993763"/>
            <a:ext cx="7545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>
                <a:solidFill>
                  <a:schemeClr val="tx1"/>
                </a:solidFill>
                <a:latin typeface="+mj-lt"/>
              </a:rPr>
              <a:t>How can we determine someone's reaction time?</a:t>
            </a:r>
          </a:p>
        </p:txBody>
      </p:sp>
      <p:pic>
        <p:nvPicPr>
          <p:cNvPr id="12" name="Picture 11" descr="A picture containing object, clock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597572" y="3063984"/>
            <a:ext cx="2983444" cy="28062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902784" y="4326972"/>
            <a:ext cx="1272608" cy="1801923"/>
          </a:xfrm>
          <a:prstGeom prst="rect">
            <a:avLst/>
          </a:prstGeom>
        </p:spPr>
      </p:pic>
      <p:sp>
        <p:nvSpPr>
          <p:cNvPr id="18" name="Google Shape;84;p16"/>
          <p:cNvSpPr txBox="1"/>
          <p:nvPr/>
        </p:nvSpPr>
        <p:spPr>
          <a:xfrm>
            <a:off x="1655843" y="2434714"/>
            <a:ext cx="3647210" cy="1988571"/>
          </a:xfrm>
          <a:prstGeom prst="rect">
            <a:avLst/>
          </a:prstGeom>
          <a:solidFill>
            <a:schemeClr val="bg1"/>
          </a:solidFill>
          <a:ln w="57150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 algn="ctr"/>
            <a:r>
              <a:rPr lang="en-US" sz="2400" dirty="0">
                <a:latin typeface="Calibri" panose="020F0502020204030204" charset="0"/>
                <a:ea typeface="Cabin"/>
                <a:cs typeface="Calibri" panose="020F0502020204030204" charset="0"/>
                <a:sym typeface="Cabin"/>
              </a:rPr>
              <a:t>We can use this method to investigate the effects of caffeine, practice and tiredness on someone's reaction time.</a:t>
            </a:r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2.27 Measuring Reaction Time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79068" y="1099607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instantaneous and average speed?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9192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921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 descr="Free Speedometer Tachometer vector and 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44" y="2035702"/>
            <a:ext cx="1572492" cy="157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5"/>
          <p:cNvGraphicFramePr>
            <a:graphicFrameLocks noGrp="1"/>
          </p:cNvGraphicFramePr>
          <p:nvPr/>
        </p:nvGraphicFramePr>
        <p:xfrm>
          <a:off x="696577" y="3831844"/>
          <a:ext cx="8315872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73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94B0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94B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90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Instantaneous Speed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The speed of an object at that moment in time.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790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Average Speed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The speed of an object over its entire journey.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439883" y="4403254"/>
            <a:ext cx="5466356" cy="646327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9517" y="5216509"/>
            <a:ext cx="5466356" cy="646327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5161" y="1833234"/>
            <a:ext cx="4698062" cy="83099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During a journey the speedometer of a car will be changing constantly.</a:t>
            </a: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2145792" y="2248731"/>
            <a:ext cx="1279369" cy="302245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Box 10"/>
          <p:cNvSpPr txBox="1"/>
          <p:nvPr/>
        </p:nvSpPr>
        <p:spPr>
          <a:xfrm>
            <a:off x="3439883" y="2764430"/>
            <a:ext cx="4698062" cy="83099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A speedometer measures 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4F81BD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instantaneous</a:t>
            </a:r>
            <a:r>
              <a:rPr kumimoji="0" lang="en-US" sz="2400" b="1" i="0" u="none" strike="noStrike" cap="none" spc="0" normalizeH="0" dirty="0">
                <a:ln>
                  <a:noFill/>
                </a:ln>
                <a:solidFill>
                  <a:srgbClr val="4F81BD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speed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2.6 Calculating Speed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421744" y="993763"/>
            <a:ext cx="7545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>
                <a:solidFill>
                  <a:schemeClr val="tx1"/>
                </a:solidFill>
                <a:latin typeface="+mj-lt"/>
              </a:rPr>
              <a:t>How can we determine someone's reaction time?</a:t>
            </a:r>
          </a:p>
        </p:txBody>
      </p:sp>
      <p:pic>
        <p:nvPicPr>
          <p:cNvPr id="12" name="Picture 11" descr="A picture containing object, clock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597572" y="3063984"/>
            <a:ext cx="2983444" cy="28062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902784" y="4326972"/>
            <a:ext cx="1272608" cy="1801923"/>
          </a:xfrm>
          <a:prstGeom prst="rect">
            <a:avLst/>
          </a:prstGeom>
        </p:spPr>
      </p:pic>
      <p:sp>
        <p:nvSpPr>
          <p:cNvPr id="14" name="Google Shape;84;p16"/>
          <p:cNvSpPr txBox="1"/>
          <p:nvPr/>
        </p:nvSpPr>
        <p:spPr>
          <a:xfrm>
            <a:off x="1668369" y="1712572"/>
            <a:ext cx="3647210" cy="2012761"/>
          </a:xfrm>
          <a:prstGeom prst="rect">
            <a:avLst/>
          </a:prstGeom>
          <a:solidFill>
            <a:schemeClr val="bg1"/>
          </a:solidFill>
          <a:ln w="57150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 algn="ctr"/>
            <a:r>
              <a:rPr lang="en-US" sz="2400" b="1" dirty="0">
                <a:latin typeface="Calibri" panose="020F0502020204030204" charset="0"/>
                <a:ea typeface="Cabin"/>
                <a:cs typeface="Calibri" panose="020F0502020204030204" charset="0"/>
                <a:sym typeface="Cabin"/>
              </a:rPr>
              <a:t>1.</a:t>
            </a:r>
          </a:p>
          <a:p>
            <a:pPr algn="ctr"/>
            <a:r>
              <a:rPr lang="en-US" sz="2400" dirty="0">
                <a:latin typeface="Calibri" panose="020F0502020204030204" charset="0"/>
                <a:ea typeface="Cabin"/>
                <a:cs typeface="Calibri" panose="020F0502020204030204" charset="0"/>
                <a:sym typeface="Cabin"/>
              </a:rPr>
              <a:t>Person catching sits down, rests weaker arm across the table, with the hand overhanging the edge.</a:t>
            </a:r>
          </a:p>
          <a:p>
            <a:endParaRPr sz="2400" dirty="0">
              <a:latin typeface="Calibri" panose="020F0502020204030204" charset="0"/>
              <a:ea typeface="Cabin"/>
              <a:cs typeface="Calibri" panose="020F0502020204030204" charset="0"/>
              <a:sym typeface="Cabin"/>
            </a:endParaRPr>
          </a:p>
        </p:txBody>
      </p:sp>
      <p:sp>
        <p:nvSpPr>
          <p:cNvPr id="16" name="Google Shape;84;p16"/>
          <p:cNvSpPr txBox="1"/>
          <p:nvPr/>
        </p:nvSpPr>
        <p:spPr>
          <a:xfrm>
            <a:off x="1668369" y="3920923"/>
            <a:ext cx="3647210" cy="2355378"/>
          </a:xfrm>
          <a:prstGeom prst="rect">
            <a:avLst/>
          </a:prstGeom>
          <a:solidFill>
            <a:schemeClr val="bg1"/>
          </a:solidFill>
          <a:ln w="57150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 algn="ctr"/>
            <a:r>
              <a:rPr lang="en-US" sz="2400" b="1" dirty="0">
                <a:latin typeface="Calibri" panose="020F0502020204030204" charset="0"/>
                <a:ea typeface="Cabin"/>
                <a:cs typeface="Calibri" panose="020F0502020204030204" charset="0"/>
                <a:sym typeface="Cabin"/>
              </a:rPr>
              <a:t>2.</a:t>
            </a:r>
          </a:p>
          <a:p>
            <a:pPr algn="ctr"/>
            <a:r>
              <a:rPr lang="en-US" sz="2400" dirty="0">
                <a:latin typeface="Calibri" panose="020F0502020204030204" charset="0"/>
                <a:ea typeface="Cabin"/>
                <a:cs typeface="Calibri" panose="020F0502020204030204" charset="0"/>
                <a:sym typeface="Cabin"/>
              </a:rPr>
              <a:t>Person dropping the ruler holds it so that the bottom end of the ruler is in line with the catches thumb and forefinger.</a:t>
            </a:r>
          </a:p>
          <a:p>
            <a:endParaRPr sz="2400" dirty="0">
              <a:latin typeface="Calibri" panose="020F0502020204030204" charset="0"/>
              <a:ea typeface="Cabin"/>
              <a:cs typeface="Calibri" panose="020F0502020204030204" charset="0"/>
              <a:sym typeface="Cabin"/>
            </a:endParaRPr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2.27 Measuring Reaction Time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421744" y="993763"/>
            <a:ext cx="7545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>
                <a:solidFill>
                  <a:schemeClr val="tx1"/>
                </a:solidFill>
                <a:latin typeface="+mj-lt"/>
              </a:rPr>
              <a:t>How can we determine someone's reaction time?</a:t>
            </a:r>
          </a:p>
        </p:txBody>
      </p:sp>
      <p:pic>
        <p:nvPicPr>
          <p:cNvPr id="12" name="Picture 11" descr="A picture containing object, clock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597572" y="3063984"/>
            <a:ext cx="2983444" cy="28062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902784" y="4326972"/>
            <a:ext cx="1272608" cy="1801923"/>
          </a:xfrm>
          <a:prstGeom prst="rect">
            <a:avLst/>
          </a:prstGeom>
        </p:spPr>
      </p:pic>
      <p:sp>
        <p:nvSpPr>
          <p:cNvPr id="18" name="Google Shape;84;p16"/>
          <p:cNvSpPr txBox="1"/>
          <p:nvPr/>
        </p:nvSpPr>
        <p:spPr>
          <a:xfrm>
            <a:off x="1668369" y="1712573"/>
            <a:ext cx="3647210" cy="1311442"/>
          </a:xfrm>
          <a:prstGeom prst="rect">
            <a:avLst/>
          </a:prstGeom>
          <a:solidFill>
            <a:schemeClr val="bg1"/>
          </a:solidFill>
          <a:ln w="57150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 algn="ctr"/>
            <a:r>
              <a:rPr lang="en-US" sz="2400" b="1" dirty="0">
                <a:latin typeface="Calibri" panose="020F0502020204030204" charset="0"/>
                <a:ea typeface="Cabin"/>
                <a:cs typeface="Calibri" panose="020F0502020204030204" charset="0"/>
                <a:sym typeface="Cabin"/>
              </a:rPr>
              <a:t>3.</a:t>
            </a:r>
          </a:p>
          <a:p>
            <a:pPr algn="ctr"/>
            <a:r>
              <a:rPr lang="en-US" sz="2400" dirty="0">
                <a:latin typeface="Calibri" panose="020F0502020204030204" charset="0"/>
                <a:ea typeface="Cabin"/>
                <a:cs typeface="Calibri" panose="020F0502020204030204" charset="0"/>
                <a:sym typeface="Cabin"/>
              </a:rPr>
              <a:t>Without warning the ruler is dropped.</a:t>
            </a:r>
          </a:p>
        </p:txBody>
      </p:sp>
      <p:sp>
        <p:nvSpPr>
          <p:cNvPr id="11" name="Google Shape;84;p16"/>
          <p:cNvSpPr txBox="1"/>
          <p:nvPr/>
        </p:nvSpPr>
        <p:spPr>
          <a:xfrm>
            <a:off x="1668369" y="3204295"/>
            <a:ext cx="3647210" cy="1760564"/>
          </a:xfrm>
          <a:prstGeom prst="rect">
            <a:avLst/>
          </a:prstGeom>
          <a:solidFill>
            <a:schemeClr val="bg1"/>
          </a:solidFill>
          <a:ln w="57150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 algn="ctr"/>
            <a:r>
              <a:rPr lang="en-US" sz="2400" b="1" dirty="0">
                <a:latin typeface="Calibri" panose="020F0502020204030204" charset="0"/>
                <a:ea typeface="Cabin"/>
                <a:cs typeface="Calibri" panose="020F0502020204030204" charset="0"/>
                <a:sym typeface="Cabin"/>
              </a:rPr>
              <a:t>4.</a:t>
            </a:r>
          </a:p>
          <a:p>
            <a:pPr algn="ctr"/>
            <a:r>
              <a:rPr lang="en-US" sz="2400" dirty="0">
                <a:latin typeface="Calibri" panose="020F0502020204030204" charset="0"/>
                <a:ea typeface="Cabin"/>
                <a:cs typeface="Calibri" panose="020F0502020204030204" charset="0"/>
                <a:sym typeface="Cabin"/>
              </a:rPr>
              <a:t>The other person catches the ruler and the distance the ruler fell is recorded.</a:t>
            </a:r>
          </a:p>
        </p:txBody>
      </p:sp>
      <p:sp>
        <p:nvSpPr>
          <p:cNvPr id="19" name="Google Shape;84;p16"/>
          <p:cNvSpPr txBox="1"/>
          <p:nvPr/>
        </p:nvSpPr>
        <p:spPr>
          <a:xfrm>
            <a:off x="1668369" y="5116276"/>
            <a:ext cx="3647210" cy="968226"/>
          </a:xfrm>
          <a:prstGeom prst="rect">
            <a:avLst/>
          </a:prstGeom>
          <a:solidFill>
            <a:schemeClr val="bg1"/>
          </a:solidFill>
          <a:ln w="57150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 algn="ctr"/>
            <a:r>
              <a:rPr lang="en-US" sz="2400" b="1" dirty="0">
                <a:latin typeface="Calibri" panose="020F0502020204030204" charset="0"/>
                <a:ea typeface="Cabin"/>
                <a:cs typeface="Calibri" panose="020F0502020204030204" charset="0"/>
                <a:sym typeface="Cabin"/>
              </a:rPr>
              <a:t>5. </a:t>
            </a:r>
          </a:p>
          <a:p>
            <a:pPr algn="ctr"/>
            <a:r>
              <a:rPr lang="en-US" sz="2400" dirty="0">
                <a:latin typeface="Calibri" panose="020F0502020204030204" charset="0"/>
                <a:ea typeface="Cabin"/>
                <a:cs typeface="Calibri" panose="020F0502020204030204" charset="0"/>
                <a:sym typeface="Cabin"/>
              </a:rPr>
              <a:t>Repeat this several times.</a:t>
            </a:r>
          </a:p>
        </p:txBody>
      </p:sp>
      <p:sp>
        <p:nvSpPr>
          <p:cNvPr id="20" name="Google Shape;84;p16"/>
          <p:cNvSpPr txBox="1"/>
          <p:nvPr/>
        </p:nvSpPr>
        <p:spPr>
          <a:xfrm>
            <a:off x="4301773" y="8292852"/>
            <a:ext cx="3647210" cy="4265287"/>
          </a:xfrm>
          <a:prstGeom prst="rect">
            <a:avLst/>
          </a:prstGeom>
          <a:solidFill>
            <a:schemeClr val="bg1"/>
          </a:solidFill>
          <a:ln w="571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 algn="ctr"/>
            <a:r>
              <a:rPr lang="en-US" sz="2400" b="1" dirty="0">
                <a:latin typeface="Calibri" panose="020F0502020204030204" charset="0"/>
                <a:ea typeface="Cabin"/>
                <a:cs typeface="Calibri" panose="020F0502020204030204" charset="0"/>
                <a:sym typeface="Cabin"/>
              </a:rPr>
              <a:t>6.</a:t>
            </a:r>
          </a:p>
          <a:p>
            <a:pPr algn="ctr"/>
            <a:r>
              <a:rPr lang="en-US" sz="2400" dirty="0">
                <a:latin typeface="Calibri" panose="020F0502020204030204" charset="0"/>
                <a:ea typeface="Cabin"/>
                <a:cs typeface="Calibri" panose="020F0502020204030204" charset="0"/>
                <a:sym typeface="Cabin"/>
              </a:rPr>
              <a:t>Identify outliers and calculate an average distance dropped.</a:t>
            </a:r>
          </a:p>
          <a:p>
            <a:pPr algn="ctr"/>
            <a:endParaRPr lang="en-US" sz="2400" dirty="0">
              <a:latin typeface="Calibri" panose="020F0502020204030204" charset="0"/>
              <a:ea typeface="Cabin"/>
              <a:cs typeface="Calibri" panose="020F0502020204030204" charset="0"/>
              <a:sym typeface="Cabin"/>
            </a:endParaRPr>
          </a:p>
          <a:p>
            <a:pPr algn="ctr"/>
            <a:r>
              <a:rPr lang="en-US" sz="2400" b="1" dirty="0">
                <a:latin typeface="Calibri" panose="020F0502020204030204" charset="0"/>
                <a:ea typeface="Cabin"/>
                <a:cs typeface="Calibri" panose="020F0502020204030204" charset="0"/>
                <a:sym typeface="Cabin"/>
              </a:rPr>
              <a:t>7.</a:t>
            </a:r>
          </a:p>
          <a:p>
            <a:pPr algn="ctr"/>
            <a:r>
              <a:rPr lang="en-US" sz="2400" dirty="0">
                <a:latin typeface="Calibri" panose="020F0502020204030204" charset="0"/>
                <a:ea typeface="Cabin"/>
                <a:cs typeface="Calibri" panose="020F0502020204030204" charset="0"/>
                <a:sym typeface="Cabin"/>
              </a:rPr>
              <a:t>Convert this distance dropped to a reaction time using a table.`</a:t>
            </a:r>
          </a:p>
          <a:p>
            <a:endParaRPr sz="2400" dirty="0">
              <a:latin typeface="Calibri" panose="020F0502020204030204" charset="0"/>
              <a:ea typeface="Cabin"/>
              <a:cs typeface="Calibri" panose="020F0502020204030204" charset="0"/>
              <a:sym typeface="Cabin"/>
            </a:endParaRPr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2.27 Measuring Reaction Time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421744" y="993763"/>
            <a:ext cx="7545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>
                <a:solidFill>
                  <a:schemeClr val="tx1"/>
                </a:solidFill>
                <a:latin typeface="+mj-lt"/>
              </a:rPr>
              <a:t>How can we determine someone's reaction time?</a:t>
            </a:r>
          </a:p>
        </p:txBody>
      </p:sp>
      <p:pic>
        <p:nvPicPr>
          <p:cNvPr id="12" name="Picture 11" descr="A picture containing object, clock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597572" y="3063984"/>
            <a:ext cx="2983444" cy="28062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902784" y="4326972"/>
            <a:ext cx="1272608" cy="1801923"/>
          </a:xfrm>
          <a:prstGeom prst="rect">
            <a:avLst/>
          </a:prstGeom>
        </p:spPr>
      </p:pic>
      <p:sp>
        <p:nvSpPr>
          <p:cNvPr id="18" name="Google Shape;84;p16"/>
          <p:cNvSpPr txBox="1"/>
          <p:nvPr/>
        </p:nvSpPr>
        <p:spPr>
          <a:xfrm>
            <a:off x="1668369" y="1712572"/>
            <a:ext cx="3647210" cy="1716427"/>
          </a:xfrm>
          <a:prstGeom prst="rect">
            <a:avLst/>
          </a:prstGeom>
          <a:solidFill>
            <a:schemeClr val="bg1"/>
          </a:solidFill>
          <a:ln w="57150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 algn="ctr"/>
            <a:r>
              <a:rPr lang="en-US" sz="2400" b="1" dirty="0">
                <a:latin typeface="Calibri" panose="020F0502020204030204" charset="0"/>
                <a:ea typeface="Cabin"/>
                <a:cs typeface="Calibri" panose="020F0502020204030204" charset="0"/>
                <a:sym typeface="Cabin"/>
              </a:rPr>
              <a:t>6.</a:t>
            </a:r>
          </a:p>
          <a:p>
            <a:pPr algn="ctr"/>
            <a:r>
              <a:rPr lang="en-US" sz="2400" dirty="0">
                <a:latin typeface="Calibri" panose="020F0502020204030204" charset="0"/>
                <a:ea typeface="Cabin"/>
                <a:cs typeface="Calibri" panose="020F0502020204030204" charset="0"/>
                <a:sym typeface="Cabin"/>
              </a:rPr>
              <a:t>Identify outliers and calculate an average distance dropped.</a:t>
            </a:r>
          </a:p>
        </p:txBody>
      </p:sp>
      <p:sp>
        <p:nvSpPr>
          <p:cNvPr id="19" name="Google Shape;84;p16"/>
          <p:cNvSpPr txBox="1"/>
          <p:nvPr/>
        </p:nvSpPr>
        <p:spPr>
          <a:xfrm>
            <a:off x="1668369" y="3574917"/>
            <a:ext cx="3647210" cy="1589324"/>
          </a:xfrm>
          <a:prstGeom prst="rect">
            <a:avLst/>
          </a:prstGeom>
          <a:solidFill>
            <a:schemeClr val="bg1"/>
          </a:solidFill>
          <a:ln w="57150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 algn="ctr"/>
            <a:r>
              <a:rPr lang="en-US" sz="2400" b="1" dirty="0">
                <a:latin typeface="Calibri" panose="020F0502020204030204" charset="0"/>
                <a:ea typeface="Cabin"/>
                <a:cs typeface="Calibri" panose="020F0502020204030204" charset="0"/>
                <a:sym typeface="Cabin"/>
              </a:rPr>
              <a:t>7.</a:t>
            </a:r>
          </a:p>
          <a:p>
            <a:pPr algn="ctr"/>
            <a:r>
              <a:rPr lang="en-US" sz="2400" dirty="0">
                <a:latin typeface="Calibri" panose="020F0502020204030204" charset="0"/>
                <a:ea typeface="Cabin"/>
                <a:cs typeface="Calibri" panose="020F0502020204030204" charset="0"/>
                <a:sym typeface="Cabin"/>
              </a:rPr>
              <a:t>Convert this distance dropped to a reaction time using a table.`</a:t>
            </a:r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2.27 Measuring Reaction Time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864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3200" b="1" dirty="0"/>
          </a:p>
          <a:p>
            <a:pPr algn="just"/>
            <a:endParaRPr lang="en-US" sz="32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just"/>
            <a:endParaRPr lang="en-US" sz="32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1598586" y="1125498"/>
            <a:ext cx="7545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>
                <a:solidFill>
                  <a:schemeClr val="tx1"/>
                </a:solidFill>
                <a:latin typeface="+mj-lt"/>
              </a:rPr>
              <a:t>How can we ensure that our results are </a:t>
            </a:r>
            <a:r>
              <a:rPr lang="en-GB" sz="2800" b="1" dirty="0">
                <a:solidFill>
                  <a:srgbClr val="4F81BD"/>
                </a:solidFill>
                <a:latin typeface="+mj-lt"/>
              </a:rPr>
              <a:t>valid</a:t>
            </a:r>
            <a:r>
              <a:rPr lang="en-GB" sz="2800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9905" y="2853345"/>
            <a:ext cx="2922600" cy="1569656"/>
          </a:xfrm>
          <a:prstGeom prst="rect">
            <a:avLst/>
          </a:prstGeom>
          <a:solidFill>
            <a:srgbClr val="94B0D4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US" sz="9600" dirty="0"/>
              <a:t>Valid</a:t>
            </a:r>
          </a:p>
        </p:txBody>
      </p:sp>
      <p:sp>
        <p:nvSpPr>
          <p:cNvPr id="14" name="Google Shape;84;p16"/>
          <p:cNvSpPr txBox="1"/>
          <p:nvPr/>
        </p:nvSpPr>
        <p:spPr>
          <a:xfrm>
            <a:off x="738913" y="2399091"/>
            <a:ext cx="2197853" cy="523220"/>
          </a:xfrm>
          <a:prstGeom prst="rect">
            <a:avLst/>
          </a:prstGeom>
          <a:solidFill>
            <a:schemeClr val="bg1"/>
          </a:solidFill>
          <a:ln w="57150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 algn="ctr"/>
            <a:r>
              <a:rPr lang="en-US" sz="2400" dirty="0">
                <a:latin typeface="Calibri" panose="020F0502020204030204" charset="0"/>
                <a:ea typeface="Cabin"/>
                <a:cs typeface="Calibri" panose="020F0502020204030204" charset="0"/>
                <a:sym typeface="Cabin"/>
              </a:rPr>
              <a:t>Do repeats!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936766" y="3486729"/>
            <a:ext cx="263139" cy="0"/>
          </a:xfrm>
          <a:prstGeom prst="straightConnector1">
            <a:avLst/>
          </a:prstGeom>
          <a:ln w="57150">
            <a:solidFill>
              <a:srgbClr val="4F81B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Google Shape;84;p16"/>
          <p:cNvSpPr txBox="1"/>
          <p:nvPr/>
        </p:nvSpPr>
        <p:spPr>
          <a:xfrm>
            <a:off x="738913" y="3032474"/>
            <a:ext cx="2197853" cy="1922133"/>
          </a:xfrm>
          <a:prstGeom prst="rect">
            <a:avLst/>
          </a:prstGeom>
          <a:solidFill>
            <a:schemeClr val="bg1"/>
          </a:solidFill>
          <a:ln w="57150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 algn="ctr"/>
            <a:r>
              <a:rPr lang="en-US" sz="2400" dirty="0">
                <a:latin typeface="Calibri" panose="020F0502020204030204" charset="0"/>
                <a:ea typeface="Cabin"/>
                <a:cs typeface="Calibri" panose="020F0502020204030204" charset="0"/>
                <a:sym typeface="Cabin"/>
              </a:rPr>
              <a:t>This means we can identify any outliers and calculate a mean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141329" y="3486728"/>
            <a:ext cx="301892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Google Shape;84;p16"/>
          <p:cNvSpPr txBox="1"/>
          <p:nvPr/>
        </p:nvSpPr>
        <p:spPr>
          <a:xfrm>
            <a:off x="6480314" y="2509837"/>
            <a:ext cx="2532136" cy="894993"/>
          </a:xfrm>
          <a:prstGeom prst="rect">
            <a:avLst/>
          </a:prstGeom>
          <a:solidFill>
            <a:schemeClr val="bg1"/>
          </a:solidFill>
          <a:ln w="57150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 algn="ctr"/>
            <a:r>
              <a:rPr lang="en-US" sz="2400" dirty="0">
                <a:latin typeface="Calibri" panose="020F0502020204030204" charset="0"/>
                <a:ea typeface="Cabin"/>
                <a:cs typeface="Calibri" panose="020F0502020204030204" charset="0"/>
                <a:sym typeface="Cabin"/>
              </a:rPr>
              <a:t>Have control variables</a:t>
            </a:r>
          </a:p>
        </p:txBody>
      </p:sp>
      <p:sp>
        <p:nvSpPr>
          <p:cNvPr id="20" name="Google Shape;84;p16"/>
          <p:cNvSpPr txBox="1"/>
          <p:nvPr/>
        </p:nvSpPr>
        <p:spPr>
          <a:xfrm>
            <a:off x="6480313" y="3549112"/>
            <a:ext cx="2532136" cy="1569657"/>
          </a:xfrm>
          <a:prstGeom prst="rect">
            <a:avLst/>
          </a:prstGeom>
          <a:solidFill>
            <a:schemeClr val="bg1"/>
          </a:solidFill>
          <a:ln w="57150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t" anchorCtr="0">
            <a:noAutofit/>
          </a:bodyPr>
          <a:lstStyle/>
          <a:p>
            <a:pPr algn="ctr"/>
            <a:r>
              <a:rPr lang="en-US" sz="2400" dirty="0">
                <a:latin typeface="Calibri" panose="020F0502020204030204" charset="0"/>
                <a:ea typeface="Cabin"/>
                <a:cs typeface="Calibri" panose="020F0502020204030204" charset="0"/>
                <a:sym typeface="Cabin"/>
              </a:rPr>
              <a:t>Identify a couple of variables that you would control in the experiment</a:t>
            </a:r>
          </a:p>
        </p:txBody>
      </p:sp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2.27 Measuring Reaction Time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20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8" b="14514"/>
          <a:stretch>
            <a:fillRect/>
          </a:stretch>
        </p:blipFill>
        <p:spPr bwMode="auto">
          <a:xfrm>
            <a:off x="5027649" y="945074"/>
            <a:ext cx="3984799" cy="179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8783" y="2117898"/>
            <a:ext cx="602375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For a given braking force the greater the speed of the vehicle, the greater the stopping distance.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9068" y="1074161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stopping distance?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7" name="Table 5"/>
          <p:cNvGraphicFramePr>
            <a:graphicFrameLocks noGrp="1"/>
          </p:cNvGraphicFramePr>
          <p:nvPr/>
        </p:nvGraphicFramePr>
        <p:xfrm>
          <a:off x="698783" y="3092693"/>
          <a:ext cx="8315872" cy="28642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5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351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Calibri" panose="020F0502020204030204" charset="0"/>
                          <a:cs typeface="Calibri" panose="020F0502020204030204" charset="0"/>
                        </a:rPr>
                        <a:t>Stopping Distance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effectLst/>
                          <a:latin typeface="Calibri" panose="020F0502020204030204" charset="0"/>
                          <a:cs typeface="Calibri" panose="020F0502020204030204" charset="0"/>
                        </a:rPr>
                        <a:t>The sum of the thinking distance and braking distance. </a:t>
                      </a:r>
                      <a:endParaRPr lang="en-US" sz="23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351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Calibri" panose="020F0502020204030204" charset="0"/>
                          <a:cs typeface="Calibri" panose="020F0502020204030204" charset="0"/>
                        </a:rPr>
                        <a:t>Thinking Distance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Calibri" panose="020F0502020204030204" charset="0"/>
                          <a:cs typeface="Calibri" panose="020F0502020204030204" charset="0"/>
                        </a:rPr>
                        <a:t>The distance travelled during the driver's reaction time.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2351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Calibri" panose="020F0502020204030204" charset="0"/>
                          <a:cs typeface="Calibri" panose="020F0502020204030204" charset="0"/>
                        </a:rPr>
                        <a:t>Braking Distance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Calibri" panose="020F0502020204030204" charset="0"/>
                          <a:cs typeface="Calibri" panose="020F0502020204030204" charset="0"/>
                        </a:rPr>
                        <a:t>The distance travelled under the braking force.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528629" y="3614998"/>
            <a:ext cx="5390136" cy="69426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91467" y="4426272"/>
            <a:ext cx="5063066" cy="69426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10658" y="5212494"/>
            <a:ext cx="5063066" cy="69426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2.28 Stopping Distance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10" grpId="0" animBg="1"/>
      <p:bldP spid="11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photos of Wi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43" y="2418181"/>
            <a:ext cx="4399564" cy="292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vector graphics of C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647" y="3159919"/>
            <a:ext cx="2971799" cy="164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7143" y="4231232"/>
            <a:ext cx="297180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A</a:t>
            </a:r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dverse road and weather conditions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3647" y="3580149"/>
            <a:ext cx="297180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Poor condition of the vehicle.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974" y="1030431"/>
            <a:ext cx="8406179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3200" dirty="0">
                <a:effectLst/>
                <a:latin typeface="Calibri" panose="020F0502020204030204" charset="0"/>
                <a:cs typeface="Calibri" panose="020F0502020204030204" charset="0"/>
              </a:rPr>
              <a:t>The braking distance of a vehicle can be affected by: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97143" y="5143380"/>
            <a:ext cx="297180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e.g. wet of icy conditions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33646" y="4541839"/>
            <a:ext cx="297180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e.g. worn tyres or brakes</a:t>
            </a:r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2.28 Stopping Distance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9068" y="848531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different factors affect stopping distance? How?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7" name="Table 5"/>
          <p:cNvGraphicFramePr>
            <a:graphicFrameLocks noGrp="1"/>
          </p:cNvGraphicFramePr>
          <p:nvPr/>
        </p:nvGraphicFramePr>
        <p:xfrm>
          <a:off x="610860" y="1986446"/>
          <a:ext cx="8315873" cy="36666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9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5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5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Factor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Explanation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351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Calibri" panose="020F0502020204030204" charset="0"/>
                          <a:cs typeface="Calibri" panose="020F0502020204030204" charset="0"/>
                        </a:rPr>
                        <a:t>Mass of the Car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Calibri" panose="020F0502020204030204" charset="0"/>
                          <a:cs typeface="Calibri" panose="020F0502020204030204" charset="0"/>
                        </a:rPr>
                        <a:t>The heavier the car the greater the stopping distance.  This is because it has more momentum.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351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Calibri" panose="020F0502020204030204" charset="0"/>
                          <a:cs typeface="Calibri" panose="020F0502020204030204" charset="0"/>
                        </a:rPr>
                        <a:t>Speed of the Car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300" dirty="0">
                          <a:latin typeface="Calibri" panose="020F0502020204030204" charset="0"/>
                          <a:cs typeface="Calibri" panose="020F0502020204030204" charset="0"/>
                        </a:rPr>
                        <a:t>The faster the car the greater the stopping distance.  This is because it has more momentum.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2351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Calibri" panose="020F0502020204030204" charset="0"/>
                          <a:cs typeface="Calibri" panose="020F0502020204030204" charset="0"/>
                        </a:rPr>
                        <a:t>Reaction Time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Calibri" panose="020F0502020204030204" charset="0"/>
                          <a:cs typeface="Calibri" panose="020F0502020204030204" charset="0"/>
                        </a:rPr>
                        <a:t>The slower the reaction time the greater the stopping distance. The car is travelling during this extra time.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2351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Calibri" panose="020F0502020204030204" charset="0"/>
                          <a:cs typeface="Calibri" panose="020F0502020204030204" charset="0"/>
                        </a:rPr>
                        <a:t>State of Brakes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Calibri" panose="020F0502020204030204" charset="0"/>
                          <a:cs typeface="Calibri" panose="020F0502020204030204" charset="0"/>
                        </a:rPr>
                        <a:t>The more worn the brakes the greater the stopping distance as there will be reduced friction.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327564" y="2493818"/>
            <a:ext cx="6472052" cy="71252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27564" y="3295403"/>
            <a:ext cx="6472052" cy="71252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27564" y="4096988"/>
            <a:ext cx="6472052" cy="71252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27564" y="4870209"/>
            <a:ext cx="6472052" cy="71252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2.29 Stopping Distance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9068" y="848531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different factors affect stopping distance? How?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7" name="Table 5"/>
          <p:cNvGraphicFramePr>
            <a:graphicFrameLocks noGrp="1"/>
          </p:cNvGraphicFramePr>
          <p:nvPr/>
        </p:nvGraphicFramePr>
        <p:xfrm>
          <a:off x="610860" y="1986446"/>
          <a:ext cx="8315873" cy="27530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9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5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5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Factor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Explanation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351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Calibri" panose="020F0502020204030204" charset="0"/>
                          <a:cs typeface="Calibri" panose="020F0502020204030204" charset="0"/>
                        </a:rPr>
                        <a:t>State of the Road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Calibri" panose="020F0502020204030204" charset="0"/>
                          <a:cs typeface="Calibri" panose="020F0502020204030204" charset="0"/>
                        </a:rPr>
                        <a:t>The icier/wetter the roads the greater the stopping distance as there will be reduced friction.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351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Calibri" panose="020F0502020204030204" charset="0"/>
                          <a:cs typeface="Calibri" panose="020F0502020204030204" charset="0"/>
                        </a:rPr>
                        <a:t>Friction Between Tyre and Surfaces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Calibri" panose="020F0502020204030204" charset="0"/>
                          <a:cs typeface="Calibri" panose="020F0502020204030204" charset="0"/>
                        </a:rPr>
                        <a:t>The less friction between the tyre and the surface the greater the stopping distance as there will be reduced friction.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256312" y="2483268"/>
            <a:ext cx="6472052" cy="71252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6311" y="3336350"/>
            <a:ext cx="6555179" cy="120032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2.29 Stopping Distance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864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3200" b="1" dirty="0"/>
          </a:p>
          <a:p>
            <a:pPr algn="just"/>
            <a:endParaRPr lang="en-US" sz="32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just"/>
            <a:endParaRPr lang="en-US" sz="32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1598586" y="1125498"/>
            <a:ext cx="7545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>
                <a:solidFill>
                  <a:schemeClr val="tx1"/>
                </a:solidFill>
                <a:latin typeface="+mj-lt"/>
              </a:rPr>
              <a:t>What factors can affect a person's reaction time?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5747" y="2058215"/>
            <a:ext cx="2207478" cy="461661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F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US" sz="2400" dirty="0"/>
              <a:t>Tiredness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9572" y="3324409"/>
            <a:ext cx="3617178" cy="461661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F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US" sz="2400" dirty="0"/>
              <a:t>Concentration/Distractions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6256" y="5268592"/>
            <a:ext cx="2207478" cy="461661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F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US" sz="2400" dirty="0"/>
              <a:t>Caffeine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40372" y="2303486"/>
            <a:ext cx="2207478" cy="461661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F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US" sz="2400" dirty="0"/>
              <a:t>Alcohol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80209" y="2625066"/>
            <a:ext cx="2207478" cy="461661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F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US" sz="2400" dirty="0"/>
              <a:t>Practice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76950" y="3730434"/>
            <a:ext cx="2207478" cy="461661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F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US" sz="2400" dirty="0"/>
              <a:t>Age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86527" y="4852138"/>
            <a:ext cx="2207478" cy="461661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F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US" sz="2400" dirty="0"/>
              <a:t>Gender</a:t>
            </a:r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2.30 Reaction Time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r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14" y="1987269"/>
            <a:ext cx="6805246" cy="39890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7514" y="903996"/>
            <a:ext cx="3326422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Reaction times can vary from person to person.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46417" y="903995"/>
            <a:ext cx="297180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Typical values range from 0.2 to 0.9s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9777" y="1834605"/>
            <a:ext cx="8214945" cy="523220"/>
          </a:xfrm>
          <a:prstGeom prst="rect">
            <a:avLst/>
          </a:prstGeom>
          <a:noFill/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n-GB" sz="2800" dirty="0">
                <a:latin typeface="Calibri" panose="020F0502020204030204" charset="0"/>
                <a:cs typeface="Calibri" panose="020F0502020204030204" charset="0"/>
              </a:rPr>
              <a:t>A drivers reaction time can be affected by: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6183" y="3079012"/>
            <a:ext cx="1732817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Tiredness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70078" y="2840196"/>
            <a:ext cx="1318846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Drugs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30462" y="4733473"/>
            <a:ext cx="1758462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Distractions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13538" y="4936174"/>
            <a:ext cx="1758462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Alcohol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2.30 Reaction Time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1" y="1128622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is average speed determined?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0860" y="2922201"/>
            <a:ext cx="8401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Average Speed = Distance / Time Taken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23314" y="3488320"/>
            <a:ext cx="2532185" cy="1406823"/>
            <a:chOff x="1154350" y="3488321"/>
            <a:chExt cx="2532185" cy="1406823"/>
          </a:xfrm>
        </p:grpSpPr>
        <p:cxnSp>
          <p:nvCxnSpPr>
            <p:cNvPr id="8" name="Straight Arrow Connector 7"/>
            <p:cNvCxnSpPr>
              <a:stCxn id="7" idx="0"/>
            </p:cNvCxnSpPr>
            <p:nvPr/>
          </p:nvCxnSpPr>
          <p:spPr>
            <a:xfrm flipV="1">
              <a:off x="2420443" y="3488321"/>
              <a:ext cx="373436" cy="544518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1154350" y="4032839"/>
              <a:ext cx="2532185" cy="862305"/>
              <a:chOff x="1154350" y="4032839"/>
              <a:chExt cx="2532185" cy="86230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154350" y="4032839"/>
                <a:ext cx="2532185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2400" dirty="0">
                    <a:latin typeface="+mn-lt"/>
                    <a:ea typeface="+mn-ea"/>
                    <a:cs typeface="+mn-cs"/>
                    <a:sym typeface="Calibri" panose="020F0502020204030204"/>
                  </a:rPr>
                  <a:t>Metres per second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218571" y="4433483"/>
                <a:ext cx="570601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2400" dirty="0">
                    <a:latin typeface="+mn-lt"/>
                    <a:ea typeface="+mn-ea"/>
                    <a:cs typeface="+mn-cs"/>
                    <a:sym typeface="Calibri" panose="020F0502020204030204"/>
                  </a:rPr>
                  <a:t>m/s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4896334" y="3549474"/>
            <a:ext cx="987510" cy="2263778"/>
            <a:chOff x="5462277" y="2885983"/>
            <a:chExt cx="987510" cy="2263778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5993597" y="2885983"/>
              <a:ext cx="115411" cy="136705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462277" y="4309869"/>
              <a:ext cx="987510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Metres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24802" y="4688100"/>
              <a:ext cx="337589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m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969927" y="3510764"/>
            <a:ext cx="1120496" cy="1343838"/>
            <a:chOff x="6969927" y="3510764"/>
            <a:chExt cx="1120496" cy="1343838"/>
          </a:xfrm>
        </p:grpSpPr>
        <p:cxnSp>
          <p:nvCxnSpPr>
            <p:cNvPr id="14" name="Straight Arrow Connector 13"/>
            <p:cNvCxnSpPr/>
            <p:nvPr/>
          </p:nvCxnSpPr>
          <p:spPr>
            <a:xfrm flipH="1" flipV="1">
              <a:off x="7331763" y="3510764"/>
              <a:ext cx="64407" cy="540731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969927" y="4050941"/>
              <a:ext cx="1120496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Seconds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23897" y="4392941"/>
              <a:ext cx="212555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s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81876" y="3414026"/>
            <a:ext cx="8401588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4000" b="1" dirty="0">
                <a:latin typeface="+mn-lt"/>
                <a:ea typeface="+mn-ea"/>
                <a:cs typeface="+mn-cs"/>
                <a:sym typeface="Calibri" panose="020F0502020204030204"/>
              </a:rPr>
              <a:t>v</a:t>
            </a: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=  s </a:t>
            </a:r>
            <a:r>
              <a:rPr lang="en-US" sz="4000" b="1" dirty="0">
                <a:latin typeface="+mn-lt"/>
                <a:ea typeface="+mn-ea"/>
                <a:cs typeface="+mn-cs"/>
                <a:sym typeface="Calibri" panose="020F0502020204030204"/>
              </a:rPr>
              <a:t>/</a:t>
            </a: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3314" y="2120044"/>
            <a:ext cx="5392458" cy="584771"/>
          </a:xfrm>
          <a:prstGeom prst="rect">
            <a:avLst/>
          </a:prstGeom>
          <a:solidFill>
            <a:schemeClr val="accent1"/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You may need to convert units!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9192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921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74" name="Picture 2" descr="Free Cheetah Wildcat vector and 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741">
            <a:off x="686361" y="5076655"/>
            <a:ext cx="3405745" cy="170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2.6 Calculating Speed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vector graphics of Passenger 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015" y="2022442"/>
            <a:ext cx="4670612" cy="345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1309" y="2156204"/>
            <a:ext cx="4670612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When a force is applied to the brakes of a vehicle, work done by the friction force between the brakes and the wheel.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1309" y="3822833"/>
            <a:ext cx="4670612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</a:t>
            </a:r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he kinetic energy of the vehicle is reduced.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1309" y="4745185"/>
            <a:ext cx="4670612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</a:t>
            </a:r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he temperature of the brakes increases.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9068" y="1074161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happens when the brakes are used?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2.31 Dangers of Decelerations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vector graphics of Passenger 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015" y="2022442"/>
            <a:ext cx="4670612" cy="345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1309" y="2055430"/>
            <a:ext cx="4670612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The greater the speed of a vehicle the greater the braking force needed to stop the vehicle in a certain distance.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1309" y="3722059"/>
            <a:ext cx="4670612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The greater the braking force the greater the deceleration of the vehicle.</a:t>
            </a:r>
            <a:endParaRPr lang="en-GB" sz="23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1309" y="5013693"/>
            <a:ext cx="4670612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Large decelerations may lead to brakes overheating and/or loss of control.</a:t>
            </a:r>
            <a:endParaRPr lang="en-GB" sz="23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9068" y="1074161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happens when the brakes are used?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5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2.31 Dangers of Decelerations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848501"/>
            <a:ext cx="7400878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do safety features such as crash helmets work?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12290" name="Picture 2" descr="Helmet, Motorcycle, Yellow, Bike, Crash, Rider, Qua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05" y="2386355"/>
            <a:ext cx="3615228" cy="376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36824" y="2051368"/>
            <a:ext cx="4572000" cy="120032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sz="2400" dirty="0"/>
              <a:t>The helmet has a lining which is designed to crush in the event of an impact.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336824" y="3464572"/>
            <a:ext cx="4572000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sz="2400" dirty="0"/>
              <a:t>This increases the time taken for the head’s momentum to reach 0. 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336824" y="4546094"/>
            <a:ext cx="4572000" cy="120032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sz="2400" dirty="0"/>
              <a:t>Therefore, it reduces the forces acting on the head and so prevents injury.</a:t>
            </a:r>
          </a:p>
        </p:txBody>
      </p:sp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2.31 Dangers of Decelerations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39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1094722"/>
            <a:ext cx="7400878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about some other safety features?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4" name="Picture 3" descr="Icon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60" y="2061595"/>
            <a:ext cx="3122250" cy="2166061"/>
          </a:xfrm>
          <a:prstGeom prst="rect">
            <a:avLst/>
          </a:prstGeom>
        </p:spPr>
      </p:pic>
      <p:pic>
        <p:nvPicPr>
          <p:cNvPr id="13314" name="Picture 2" descr="Seat Belt, Seatbelt, Vehicle, Buckle Up, Belt, C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56" y="4340355"/>
            <a:ext cx="3063354" cy="204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Gymnastics Equipment, Mat Gymnastic Equipment For Sa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66" y="2095791"/>
            <a:ext cx="2371238" cy="173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Playground, Modern, Design, Architecture, Equipmen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5"/>
          <a:stretch>
            <a:fillRect/>
          </a:stretch>
        </p:blipFill>
        <p:spPr bwMode="auto">
          <a:xfrm>
            <a:off x="3820631" y="3927978"/>
            <a:ext cx="2967796" cy="206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838552" y="2102611"/>
            <a:ext cx="1508805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Airbags.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3543" y="4378718"/>
            <a:ext cx="1508805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Seat belts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28318" y="1805232"/>
            <a:ext cx="1508805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Gym mats.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68197" y="5508549"/>
            <a:ext cx="2548932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Playground floor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93985" y="1998196"/>
            <a:ext cx="3215806" cy="120032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They all increase the time it takes for momentum to reach 0.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93985" y="3328957"/>
            <a:ext cx="3215806" cy="120032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Which reduces the forces acting on the person.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814572" y="4659718"/>
            <a:ext cx="3215806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This reduces injuries.</a:t>
            </a:r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2.31 Dangers of Decelerations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Stopping distances made simple | RAC Driv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8"/>
          <a:stretch>
            <a:fillRect/>
          </a:stretch>
        </p:blipFill>
        <p:spPr bwMode="auto">
          <a:xfrm>
            <a:off x="469404" y="1716248"/>
            <a:ext cx="8603754" cy="502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2.32 Work and Braking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81757" y="985000"/>
            <a:ext cx="7427171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ym typeface="Calibri" panose="020F0502020204030204"/>
              </a:rPr>
              <a:t>How does the distance needed for a road vehicle to stop in an emergency vary over different speeds?</a:t>
            </a:r>
            <a:endParaRPr lang="en-GB" sz="24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vector graphics of Passenger 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015" y="2022442"/>
            <a:ext cx="4670612" cy="345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1309" y="2156204"/>
            <a:ext cx="4670612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When a force is applied to the brakes of a vehicle, work done by the friction force between the brakes and the wheel.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1309" y="3822833"/>
            <a:ext cx="4670612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</a:t>
            </a:r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he kinetic energy of the vehicle is reduced.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1309" y="4745185"/>
            <a:ext cx="4670612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</a:t>
            </a:r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he temperature of the brakes increases.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9068" y="1074161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happens when the brakes are used?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2.33 Work Done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vector graphics of Passenger 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015" y="2022442"/>
            <a:ext cx="4670612" cy="345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1309" y="2055430"/>
            <a:ext cx="4670612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The greater the speed of a vehicle the greater the braking force needed to stop the vehicle in a certain distance.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1309" y="3722059"/>
            <a:ext cx="4670612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The greater the braking force the greater the deceleration of the vehicle.</a:t>
            </a:r>
            <a:endParaRPr lang="en-GB" sz="23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1309" y="5013693"/>
            <a:ext cx="4670612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Large decelerations may lead to brakes overheating and/or loss of control.</a:t>
            </a:r>
            <a:endParaRPr lang="en-GB" sz="23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9068" y="1074161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happens when the brakes are used?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5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2.33 Work Done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heme/theme1.xml><?xml version="1.0" encoding="utf-8"?>
<a:theme xmlns:a="http://schemas.openxmlformats.org/drawingml/2006/main" name="1_Custom Design">
  <a:themeElements>
    <a:clrScheme name="1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1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1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067626c-48e0-4a9f-ab23-842475fdb32b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8C120F51942D4E9CE6941899F57660" ma:contentTypeVersion="8" ma:contentTypeDescription="Create a new document." ma:contentTypeScope="" ma:versionID="bbd987aea78c5484261f65b368c92299">
  <xsd:schema xmlns:xsd="http://www.w3.org/2001/XMLSchema" xmlns:xs="http://www.w3.org/2001/XMLSchema" xmlns:p="http://schemas.microsoft.com/office/2006/metadata/properties" xmlns:ns2="7021e210-1e44-428c-bd69-628544ff7994" xmlns:ns3="9067626c-48e0-4a9f-ab23-842475fdb32b" targetNamespace="http://schemas.microsoft.com/office/2006/metadata/properties" ma:root="true" ma:fieldsID="95ee94df9c41fbd3084a73a06c096048" ns2:_="" ns3:_="">
    <xsd:import namespace="7021e210-1e44-428c-bd69-628544ff7994"/>
    <xsd:import namespace="9067626c-48e0-4a9f-ab23-842475fdb3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21e210-1e44-428c-bd69-628544ff79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67626c-48e0-4a9f-ab23-842475fdb32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22C667-7817-4AE8-932B-36092572E29C}">
  <ds:schemaRefs/>
</ds:datastoreItem>
</file>

<file path=customXml/itemProps2.xml><?xml version="1.0" encoding="utf-8"?>
<ds:datastoreItem xmlns:ds="http://schemas.openxmlformats.org/officeDocument/2006/customXml" ds:itemID="{7726AFFF-B344-4D82-B46A-B9378E6A3062}">
  <ds:schemaRefs/>
</ds:datastoreItem>
</file>

<file path=customXml/itemProps3.xml><?xml version="1.0" encoding="utf-8"?>
<ds:datastoreItem xmlns:ds="http://schemas.openxmlformats.org/officeDocument/2006/customXml" ds:itemID="{FD1611D8-70C8-4547-95F0-5621264CE68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5976</Words>
  <Application>Microsoft Office PowerPoint</Application>
  <PresentationFormat>On-screen Show (4:3)</PresentationFormat>
  <Paragraphs>1520</Paragraphs>
  <Slides>96</Slides>
  <Notes>83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05" baseType="lpstr">
      <vt:lpstr>Aharoni</vt:lpstr>
      <vt:lpstr>Arial</vt:lpstr>
      <vt:lpstr>Avenir Book</vt:lpstr>
      <vt:lpstr>Calibri</vt:lpstr>
      <vt:lpstr>gg sans</vt:lpstr>
      <vt:lpstr>Helvetica</vt:lpstr>
      <vt:lpstr>ReithSans</vt:lpstr>
      <vt:lpstr>Times New Roman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Boxall, Elizabeth</dc:creator>
  <cp:lastModifiedBy>Chezka Mae Madrona</cp:lastModifiedBy>
  <cp:revision>317</cp:revision>
  <cp:lastPrinted>2016-10-24T15:28:00Z</cp:lastPrinted>
  <dcterms:created xsi:type="dcterms:W3CDTF">2025-08-12T05:59:56Z</dcterms:created>
  <dcterms:modified xsi:type="dcterms:W3CDTF">2025-08-13T07:59:09Z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0x010100FE8C120F51942D4E9CE6941899F57660</vt:lpwstr>
  </property>
  <property fmtid="{D5CDD505-2E9C-101B-9397-08002B2CF9AE}" pid="3" name="Order">
    <vt:r8>621600</vt:r8>
  </property>
  <property fmtid="{D5CDD505-2E9C-101B-9397-08002B2CF9AE}" pid="4" name="ComplianceAssetId">
    <vt:lpwstr/>
  </property>
  <property fmtid="{D5CDD505-2E9C-101B-9397-08002B2CF9AE}" pid="5" name="ICV">
    <vt:lpwstr>341D26CD58594C6EACF6154968D84917_13</vt:lpwstr>
  </property>
  <property fmtid="{D5CDD505-2E9C-101B-9397-08002B2CF9AE}" pid="6" name="KSOProductBuildVer">
    <vt:lpwstr>1033-12.2.0.13213</vt:lpwstr>
  </property>
</Properties>
</file>