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670" r:id="rId5"/>
    <p:sldId id="1605" r:id="rId6"/>
    <p:sldId id="1778" r:id="rId7"/>
    <p:sldId id="1608" r:id="rId8"/>
    <p:sldId id="1417" r:id="rId9"/>
    <p:sldId id="1552" r:id="rId10"/>
    <p:sldId id="1555" r:id="rId11"/>
    <p:sldId id="1504" r:id="rId12"/>
    <p:sldId id="1551" r:id="rId13"/>
    <p:sldId id="1550" r:id="rId14"/>
    <p:sldId id="1553" r:id="rId15"/>
    <p:sldId id="1556" r:id="rId16"/>
    <p:sldId id="1558" r:id="rId17"/>
    <p:sldId id="1481" r:id="rId18"/>
    <p:sldId id="1779" r:id="rId19"/>
    <p:sldId id="1645" r:id="rId20"/>
    <p:sldId id="1648" r:id="rId21"/>
    <p:sldId id="1422" r:id="rId22"/>
    <p:sldId id="1433" r:id="rId23"/>
    <p:sldId id="1634" r:id="rId24"/>
    <p:sldId id="1836" r:id="rId25"/>
    <p:sldId id="1865" r:id="rId26"/>
    <p:sldId id="1431" r:id="rId27"/>
    <p:sldId id="1606" r:id="rId28"/>
    <p:sldId id="1806" r:id="rId29"/>
    <p:sldId id="1856" r:id="rId30"/>
    <p:sldId id="1432" r:id="rId31"/>
    <p:sldId id="1861" r:id="rId32"/>
    <p:sldId id="1862" r:id="rId33"/>
    <p:sldId id="1863" r:id="rId34"/>
    <p:sldId id="1635" r:id="rId35"/>
    <p:sldId id="1864" r:id="rId36"/>
    <p:sldId id="1845" r:id="rId3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3D8"/>
    <a:srgbClr val="4F81BD"/>
    <a:srgbClr val="4A7CB5"/>
    <a:srgbClr val="00B050"/>
    <a:srgbClr val="A9D092"/>
    <a:srgbClr val="00CF63"/>
    <a:srgbClr val="48A9C5"/>
    <a:srgbClr val="79C1D5"/>
    <a:srgbClr val="80CCE7"/>
    <a:srgbClr val="3CA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1792"/>
    <p:restoredTop sz="95750"/>
  </p:normalViewPr>
  <p:slideViewPr>
    <p:cSldViewPr snapToGrid="0" showGuides="1">
      <p:cViewPr varScale="1">
        <p:scale>
          <a:sx n="92" d="100"/>
          <a:sy n="92" d="100"/>
        </p:scale>
        <p:origin x="2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A94CC91B-F684-3442-BB05-5E12EC2FF8E1}" type="datetimeFigureOut">
              <a:rPr lang="en-US" altLang="en-US"/>
              <a:t>8/13/2025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29A704AE-0A90-9946-ABA1-80D326FF897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Shape 3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altLang="en-US"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1pPr>
    <a:lvl2pPr marL="742950" indent="-28575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2pPr>
    <a:lvl3pPr marL="11430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3pPr>
    <a:lvl4pPr marL="16002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4pPr>
    <a:lvl5pPr marL="20574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6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Shape 6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13" name="Picture 1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11" name="Rectangles 10"/>
          <p:cNvSpPr/>
          <p:nvPr userDrawn="1"/>
        </p:nvSpPr>
        <p:spPr>
          <a:xfrm>
            <a:off x="634365" y="6367145"/>
            <a:ext cx="1849062" cy="39179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34365" y="6367145"/>
            <a:ext cx="1828280" cy="39179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34365" y="6367145"/>
            <a:ext cx="1817890" cy="39179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34365" y="6367145"/>
            <a:ext cx="1817890" cy="39179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4364" y="6367145"/>
            <a:ext cx="1807499" cy="39179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4364" y="6367145"/>
            <a:ext cx="1838671" cy="39179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0880" y="6370784"/>
            <a:ext cx="1810983" cy="39179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34365" y="6367145"/>
            <a:ext cx="1797108" cy="39179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12632" y="5630792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936" y="5687942"/>
            <a:ext cx="546219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will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NOT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12632" y="4823072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5936" y="4880222"/>
            <a:ext cx="533382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CAN BE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4365" y="6367145"/>
            <a:ext cx="1828280" cy="39179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046" y="-4762"/>
            <a:ext cx="9170046" cy="6867525"/>
            <a:chOff x="-26046" y="-4762"/>
            <a:chExt cx="9170046" cy="6867525"/>
          </a:xfrm>
        </p:grpSpPr>
        <p:sp>
          <p:nvSpPr>
            <p:cNvPr id="7" name="Rectangle 6"/>
            <p:cNvSpPr/>
            <p:nvPr userDrawn="1"/>
          </p:nvSpPr>
          <p:spPr>
            <a:xfrm>
              <a:off x="11113" y="0"/>
              <a:ext cx="9132887" cy="6858000"/>
            </a:xfrm>
            <a:prstGeom prst="rect">
              <a:avLst/>
            </a:prstGeom>
            <a:noFill/>
            <a:ln w="57150">
              <a:solidFill>
                <a:srgbClr val="4A7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409575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 userDrawn="1"/>
          </p:nvSpPr>
          <p:spPr bwMode="auto">
            <a:xfrm rot="16200000">
              <a:off x="-3228976" y="3198168"/>
              <a:ext cx="6867525" cy="461665"/>
            </a:xfrm>
            <a:prstGeom prst="rect">
              <a:avLst/>
            </a:prstGeom>
            <a:solidFill>
              <a:srgbClr val="4A7CB5"/>
            </a:solidFill>
            <a:ln w="9525">
              <a:solidFill>
                <a:srgbClr val="4A7CB5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en-US" sz="2400" dirty="0">
                  <a:solidFill>
                    <a:srgbClr val="FFFFFF"/>
                  </a:solidFill>
                  <a:latin typeface="Aharoni" panose="02010803020104030203" pitchFamily="2" charset="-79"/>
                  <a:ea typeface="BatangChe" panose="02030609000101010101" pitchFamily="49" charset="-127"/>
                  <a:cs typeface="Aharoni" panose="02010803020104030203" pitchFamily="2" charset="-79"/>
                </a:rPr>
                <a:t>EDEXCEL GCSE Physics Paper 2</a:t>
              </a: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4" name="Picture 3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596458" y="6344632"/>
            <a:ext cx="1909244" cy="39179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E29B4-94B5-E293-19B1-DFFBE280F8A0}"/>
              </a:ext>
            </a:extLst>
          </p:cNvPr>
          <p:cNvSpPr txBox="1"/>
          <p:nvPr userDrawn="1"/>
        </p:nvSpPr>
        <p:spPr>
          <a:xfrm>
            <a:off x="6218748" y="665135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081A9F-96C9-3704-CB10-5A2BE2A673D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" y="2127691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EC8D0-74F4-3A36-28E7-B556512F2ED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5" y="307838"/>
            <a:ext cx="933411" cy="37579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52B9EF9B-0935-FFAE-5823-FC3ECA3838EC}"/>
              </a:ext>
            </a:extLst>
          </p:cNvPr>
          <p:cNvSpPr txBox="1">
            <a:spLocks/>
          </p:cNvSpPr>
          <p:nvPr userDrawn="1"/>
        </p:nvSpPr>
        <p:spPr>
          <a:xfrm>
            <a:off x="2531747" y="658721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82955" indent="-32575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235200" indent="-4064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hape 64"/>
          <p:cNvSpPr>
            <a:spLocks noChangeArrowheads="1"/>
          </p:cNvSpPr>
          <p:nvPr/>
        </p:nvSpPr>
        <p:spPr bwMode="auto">
          <a:xfrm>
            <a:off x="447675" y="1322101"/>
            <a:ext cx="8696325" cy="12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eaLnBrk="1"/>
            <a:r>
              <a:rPr lang="en-US" altLang="en-US" sz="44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Forces and Matter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396" y="2513647"/>
            <a:ext cx="498688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Paper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896974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equation that you would use to calculate elastic potential energy?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723" y="3036505"/>
            <a:ext cx="8013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+mj-lt"/>
              </a:rPr>
              <a:t>Elastic Potential Energy = 0.5 x Spring Constant x Extension</a:t>
            </a:r>
            <a:r>
              <a:rPr lang="en-GB" sz="2400" b="1" baseline="30000" dirty="0">
                <a:solidFill>
                  <a:schemeClr val="tx1"/>
                </a:solidFill>
                <a:latin typeface="+mj-lt"/>
              </a:rPr>
              <a:t>2</a:t>
            </a:r>
            <a:endParaRPr lang="en-GB" sz="24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3723" y="3510765"/>
            <a:ext cx="2532185" cy="1383351"/>
            <a:chOff x="773723" y="3510765"/>
            <a:chExt cx="2532185" cy="1383351"/>
          </a:xfrm>
        </p:grpSpPr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Joules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4758" y="4432455"/>
                <a:ext cx="19011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443904" y="1974188"/>
            <a:ext cx="2525687" cy="1148515"/>
            <a:chOff x="6082225" y="1485643"/>
            <a:chExt cx="2525687" cy="114851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082225" y="2320659"/>
              <a:ext cx="382141" cy="313499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82225" y="1485643"/>
              <a:ext cx="2525687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Newtons per metre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1166" y="1822568"/>
              <a:ext cx="65498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N/m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0770" y="3493115"/>
            <a:ext cx="987510" cy="1393687"/>
            <a:chOff x="7110770" y="3493115"/>
            <a:chExt cx="987510" cy="1393687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7591122" y="3493115"/>
              <a:ext cx="59187" cy="597028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110770" y="4088738"/>
              <a:ext cx="987510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41309" y="4425141"/>
              <a:ext cx="337589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8738" y="3436665"/>
            <a:ext cx="294035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</a:t>
            </a:r>
            <a:r>
              <a:rPr lang="en-US" sz="4000" b="1" baseline="-25000" dirty="0">
                <a:latin typeface="+mn-lt"/>
                <a:ea typeface="+mn-ea"/>
                <a:cs typeface="+mn-cs"/>
                <a:sym typeface="Calibri" panose="020F0502020204030204"/>
              </a:rPr>
              <a:t>e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½ x k x e</a:t>
            </a:r>
            <a:r>
              <a:rPr kumimoji="0" lang="en-US" sz="40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860" y="2191120"/>
            <a:ext cx="5392458" cy="584771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may need to convert units!</a:t>
            </a:r>
          </a:p>
        </p:txBody>
      </p:sp>
      <p:graphicFrame>
        <p:nvGraphicFramePr>
          <p:cNvPr id="19" name="Table 5"/>
          <p:cNvGraphicFramePr>
            <a:graphicFrameLocks noGrp="1"/>
          </p:cNvGraphicFramePr>
          <p:nvPr/>
        </p:nvGraphicFramePr>
        <p:xfrm>
          <a:off x="696577" y="5163671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Elastic Potential Energy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The energy stored when an object is stretched or compressed.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460376" y="5636786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15.4 Energy and Stretching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22cm = 0.22m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lang="en-US" sz="2000" b="0" baseline="-25000" dirty="0"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½ x k x e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½ x 1.2 x 0.22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0.5 x 1.2 x 0.0484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0.02904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0.029J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spring that has a spring constant of 1.2N/m is stretched 22cm. Calculate the work done.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1101" y="2541622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5144" y="3412617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8183" y="440806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1101" y="5849526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9248" y="5123475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3041739"/>
            <a:ext cx="3441809" cy="1530263"/>
            <a:chOff x="5567892" y="1299150"/>
            <a:chExt cx="3441809" cy="1530263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1899313"/>
              <a:ext cx="481772" cy="93010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432178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557723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TextBox 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11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15.4 Energy and Stretching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3"/>
          <a:ext cx="5241358" cy="4300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lang="en-US" sz="2000" b="0" baseline="-25000" dirty="0"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½ x k x e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120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½ x 9.2 x e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7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120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4.6 x e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 = 120 / 4.6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e</a:t>
                      </a:r>
                      <a:r>
                        <a:rPr lang="en-US" sz="2000" i="0" baseline="30000" dirty="0"/>
                        <a:t>2</a:t>
                      </a:r>
                      <a:r>
                        <a:rPr lang="en-US" sz="2000" i="0" baseline="0" dirty="0"/>
                        <a:t> = 26.0869565217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e = √26.0869565217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e </a:t>
                      </a:r>
                      <a:r>
                        <a:rPr lang="en-GB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=5.10753919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5.1m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spring has 120J of energy and and has a spring constant of 9.2N/m. Calculate its extension. (4)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9548" y="2410294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7524" y="3150366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4885" y="3864906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2861" y="6124959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5769" y="4470373"/>
            <a:ext cx="2496178" cy="147732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71947" y="2216988"/>
            <a:ext cx="3437754" cy="1676345"/>
            <a:chOff x="5571947" y="1299150"/>
            <a:chExt cx="3437754" cy="1676345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71947" y="1899313"/>
              <a:ext cx="477717" cy="1076182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571947" y="3532890"/>
            <a:ext cx="3437754" cy="1938988"/>
            <a:chOff x="5571947" y="671619"/>
            <a:chExt cx="3437754" cy="1938988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671619"/>
              <a:ext cx="2960037" cy="1938988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Do as much as the calculation that you can before rearranging. 2 marks.</a:t>
              </a:r>
            </a:p>
          </p:txBody>
        </p:sp>
        <p:cxnSp>
          <p:nvCxnSpPr>
            <p:cNvPr id="26" name="Straight Arrow Connector 25"/>
            <p:cNvCxnSpPr>
              <a:stCxn id="25" idx="1"/>
              <a:endCxn id="9" idx="3"/>
            </p:cNvCxnSpPr>
            <p:nvPr/>
          </p:nvCxnSpPr>
          <p:spPr>
            <a:xfrm flipH="1">
              <a:off x="5571947" y="1641113"/>
              <a:ext cx="477717" cy="70665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557723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TextBox 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10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15.4 Energy and Stretching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1763618"/>
          <a:ext cx="8167402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work done when extension is 11cm and spring constant is 8N/m.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work done when extension is 42cm and spring constant is 16N/m.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extension when spring constant is 82N/m and work is 1.8kJ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11cm = 0.11m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42cm = 0.42m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1.8kJ = 1800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k x e</a:t>
                      </a:r>
                      <a:r>
                        <a:rPr kumimoji="0" lang="en-US" sz="20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k x e</a:t>
                      </a:r>
                      <a:r>
                        <a:rPr kumimoji="0" lang="en-US" sz="20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k x e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8 x 0.11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16 x 0.42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1800 = ½ x 82 x e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7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4 x 0.0121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= 0.0484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8 x 0.1764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=1.4112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1800 = 41 x e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= 1800 / 41 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=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43.9024390244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√43.9024390244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</a:t>
                      </a:r>
                      <a:r>
                        <a:rPr lang="en-GB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6.62589156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0.048J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1.4J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6.6m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92051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Complete the calculations for the following questions.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9570" y="299028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9570" y="351644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28450" y="4182017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99570" y="4861376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99570" y="6277818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99608" y="299028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21759" y="354351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21759" y="4182017"/>
            <a:ext cx="1915524" cy="30212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15079" y="4722876"/>
            <a:ext cx="1838960" cy="12003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66721" y="6277818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99646" y="299028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99646" y="3547975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41335" y="4170406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92964" y="4704634"/>
            <a:ext cx="1942221" cy="132343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99646" y="6277818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15.4 Energy and Stretching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467446" y="1029384"/>
            <a:ext cx="7427171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Below is a graph that</a:t>
            </a: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shows </a:t>
            </a: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the extension of a spring when a force is applied. 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relationship</a:t>
            </a: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does this graph show?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92647" y="2076143"/>
            <a:ext cx="4845132" cy="4126085"/>
            <a:chOff x="2292647" y="2552131"/>
            <a:chExt cx="4845132" cy="412608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879678" y="2552131"/>
              <a:ext cx="0" cy="3548418"/>
            </a:xfrm>
            <a:prstGeom prst="straightConnector1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879678" y="6100549"/>
              <a:ext cx="4258101" cy="0"/>
            </a:xfrm>
            <a:prstGeom prst="straightConnector1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4261515" y="6216555"/>
              <a:ext cx="1839034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GB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Extension (m)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776265" y="3993149"/>
              <a:ext cx="149442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GB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Force</a:t>
              </a:r>
              <a:r>
                <a:rPr kumimoji="0" lang="en-GB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(N)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879678" y="3835021"/>
              <a:ext cx="2047164" cy="2265528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Freeform: Shape 12"/>
            <p:cNvSpPr/>
            <p:nvPr/>
          </p:nvSpPr>
          <p:spPr>
            <a:xfrm>
              <a:off x="4926842" y="3082424"/>
              <a:ext cx="2013045" cy="752596"/>
            </a:xfrm>
            <a:custGeom>
              <a:avLst/>
              <a:gdLst>
                <a:gd name="connsiteX0" fmla="*/ 0 w 2013045"/>
                <a:gd name="connsiteY0" fmla="*/ 752596 h 752596"/>
                <a:gd name="connsiteX1" fmla="*/ 272955 w 2013045"/>
                <a:gd name="connsiteY1" fmla="*/ 479641 h 752596"/>
                <a:gd name="connsiteX2" fmla="*/ 327546 w 2013045"/>
                <a:gd name="connsiteY2" fmla="*/ 438697 h 752596"/>
                <a:gd name="connsiteX3" fmla="*/ 757451 w 2013045"/>
                <a:gd name="connsiteY3" fmla="*/ 165742 h 752596"/>
                <a:gd name="connsiteX4" fmla="*/ 1269242 w 2013045"/>
                <a:gd name="connsiteY4" fmla="*/ 22441 h 752596"/>
                <a:gd name="connsiteX5" fmla="*/ 1699146 w 2013045"/>
                <a:gd name="connsiteY5" fmla="*/ 1969 h 752596"/>
                <a:gd name="connsiteX6" fmla="*/ 2013045 w 2013045"/>
                <a:gd name="connsiteY6" fmla="*/ 1969 h 75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3045" h="752596">
                  <a:moveTo>
                    <a:pt x="0" y="752596"/>
                  </a:moveTo>
                  <a:cubicBezTo>
                    <a:pt x="109182" y="642276"/>
                    <a:pt x="218364" y="531957"/>
                    <a:pt x="272955" y="479641"/>
                  </a:cubicBezTo>
                  <a:cubicBezTo>
                    <a:pt x="327546" y="427325"/>
                    <a:pt x="246797" y="491013"/>
                    <a:pt x="327546" y="438697"/>
                  </a:cubicBezTo>
                  <a:cubicBezTo>
                    <a:pt x="408295" y="386381"/>
                    <a:pt x="600502" y="235118"/>
                    <a:pt x="757451" y="165742"/>
                  </a:cubicBezTo>
                  <a:cubicBezTo>
                    <a:pt x="914400" y="96366"/>
                    <a:pt x="1112293" y="49736"/>
                    <a:pt x="1269242" y="22441"/>
                  </a:cubicBezTo>
                  <a:cubicBezTo>
                    <a:pt x="1426191" y="-4854"/>
                    <a:pt x="1575179" y="5381"/>
                    <a:pt x="1699146" y="1969"/>
                  </a:cubicBezTo>
                  <a:cubicBezTo>
                    <a:pt x="1823113" y="-1443"/>
                    <a:pt x="1918079" y="263"/>
                    <a:pt x="2013045" y="196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093536" y="4754670"/>
            <a:ext cx="245786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As force increases the extension increases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705448" y="4754670"/>
            <a:ext cx="388088" cy="160049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Box 32"/>
          <p:cNvSpPr txBox="1"/>
          <p:nvPr/>
        </p:nvSpPr>
        <p:spPr>
          <a:xfrm>
            <a:off x="557233" y="3249276"/>
            <a:ext cx="1730737" cy="2862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line is straight and cuts through the origin.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This means the relationship is </a:t>
            </a:r>
            <a:r>
              <a:rPr kumimoji="0" lang="en-GB" sz="1800" b="1" i="0" u="none" strike="noStrike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directly proportional. </a:t>
            </a:r>
            <a:r>
              <a:rPr kumimoji="0" lang="en-GB" sz="1800" i="0" u="none" strike="noStrike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relationship is </a:t>
            </a:r>
            <a:r>
              <a:rPr kumimoji="0" lang="en-GB" sz="1800" b="1" i="0" u="none" strike="noStrike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linear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371060" y="5508556"/>
            <a:ext cx="508618" cy="116006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/>
          <p:cNvSpPr txBox="1"/>
          <p:nvPr/>
        </p:nvSpPr>
        <p:spPr>
          <a:xfrm>
            <a:off x="7121190" y="2792204"/>
            <a:ext cx="1730737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At this point the line begins to curve.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This means the relationship is no longer directly proportional. The relationship is no longer linear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5592726" y="2846256"/>
            <a:ext cx="1528464" cy="895825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TextBox 42"/>
          <p:cNvSpPr txBox="1"/>
          <p:nvPr/>
        </p:nvSpPr>
        <p:spPr>
          <a:xfrm>
            <a:off x="3034123" y="2312295"/>
            <a:ext cx="173073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limit of proportionality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44" name="Straight Arrow Connector 43"/>
          <p:cNvCxnSpPr>
            <a:endCxn id="13" idx="1"/>
          </p:cNvCxnSpPr>
          <p:nvPr/>
        </p:nvCxnSpPr>
        <p:spPr>
          <a:xfrm>
            <a:off x="4572001" y="2606436"/>
            <a:ext cx="627796" cy="479641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15.5 </a:t>
            </a:r>
            <a:r>
              <a:rPr lang="en-US" altLang="en-US" sz="32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Linear &amp; Non-Linear Relationships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37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103" y="1249091"/>
            <a:ext cx="3186514" cy="27453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67446" y="1048556"/>
            <a:ext cx="7427171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is Hooke’s Law?</a:t>
            </a:r>
            <a:endParaRPr kumimoji="0" lang="en-GB" sz="38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26" name="Table 5"/>
          <p:cNvGraphicFramePr>
            <a:graphicFrameLocks noGrp="1"/>
          </p:cNvGraphicFramePr>
          <p:nvPr/>
        </p:nvGraphicFramePr>
        <p:xfrm>
          <a:off x="671750" y="4236257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Hooke’s Law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The extension of a spring is directly proportional to the force applied as long as the limit of proportionality is not exceeded.</a:t>
                      </a:r>
                      <a:endParaRPr lang="en-US" sz="2400" b="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428261" y="4740327"/>
            <a:ext cx="5466356" cy="110799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15.5 </a:t>
            </a:r>
            <a:r>
              <a:rPr lang="en-US" altLang="en-US" sz="32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Linear &amp; Non-Linear Relationships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900" b="45292"/>
          <a:stretch>
            <a:fillRect/>
          </a:stretch>
        </p:blipFill>
        <p:spPr>
          <a:xfrm>
            <a:off x="5719666" y="1725137"/>
            <a:ext cx="3226616" cy="4316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4064" y="896974"/>
            <a:ext cx="7649936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ym typeface="Calibri" panose="020F0502020204030204"/>
              </a:rPr>
              <a:t>How can we investigate the relationship between force applied to a spring and extension.</a:t>
            </a:r>
            <a:endParaRPr lang="en-GB" sz="30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718" y="2026878"/>
            <a:ext cx="5503234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Set up equipment as shown in the diagram.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426" y="2603144"/>
            <a:ext cx="5517526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Adjust the ruler so that the zero mark is at the same height as the top of the spring.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426" y="3538469"/>
            <a:ext cx="5517526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Record the length of the spring when no weights are attached.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426" y="4473794"/>
            <a:ext cx="5517526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Hook a 1N weight on the bottom of the spring.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718" y="5393408"/>
            <a:ext cx="5517526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Record the new length of the spring.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15.6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900" b="45292"/>
          <a:stretch>
            <a:fillRect/>
          </a:stretch>
        </p:blipFill>
        <p:spPr>
          <a:xfrm>
            <a:off x="5719666" y="1725137"/>
            <a:ext cx="3226616" cy="4316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2229" y="896974"/>
            <a:ext cx="7641771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ym typeface="Calibri" panose="020F0502020204030204"/>
              </a:rPr>
              <a:t>How can we investigate the relationship between force applied to a spring and extension.</a:t>
            </a:r>
            <a:endParaRPr lang="en-GB" sz="30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572" y="2421699"/>
            <a:ext cx="5517526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Add weights at 1N intervals recording the new length of the spring.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572" y="3429000"/>
            <a:ext cx="5517526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Determine the extension of the spring when each weight is added by subtracting the original length from the recorded lengths.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15.6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8" t="65237" r="2199" b="1668"/>
          <a:stretch>
            <a:fillRect/>
          </a:stretch>
        </p:blipFill>
        <p:spPr>
          <a:xfrm>
            <a:off x="3089545" y="1886322"/>
            <a:ext cx="3641184" cy="380544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13412" y="1063600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a fluid?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322" y="2219385"/>
            <a:ext cx="2885197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200" dirty="0">
                <a:effectLst/>
                <a:latin typeface="Calibri" panose="020F0502020204030204" charset="0"/>
                <a:cs typeface="Calibri" panose="020F0502020204030204" charset="0"/>
              </a:rPr>
              <a:t>A fluid can be either a liquid or a gas. </a:t>
            </a:r>
            <a:endParaRPr lang="en-GB" sz="32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4322" y="3955577"/>
            <a:ext cx="2885197" cy="2062103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200" dirty="0">
                <a:effectLst/>
                <a:latin typeface="Calibri" panose="020F0502020204030204" charset="0"/>
                <a:cs typeface="Calibri" panose="020F0502020204030204" charset="0"/>
              </a:rPr>
              <a:t>Particles move over each other and so the fluid can flow</a:t>
            </a:r>
            <a:endParaRPr lang="en-GB" sz="32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15.7 Atmospheric Pressure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unburst chart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8"/>
          <a:stretch>
            <a:fillRect/>
          </a:stretch>
        </p:blipFill>
        <p:spPr>
          <a:xfrm>
            <a:off x="677954" y="2171859"/>
            <a:ext cx="4055539" cy="3293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1100" y="2284991"/>
            <a:ext cx="4669436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atmosphere is a thin layer (relative to the size of the Earth) of air round the Earth.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1100" y="3536882"/>
            <a:ext cx="466943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atmosphere gets less dense with increasing altitude.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9068" y="114065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atmosphere?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1100" y="4438947"/>
            <a:ext cx="466943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Air molecules colliding with a surface create atmospheric pressure.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15.7 Atmospheric Pressure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4" name="Picture 10" descr="Download Metal Spring Clip Art Png - Objects That Can Be Stretched Or  Compressed - Full Size PNG Image - PNG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62" y="1992745"/>
            <a:ext cx="1187222" cy="233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Coke Can | FreeVect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64" y="1836508"/>
            <a:ext cx="2675374" cy="26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507946" y="1003146"/>
            <a:ext cx="7427171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If you applied a force to compress both a spring and a drinks can what differences would there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be?  Why do you think this is?</a:t>
            </a:r>
            <a:endParaRPr kumimoji="0" lang="en-GB" sz="2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0860" y="4826128"/>
            <a:ext cx="85366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When a force is applied to either of these objects they will change shape. Depending on the force applied they may bend, stretch or compress. A change in shape is known as </a:t>
            </a:r>
            <a:r>
              <a:rPr lang="en-US" sz="2200" b="1" dirty="0">
                <a:solidFill>
                  <a:schemeClr val="accent1"/>
                </a:solidFill>
              </a:rPr>
              <a:t>deformation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15.1 Springs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vector graphics of Mount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9" y="2133315"/>
            <a:ext cx="5198533" cy="31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1100" y="1877101"/>
            <a:ext cx="4669436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number of air molecules (and so the weight of air) above a surface decreases as the height of the surface above ground level increases.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1100" y="3536882"/>
            <a:ext cx="4669436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So as height increases there is always less air above a surface than there is at a lower height.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9068" y="114065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atmosphere?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1100" y="4846837"/>
            <a:ext cx="466943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So atmospheric pressure decreases with an increase in height.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15.7 Atmospheric Pressure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8" t="65237" r="2199" b="1668"/>
          <a:stretch>
            <a:fillRect/>
          </a:stretch>
        </p:blipFill>
        <p:spPr>
          <a:xfrm>
            <a:off x="3089545" y="1886322"/>
            <a:ext cx="3641184" cy="38054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51156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determines the pressure in a fluid?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15.8 Pressure in Fluids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395" y="2004099"/>
            <a:ext cx="3673246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pressure in a fluid is due to the fluid and atmospheric pressure.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8" t="65237" r="2199" b="1668"/>
          <a:stretch>
            <a:fillRect/>
          </a:stretch>
        </p:blipFill>
        <p:spPr>
          <a:xfrm>
            <a:off x="3089545" y="1886322"/>
            <a:ext cx="3641184" cy="38054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51156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determines the pressure in a fluid?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15.9 Pressure in Fluids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395" y="2004099"/>
            <a:ext cx="3673246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pressure in a fluid is due to the fluid and atmospheric pressure.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706" y="3239634"/>
            <a:ext cx="367324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pressure causes a force normal to any surface.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8" t="65237" r="2199" b="1668"/>
          <a:stretch>
            <a:fillRect/>
          </a:stretch>
        </p:blipFill>
        <p:spPr>
          <a:xfrm>
            <a:off x="5265055" y="1725425"/>
            <a:ext cx="3641184" cy="38054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5865" y="3466246"/>
            <a:ext cx="7133932" cy="892553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866" y="2109954"/>
            <a:ext cx="467360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pressure in fluids causes a force normal (at right angles) to any surface.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9068" y="114065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causes pressure in a fluid?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865" y="3466247"/>
            <a:ext cx="7427171" cy="446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P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ressure = Force 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N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ormal to a Surface 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A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rea of that Surface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7467" y="3871996"/>
            <a:ext cx="2675468" cy="446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Area of that Surface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34328" y="3912523"/>
            <a:ext cx="5585672" cy="0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2234510" y="5083362"/>
            <a:ext cx="1558001" cy="446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300" i="1" dirty="0">
                <a:latin typeface="Calibri" panose="020F0502020204030204" charset="0"/>
                <a:cs typeface="Calibri" panose="020F0502020204030204" charset="0"/>
              </a:rPr>
              <a:t> p = F / 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6673" y="4906390"/>
            <a:ext cx="1052372" cy="800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Pascals</a:t>
            </a:r>
          </a:p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Pa</a:t>
            </a: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>
          <a:xfrm>
            <a:off x="1693889" y="5306500"/>
            <a:ext cx="540621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/>
          <p:cNvSpPr txBox="1"/>
          <p:nvPr/>
        </p:nvSpPr>
        <p:spPr>
          <a:xfrm>
            <a:off x="3098592" y="4450872"/>
            <a:ext cx="1387837" cy="800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Newtons</a:t>
            </a:r>
          </a:p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N</a:t>
            </a:r>
          </a:p>
        </p:txBody>
      </p:sp>
      <p:cxnSp>
        <p:nvCxnSpPr>
          <p:cNvPr id="22" name="Straight Arrow Connector 21"/>
          <p:cNvCxnSpPr>
            <a:endCxn id="17" idx="0"/>
          </p:cNvCxnSpPr>
          <p:nvPr/>
        </p:nvCxnSpPr>
        <p:spPr>
          <a:xfrm flipH="1">
            <a:off x="3013511" y="4906390"/>
            <a:ext cx="311818" cy="176972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2606843" y="5742649"/>
            <a:ext cx="2658212" cy="446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Meters Squared m</a:t>
            </a:r>
            <a:r>
              <a:rPr lang="en-GB" sz="2300" baseline="30000" dirty="0">
                <a:latin typeface="Calibri" panose="020F0502020204030204" charset="0"/>
                <a:cs typeface="Calibri" panose="020F0502020204030204" charset="0"/>
              </a:rPr>
              <a:t>2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325329" y="5464102"/>
            <a:ext cx="112138" cy="34382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15.10 Pressure, Force and Area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0" grpId="0"/>
      <p:bldP spid="11" grpId="0"/>
      <p:bldP spid="17" grpId="0"/>
      <p:bldP spid="18" grpId="0"/>
      <p:bldP spid="21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76598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150g = 0.15kg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⍴ = m x 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⍴ = 0.15 x 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⍴ = 0.012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0.012kgm/s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828939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A toy has a mass of 150g and moves forward with a velocity of 0.08 m/s. Calculate its momentum. (3)</a:t>
            </a:r>
            <a:endParaRPr lang="en-GB" sz="2800" b="1" dirty="0">
              <a:solidFill>
                <a:schemeClr val="tx1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1844" y="1900134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9548" y="273779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0968" y="366159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714" y="527206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1714" y="447729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88791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2416969"/>
            <a:ext cx="3441809" cy="1569656"/>
            <a:chOff x="5567892" y="1299150"/>
            <a:chExt cx="3441809" cy="1569656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569656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 or calculations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2083978"/>
              <a:ext cx="481772" cy="745435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4752047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15.11 Calculating Pressure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4826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charset="0"/>
                          <a:cs typeface="Calibri" panose="020F0502020204030204" charset="0"/>
                        </a:rPr>
                        <a:t>Calculate pressure when...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Force is 10N and area is 0.2m</a:t>
                      </a:r>
                      <a:r>
                        <a:rPr lang="en-US" sz="200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Force is 52.1N and area is 1.8m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Force is 2.3kN and area is 2.8m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2.3kN = 2300N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p = F /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F /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F /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p = 10 / 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p = 52.1 / 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p = 2300 / 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50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28.9444444444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821.4285714286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50Pa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28.9Pa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821Pa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22220" y="2311150"/>
            <a:ext cx="182704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22221" y="2913989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81421" y="3549952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81421" y="4438550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2940" y="534491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72954" y="2270049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43031" y="291398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32154" y="3568224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23621" y="4063877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72954" y="5198376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23687" y="2185201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3687" y="291398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13745" y="3524671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65376" y="4042183"/>
            <a:ext cx="1838960" cy="83099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72056" y="5307373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15.11 Calculating Pressure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4826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charset="0"/>
                          <a:cs typeface="Calibri" panose="020F0502020204030204" charset="0"/>
                        </a:rPr>
                        <a:t>Calculate force when...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Pressure is 250Pa and area is 3.8</a:t>
                      </a:r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m</a:t>
                      </a:r>
                      <a:r>
                        <a:rPr lang="en-US" sz="200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Pressure is 321Pa and area is 4.2m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Pressure is 34Pa and area is 0.38m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p = F /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F /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F /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250 = F / 3.8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321 = F / 4.2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34 = F / 0.38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F = 250 x 3.8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=950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F = 321 x 4.2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=1348.2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F = 34 x 0.38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=12.92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950N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1,348N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13N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22220" y="2311150"/>
            <a:ext cx="182704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22221" y="2913989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81421" y="3549952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45861" y="4057100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81250" y="535601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72954" y="2270049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43031" y="291398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32154" y="3568224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23621" y="4057100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1264" y="5209468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23687" y="2185201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3687" y="291398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13745" y="3524671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65376" y="4035406"/>
            <a:ext cx="1838960" cy="83099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30366" y="5318465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15.11 Calculating Pressure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evic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049867"/>
            <a:ext cx="1511582" cy="523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3556" y="1049867"/>
            <a:ext cx="6816443" cy="800219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pressure in a column can be calculated using the equation: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823" y="3492466"/>
            <a:ext cx="8578581" cy="384721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900" dirty="0">
                <a:latin typeface="Calibri" panose="020F0502020204030204" charset="0"/>
                <a:cs typeface="Calibri" panose="020F0502020204030204" charset="0"/>
              </a:rPr>
              <a:t>P</a:t>
            </a:r>
            <a:r>
              <a:rPr lang="en-GB" sz="1900" dirty="0">
                <a:effectLst/>
                <a:latin typeface="Calibri" panose="020F0502020204030204" charset="0"/>
                <a:cs typeface="Calibri" panose="020F0502020204030204" charset="0"/>
              </a:rPr>
              <a:t>ressure = Height of the Column × Density of the Liquid × </a:t>
            </a:r>
            <a:r>
              <a:rPr lang="en-GB" sz="1900" dirty="0">
                <a:latin typeface="Calibri" panose="020F0502020204030204" charset="0"/>
                <a:cs typeface="Calibri" panose="020F0502020204030204" charset="0"/>
              </a:rPr>
              <a:t>G</a:t>
            </a:r>
            <a:r>
              <a:rPr lang="en-GB" sz="1900" dirty="0">
                <a:effectLst/>
                <a:latin typeface="Calibri" panose="020F0502020204030204" charset="0"/>
                <a:cs typeface="Calibri" panose="020F0502020204030204" charset="0"/>
              </a:rPr>
              <a:t>ravitational </a:t>
            </a:r>
            <a:r>
              <a:rPr lang="en-GB" sz="1900" dirty="0">
                <a:latin typeface="Calibri" panose="020F0502020204030204" charset="0"/>
                <a:cs typeface="Calibri" panose="020F0502020204030204" charset="0"/>
              </a:rPr>
              <a:t>F</a:t>
            </a:r>
            <a:r>
              <a:rPr lang="en-GB" sz="1900" dirty="0">
                <a:effectLst/>
                <a:latin typeface="Calibri" panose="020F0502020204030204" charset="0"/>
                <a:cs typeface="Calibri" panose="020F0502020204030204" charset="0"/>
              </a:rPr>
              <a:t>ield </a:t>
            </a:r>
            <a:r>
              <a:rPr lang="en-GB" sz="1900" dirty="0">
                <a:latin typeface="Calibri" panose="020F0502020204030204" charset="0"/>
                <a:cs typeface="Calibri" panose="020F0502020204030204" charset="0"/>
              </a:rPr>
              <a:t>S</a:t>
            </a:r>
            <a:r>
              <a:rPr lang="en-GB" sz="1900" dirty="0">
                <a:effectLst/>
                <a:latin typeface="Calibri" panose="020F0502020204030204" charset="0"/>
                <a:cs typeface="Calibri" panose="020F0502020204030204" charset="0"/>
              </a:rPr>
              <a:t>trength </a:t>
            </a:r>
            <a:endParaRPr lang="en-GB" sz="19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9638" y="4093103"/>
            <a:ext cx="2216949" cy="707886"/>
          </a:xfrm>
          <a:prstGeom prst="rect">
            <a:avLst/>
          </a:prstGeom>
          <a:noFill/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4000" b="1" i="1" dirty="0">
                <a:solidFill>
                  <a:srgbClr val="4A7CB5"/>
                </a:solidFill>
              </a:rPr>
              <a:t>p </a:t>
            </a:r>
            <a:r>
              <a:rPr lang="en-GB" sz="4000" b="1" dirty="0">
                <a:solidFill>
                  <a:srgbClr val="4A7CB5"/>
                </a:solidFill>
              </a:rPr>
              <a:t>= </a:t>
            </a:r>
            <a:r>
              <a:rPr lang="en-GB" sz="4000" b="1" i="1" dirty="0">
                <a:solidFill>
                  <a:srgbClr val="4A7CB5"/>
                </a:solidFill>
              </a:rPr>
              <a:t>h </a:t>
            </a:r>
            <a:r>
              <a:rPr lang="el-GR" sz="4000" b="1" i="1" dirty="0">
                <a:solidFill>
                  <a:srgbClr val="4A7CB5"/>
                </a:solidFill>
              </a:rPr>
              <a:t>ρ </a:t>
            </a:r>
            <a:r>
              <a:rPr lang="en-GB" sz="4000" b="1" i="1" dirty="0">
                <a:solidFill>
                  <a:srgbClr val="4A7CB5"/>
                </a:solidFill>
              </a:rPr>
              <a:t>g</a:t>
            </a:r>
            <a:endParaRPr lang="en-GB" sz="4400" b="1" dirty="0">
              <a:solidFill>
                <a:srgbClr val="4A7CB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143" y="2332722"/>
            <a:ext cx="1452710" cy="677108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900" dirty="0">
                <a:latin typeface="Calibri" panose="020F0502020204030204" charset="0"/>
                <a:cs typeface="Calibri" panose="020F0502020204030204" charset="0"/>
              </a:rPr>
              <a:t>Pascals</a:t>
            </a:r>
          </a:p>
          <a:p>
            <a:pPr algn="ctr"/>
            <a:r>
              <a:rPr lang="en-GB" sz="1900" dirty="0">
                <a:latin typeface="Calibri" panose="020F0502020204030204" charset="0"/>
                <a:cs typeface="Calibri" panose="020F0502020204030204" charset="0"/>
              </a:rPr>
              <a:t>Pa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463040" y="2714072"/>
            <a:ext cx="682202" cy="651462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1847730" y="4800989"/>
            <a:ext cx="1452710" cy="677108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900" dirty="0">
                <a:latin typeface="Calibri" panose="020F0502020204030204" charset="0"/>
                <a:cs typeface="Calibri" panose="020F0502020204030204" charset="0"/>
              </a:rPr>
              <a:t>Metres</a:t>
            </a:r>
          </a:p>
          <a:p>
            <a:pPr algn="ctr"/>
            <a:r>
              <a:rPr lang="en-GB" sz="1900" dirty="0">
                <a:latin typeface="Calibri" panose="020F0502020204030204" charset="0"/>
                <a:cs typeface="Calibri" panose="020F0502020204030204" charset="0"/>
              </a:rPr>
              <a:t>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09139" y="3877187"/>
            <a:ext cx="353306" cy="890755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5160231" y="2400183"/>
            <a:ext cx="3002671" cy="677108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900" dirty="0">
                <a:latin typeface="Calibri" panose="020F0502020204030204" charset="0"/>
                <a:cs typeface="Calibri" panose="020F0502020204030204" charset="0"/>
              </a:rPr>
              <a:t>Kilograms per metre cubed</a:t>
            </a:r>
          </a:p>
          <a:p>
            <a:pPr algn="ctr"/>
            <a:r>
              <a:rPr lang="en-GB" sz="1900" dirty="0">
                <a:latin typeface="Calibri" panose="020F0502020204030204" charset="0"/>
                <a:cs typeface="Calibri" panose="020F0502020204030204" charset="0"/>
              </a:rPr>
              <a:t>kg/m</a:t>
            </a:r>
            <a:r>
              <a:rPr lang="en-GB" sz="1900" baseline="30000" dirty="0">
                <a:latin typeface="Calibri" panose="020F0502020204030204" charset="0"/>
                <a:cs typeface="Calibri" panose="020F0502020204030204" charset="0"/>
              </a:rPr>
              <a:t>3</a:t>
            </a:r>
            <a:endParaRPr lang="en-GB" sz="19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777129" y="2781533"/>
            <a:ext cx="682202" cy="651462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5330919" y="4842459"/>
            <a:ext cx="3002671" cy="677108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900" dirty="0">
                <a:latin typeface="Calibri" panose="020F0502020204030204" charset="0"/>
                <a:cs typeface="Calibri" panose="020F0502020204030204" charset="0"/>
              </a:rPr>
              <a:t>Newtons per kilogram</a:t>
            </a:r>
          </a:p>
          <a:p>
            <a:pPr algn="ctr"/>
            <a:r>
              <a:rPr lang="en-GB" sz="1900" dirty="0">
                <a:latin typeface="Calibri" panose="020F0502020204030204" charset="0"/>
                <a:cs typeface="Calibri" panose="020F0502020204030204" charset="0"/>
              </a:rPr>
              <a:t>N/kg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898903" y="3954100"/>
            <a:ext cx="397367" cy="846889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15.12 &amp; 15.13 Pressure and Depth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 animBg="1"/>
      <p:bldP spid="12" grpId="0" animBg="1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413093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500cm = 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 = h x ⍴ x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 = 5 x 1000 x 9.81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 = 49,050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49,050Pa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828939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i="0" u="none" strike="noStrike" dirty="0">
                <a:solidFill>
                  <a:srgbClr val="374151"/>
                </a:solidFill>
                <a:effectLst/>
                <a:latin typeface="Söhne"/>
              </a:rPr>
              <a:t>A water tank is 500 cm high. If the density of water is 1000 kg/m³ and the gravitational field strength is 9.81 N/kg, what is the pressure at the bottom of the tank?</a:t>
            </a:r>
            <a:endParaRPr lang="en-GB" sz="2800" b="1" dirty="0">
              <a:solidFill>
                <a:schemeClr val="tx1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8454" y="2551579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6158" y="3389238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7578" y="431303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8324" y="592350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8324" y="512873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15.14 Magnitude of Pressure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5286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charset="0"/>
                          <a:cs typeface="Calibri" panose="020F0502020204030204" charset="0"/>
                        </a:rPr>
                        <a:t>Calculate pressure when...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latin typeface="Calibri" panose="020F0502020204030204" charset="0"/>
                          <a:cs typeface="Calibri" panose="020F0502020204030204" charset="0"/>
                        </a:rPr>
                        <a:t>Height is 3m, density is 2.2</a:t>
                      </a:r>
                      <a:r>
                        <a:rPr lang="en-US" sz="18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kg/m</a:t>
                      </a:r>
                      <a:r>
                        <a:rPr lang="en-US" sz="180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3 </a:t>
                      </a:r>
                      <a:r>
                        <a:rPr lang="en-US" sz="18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and gravitational field strength is 10N/kg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Height is 3m, density is 2.8kg/m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3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and gravitational field strength is 9.8N/kg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Height is 30cm, density is 12.9kg/m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3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and gravitational field strength is 9.81N/kg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30cm = 0.3m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p = h x </a:t>
                      </a:r>
                      <a:r>
                        <a:rPr lang="en-US" sz="2000" i="1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⍴</a:t>
                      </a:r>
                      <a:r>
                        <a:rPr lang="en-US" sz="20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 x g</a:t>
                      </a:r>
                      <a:endParaRPr lang="en-US" sz="2000" i="1" baseline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h x </a:t>
                      </a: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⍴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x g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h x </a:t>
                      </a: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⍴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x g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p = 3 x 2.2 x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p = 3 x 2.8 x 9.8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p = 0.3 x 12.9 x 9.81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66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82.32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37.9647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66Pa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82Pa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38.0Pa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50356" y="2775384"/>
            <a:ext cx="182704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28450" y="3319619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09557" y="4014186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09557" y="4902784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51076" y="5809153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01090" y="2734283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43031" y="331961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43031" y="3942775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51757" y="4528111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01090" y="5662610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51823" y="2649435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00192" y="328676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41881" y="3761851"/>
            <a:ext cx="1942221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93512" y="4506417"/>
            <a:ext cx="1838960" cy="83099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00192" y="577160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15.14 Magnitude of Pressure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ownload Metal Spring Clip Art Png - Objects That Can Be Stretched Or  Compressed - Full Size PNG Image - PNG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62" y="1992745"/>
            <a:ext cx="1187222" cy="233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2" descr="Coke Can | FreeVect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64" y="1836508"/>
            <a:ext cx="2675374" cy="26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512559" y="2332118"/>
            <a:ext cx="18103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The spring is an example of an </a:t>
            </a:r>
            <a:r>
              <a:rPr lang="en-US" sz="2200" b="1" dirty="0">
                <a:solidFill>
                  <a:schemeClr val="accent1"/>
                </a:solidFill>
              </a:rPr>
              <a:t>elastic object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7946" y="1003146"/>
            <a:ext cx="7427171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If you applied a force to compress both a spring and a drinks can what differences would there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be?  Why do you think this is?</a:t>
            </a:r>
            <a:endParaRPr kumimoji="0" lang="en-GB" sz="2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9301" y="4323921"/>
            <a:ext cx="40327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Elastic deformation </a:t>
            </a:r>
            <a:r>
              <a:rPr lang="en-US" sz="2200" dirty="0"/>
              <a:t>is </a:t>
            </a:r>
            <a:r>
              <a:rPr lang="en-US" sz="2200" b="1" dirty="0">
                <a:solidFill>
                  <a:schemeClr val="accent1"/>
                </a:solidFill>
              </a:rPr>
              <a:t>reversed</a:t>
            </a:r>
            <a:r>
              <a:rPr lang="en-US" sz="2200" dirty="0"/>
              <a:t> when the force is removed. This means that spring will return back to its original shape.</a:t>
            </a:r>
            <a:endParaRPr lang="en-US" sz="2200" b="1" dirty="0">
              <a:solidFill>
                <a:srgbClr val="48A9C5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28266" y="4323921"/>
            <a:ext cx="40841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chemeClr val="accent1"/>
                </a:solidFill>
                <a:latin typeface="+mj-lt"/>
              </a:rPr>
              <a:t>Inelastic deformation </a:t>
            </a:r>
            <a:r>
              <a:rPr lang="en-GB" sz="2200" dirty="0">
                <a:solidFill>
                  <a:srgbClr val="231F20"/>
                </a:solidFill>
                <a:latin typeface="+mj-lt"/>
              </a:rPr>
              <a:t>is </a:t>
            </a:r>
            <a:r>
              <a:rPr lang="en-GB" sz="2200" b="1" dirty="0">
                <a:solidFill>
                  <a:schemeClr val="accent1"/>
                </a:solidFill>
                <a:latin typeface="+mj-lt"/>
              </a:rPr>
              <a:t>not fully reversed</a:t>
            </a:r>
            <a:r>
              <a:rPr lang="en-GB" sz="2200" dirty="0">
                <a:solidFill>
                  <a:srgbClr val="231F20"/>
                </a:solidFill>
                <a:latin typeface="+mj-lt"/>
              </a:rPr>
              <a:t> when the force is removed. This means that the can will not return back to its original shape. </a:t>
            </a:r>
            <a:endParaRPr lang="en-GB" sz="2200" b="0" i="0" dirty="0">
              <a:solidFill>
                <a:srgbClr val="231F20"/>
              </a:solidFill>
              <a:effectLst/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13684" y="2284884"/>
            <a:ext cx="18355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The can is an example of an </a:t>
            </a:r>
            <a:r>
              <a:rPr lang="en-US" sz="2200" b="1" dirty="0">
                <a:solidFill>
                  <a:schemeClr val="accent1"/>
                </a:solidFill>
              </a:rPr>
              <a:t>inelastic object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15.2 Deformation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4826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charset="0"/>
                          <a:cs typeface="Calibri" panose="020F0502020204030204" charset="0"/>
                        </a:rPr>
                        <a:t>Calculate height when...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Pressure is 250Pa and density is 2</a:t>
                      </a: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kg/m</a:t>
                      </a:r>
                      <a:r>
                        <a:rPr lang="en-US" sz="200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Pressure is 321Pa and </a:t>
                      </a: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density is 2.2</a:t>
                      </a: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kg/m</a:t>
                      </a:r>
                      <a:r>
                        <a:rPr lang="en-US" sz="200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Pressure is 3.4kPa and </a:t>
                      </a: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density is 7</a:t>
                      </a: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kg/m</a:t>
                      </a:r>
                      <a:r>
                        <a:rPr lang="en-US" sz="200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3.4kPa = 3400Pa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p = h x </a:t>
                      </a:r>
                      <a:r>
                        <a:rPr lang="en-US" sz="2000" i="1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⍴</a:t>
                      </a:r>
                      <a:r>
                        <a:rPr lang="en-US" sz="20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 x g</a:t>
                      </a:r>
                      <a:endParaRPr lang="en-US" sz="2000" i="1" baseline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h x </a:t>
                      </a: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⍴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x g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h x </a:t>
                      </a: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⍴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x g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250 = h x 2 x 9.81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321 = h x 2.2 x 9.81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3400 = h x 7 x 9.81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250 = 19.62 h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h = 250 / 19.62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321 = 21.582 h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h = 321 / 21.582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3400 = 68.67 h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h = 3400 / 68.67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12.7420998981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14.8735056992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49.5121596039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60436" y="2249367"/>
            <a:ext cx="182704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60437" y="2852206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9637" y="3488169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84077" y="3995317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19637" y="5294228"/>
            <a:ext cx="1825429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11170" y="2208266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81247" y="285220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35799" y="3535735"/>
            <a:ext cx="1942220" cy="23691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61837" y="3995317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98936" y="5256682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19670" y="2170563"/>
            <a:ext cx="1774511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61903" y="285220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51961" y="3462887"/>
            <a:ext cx="2046050" cy="32070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03592" y="4104639"/>
            <a:ext cx="1838960" cy="83099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19255" y="5336633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15.14 Magnitude of Pressure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1975" y="4443984"/>
            <a:ext cx="4348162" cy="2121408"/>
          </a:xfrm>
          <a:prstGeom prst="rect">
            <a:avLst/>
          </a:prstGeom>
          <a:solidFill>
            <a:srgbClr val="4A7CB5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6146" name="Picture 2" descr="Free vector graphics of Rub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038346"/>
            <a:ext cx="3556000" cy="34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77640" y="1909198"/>
            <a:ext cx="4672584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partially (or totally) submerged object experiences a greater pressure on the bottom surface than on the top surface.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7640" y="3518753"/>
            <a:ext cx="467258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creates a resultant force upwards.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7640" y="4442452"/>
            <a:ext cx="4672584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force is called the upthrust.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9068" y="114065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causes upthrust?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15.15 Objects in Fluids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1975" y="4443984"/>
            <a:ext cx="4348162" cy="2121408"/>
          </a:xfrm>
          <a:prstGeom prst="rect">
            <a:avLst/>
          </a:prstGeom>
          <a:solidFill>
            <a:srgbClr val="4A7CB5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6146" name="Picture 2" descr="Free vector graphics of Rub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038346"/>
            <a:ext cx="3556000" cy="34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77640" y="1909198"/>
            <a:ext cx="4672584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partially (or totally) submerged object experiences a greater pressure on the bottom surface than on the top surface.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7640" y="3518753"/>
            <a:ext cx="467258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creates a resultant force upwards.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7640" y="4442452"/>
            <a:ext cx="4672584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force is called the upthrust.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9068" y="114065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causes upthrust?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15.16 Upthrust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7640" y="5019549"/>
            <a:ext cx="467258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Upthrust is equal to the weight of fluid displaced.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unnel char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1"/>
          <a:stretch>
            <a:fillRect/>
          </a:stretch>
        </p:blipFill>
        <p:spPr>
          <a:xfrm>
            <a:off x="685799" y="1792785"/>
            <a:ext cx="8290849" cy="31140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372860" y="1051156"/>
            <a:ext cx="756225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When do objects float and sink?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15.17 Floating and Sinking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860" y="5143262"/>
            <a:ext cx="2931641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If the upthrust is larger than the weight of the object, the object will rise.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5836" y="4983008"/>
            <a:ext cx="4312655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If the upthrust is less than the weight of the object, the object will sink.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1021943"/>
            <a:ext cx="692051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Define the following key terms: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2" name="Table 5"/>
          <p:cNvGraphicFramePr>
            <a:graphicFrameLocks noGrp="1"/>
          </p:cNvGraphicFramePr>
          <p:nvPr/>
        </p:nvGraphicFramePr>
        <p:xfrm>
          <a:off x="696577" y="1865306"/>
          <a:ext cx="8315872" cy="384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Deformation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change in shape when a force is applied.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Elastic Deformation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Material returns to its original shape and size after being stretched or squashed.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Inelastic Deformation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Material does not return to its original shape and size after being stretched or squashed.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460376" y="2426028"/>
            <a:ext cx="5466356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60376" y="3496967"/>
            <a:ext cx="5466356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84176" y="4579700"/>
            <a:ext cx="5466356" cy="107721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15.2 Deformation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96974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equation that you would use to calculate extension of a spring?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723" y="3365117"/>
            <a:ext cx="801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Force = Spring Constant x Extension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3723" y="3953681"/>
            <a:ext cx="2532185" cy="1383351"/>
            <a:chOff x="773723" y="3510765"/>
            <a:chExt cx="2532185" cy="1383351"/>
          </a:xfrm>
        </p:grpSpPr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Newtons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4758" y="4432455"/>
                <a:ext cx="291101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N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082225" y="1928559"/>
            <a:ext cx="2525687" cy="1400340"/>
            <a:chOff x="6082225" y="1485643"/>
            <a:chExt cx="2525687" cy="140034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109008" y="2320659"/>
              <a:ext cx="355358" cy="5653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82225" y="1485643"/>
              <a:ext cx="2525687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Newtons per metre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1166" y="1822568"/>
              <a:ext cx="65498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N/m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27227" y="3953680"/>
            <a:ext cx="987510" cy="1383351"/>
            <a:chOff x="6927227" y="3510764"/>
            <a:chExt cx="987510" cy="1383351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27227" y="4098251"/>
              <a:ext cx="987510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23245" y="4432454"/>
              <a:ext cx="337589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8738" y="3879581"/>
            <a:ext cx="178510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 = k x 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229" y="5717992"/>
            <a:ext cx="5392458" cy="584771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may need to convert units!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15.3 Force and Extension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20cm = 0.2m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F = k x 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F = 8 x 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F = 1.6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1.6N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spring has a spring constant of 8N/m. Calculate the force needed to extend it 20cm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9422" y="251268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152" y="3349512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6826" y="421000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2038" y="576508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8679" y="5045006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414963" y="4169616"/>
            <a:ext cx="3613790" cy="830993"/>
            <a:chOff x="5395911" y="1299150"/>
            <a:chExt cx="3613790" cy="830993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the values into your equation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395911" y="1714647"/>
              <a:ext cx="653753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14963" y="5952026"/>
            <a:ext cx="3594738" cy="461661"/>
            <a:chOff x="5414963" y="1673943"/>
            <a:chExt cx="3594738" cy="461661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67394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Units included.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14963" y="1904774"/>
              <a:ext cx="634701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TextBox 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11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15.3 Force and Extension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3"/>
          <a:ext cx="5241358" cy="4155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48cm = 0.48m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F = k x 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20 = k x 0.48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7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k = 20 / 0.48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= 41.6666666667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42N/m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force of 20N is applied to a spring that stretches 48cm.  Calculate its spring constant.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0373" y="2405425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9123" y="3041699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5710" y="385380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1607" y="5968678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2458" y="4476120"/>
            <a:ext cx="2496178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454376" y="3041739"/>
            <a:ext cx="3555325" cy="1200325"/>
            <a:chOff x="5454376" y="1299150"/>
            <a:chExt cx="3555325" cy="1200325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454376" y="1899313"/>
              <a:ext cx="595288" cy="514914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454376" y="4551528"/>
            <a:ext cx="3547398" cy="830993"/>
            <a:chOff x="5454376" y="1528894"/>
            <a:chExt cx="3547398" cy="830993"/>
          </a:xfrm>
        </p:grpSpPr>
        <p:sp>
          <p:nvSpPr>
            <p:cNvPr id="25" name="TextBox 24"/>
            <p:cNvSpPr txBox="1"/>
            <p:nvPr/>
          </p:nvSpPr>
          <p:spPr>
            <a:xfrm>
              <a:off x="6041737" y="1528894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454376" y="1944391"/>
              <a:ext cx="587361" cy="2617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557723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TextBox 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11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15.3 Force and Extension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1763618"/>
          <a:ext cx="8167402" cy="4905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force when spring constant is 2.2N/m and extension is 10mm.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force when spring constant is 3.5N/m and extension is 82mm.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spring constant when force is 1kN and extension is 3.21m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10mm = 0.01m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82mm = 0.082m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1kN = 1000N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F = k x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F = k x 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F = k x 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F = 2.2 x 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F = 3.5 x 0.082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1000 = k x 3.21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7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F = 0.022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F = 0.287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 = 1000/3.21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= 311.5264797508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0.022N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0.29N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312N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92051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Complete the calculations for the following questions.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1280" y="297340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21280" y="351165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4120" y="4131743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84120" y="5221652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90800" y="621233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09746" y="3019120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80866" y="354236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8786" y="4131743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21432" y="4774510"/>
            <a:ext cx="1838960" cy="12003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55466" y="621233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71579" y="297340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42699" y="354236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10618" y="4152063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36898" y="4716190"/>
            <a:ext cx="1942220" cy="107721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17299" y="621233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15.3 Force and Extension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7345" y="872665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you find the work done when a spring is stretched or compressed?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4098" name="Picture 2" descr="Helical Spring, Mechanical Spring, Spring, C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9" y="3429000"/>
            <a:ext cx="5108713" cy="3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0860" y="2170137"/>
            <a:ext cx="3961813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A force that stretches or compresses a spring does work.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0860" y="3509291"/>
            <a:ext cx="3966216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Elastic potential energy is stored in the spring.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5784" y="4481186"/>
            <a:ext cx="3966216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Provided the spring is not inelastically deformed, the work done on the spring and the elastic potential energy stored are equal.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92427" y="2181434"/>
            <a:ext cx="3966216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Calibri" panose="020F0502020204030204" charset="0"/>
                <a:cs typeface="Calibri" panose="020F0502020204030204" charset="0"/>
              </a:rPr>
              <a:t>This means we can use the elastic potential energy equation to calculate work done.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15.4 Energy and Stretching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67626c-48e0-4a9f-ab23-842475fdb32b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120F51942D4E9CE6941899F57660" ma:contentTypeVersion="8" ma:contentTypeDescription="Create a new document." ma:contentTypeScope="" ma:versionID="bbd987aea78c5484261f65b368c92299">
  <xsd:schema xmlns:xsd="http://www.w3.org/2001/XMLSchema" xmlns:xs="http://www.w3.org/2001/XMLSchema" xmlns:p="http://schemas.microsoft.com/office/2006/metadata/properties" xmlns:ns2="7021e210-1e44-428c-bd69-628544ff7994" xmlns:ns3="9067626c-48e0-4a9f-ab23-842475fdb32b" targetNamespace="http://schemas.microsoft.com/office/2006/metadata/properties" ma:root="true" ma:fieldsID="95ee94df9c41fbd3084a73a06c096048" ns2:_="" ns3:_="">
    <xsd:import namespace="7021e210-1e44-428c-bd69-628544ff7994"/>
    <xsd:import namespace="9067626c-48e0-4a9f-ab23-842475fdb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1e210-1e44-428c-bd69-628544ff7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7626c-48e0-4a9f-ab23-842475fdb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22C667-7817-4AE8-932B-36092572E29C}">
  <ds:schemaRefs/>
</ds:datastoreItem>
</file>

<file path=customXml/itemProps2.xml><?xml version="1.0" encoding="utf-8"?>
<ds:datastoreItem xmlns:ds="http://schemas.openxmlformats.org/officeDocument/2006/customXml" ds:itemID="{7726AFFF-B344-4D82-B46A-B9378E6A3062}">
  <ds:schemaRefs/>
</ds:datastoreItem>
</file>

<file path=customXml/itemProps3.xml><?xml version="1.0" encoding="utf-8"?>
<ds:datastoreItem xmlns:ds="http://schemas.openxmlformats.org/officeDocument/2006/customXml" ds:itemID="{FD1611D8-70C8-4547-95F0-5621264CE68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2522</Words>
  <Application>Microsoft Office PowerPoint</Application>
  <PresentationFormat>On-screen Show (4:3)</PresentationFormat>
  <Paragraphs>522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Aharoni</vt:lpstr>
      <vt:lpstr>Arial</vt:lpstr>
      <vt:lpstr>Avenir Book</vt:lpstr>
      <vt:lpstr>Calibri</vt:lpstr>
      <vt:lpstr>gg sans</vt:lpstr>
      <vt:lpstr>Helvetica</vt:lpstr>
      <vt:lpstr>ReithSans</vt:lpstr>
      <vt:lpstr>Söhne</vt:lpstr>
      <vt:lpstr>Times New Roman</vt:lpstr>
      <vt:lpstr>Wingdings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Boxall, Elizabeth</dc:creator>
  <cp:lastModifiedBy>Chezka Mae Madrona</cp:lastModifiedBy>
  <cp:revision>355</cp:revision>
  <cp:lastPrinted>2016-10-24T15:28:00Z</cp:lastPrinted>
  <dcterms:created xsi:type="dcterms:W3CDTF">2025-08-12T06:41:12Z</dcterms:created>
  <dcterms:modified xsi:type="dcterms:W3CDTF">2025-08-13T08:13:36Z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0x010100FE8C120F51942D4E9CE6941899F57660</vt:lpwstr>
  </property>
  <property fmtid="{D5CDD505-2E9C-101B-9397-08002B2CF9AE}" pid="3" name="Order">
    <vt:r8>621600</vt:r8>
  </property>
  <property fmtid="{D5CDD505-2E9C-101B-9397-08002B2CF9AE}" pid="4" name="ComplianceAssetId">
    <vt:lpwstr/>
  </property>
  <property fmtid="{D5CDD505-2E9C-101B-9397-08002B2CF9AE}" pid="5" name="ICV">
    <vt:lpwstr>024FD7EB83324555A3B56E83FF75BBBA_13</vt:lpwstr>
  </property>
  <property fmtid="{D5CDD505-2E9C-101B-9397-08002B2CF9AE}" pid="6" name="KSOProductBuildVer">
    <vt:lpwstr>1033-12.2.0.13213</vt:lpwstr>
  </property>
</Properties>
</file>