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670" r:id="rId5"/>
    <p:sldId id="1697" r:id="rId6"/>
    <p:sldId id="1529" r:id="rId7"/>
    <p:sldId id="1585" r:id="rId8"/>
    <p:sldId id="1566" r:id="rId9"/>
    <p:sldId id="1700" r:id="rId10"/>
    <p:sldId id="1701" r:id="rId11"/>
    <p:sldId id="1704" r:id="rId12"/>
    <p:sldId id="1702" r:id="rId13"/>
    <p:sldId id="1705" r:id="rId14"/>
    <p:sldId id="1703" r:id="rId15"/>
    <p:sldId id="1706" r:id="rId16"/>
    <p:sldId id="1417" r:id="rId17"/>
    <p:sldId id="1690" r:id="rId18"/>
    <p:sldId id="1689" r:id="rId19"/>
    <p:sldId id="1691" r:id="rId20"/>
    <p:sldId id="1481" r:id="rId21"/>
    <p:sldId id="1680" r:id="rId22"/>
    <p:sldId id="1681" r:id="rId23"/>
    <p:sldId id="1551" r:id="rId24"/>
    <p:sldId id="1679" r:id="rId25"/>
    <p:sldId id="1553" r:id="rId26"/>
    <p:sldId id="1501" r:id="rId27"/>
    <p:sldId id="1502" r:id="rId28"/>
    <p:sldId id="1552" r:id="rId29"/>
    <p:sldId id="1555" r:id="rId30"/>
    <p:sldId id="1556" r:id="rId31"/>
    <p:sldId id="1507" r:id="rId32"/>
    <p:sldId id="1832" r:id="rId33"/>
    <p:sldId id="1695" r:id="rId34"/>
    <p:sldId id="1587" r:id="rId35"/>
    <p:sldId id="1418" r:id="rId36"/>
    <p:sldId id="1834" r:id="rId37"/>
    <p:sldId id="1563" r:id="rId38"/>
    <p:sldId id="1550" r:id="rId39"/>
    <p:sldId id="1607" r:id="rId40"/>
    <p:sldId id="1726" r:id="rId41"/>
    <p:sldId id="1849" r:id="rId42"/>
    <p:sldId id="1850" r:id="rId43"/>
    <p:sldId id="1504" r:id="rId44"/>
    <p:sldId id="1727" r:id="rId45"/>
    <p:sldId id="1851" r:id="rId46"/>
    <p:sldId id="1852" r:id="rId47"/>
    <p:sldId id="1725" r:id="rId48"/>
    <p:sldId id="1853" r:id="rId49"/>
    <p:sldId id="1567" r:id="rId50"/>
    <p:sldId id="1568" r:id="rId51"/>
    <p:sldId id="1614" r:id="rId52"/>
    <p:sldId id="1668" r:id="rId53"/>
    <p:sldId id="1666" r:id="rId54"/>
    <p:sldId id="1667" r:id="rId55"/>
    <p:sldId id="1569" r:id="rId56"/>
    <p:sldId id="1422" r:id="rId57"/>
    <p:sldId id="1608" r:id="rId58"/>
    <p:sldId id="1842" r:id="rId59"/>
    <p:sldId id="1843" r:id="rId60"/>
    <p:sldId id="1628" r:id="rId61"/>
    <p:sldId id="1854" r:id="rId62"/>
    <p:sldId id="1631" r:id="rId63"/>
    <p:sldId id="1632" r:id="rId64"/>
    <p:sldId id="1629" r:id="rId6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F81BD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2147"/>
    <p:restoredTop sz="95750"/>
  </p:normalViewPr>
  <p:slideViewPr>
    <p:cSldViewPr snapToGrid="0" showGuides="1">
      <p:cViewPr varScale="1">
        <p:scale>
          <a:sx n="92" d="100"/>
          <a:sy n="92" d="100"/>
        </p:scale>
        <p:origin x="2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560704" y="6367145"/>
            <a:ext cx="1933113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60705" y="6367145"/>
            <a:ext cx="1912331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96458" y="6334153"/>
            <a:ext cx="1897360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60704" y="6367145"/>
            <a:ext cx="1933113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60705" y="6367145"/>
            <a:ext cx="1891550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60705" y="6367145"/>
            <a:ext cx="1943504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60704" y="6367145"/>
            <a:ext cx="1912331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560705" y="6367145"/>
            <a:ext cx="1901940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560704" y="6367145"/>
            <a:ext cx="1933113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560705" y="6367145"/>
            <a:ext cx="1971042" cy="42164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D0BE0-15AB-4D36-66B2-D30A7D33B89D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C1DC46-3C9C-A676-8209-0862904CD7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AE2AE-A165-5967-55AB-FE79B9A13B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215725C-7FA6-DD29-A917-45FB430569D3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Particle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typical properties of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775854" y="2145145"/>
          <a:ext cx="80023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Typical Properties of Liquids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Explanation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Have a Higher Density </a:t>
                      </a:r>
                      <a:r>
                        <a:rPr lang="en-US" sz="2400"/>
                        <a:t>than Gases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Particles are close together with little space between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Hard to Compress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Particles are close together with no room for particles to move closer together.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Flow and Fill the Bottom of a Container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Forces of attraction between particles are weaker than in a solid and so are able to move freely past each other.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36731" y="3018942"/>
            <a:ext cx="5047130" cy="7351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3834597"/>
            <a:ext cx="5217459" cy="7351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199" y="4650252"/>
            <a:ext cx="5217459" cy="110799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0" t="2871" r="881" b="2285"/>
          <a:stretch>
            <a:fillRect/>
          </a:stretch>
        </p:blipFill>
        <p:spPr>
          <a:xfrm>
            <a:off x="5699975" y="1951950"/>
            <a:ext cx="3221287" cy="35389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typical properties of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185" y="2052210"/>
            <a:ext cx="424988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gas state, the particles are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further apart, and can move freely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185" y="3466916"/>
            <a:ext cx="424988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gas state, the particles are moving freely in random directions at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different speeds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185" y="4906051"/>
            <a:ext cx="424988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Gases are not dense as there is lots of space between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the particles.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typical properties of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775854" y="2145145"/>
          <a:ext cx="80023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Typical Properties of Gases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Explanation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Low Density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Particles are far apart with lots of space between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Can be Compressed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Particles are far apart with lots of space between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Flow and Fill a Container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There are very small forces of attraction between particles and so they move randomly and spread out in all directions.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75304" y="3000519"/>
            <a:ext cx="5047130" cy="7351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3818549"/>
            <a:ext cx="5217459" cy="7351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199" y="4661554"/>
            <a:ext cx="5217459" cy="110799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density?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355" y="2922201"/>
            <a:ext cx="572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chemeClr val="tx1"/>
                </a:solidFill>
                <a:latin typeface="+mj-lt"/>
              </a:rPr>
              <a:t>Density = Mass / Volume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723" y="4051495"/>
            <a:ext cx="253218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Kilograms 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er 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M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etres 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C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ubed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2039816" y="3510765"/>
            <a:ext cx="275166" cy="5407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1346" y="4811224"/>
            <a:ext cx="85510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k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g/m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19394" y="2477256"/>
            <a:ext cx="355358" cy="56532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3147" y="2005994"/>
            <a:ext cx="131394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Kilograms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82088" y="2382080"/>
            <a:ext cx="37606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k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32847" y="3510764"/>
            <a:ext cx="193255" cy="10696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9129" y="4580394"/>
            <a:ext cx="185954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Metres Cubed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0870" y="4881780"/>
            <a:ext cx="44178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m</a:t>
            </a:r>
            <a:r>
              <a:rPr lang="en-US" sz="2400" baseline="30000" dirty="0"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738" y="3436665"/>
            <a:ext cx="184601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⍴ = m /v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6187" y="5369246"/>
            <a:ext cx="7131115" cy="584771"/>
          </a:xfrm>
          <a:prstGeom prst="rect">
            <a:avLst/>
          </a:prstGeom>
          <a:solidFill>
            <a:srgbClr val="93B1D7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Be careful. You may need to convert units!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14.2 Density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5" grpId="0"/>
      <p:bldP spid="16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/>
                        <a:t>⍴ = m /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⍴ = 56/11.2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5.0</a:t>
                      </a:r>
                      <a:r>
                        <a:rPr lang="en-US" sz="2000" dirty="0"/>
                        <a:t>g/cm</a:t>
                      </a:r>
                      <a:r>
                        <a:rPr lang="en-US" sz="2000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 stone has a mass of 56g and a volume of 11.2cm</a:t>
            </a:r>
            <a:r>
              <a:rPr lang="en-GB" sz="2800" b="1" i="0" u="none" strike="noStrike" cap="none" spc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r>
              <a:rPr lang="en-GB" sz="28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 Calculate its density in g/cm</a:t>
            </a:r>
            <a:r>
              <a:rPr lang="en-GB" sz="2800" b="1" i="0" u="none" strike="noStrike" cap="none" spc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r>
              <a:rPr lang="en-GB" sz="28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4336" y="251268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3362" y="341051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4036" y="427101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248" y="5826093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5889" y="510601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30417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first.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714647"/>
              <a:ext cx="481772" cy="1114766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14.2 Density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⍴ = m /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⍴ = 11,200 /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933.33333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933kg/m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An iceberg has a mass of 11,200kg and a volume of 12m</a:t>
            </a:r>
            <a:r>
              <a:rPr lang="en-GB" sz="2800" b="1" i="0" u="none" strike="noStrike" cap="none" spc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r>
              <a:rPr lang="en-GB" sz="28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 Calculate its density.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7231" y="248998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257" y="338782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6931" y="424831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143" y="580339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8784" y="508331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30417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first.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714647"/>
              <a:ext cx="481772" cy="1114766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14.2 Density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1500g = 1.5kg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⍴ = m /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1200 = 1.5 /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v = 1.5 / 1200 = 0.00125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0.0013m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ym typeface="Wingdings" panose="05000000000000000000" pitchFamily="2" charset="2"/>
              </a:rPr>
              <a:t>A 1500g piece of acrylic has a density of 1200kg/m</a:t>
            </a:r>
            <a:r>
              <a:rPr lang="en-US" sz="2800" b="1" baseline="30000" dirty="0">
                <a:sym typeface="Wingdings" panose="05000000000000000000" pitchFamily="2" charset="2"/>
              </a:rPr>
              <a:t>3</a:t>
            </a:r>
            <a:r>
              <a:rPr lang="en-US" sz="2800" b="1" baseline="0" dirty="0">
                <a:sym typeface="Wingdings" panose="05000000000000000000" pitchFamily="2" charset="2"/>
              </a:rPr>
              <a:t>. Calculate its volume.</a:t>
            </a:r>
            <a:endParaRPr lang="en-GB" sz="2800" b="1" i="0" u="none" strike="noStrike" cap="none" spc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045" y="251268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4071" y="341051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4745" y="427101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9957" y="5826093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598" y="510601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14.2 Density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73863" y="2459839"/>
            <a:ext cx="7429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What piece of apparatus can we use to find the mass of an object?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9146" y="844922"/>
            <a:ext cx="572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chemeClr val="tx1"/>
                </a:solidFill>
                <a:latin typeface="+mj-lt"/>
              </a:rPr>
              <a:t>Density = Mass / Volume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424" y="1613097"/>
            <a:ext cx="8527095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To find th</a:t>
            </a: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e density of an object we need to know the </a:t>
            </a:r>
            <a:r>
              <a:rPr lang="en-US" sz="25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mass</a:t>
            </a: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 and the </a:t>
            </a:r>
            <a:r>
              <a:rPr lang="en-US" sz="25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volume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7" name="Picture 6" descr="A picture containing device, sca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1" y="3564988"/>
            <a:ext cx="3506791" cy="2292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8810" y="3290836"/>
            <a:ext cx="369774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would use a balance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8810" y="3814052"/>
            <a:ext cx="3816039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To use a balance yo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u would 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reset it to zero 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before adding the object to be weighed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237" y="2391438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8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ck, Cube, Sugar, 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4" y="3506488"/>
            <a:ext cx="2133787" cy="2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1649" y="2437603"/>
            <a:ext cx="7429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What piece of apparatus can we use to find the volume of a regular shaped object?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1126" y="3748901"/>
            <a:ext cx="5098267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would need</a:t>
            </a:r>
            <a:r>
              <a:rPr kumimoji="0" lang="en-US" sz="2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to measure the width, depth and height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9146" y="844922"/>
            <a:ext cx="572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chemeClr val="tx1"/>
                </a:solidFill>
                <a:latin typeface="+mj-lt"/>
              </a:rPr>
              <a:t>Density = Mass / Volume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424" y="1613097"/>
            <a:ext cx="8527095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To find th</a:t>
            </a: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e density of an object we need to know the </a:t>
            </a:r>
            <a:r>
              <a:rPr lang="en-US" sz="25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mass</a:t>
            </a: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 and the </a:t>
            </a:r>
            <a:r>
              <a:rPr lang="en-US" sz="25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volume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1" name="Picture 10" descr="A picture containing text, measuring stick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7757" r="5157" b="80125"/>
          <a:stretch>
            <a:fillRect/>
          </a:stretch>
        </p:blipFill>
        <p:spPr>
          <a:xfrm>
            <a:off x="3646002" y="3211987"/>
            <a:ext cx="5233328" cy="567468"/>
          </a:xfrm>
          <a:prstGeom prst="rect">
            <a:avLst/>
          </a:prstGeom>
        </p:spPr>
      </p:pic>
      <p:pic>
        <p:nvPicPr>
          <p:cNvPr id="1028" name="Picture 4" descr="School, School Supplies, Education, Classroom, Off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37" y="4597459"/>
            <a:ext cx="1468141" cy="15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36812" y="5071525"/>
            <a:ext cx="4322013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Volume of a cube = h x w x d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237" y="2391438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ck, Cube, Sugar, 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4" y="3506488"/>
            <a:ext cx="2133787" cy="2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1649" y="2437603"/>
            <a:ext cx="7429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What piece of apparatus can we use to find the volume of a regular shaped object?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1598" y="3814052"/>
            <a:ext cx="4283488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Once you know the mass and volume you can calculate the </a:t>
            </a:r>
            <a:r>
              <a:rPr kumimoji="0" lang="en-GB" sz="2800" b="1" i="0" u="sng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density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9146" y="844922"/>
            <a:ext cx="572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chemeClr val="tx1"/>
                </a:solidFill>
                <a:latin typeface="+mj-lt"/>
              </a:rPr>
              <a:t>Density = Mass / Volume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424" y="1613097"/>
            <a:ext cx="8527095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To find th</a:t>
            </a: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e density of an object we need to know the </a:t>
            </a:r>
            <a:r>
              <a:rPr lang="en-US" sz="25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mass</a:t>
            </a:r>
            <a:r>
              <a:rPr lang="en-US" sz="2500" dirty="0">
                <a:latin typeface="+mn-lt"/>
                <a:ea typeface="+mn-ea"/>
                <a:cs typeface="+mn-cs"/>
                <a:sym typeface="Calibri" panose="020F0502020204030204"/>
              </a:rPr>
              <a:t> and the </a:t>
            </a:r>
            <a:r>
              <a:rPr lang="en-US" sz="25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volume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237" y="2391438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27080" r="70344" b="34311"/>
          <a:stretch>
            <a:fillRect/>
          </a:stretch>
        </p:blipFill>
        <p:spPr>
          <a:xfrm>
            <a:off x="5091037" y="2035936"/>
            <a:ext cx="3346119" cy="29731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94091" y="112159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is matter?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844" y="1935686"/>
            <a:ext cx="3865156" cy="8925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All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matter is made up of tiny particles.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844" y="2987973"/>
            <a:ext cx="3865156" cy="8925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There is no other matter except these particles.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844" y="4042753"/>
            <a:ext cx="3865156" cy="8925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Particles of any given substance are all the same.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843" y="5097533"/>
            <a:ext cx="8305605" cy="8925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There are attractive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forces between particles which differ from one substance to another.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83532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Construct your own method to determine the density of a regularly shaped cube.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8" name="Picture 27" descr="A picture containing device, sca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1" y="3895219"/>
            <a:ext cx="2130548" cy="1392816"/>
          </a:xfrm>
          <a:prstGeom prst="rect">
            <a:avLst/>
          </a:prstGeom>
        </p:spPr>
      </p:pic>
      <p:pic>
        <p:nvPicPr>
          <p:cNvPr id="30" name="Picture 29" descr="A picture containing text, measuring stick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7757" r="5157" b="80125"/>
          <a:stretch>
            <a:fillRect/>
          </a:stretch>
        </p:blipFill>
        <p:spPr>
          <a:xfrm>
            <a:off x="3526723" y="4503065"/>
            <a:ext cx="3220702" cy="349232"/>
          </a:xfrm>
          <a:prstGeom prst="rect">
            <a:avLst/>
          </a:prstGeom>
        </p:spPr>
      </p:pic>
      <p:pic>
        <p:nvPicPr>
          <p:cNvPr id="31" name="Picture 4" descr="School, School Supplies, Education, Classroom, Off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09" y="3824529"/>
            <a:ext cx="1468141" cy="15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29946" y="2061940"/>
            <a:ext cx="2745145" cy="1692767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Measure the mass of the object using a balance.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3022" y="2061940"/>
            <a:ext cx="3034934" cy="1692767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endParaRPr kumimoji="0" lang="en-US" sz="2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Measure the length width and height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of the object.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2748" y="1684413"/>
            <a:ext cx="2302861" cy="2092877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endParaRPr kumimoji="0" lang="en-US" sz="2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Multiply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length width and height to find volume.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83532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Construct your own method to determine the density of a regularly shaped cube.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8" name="Picture 27" descr="A picture containing device, sca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1" y="3895219"/>
            <a:ext cx="2130548" cy="1392816"/>
          </a:xfrm>
          <a:prstGeom prst="rect">
            <a:avLst/>
          </a:prstGeom>
        </p:spPr>
      </p:pic>
      <p:pic>
        <p:nvPicPr>
          <p:cNvPr id="30" name="Picture 29" descr="A picture containing text, measuring stick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7757" r="5157" b="80125"/>
          <a:stretch>
            <a:fillRect/>
          </a:stretch>
        </p:blipFill>
        <p:spPr>
          <a:xfrm>
            <a:off x="3526723" y="4503065"/>
            <a:ext cx="3220702" cy="349232"/>
          </a:xfrm>
          <a:prstGeom prst="rect">
            <a:avLst/>
          </a:prstGeom>
        </p:spPr>
      </p:pic>
      <p:pic>
        <p:nvPicPr>
          <p:cNvPr id="31" name="Picture 4" descr="School, School Supplies, Education, Classroom, Off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09" y="3824529"/>
            <a:ext cx="1468141" cy="15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57622" y="2136342"/>
            <a:ext cx="8183922" cy="1292658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4</a:t>
            </a:r>
            <a:endParaRPr kumimoji="0" lang="en-US" sz="2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Use the values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 for mass and volume in the equation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 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Density = Mass / Volume </a:t>
            </a:r>
            <a:r>
              <a:rPr lang="en-GB" sz="26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o</a:t>
            </a: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 find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 density.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charset="0"/>
              <a:ea typeface="+mn-ea"/>
              <a:cs typeface="Calibri" panose="020F0502020204030204" charset="0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83532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Construct your own method to determine the density of a regular shaped object.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/>
        </p:nvGraphicFramePr>
        <p:xfrm>
          <a:off x="657622" y="1860776"/>
          <a:ext cx="8379897" cy="4080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44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Volume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Measure the length height and width of the object.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Multiply these values together to calculate volume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Mass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/>
                        <a:t>Measure the mass of the object using a balance.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Determining Density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Divide the mass by the volume to calculate density.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Density = Mass / Volume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3"/>
          <a:srcRect l="23231" t="39172" b="39730"/>
          <a:stretch>
            <a:fillRect/>
          </a:stretch>
        </p:blipFill>
        <p:spPr>
          <a:xfrm>
            <a:off x="6327513" y="3748145"/>
            <a:ext cx="2158865" cy="726168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3"/>
          <a:srcRect r="84983"/>
          <a:stretch>
            <a:fillRect/>
          </a:stretch>
        </p:blipFill>
        <p:spPr>
          <a:xfrm rot="4337603">
            <a:off x="7328027" y="1650800"/>
            <a:ext cx="283086" cy="23073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47211" y="1910391"/>
            <a:ext cx="3131127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6109" y="3636083"/>
            <a:ext cx="3131127" cy="8382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66109" y="4941112"/>
            <a:ext cx="3131127" cy="8382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08760" y="870576"/>
            <a:ext cx="7294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How could you determine the volume of an irregular shaped object?</a:t>
            </a:r>
          </a:p>
        </p:txBody>
      </p:sp>
      <p:pic>
        <p:nvPicPr>
          <p:cNvPr id="5" name="Picture 2" descr="Chess, Black And White Pieces, Checker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3" t="54026" r="36675" b="6441"/>
          <a:stretch>
            <a:fillRect/>
          </a:stretch>
        </p:blipFill>
        <p:spPr bwMode="auto">
          <a:xfrm>
            <a:off x="611864" y="2779547"/>
            <a:ext cx="1617989" cy="33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7" r="66652"/>
          <a:stretch>
            <a:fillRect/>
          </a:stretch>
        </p:blipFill>
        <p:spPr>
          <a:xfrm>
            <a:off x="2458018" y="1724520"/>
            <a:ext cx="3908128" cy="4384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6947" y="5286677"/>
            <a:ext cx="279011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Displacement Beaker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5566" y="1286074"/>
            <a:ext cx="3061741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Fill so that the water level is just below the spout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823284" y="2223085"/>
            <a:ext cx="366019" cy="42957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t="44611" r="27678"/>
          <a:stretch>
            <a:fillRect/>
          </a:stretch>
        </p:blipFill>
        <p:spPr>
          <a:xfrm>
            <a:off x="5370336" y="3539267"/>
            <a:ext cx="2193541" cy="24173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1" t="44611" r="28400"/>
          <a:stretch>
            <a:fillRect/>
          </a:stretch>
        </p:blipFill>
        <p:spPr>
          <a:xfrm>
            <a:off x="5334186" y="3608865"/>
            <a:ext cx="2151209" cy="23707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39544" y="3539267"/>
            <a:ext cx="1716090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Place an empty beaker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below the spout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31" name="Picture 2" descr="Chess, Black And White Pieces, Checker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3" t="54026" r="36675" b="6441"/>
          <a:stretch>
            <a:fillRect/>
          </a:stretch>
        </p:blipFill>
        <p:spPr bwMode="auto">
          <a:xfrm>
            <a:off x="3138548" y="2652662"/>
            <a:ext cx="1617989" cy="33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1864" y="2652662"/>
            <a:ext cx="1878497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Add the item to the beaker. It should be submerged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below the water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2579" y="2901171"/>
            <a:ext cx="1806966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4.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Measure the volume</a:t>
            </a: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of displaced water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30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388" y="2396321"/>
            <a:ext cx="5005137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9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5"/>
          <a:stretch>
            <a:fillRect/>
          </a:stretch>
        </p:blipFill>
        <p:spPr>
          <a:xfrm>
            <a:off x="2580319" y="2037853"/>
            <a:ext cx="1048268" cy="3856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3205" y="2475840"/>
            <a:ext cx="2218121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Half fill a measuring cylinder with water and record the start volume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2" name="Picture 2" descr="Chess, Black And White Pieces, Checkerboar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3" t="54026" r="36675" b="6441"/>
          <a:stretch>
            <a:fillRect/>
          </a:stretch>
        </p:blipFill>
        <p:spPr bwMode="auto">
          <a:xfrm>
            <a:off x="5160523" y="4854597"/>
            <a:ext cx="390977" cy="8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43273" y="3630000"/>
            <a:ext cx="1012683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4140705" y="1175884"/>
            <a:ext cx="2494519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Add object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4"/>
          <a:stretch>
            <a:fillRect/>
          </a:stretch>
        </p:blipFill>
        <p:spPr>
          <a:xfrm>
            <a:off x="4857387" y="2064600"/>
            <a:ext cx="1055561" cy="38562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95429" y="1165020"/>
            <a:ext cx="249451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Record the new volume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1503" y="2474301"/>
            <a:ext cx="2494519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4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b="1" dirty="0">
                <a:latin typeface="+mn-lt"/>
                <a:ea typeface="+mn-ea"/>
                <a:cs typeface="+mn-cs"/>
                <a:sym typeface="Calibri" panose="020F0502020204030204"/>
              </a:rPr>
              <a:t>Calculate the change in volume. This gives you the volume of your object.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36" name="Picture 4" descr="School, School Supplies, Education, Classroom, Off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53" y="4355421"/>
            <a:ext cx="1468141" cy="15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25175" y="2542117"/>
            <a:ext cx="4283488" cy="13849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Once you know the mass and volume you can calculate the </a:t>
            </a:r>
            <a:r>
              <a:rPr kumimoji="0" lang="en-GB" sz="2800" b="1" i="0" u="sng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0614" y="858773"/>
            <a:ext cx="7276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  <a:latin typeface="+mj-lt"/>
              </a:rPr>
              <a:t>How could you determine the volume of an irregular shaped object?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9" grpId="0"/>
      <p:bldP spid="34" grpId="0"/>
      <p:bldP spid="35" grpId="0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83532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Construct your own method to determine the density of an irregular shaped object.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/>
        </p:nvGraphicFramePr>
        <p:xfrm>
          <a:off x="657622" y="1860776"/>
          <a:ext cx="8379897" cy="4146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Volume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Fill a displacement can with water. Place an empty measuring cylinder under the spout. Add the object to the can.  Measure and record the volume displaced into the measuring cylinder.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Mass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/>
                        <a:t>Measure the mass of the object using a balance.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Determining Density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Divide the mass by the volume to calculate density.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Density = Mass / Volume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211" y="2006891"/>
            <a:ext cx="1823711" cy="1595139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4"/>
          <a:srcRect l="23231" t="39172" b="39730"/>
          <a:stretch>
            <a:fillRect/>
          </a:stretch>
        </p:blipFill>
        <p:spPr>
          <a:xfrm>
            <a:off x="6327513" y="3944855"/>
            <a:ext cx="2158865" cy="726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6109" y="1937616"/>
            <a:ext cx="3131127" cy="160043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108" y="3887949"/>
            <a:ext cx="3131127" cy="8382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6108" y="4984239"/>
            <a:ext cx="3131127" cy="8382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82578" y="85623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possible sources of error when finding density?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0921" y="1578505"/>
            <a:ext cx="2628828" cy="193898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ach piece of equipment that you use to measure </a:t>
            </a: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something can lead to errors.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22" name="Table 5"/>
          <p:cNvGraphicFramePr>
            <a:graphicFrameLocks noGrp="1"/>
          </p:cNvGraphicFramePr>
          <p:nvPr/>
        </p:nvGraphicFramePr>
        <p:xfrm>
          <a:off x="696577" y="3758401"/>
          <a:ext cx="8315872" cy="2109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Random Error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Errors that are made by the person when taking their measurements.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Zero Error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Error caused by faulty equipment that doesn’t reset to 0 properly.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443393" y="4318927"/>
            <a:ext cx="5466356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3393" y="5080629"/>
            <a:ext cx="5466356" cy="73866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9" name="Picture 28" descr="A picture containing device, sca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7" y="2214198"/>
            <a:ext cx="1934863" cy="1264889"/>
          </a:xfrm>
          <a:prstGeom prst="rect">
            <a:avLst/>
          </a:prstGeom>
        </p:spPr>
      </p:pic>
      <p:pic>
        <p:nvPicPr>
          <p:cNvPr id="30" name="Picture 29" descr="A picture containing text, measuring stick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7757" r="5157" b="80125"/>
          <a:stretch>
            <a:fillRect/>
          </a:stretch>
        </p:blipFill>
        <p:spPr>
          <a:xfrm rot="19564017">
            <a:off x="2389512" y="2562305"/>
            <a:ext cx="2761626" cy="2994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4"/>
          <a:stretch>
            <a:fillRect/>
          </a:stretch>
        </p:blipFill>
        <p:spPr>
          <a:xfrm>
            <a:off x="5196163" y="1543338"/>
            <a:ext cx="581304" cy="2123658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82578" y="106118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How do you correct zero error?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A blue and white license plate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10" y="2882024"/>
            <a:ext cx="5181600" cy="1346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96163" y="3799490"/>
            <a:ext cx="3073613" cy="1997322"/>
            <a:chOff x="5196163" y="3799490"/>
            <a:chExt cx="3073613" cy="1997322"/>
          </a:xfrm>
        </p:grpSpPr>
        <p:sp>
          <p:nvSpPr>
            <p:cNvPr id="16" name="TextBox 15"/>
            <p:cNvSpPr txBox="1"/>
            <p:nvPr/>
          </p:nvSpPr>
          <p:spPr>
            <a:xfrm>
              <a:off x="5196163" y="5273596"/>
              <a:ext cx="3073613" cy="523216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GB" sz="2800" dirty="0">
                  <a:latin typeface="+mn-lt"/>
                  <a:ea typeface="+mn-ea"/>
                  <a:cs typeface="+mn-cs"/>
                  <a:sym typeface="Calibri" panose="020F0502020204030204"/>
                </a:rPr>
                <a:t>Zero error of 0.12g</a:t>
              </a:r>
              <a:endPara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7" name="Straight Arrow Connector 6"/>
            <p:cNvCxnSpPr>
              <a:stCxn id="16" idx="0"/>
            </p:cNvCxnSpPr>
            <p:nvPr/>
          </p:nvCxnSpPr>
          <p:spPr>
            <a:xfrm flipH="1" flipV="1">
              <a:off x="6416566" y="3799490"/>
              <a:ext cx="316404" cy="1474106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3" name="TextBox 22"/>
          <p:cNvSpPr txBox="1"/>
          <p:nvPr/>
        </p:nvSpPr>
        <p:spPr>
          <a:xfrm>
            <a:off x="991859" y="4536543"/>
            <a:ext cx="3923180" cy="181587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800" dirty="0">
                <a:latin typeface="+mn-lt"/>
                <a:ea typeface="+mn-ea"/>
                <a:cs typeface="+mn-cs"/>
                <a:sym typeface="Calibri" panose="020F0502020204030204"/>
              </a:rPr>
              <a:t>To correct the error you could subtract 0.12g from the mass measured when the object is placed on it.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518203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Parallax Error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A random error that is caused by not taking a measurement at eye level.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474439" y="5655699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578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is parallax error?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0" t="16797" r="13134" b="9799"/>
          <a:stretch>
            <a:fillRect/>
          </a:stretch>
        </p:blipFill>
        <p:spPr>
          <a:xfrm>
            <a:off x="6326574" y="792020"/>
            <a:ext cx="2659741" cy="43824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6577" y="2272843"/>
            <a:ext cx="2628828" cy="2308320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When viewing the volume from </a:t>
            </a:r>
            <a:r>
              <a:rPr lang="en-GB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below</a:t>
            </a: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 the volume measured would be </a:t>
            </a:r>
            <a:r>
              <a:rPr lang="en-GB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less</a:t>
            </a: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 than the actual volume.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4439" y="2272843"/>
            <a:ext cx="2628828" cy="2308320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When viewing the volume from </a:t>
            </a:r>
            <a:r>
              <a:rPr lang="en-GB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above </a:t>
            </a: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the volume measured would be </a:t>
            </a:r>
            <a:r>
              <a:rPr lang="en-GB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more</a:t>
            </a: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 than the actual volume.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14.3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6816" y="81566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do the different states of matter have different densities?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14.4 Density of Materials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17" y="2052977"/>
            <a:ext cx="209154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 a solid the particles are closer together.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5"/>
          <p:cNvGraphicFramePr>
            <a:graphicFrameLocks noGrp="1"/>
          </p:cNvGraphicFramePr>
          <p:nvPr/>
        </p:nvGraphicFramePr>
        <p:xfrm>
          <a:off x="664017" y="3393242"/>
          <a:ext cx="8269109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Solid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Liquid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Gas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668" y="4251399"/>
            <a:ext cx="2393495" cy="2008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592" y="4213298"/>
            <a:ext cx="2365001" cy="2051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70"/>
          <a:stretch>
            <a:fillRect/>
          </a:stretch>
        </p:blipFill>
        <p:spPr>
          <a:xfrm>
            <a:off x="6424059" y="4251398"/>
            <a:ext cx="2407742" cy="1999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3802" y="2052977"/>
            <a:ext cx="3019534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means tha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 in a given space there are more particles present.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2020" y="1345091"/>
            <a:ext cx="2751967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means tha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 solids are denser than liquids, and liquids are denser than gases.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02904" y="1534564"/>
            <a:ext cx="6908135" cy="3633484"/>
            <a:chOff x="1261699" y="2561124"/>
            <a:chExt cx="7284203" cy="3935739"/>
          </a:xfrm>
        </p:grpSpPr>
        <p:pic>
          <p:nvPicPr>
            <p:cNvPr id="18" name="Picture 17" descr="Application&#10;&#10;Description automatically generated with medium confidenc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0"/>
            <a:stretch>
              <a:fillRect/>
            </a:stretch>
          </p:blipFill>
          <p:spPr>
            <a:xfrm>
              <a:off x="1261699" y="2832664"/>
              <a:ext cx="7284203" cy="366419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499561" y="2561124"/>
              <a:ext cx="4151431" cy="657564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How do we model the arrangement of particles in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107" y="5090716"/>
            <a:ext cx="8193155" cy="8925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arrangement of particles can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modelled by drawing the particles as solid sphere.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40037" y="855287"/>
            <a:ext cx="6399419" cy="2961720"/>
            <a:chOff x="1499561" y="2981954"/>
            <a:chExt cx="6399419" cy="2961720"/>
          </a:xfrm>
        </p:grpSpPr>
        <p:pic>
          <p:nvPicPr>
            <p:cNvPr id="21" name="Picture 20" descr="Application&#10;&#10;Description automatically generated with medium confidenc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0"/>
            <a:stretch>
              <a:fillRect/>
            </a:stretch>
          </p:blipFill>
          <p:spPr>
            <a:xfrm>
              <a:off x="2127331" y="3040341"/>
              <a:ext cx="5771649" cy="290333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499561" y="2981954"/>
              <a:ext cx="4151431" cy="657564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aphicFrame>
        <p:nvGraphicFramePr>
          <p:cNvPr id="14" name="Table 5"/>
          <p:cNvGraphicFramePr>
            <a:graphicFrameLocks noGrp="1"/>
          </p:cNvGraphicFramePr>
          <p:nvPr/>
        </p:nvGraphicFramePr>
        <p:xfrm>
          <a:off x="657622" y="3927943"/>
          <a:ext cx="831587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Melting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temperature at which substances turn from solids into liquids and from liquids into solids.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2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Boiling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The temperature at which substances turn from gases into liquids and from liquids into gases.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96343" y="4455673"/>
            <a:ext cx="5530389" cy="63231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96343" y="5198919"/>
            <a:ext cx="5530389" cy="63231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14.5 State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61699" y="1171236"/>
            <a:ext cx="7284203" cy="3935739"/>
            <a:chOff x="1261699" y="2561124"/>
            <a:chExt cx="7284203" cy="3935739"/>
          </a:xfrm>
        </p:grpSpPr>
        <p:pic>
          <p:nvPicPr>
            <p:cNvPr id="4" name="Picture 3" descr="Application&#10;&#10;Description automatically generated with medium confidenc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0"/>
            <a:stretch>
              <a:fillRect/>
            </a:stretch>
          </p:blipFill>
          <p:spPr>
            <a:xfrm>
              <a:off x="1261699" y="2832664"/>
              <a:ext cx="7284203" cy="36641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99561" y="2561124"/>
              <a:ext cx="4151431" cy="657564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99561" y="89270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determines the boiling point and melting point of a substance?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107" y="4541277"/>
            <a:ext cx="3961140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To change state the forces between the particles need to be overcome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8031" y="4541277"/>
            <a:ext cx="416612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stronger the forces between the particles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the higher the melting point.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14.5 State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99561" y="88794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to mass when substances change state?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7551" y="2844804"/>
            <a:ext cx="8119181" cy="3211205"/>
            <a:chOff x="807551" y="2483556"/>
            <a:chExt cx="8119181" cy="3211205"/>
          </a:xfrm>
        </p:grpSpPr>
        <p:pic>
          <p:nvPicPr>
            <p:cNvPr id="5" name="Picture 4" descr="Diagram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51" y="2487911"/>
              <a:ext cx="8119181" cy="32068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58128" y="2483556"/>
              <a:ext cx="3867028" cy="1061155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0860" y="2096243"/>
            <a:ext cx="465666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a substance changes state mass is conserved.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860" y="3019109"/>
            <a:ext cx="465666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Changes of state are physical changes.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3344" y="2037431"/>
            <a:ext cx="3493388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They differ from chemical changes because the material recovers its original properties if the change is reversed.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14.5 State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017" y="2514910"/>
            <a:ext cx="3289726" cy="2761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when a substance is heated 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14.6 Heating a System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3007" y="2528295"/>
            <a:ext cx="4195213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a substance is heated the energy stored within the system will increase.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3007" y="3767825"/>
            <a:ext cx="4195213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increase in energy stored can be used to raise the substances temperature or produce changes in state.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05171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specific heat capacity?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6" name="Picture 15" descr="A screenshot of a video game&#10;&#10;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31" y="1634008"/>
            <a:ext cx="5790470" cy="2736293"/>
          </a:xfrm>
          <a:prstGeom prst="rect">
            <a:avLst/>
          </a:prstGeom>
        </p:spPr>
      </p:pic>
      <p:graphicFrame>
        <p:nvGraphicFramePr>
          <p:cNvPr id="17" name="Table 5"/>
          <p:cNvGraphicFramePr>
            <a:graphicFrameLocks noGrp="1"/>
          </p:cNvGraphicFramePr>
          <p:nvPr/>
        </p:nvGraphicFramePr>
        <p:xfrm>
          <a:off x="696577" y="437087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Specific Heat Capacity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The amount of energy required to raise the temperature of one kilogram of the substance by one degree Celsius. </a:t>
                      </a:r>
                      <a:endParaRPr lang="en-GB" sz="2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460376" y="4856361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14.7 Specific Heat Capacity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2215" y="1112754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latent heat?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3239645"/>
          <a:ext cx="8315872" cy="2657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Latent Heat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The energy needed for a change in state.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Specific Latent Heat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The amount of energy need to change the state of one kilogram of the substance with no change in temperature. </a:t>
                      </a:r>
                      <a:endParaRPr lang="en-GB" sz="2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426737" y="3818574"/>
            <a:ext cx="5466356" cy="83099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6737" y="4848626"/>
            <a:ext cx="5466356" cy="101565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1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7" y="828991"/>
            <a:ext cx="2909056" cy="2271486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14.7 Specific Heat Capacity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99561" y="90023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difference between specific heat capacity and specific latent heat?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2100207"/>
          <a:ext cx="8315872" cy="110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Specific Heat Capacity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The amount of energy required to </a:t>
                      </a:r>
                      <a:r>
                        <a:rPr lang="en-GB" sz="2200" b="1" i="0" u="none" strike="noStrike" cap="none" spc="0" baseline="0" dirty="0">
                          <a:ln>
                            <a:noFill/>
                          </a:ln>
                          <a:solidFill>
                            <a:srgbClr val="4A7CB5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raise the temperature</a:t>
                      </a: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of one kilogram of the substance by one degree Celsius. </a:t>
                      </a:r>
                      <a:endParaRPr lang="en-GB" sz="2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10860" y="3261995"/>
            <a:ext cx="10926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While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3908362"/>
          <a:ext cx="8315872" cy="110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Specific Latent Heat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The amount of energy need to </a:t>
                      </a:r>
                      <a:r>
                        <a:rPr lang="en-GB" sz="2200" b="1" i="0" u="none" strike="noStrike" cap="none" spc="0" baseline="0" dirty="0">
                          <a:ln>
                            <a:noFill/>
                          </a:ln>
                          <a:solidFill>
                            <a:srgbClr val="4A7CB5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change the state </a:t>
                      </a: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of one kilogram of the substance with no change in temperature. </a:t>
                      </a:r>
                      <a:endParaRPr lang="en-GB" sz="2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0860" y="5070150"/>
            <a:ext cx="831587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Be prepared for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calculations in which you need to use both formulas together!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14.7 Specific Heat Capacity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05171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specific heat capacity?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0860" y="2717067"/>
            <a:ext cx="8401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+mj-lt"/>
              </a:rPr>
              <a:t>Change in Thermal Energy = Mass x SHC x Temp Change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73723" y="3191785"/>
            <a:ext cx="2532185" cy="1106901"/>
            <a:chOff x="773723" y="3510765"/>
            <a:chExt cx="2532185" cy="1106901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134871" y="3510765"/>
              <a:ext cx="180111" cy="32759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773723" y="3860106"/>
              <a:ext cx="2532185" cy="757560"/>
              <a:chOff x="773723" y="3860106"/>
              <a:chExt cx="2532185" cy="75756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73723" y="3860106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44758" y="415600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013131" y="1887880"/>
            <a:ext cx="2051326" cy="892158"/>
            <a:chOff x="4192356" y="1907354"/>
            <a:chExt cx="2051326" cy="89215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506301" y="2359812"/>
              <a:ext cx="737381" cy="4397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92356" y="1907354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82002" y="2201924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96959" y="3191784"/>
            <a:ext cx="2040747" cy="1095444"/>
            <a:chOff x="6796959" y="3510764"/>
            <a:chExt cx="2040747" cy="1095444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7331763" y="3510764"/>
              <a:ext cx="89763" cy="32759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796959" y="3783923"/>
              <a:ext cx="204074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Degrees Celsius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76644" y="4144547"/>
              <a:ext cx="36003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°C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428738" y="3117685"/>
            <a:ext cx="331757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𝛥E = m x c x 𝛥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θ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878838" y="1557762"/>
            <a:ext cx="4828497" cy="1217336"/>
            <a:chOff x="3443026" y="1344727"/>
            <a:chExt cx="4828497" cy="1217336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839733" y="2144035"/>
              <a:ext cx="0" cy="41802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443026" y="1344727"/>
              <a:ext cx="482849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Joules per kilogram per degree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C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elsius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91495" y="1642724"/>
              <a:ext cx="860168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J/k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  <a:r>
                <a:rPr lang="en-US" sz="2400" dirty="0">
                  <a:sym typeface="Calibri" panose="020F0502020204030204"/>
                </a:rPr>
                <a:t>°C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</a:t>
              </a:r>
            </a:p>
          </p:txBody>
        </p:sp>
      </p:grpSp>
      <p:graphicFrame>
        <p:nvGraphicFramePr>
          <p:cNvPr id="2" name="Table 5"/>
          <p:cNvGraphicFramePr>
            <a:graphicFrameLocks noGrp="1"/>
          </p:cNvGraphicFramePr>
          <p:nvPr/>
        </p:nvGraphicFramePr>
        <p:xfrm>
          <a:off x="696577" y="437087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Specific Heat Capacity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The amount of energy required to raise the temperature of one kilogram of the substance by one degree Celsius. </a:t>
                      </a:r>
                      <a:endParaRPr lang="en-GB" sz="2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14.8 Change in Thermal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623844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200g = 0.2kg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0.2 x 129 x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258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258J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00469"/>
            <a:ext cx="844737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740" b="1" dirty="0">
                <a:solidFill>
                  <a:schemeClr val="tx1"/>
                </a:solidFill>
                <a:sym typeface="Calibri" panose="020F0502020204030204"/>
              </a:rPr>
              <a:t>Calculate the energy needed to increase the temperature of a 200g gold block by 10°C. Its SHC is 129</a:t>
            </a:r>
            <a:r>
              <a:rPr lang="en-US" sz="2740" b="1" dirty="0">
                <a:sym typeface="Calibri" panose="020F0502020204030204"/>
              </a:rPr>
              <a:t>J/kg°C. (4)</a:t>
            </a:r>
          </a:p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0222" y="174577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169" y="261657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9518" y="360958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248" y="518664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248" y="428085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745775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375119" y="2531521"/>
            <a:ext cx="3637328" cy="1335599"/>
            <a:chOff x="5372373" y="1299150"/>
            <a:chExt cx="3637328" cy="1335599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372373" y="1627884"/>
              <a:ext cx="677291" cy="1006865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554876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810325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3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14.8 Change in Thermal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623843"/>
          <a:ext cx="5241358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9.56kJ = 9560J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9560 = 0.85 x c x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9560 = 21.25 x c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 = 9560 / 21.25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 = 449.8823529412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baseline="0" dirty="0"/>
                        <a:t>450</a:t>
                      </a:r>
                      <a:r>
                        <a:rPr lang="en-US" sz="2000" b="0" dirty="0">
                          <a:sym typeface="Calibri" panose="020F0502020204030204"/>
                        </a:rPr>
                        <a:t>J/kg°C</a:t>
                      </a:r>
                      <a:endParaRPr lang="en-US" sz="2000" b="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85719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specific heat capacity of a 0.85kg block of iron that increases in temperature by 25°C with 9.56kJ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9564" y="166153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9548" y="2413411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4460" y="309066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0222" y="520875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4901" y="3830724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74577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2274829"/>
            <a:ext cx="3555325" cy="1200325"/>
            <a:chOff x="5454376" y="1299150"/>
            <a:chExt cx="3555325" cy="120032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899313"/>
              <a:ext cx="595288" cy="51491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55487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2 marks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81032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14.8 Change in Thermal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5"/>
          <p:cNvGraphicFramePr>
            <a:graphicFrameLocks noGrp="1"/>
          </p:cNvGraphicFramePr>
          <p:nvPr/>
        </p:nvGraphicFramePr>
        <p:xfrm>
          <a:off x="710890" y="1419581"/>
          <a:ext cx="8269109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Solid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Liquid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Gas</a:t>
                      </a: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0541" y="2277738"/>
            <a:ext cx="2393495" cy="2008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2465" y="2239637"/>
            <a:ext cx="2365001" cy="2051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870"/>
          <a:stretch>
            <a:fillRect/>
          </a:stretch>
        </p:blipFill>
        <p:spPr>
          <a:xfrm>
            <a:off x="6470932" y="2277737"/>
            <a:ext cx="2407742" cy="1999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541" y="4618186"/>
            <a:ext cx="386110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Particles all close,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in a regular arrangement, with no gaps.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1" name="Straight Arrow Connector 10"/>
          <p:cNvCxnSpPr>
            <a:stCxn id="16" idx="0"/>
          </p:cNvCxnSpPr>
          <p:nvPr/>
        </p:nvCxnSpPr>
        <p:spPr>
          <a:xfrm flipH="1" flipV="1">
            <a:off x="2438400" y="4053481"/>
            <a:ext cx="332696" cy="5647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2718" y="4618186"/>
            <a:ext cx="386110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Particles still all close,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in a random arrangement, with no gaps.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531984" y="4053481"/>
            <a:ext cx="332696" cy="5647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680" y="883233"/>
            <a:ext cx="8221052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Particles far apart,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in a random arrangement, with gaps.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83670" y="1375672"/>
            <a:ext cx="257036" cy="9020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66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SHC </a:t>
                      </a:r>
                    </a:p>
                    <a:p>
                      <a:pPr algn="ctr"/>
                      <a:r>
                        <a:rPr lang="en-US" sz="1550" b="1" dirty="0"/>
                        <a:t>Iron = 450</a:t>
                      </a:r>
                      <a:r>
                        <a:rPr lang="en-US" sz="1550" b="1" dirty="0">
                          <a:sym typeface="Calibri" panose="020F0502020204030204"/>
                        </a:rPr>
                        <a:t>J/kg°C</a:t>
                      </a:r>
                    </a:p>
                    <a:p>
                      <a:pPr algn="ctr"/>
                      <a:r>
                        <a:rPr lang="en-US" sz="1550" b="1" dirty="0">
                          <a:sym typeface="Calibri" panose="020F0502020204030204"/>
                        </a:rPr>
                        <a:t>Gold = 129J/kg°C</a:t>
                      </a:r>
                      <a:endParaRPr lang="en-US" sz="155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 energy needed to raise the temp of a 500g block of iron by 22°C.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 energy needed to raise the temp of a 820g block of gold by 15°C.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temp change when 4.52kJ is used to heat a 3kg iron block.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500g = 0.5kg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820g = 0.82kg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4.52kJ = 4520J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𝛥E = m x c x 𝛥θ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𝛥E = 0.5 x 450 x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𝛥E = 0.82 x 129 x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4520 = 3 x 450 x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θ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𝛥E = 4950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𝛥E = 1,586.7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4520 = 1350 x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θ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4520 / 1350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𝛥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θ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3.3481481481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4950J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1587J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3.35°C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3501" y="299159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02373" y="3513976"/>
            <a:ext cx="1787856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07778" y="4187143"/>
            <a:ext cx="209033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07085" y="5287030"/>
            <a:ext cx="1991023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40143" y="624467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93193" y="301717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05328" y="356055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7688" y="4010872"/>
            <a:ext cx="1942220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5894" y="4792708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9928" y="623053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6041" y="2991598"/>
            <a:ext cx="18812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67161" y="356055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35080" y="4170261"/>
            <a:ext cx="2024835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86313" y="4740692"/>
            <a:ext cx="2073602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41761" y="623053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14.8 Change in Thermal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2215" y="1112754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latent heat?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545" y="3428684"/>
            <a:ext cx="86682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solidFill>
                  <a:schemeClr val="tx1"/>
                </a:solidFill>
                <a:latin typeface="+mj-lt"/>
              </a:rPr>
              <a:t>Energy For a Change in State = Mass x Specific Latent Heat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65495" y="3903402"/>
            <a:ext cx="2532185" cy="1383351"/>
            <a:chOff x="773723" y="3510765"/>
            <a:chExt cx="2532185" cy="1383351"/>
          </a:xfrm>
        </p:grpSpPr>
        <p:cxnSp>
          <p:nvCxnSpPr>
            <p:cNvPr id="29" name="Straight Arrow Connector 28"/>
            <p:cNvCxnSpPr>
              <a:stCxn id="33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004903" y="2599497"/>
            <a:ext cx="2051326" cy="892158"/>
            <a:chOff x="4192356" y="1907354"/>
            <a:chExt cx="2051326" cy="89215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5506301" y="2359812"/>
              <a:ext cx="737381" cy="4397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92356" y="1907354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82002" y="2201924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12281" y="3903401"/>
            <a:ext cx="2500168" cy="1330636"/>
            <a:chOff x="6520509" y="3510764"/>
            <a:chExt cx="2500168" cy="1330636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520509" y="4039108"/>
              <a:ext cx="250016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Joules per kilogram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10603" y="4379739"/>
              <a:ext cx="59246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J/kg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420510" y="3829302"/>
            <a:ext cx="192776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m x L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14.9 Specific Latent Heat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01817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500g = 0.5kg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m x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0.5 x 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167,000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167,000J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30962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energy needed to melt 500g of water which has a latent heat of fusion of 334,000J/kg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3911" y="187058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7954" y="274158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993" y="373703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1381" y="5306079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2058" y="445243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23748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70763" y="4567683"/>
            <a:ext cx="3541685" cy="1200325"/>
            <a:chOff x="5468016" y="1299150"/>
            <a:chExt cx="3541685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3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68016" y="1899313"/>
              <a:ext cx="581648" cy="39665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14.9 Specific Latent Heat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55324"/>
          <a:ext cx="5241358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125kJ = 125,000J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m x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125,000 = m x 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 = 125,000/334,000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 = 0.374251497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0.374kg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03518"/>
            <a:ext cx="8447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b="1" dirty="0">
                <a:solidFill>
                  <a:schemeClr val="tx1"/>
                </a:solidFill>
                <a:sym typeface="Calibri" panose="020F0502020204030204"/>
              </a:rPr>
              <a:t>Calculate the mass of water when it takes 125kJ to change it from a solid to liquid. Latent Heat of Fusion 334,000J/kg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5095" y="178390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382" y="247920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8743" y="319374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6719" y="533949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6719" y="3996536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71947" y="1581559"/>
            <a:ext cx="3437754" cy="1676345"/>
            <a:chOff x="5571947" y="1299150"/>
            <a:chExt cx="3437754" cy="167634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71947" y="1899313"/>
              <a:ext cx="477717" cy="1076182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68234" y="4422933"/>
            <a:ext cx="3541467" cy="1200325"/>
            <a:chOff x="5468234" y="1299150"/>
            <a:chExt cx="3541467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3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68234" y="1899313"/>
              <a:ext cx="581430" cy="574818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14.9 Specific Latent Heat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747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energy needed to melt 250g of ice.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energy needed to melt 1.8kg of ice.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mass of ice when it takes 880kJ to melt it.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250g = 0.25kg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880kJ = 880,000J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m x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m x L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m x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0.25 x 334,000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1.8 x 334,000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880,000 = m x 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83,500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601,200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m = 880,000/334,000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m = 2.6347305389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83.500J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601,200J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2.6kg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89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ym typeface="Calibri" panose="020F0502020204030204"/>
              </a:rPr>
              <a:t>Complete the qu. Each qu. involves water which has </a:t>
            </a:r>
            <a:r>
              <a:rPr lang="en-GB" sz="2600" dirty="0">
                <a:solidFill>
                  <a:schemeClr val="tx1"/>
                </a:solidFill>
                <a:sym typeface="Calibri" panose="020F0502020204030204"/>
              </a:rPr>
              <a:t>a latent heat of fusion of 334,000J/kg.  </a:t>
            </a:r>
            <a:endParaRPr lang="en-GB" sz="2600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832" y="284379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1832" y="336995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0711" y="4035526"/>
            <a:ext cx="1989257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51832" y="4714885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51832" y="604205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51870" y="284379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74021" y="33970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4021" y="4035526"/>
            <a:ext cx="1915524" cy="30212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67341" y="4576385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18983" y="610640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51908" y="2843793"/>
            <a:ext cx="178391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51908" y="340148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93597" y="4023915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92060" y="4519630"/>
            <a:ext cx="2081507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03536" y="605430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14.9 Specific Latent Heat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963633"/>
          <a:ext cx="5241358" cy="423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1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500g = 0.5kg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3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Calculate Energy For Temp Change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0.5 x 2100 x 16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16,800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4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Calculate Energy For State Change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m x L</a:t>
                      </a:r>
                    </a:p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0.5 x 334,000</a:t>
                      </a:r>
                    </a:p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167,000J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Add Energy Together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16,800 +167,000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4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183,800J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63304"/>
            <a:ext cx="8447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chemeClr val="tx1"/>
                </a:solidFill>
                <a:sym typeface="Calibri" panose="020F0502020204030204"/>
              </a:rPr>
              <a:t>Calculate the energy needed to raise the temp of  500g of ice from -16 to 0°C and then melt it. Latent heat of fusion of 334,000J/kg. SHC is </a:t>
            </a:r>
            <a:r>
              <a:rPr lang="en-GB" sz="2400" b="1" dirty="0"/>
              <a:t>2100 J/kg°C</a:t>
            </a:r>
            <a:endParaRPr lang="en-GB" sz="24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3125" y="211633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799" y="2718630"/>
            <a:ext cx="2496178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8462" y="3750855"/>
            <a:ext cx="2496178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462" y="5533453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8462" y="478308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14.9 Specific Latent Heat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9"/>
          <a:ext cx="8167402" cy="4935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11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Calculate the energy needed to...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Warm 1kg of ice from -20°C to 0°C and melt it.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Warm 200g of water from -10°C to 0°C and melt it.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Warm 5g of water from -15°C to 0°C and melt it.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9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200g = 0.2kg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5g = 0.005kg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2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Calculate Energy For Temp Change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1 x 4182 x 20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83,640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0.2 x 2100 x 10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4,200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=0.005 x2100 x 15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157.5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2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Calculate Energy For State Change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m x L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1 x 334,000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334,000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m x L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0.2 x 334,000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66,800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m x L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0.005 x 334,000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1,670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9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Add Energy Together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83,640 + 334,000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4,200 + 66,800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157.5+1670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 1,827.5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7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417,640J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71,000J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1828J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70813"/>
            <a:ext cx="6920512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sym typeface="Calibri" panose="020F0502020204030204"/>
              </a:rPr>
              <a:t>Complete the questions. </a:t>
            </a:r>
            <a:r>
              <a:rPr lang="en-GB" sz="2200" dirty="0">
                <a:solidFill>
                  <a:schemeClr val="tx1"/>
                </a:solidFill>
                <a:sym typeface="Calibri" panose="020F0502020204030204"/>
              </a:rPr>
              <a:t>Latent heat of fusion of 334,000J/kg and waters specific heat capacity is </a:t>
            </a:r>
            <a:r>
              <a:rPr lang="en-GB" sz="2200" dirty="0"/>
              <a:t>4182 J/kg°C</a:t>
            </a:r>
            <a:endParaRPr lang="en-GB" sz="2200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7760" y="276121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71649" y="3116379"/>
            <a:ext cx="2105758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1648" y="5425805"/>
            <a:ext cx="2105757" cy="32185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1649" y="4110390"/>
            <a:ext cx="2105758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71648" y="6251558"/>
            <a:ext cx="2105757" cy="32185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05398" y="276121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96311" y="3101429"/>
            <a:ext cx="2105758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6311" y="5425805"/>
            <a:ext cx="2105757" cy="32185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1945" y="4110390"/>
            <a:ext cx="2105758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1945" y="6194515"/>
            <a:ext cx="2105757" cy="32185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71009" y="276121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88569" y="3086714"/>
            <a:ext cx="2105758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88569" y="5231565"/>
            <a:ext cx="2105757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88569" y="4110390"/>
            <a:ext cx="2105758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88568" y="6218244"/>
            <a:ext cx="2105757" cy="32185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14.9 Specific Latent Heat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2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4460" y="1802655"/>
          <a:ext cx="5241358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6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Calculate Energy For Temp Change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2100 x 15</a:t>
                      </a:r>
                    </a:p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31,500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8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Calculate Energy For State Change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m x L</a:t>
                      </a:r>
                    </a:p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m x 334,000</a:t>
                      </a:r>
                    </a:p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334,000m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0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Add Energy Together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31,500m + 334,000m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5848 = 31,500m + 334,000m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5848 = 365,500m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m = 5848 / 365,500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0.016kg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An ice cube has a temperature of −15.0 °C. The total thermal energy needed to raise the temperature of this ice cube to 0.0 °C and completely melt the ice cube is 5848 J. Calculate the mass of the ice cube.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8574" y="1859928"/>
            <a:ext cx="2146852" cy="30777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646" y="2224974"/>
            <a:ext cx="2146852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248" y="3254568"/>
            <a:ext cx="2496178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983" y="558081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6320" y="4235167"/>
            <a:ext cx="2779106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8055" y="2240710"/>
            <a:ext cx="2962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Specific heat capacity of ice = 2100 J/kg °C</a:t>
            </a:r>
          </a:p>
          <a:p>
            <a:endParaRPr lang="en-GB" sz="2000" dirty="0"/>
          </a:p>
          <a:p>
            <a:r>
              <a:rPr lang="en-GB" sz="2000" dirty="0"/>
              <a:t>Specific latent heat of fusion of ice = 334 000J/kg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8055" y="4327743"/>
            <a:ext cx="2962769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Make notes as we go through this worked example. It will help with an exam question later.</a:t>
            </a:r>
          </a:p>
        </p:txBody>
      </p:sp>
      <p:sp>
        <p:nvSpPr>
          <p:cNvPr id="10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14.9 Specific Latent Heat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ooden, w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7" y="2132883"/>
            <a:ext cx="5949950" cy="396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reduce unwanted energy transfers?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0137" y="2138663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Thermal insulation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0137" y="2847909"/>
            <a:ext cx="3987254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Examples in the home include loft insulation, carpets and cavity wall insulation.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137" y="4879819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 insulation reduces the transfer of energy.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14.10 Thermal Insulation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you use apparatus to determine the specific heat capacity of a material?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6" name="Picture 25" descr="A screenshot of a video game&#10;&#10;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56" y="2071769"/>
            <a:ext cx="5790470" cy="273629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5734" y="2105561"/>
            <a:ext cx="2197261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latin typeface="Calibri" panose="020F0502020204030204" charset="0"/>
                <a:cs typeface="Calibri" panose="020F0502020204030204" charset="0"/>
              </a:rPr>
              <a:t>1</a:t>
            </a:r>
          </a:p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Measure the mass of the material by using a balance.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1976" y="3504835"/>
            <a:ext cx="3870024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latin typeface="Calibri" panose="020F0502020204030204" charset="0"/>
                <a:cs typeface="Calibri" panose="020F0502020204030204" charset="0"/>
              </a:rPr>
              <a:t>2</a:t>
            </a:r>
          </a:p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Add a heater to the block and connect this to a powerpack that is connected to a joulemeter.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1976" y="4933469"/>
            <a:ext cx="3870024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latin typeface="Calibri" panose="020F0502020204030204" charset="0"/>
                <a:cs typeface="Calibri" panose="020F0502020204030204" charset="0"/>
              </a:rPr>
              <a:t>3</a:t>
            </a:r>
          </a:p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Add a thermometer and record the start temperature.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14.11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electronic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3" y="2337151"/>
            <a:ext cx="7772400" cy="29637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limitations of modelling particle arrangement in this way?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839" y="4578142"/>
            <a:ext cx="2469358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Particles are shown as spheres.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7185" y="2052210"/>
            <a:ext cx="4249889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Particles are shown as solids.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9432" y="4614978"/>
            <a:ext cx="2469358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Doesn’t show forces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between the particles.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6655" y="2034665"/>
            <a:ext cx="2469358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Only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2D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3260" y="4632271"/>
            <a:ext cx="2469358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Doesn’t show the movement of particles.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5645" y="2989736"/>
            <a:ext cx="2469358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Doesn’t show the speed of particles.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you use apparatus to determine the specific heat capacity of a material?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6" name="Picture 25" descr="A screenshot of a video game&#10;&#10;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56" y="2071769"/>
            <a:ext cx="5790470" cy="273629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71018" y="2643929"/>
            <a:ext cx="3870023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latin typeface="Calibri" panose="020F0502020204030204" charset="0"/>
                <a:cs typeface="Calibri" panose="020F0502020204030204" charset="0"/>
              </a:rPr>
              <a:t>4</a:t>
            </a:r>
          </a:p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Turn the powerpack on.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1018" y="3514292"/>
            <a:ext cx="3870023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latin typeface="Calibri" panose="020F0502020204030204" charset="0"/>
                <a:cs typeface="Calibri" panose="020F0502020204030204" charset="0"/>
              </a:rPr>
              <a:t>5</a:t>
            </a:r>
          </a:p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After 10 minutes turn the powerpack off, record the energy transferred and the temperature.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71018" y="4978217"/>
            <a:ext cx="3870023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latin typeface="Calibri" panose="020F0502020204030204" charset="0"/>
                <a:cs typeface="Calibri" panose="020F0502020204030204" charset="0"/>
              </a:rPr>
              <a:t>6</a:t>
            </a:r>
          </a:p>
          <a:p>
            <a:pPr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Use the equation: </a:t>
            </a:r>
            <a:r>
              <a:rPr lang="en-US" sz="2000" dirty="0">
                <a:sym typeface="Calibri" panose="020F0502020204030204"/>
              </a:rPr>
              <a:t>𝛥E = m x c x 𝛥</a:t>
            </a:r>
            <a:r>
              <a:rPr lang="en-US" sz="2000" dirty="0" err="1">
                <a:sym typeface="Calibri" panose="020F0502020204030204"/>
              </a:rPr>
              <a:t>θ</a:t>
            </a:r>
            <a:endParaRPr lang="en-US" sz="2000" dirty="0">
              <a:sym typeface="Calibri" panose="020F0502020204030204"/>
            </a:endParaRPr>
          </a:p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to calculate specific heat capacity.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14.11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3"/>
          <p:cNvGraphicFramePr>
            <a:graphicFrameLocks noGrp="1"/>
          </p:cNvGraphicFramePr>
          <p:nvPr/>
        </p:nvGraphicFramePr>
        <p:xfrm>
          <a:off x="657622" y="1071065"/>
          <a:ext cx="8379897" cy="48011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81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Mass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/>
                        <a:t>Measure the mass of the material by using a balance.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Temperature Change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/>
                        <a:t>Use a thermometer to record the start and end temperature of the block.  Subtract the start temp from the end temp to find the  temperature change.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Energy Supplied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Measure the energy supplied using a joulemeter.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9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Finding Specific Heat Capacity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/>
                        <a:t>Use the equation </a:t>
                      </a: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18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to calculate specific heat capacity.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𝛥E = m x c x 𝛥</a:t>
                      </a:r>
                      <a:r>
                        <a:rPr kumimoji="0" lang="en-US" sz="18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θ</a:t>
                      </a:r>
                      <a:endParaRPr kumimoji="0" 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479839" y="1374037"/>
            <a:ext cx="3432096" cy="8382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5335" y="2381144"/>
            <a:ext cx="3541104" cy="141576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4" name="Picture 13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3"/>
          <a:srcRect l="23231" t="39172" b="39730"/>
          <a:stretch>
            <a:fillRect/>
          </a:stretch>
        </p:blipFill>
        <p:spPr>
          <a:xfrm>
            <a:off x="6327513" y="1430068"/>
            <a:ext cx="2158865" cy="726168"/>
          </a:xfrm>
          <a:prstGeom prst="rect">
            <a:avLst/>
          </a:prstGeom>
        </p:spPr>
      </p:pic>
      <p:pic>
        <p:nvPicPr>
          <p:cNvPr id="1026" name="Picture 2" descr="Thermometer, Temperature, Degrees Celsius, Sc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6908">
            <a:off x="6818250" y="1858496"/>
            <a:ext cx="1255507" cy="25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594" y="3900614"/>
            <a:ext cx="614531" cy="89732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431241" y="3900614"/>
            <a:ext cx="3541104" cy="8382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1241" y="4875776"/>
            <a:ext cx="3619220" cy="8382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14.11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9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Why may you not find the exact specific heat capacity of a material using this equipment?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6" name="Picture 25" descr="A screenshot of a video game&#10;&#10;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59" y="3051999"/>
            <a:ext cx="6427250" cy="30372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262" y="4457987"/>
            <a:ext cx="2197261" cy="163121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Some energy will be transferred to the surroundings and won’t heat the block.</a:t>
            </a:r>
          </a:p>
        </p:txBody>
      </p:sp>
      <p:cxnSp>
        <p:nvCxnSpPr>
          <p:cNvPr id="4" name="Straight Arrow Connector 3"/>
          <p:cNvCxnSpPr>
            <a:stCxn id="13" idx="3"/>
          </p:cNvCxnSpPr>
          <p:nvPr/>
        </p:nvCxnSpPr>
        <p:spPr>
          <a:xfrm flipV="1">
            <a:off x="2966523" y="4256200"/>
            <a:ext cx="2855973" cy="101739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/>
          <p:cNvSpPr/>
          <p:nvPr/>
        </p:nvSpPr>
        <p:spPr>
          <a:xfrm>
            <a:off x="6799340" y="4505269"/>
            <a:ext cx="2197261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The temperature will not rise as high as it should for the energy transferred.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562473" y="4200782"/>
            <a:ext cx="600327" cy="30448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9"/>
          <p:cNvSpPr/>
          <p:nvPr/>
        </p:nvSpPr>
        <p:spPr>
          <a:xfrm>
            <a:off x="610861" y="1980256"/>
            <a:ext cx="4844542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200" dirty="0">
                <a:latin typeface="Calibri" panose="020F0502020204030204" charset="0"/>
                <a:cs typeface="Calibri" panose="020F0502020204030204" charset="0"/>
              </a:rPr>
              <a:t>This will mean the specific heat capacity calculated will be higher than it should.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5893" y="1980256"/>
            <a:ext cx="3493695" cy="1107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2200" dirty="0">
                <a:latin typeface="Calibri" panose="020F0502020204030204" charset="0"/>
                <a:cs typeface="Calibri" panose="020F0502020204030204" charset="0"/>
              </a:rPr>
              <a:t>To reduce the heat loss the block should be wrapped in insulation.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14.11 Core Practical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3089545" y="1886322"/>
            <a:ext cx="3641184" cy="3805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464" y="1942981"/>
            <a:ext cx="350088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molecules of a gas are in constant random motion.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95096" y="2734343"/>
            <a:ext cx="731341" cy="101514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823197" y="5032859"/>
            <a:ext cx="3748803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temperature of the gas is related to the average kinetic energy of the molecules.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35175" y="4386743"/>
            <a:ext cx="613865" cy="64166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6471703" y="3515060"/>
            <a:ext cx="2468880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Increasing the temperature of a gas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increases the pressure exerted by the gas. 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6283234" y="3200400"/>
            <a:ext cx="1422909" cy="31466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1499561" y="83927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movement of particles in a gas like?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14.12 Pressure of Gas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5213146" y="2062025"/>
            <a:ext cx="3641184" cy="3805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212" y="2197205"/>
            <a:ext cx="465666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When the temperature is increased particles have more kinetic energy.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9561" y="83927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does pressure of a gas increase when its temperature is increased?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212" y="3176026"/>
            <a:ext cx="465666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particles collide more with the sides of the container per second.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212" y="4154847"/>
            <a:ext cx="465666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Greater forces exerted in the collisions.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212" y="5133668"/>
            <a:ext cx="465666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So there is a greater force exerted in the area.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14.13 </a:t>
            </a:r>
            <a:r>
              <a:rPr lang="en-US" altLang="en-US" sz="36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Changing Temperature &amp; Gases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absolute zero?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14.14 Absolute Zero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354355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Absolute zero is the temperature -273°C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5213146" y="2062025"/>
            <a:ext cx="3641184" cy="3805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395" y="2945026"/>
            <a:ext cx="3543554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the temperature in which there is a lack of any movement of particles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evice, thermometer, gaug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1" r="29259"/>
          <a:stretch>
            <a:fillRect/>
          </a:stretch>
        </p:blipFill>
        <p:spPr>
          <a:xfrm>
            <a:off x="671395" y="1925337"/>
            <a:ext cx="1751177" cy="4407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12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 you convert from kelvin into Celsius?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14.15 Kelvin and Celsius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196" y="1583804"/>
            <a:ext cx="5560921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Each degree Celsius is the same size as one kelvin.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4196" y="2576980"/>
            <a:ext cx="5560921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Raising the temperature by one degree Celsius also increases the value on the kelvin temperature scale by one.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4196" y="3939488"/>
            <a:ext cx="5560921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To convert from degrees Celsius to Kelvin add 273.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4196" y="4932664"/>
            <a:ext cx="5560921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To convert from Kelvin to degrees Celsius subtract 273.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99561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a gas be compressed or expanded?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3" name="Picture 2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2751408" y="1958552"/>
            <a:ext cx="3641184" cy="3805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212" y="2197205"/>
            <a:ext cx="3081583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 gas can be compressed or expanded by pressure changes.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8526" y="4149144"/>
            <a:ext cx="3081583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pressure produces a net force at right angles to the wall of the gas container.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14.16 Compressing and Expanding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99561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causes gas pressure?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3" name="Picture 2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8" t="65237" r="2199" b="1668"/>
          <a:stretch>
            <a:fillRect/>
          </a:stretch>
        </p:blipFill>
        <p:spPr>
          <a:xfrm>
            <a:off x="2751408" y="1958552"/>
            <a:ext cx="3641184" cy="3805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212" y="2197205"/>
            <a:ext cx="3081583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Pressure in gases is caused by particles colliding with the walls of the container.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616" y="4531186"/>
            <a:ext cx="3081583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When the particles collide with the wall of the container there is a force exerted.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6963" y="5101426"/>
            <a:ext cx="3081583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more collisions the greater the force.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5149" y="3440162"/>
            <a:ext cx="3081583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greater the force the greater the pressure.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6962" y="1958552"/>
            <a:ext cx="3081583" cy="800219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Gas pressure is the total force per unit area. </a:t>
            </a:r>
          </a:p>
        </p:txBody>
      </p:sp>
      <p:sp>
        <p:nvSpPr>
          <p:cNvPr id="9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14.17 Pressure of Gases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6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83576" y="87508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does pressure increase when a gas is compressed? 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13560" r="5925" b="26892"/>
          <a:stretch>
            <a:fillRect/>
          </a:stretch>
        </p:blipFill>
        <p:spPr>
          <a:xfrm>
            <a:off x="3590080" y="2197205"/>
            <a:ext cx="5160224" cy="3456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860" y="2251265"/>
            <a:ext cx="465666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As the gas is compressed the volume of the gas decreases.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0860" y="3190248"/>
            <a:ext cx="4656666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This means that there are more frequent collisions between the particles and the container wall.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60" y="4497883"/>
            <a:ext cx="4656666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Each particle collision with the wall exerts a force and so there is a greater force on the walls.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14.18 Changing Volume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typical properties of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A picture containing text, electronic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9" y="2378715"/>
            <a:ext cx="7772400" cy="2963748"/>
          </a:xfrm>
          <a:prstGeom prst="rect">
            <a:avLst/>
          </a:prstGeom>
        </p:spPr>
      </p:pic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99561" y="82805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pressure or volume of gases be calculated?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053" y="2922201"/>
            <a:ext cx="9960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chemeClr val="tx1"/>
                </a:solidFill>
                <a:latin typeface="+mj-lt"/>
              </a:rPr>
              <a:t>Initial Pressure x Initial Volume = Second Pressure x Second Volume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75" y="3979683"/>
            <a:ext cx="253218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Pascals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4107" y="3373596"/>
            <a:ext cx="275166" cy="5407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2042" y="4277751"/>
            <a:ext cx="39189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Pa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08970" y="2400172"/>
            <a:ext cx="355358" cy="56532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89841" y="1843729"/>
            <a:ext cx="185954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Metres Cubed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8782" y="2219815"/>
            <a:ext cx="44178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m</a:t>
            </a:r>
            <a:r>
              <a:rPr lang="en-US" sz="2400" baseline="30000" dirty="0"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3547" y="3312576"/>
            <a:ext cx="238943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r>
              <a:rPr kumimoji="0" lang="en-US" sz="4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kumimoji="0" lang="en-US" sz="4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 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= p</a:t>
            </a:r>
            <a:r>
              <a:rPr kumimoji="0" lang="en-US" sz="4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kumimoji="0" lang="en-US" sz="4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2859" y="4906571"/>
            <a:ext cx="7131115" cy="584771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Be careful. You may need to convert units!</a:t>
            </a:r>
          </a:p>
        </p:txBody>
      </p: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14.19 Pressure of Gases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90231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650277" y="4315349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The transfer of energy by a force.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04746" y="4907936"/>
            <a:ext cx="5466356" cy="83099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13560" r="5925" b="26892"/>
          <a:stretch>
            <a:fillRect/>
          </a:stretch>
        </p:blipFill>
        <p:spPr>
          <a:xfrm>
            <a:off x="4546029" y="1226963"/>
            <a:ext cx="4325073" cy="2897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1212" y="2197205"/>
            <a:ext cx="465666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Doing work on a gas increases the internal energy of the gas and can cause the temperature to increase.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14.20 Work and Pressure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typical properties of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A picture containing text, electronics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2499" r="67422" b="1441"/>
          <a:stretch>
            <a:fillRect/>
          </a:stretch>
        </p:blipFill>
        <p:spPr>
          <a:xfrm>
            <a:off x="5829055" y="1951950"/>
            <a:ext cx="3092207" cy="3538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87185" y="2052210"/>
            <a:ext cx="4249889" cy="169276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solid state, the particles are close together and unable to move away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from their neighbours.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184" y="3845237"/>
            <a:ext cx="4249889" cy="8925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Within a solid the particles are vibrating.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184" y="4854900"/>
            <a:ext cx="4249889" cy="8925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Solids are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dense as the particles are close together.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typical properties of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775854" y="2145145"/>
          <a:ext cx="800238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Typical Properties of Solids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Explanation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 Density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Particles are close together with little space between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Hard to Compress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Particles are close together with no room for particles to move closer together.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Shape is Fixed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Strong forces of attraction and the particles are held strongly together.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85882" y="3003176"/>
            <a:ext cx="5047130" cy="7351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3834597"/>
            <a:ext cx="5217459" cy="7351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199" y="4666018"/>
            <a:ext cx="5217459" cy="7351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electronics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014" r="33800" b="1998"/>
          <a:stretch>
            <a:fillRect/>
          </a:stretch>
        </p:blipFill>
        <p:spPr>
          <a:xfrm>
            <a:off x="5736220" y="1951950"/>
            <a:ext cx="3185042" cy="35389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are the typical properties of solids, liquids and gases?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185" y="2052210"/>
            <a:ext cx="424988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liquid state, the particles are also close together, but can slide past each other.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185" y="3445128"/>
            <a:ext cx="424988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Within a liquid the particles are vibrating and jostling around.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184" y="4844557"/>
            <a:ext cx="4249889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Liquids tend to be dense as the particles are close together.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14.1 Kinetic Theory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D1611D8-70C8-4547-95F0-5621264CE686}">
  <ds:schemaRefs/>
</ds:datastoreItem>
</file>

<file path=customXml/itemProps2.xml><?xml version="1.0" encoding="utf-8"?>
<ds:datastoreItem xmlns:ds="http://schemas.openxmlformats.org/officeDocument/2006/customXml" ds:itemID="{7726AFFF-B344-4D82-B46A-B9378E6A3062}">
  <ds:schemaRefs/>
</ds:datastoreItem>
</file>

<file path=customXml/itemProps3.xml><?xml version="1.0" encoding="utf-8"?>
<ds:datastoreItem xmlns:ds="http://schemas.openxmlformats.org/officeDocument/2006/customXml" ds:itemID="{3E22C667-7817-4AE8-932B-36092572E29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4177</Words>
  <Application>Microsoft Office PowerPoint</Application>
  <PresentationFormat>On-screen Show (4:3)</PresentationFormat>
  <Paragraphs>847</Paragraphs>
  <Slides>61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Aharoni</vt:lpstr>
      <vt:lpstr>Arial</vt:lpstr>
      <vt:lpstr>Avenir Book</vt:lpstr>
      <vt:lpstr>Calibri</vt:lpstr>
      <vt:lpstr>gg sans</vt:lpstr>
      <vt:lpstr>Helvetica</vt:lpstr>
      <vt:lpstr>Times New Roman</vt:lpstr>
      <vt:lpstr>Wingdings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359</cp:revision>
  <cp:lastPrinted>2016-10-24T15:28:00Z</cp:lastPrinted>
  <dcterms:created xsi:type="dcterms:W3CDTF">2025-08-12T06:39:32Z</dcterms:created>
  <dcterms:modified xsi:type="dcterms:W3CDTF">2025-08-13T08:12:58Z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E08F709E01F242778F64B5D63F95F0A0_13</vt:lpwstr>
  </property>
  <property fmtid="{D5CDD505-2E9C-101B-9397-08002B2CF9AE}" pid="6" name="KSOProductBuildVer">
    <vt:lpwstr>1033-12.2.0.13213</vt:lpwstr>
  </property>
</Properties>
</file>