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670" r:id="rId5"/>
    <p:sldId id="1659" r:id="rId6"/>
    <p:sldId id="1673" r:id="rId7"/>
    <p:sldId id="1674" r:id="rId8"/>
    <p:sldId id="1675" r:id="rId9"/>
    <p:sldId id="1660" r:id="rId10"/>
    <p:sldId id="1676" r:id="rId11"/>
    <p:sldId id="1855" r:id="rId12"/>
    <p:sldId id="1664" r:id="rId13"/>
    <p:sldId id="1658" r:id="rId14"/>
    <p:sldId id="1661" r:id="rId15"/>
    <p:sldId id="1662" r:id="rId16"/>
    <p:sldId id="1678" r:id="rId17"/>
    <p:sldId id="1681" r:id="rId18"/>
    <p:sldId id="1879" r:id="rId19"/>
    <p:sldId id="1679" r:id="rId20"/>
    <p:sldId id="1555" r:id="rId21"/>
    <p:sldId id="1504" r:id="rId22"/>
    <p:sldId id="1600" r:id="rId23"/>
    <p:sldId id="1434" r:id="rId24"/>
    <p:sldId id="1556" r:id="rId25"/>
    <p:sldId id="1557" r:id="rId26"/>
    <p:sldId id="1680" r:id="rId27"/>
    <p:sldId id="1882" r:id="rId28"/>
    <p:sldId id="1884" r:id="rId29"/>
    <p:sldId id="1883" r:id="rId30"/>
    <p:sldId id="1885" r:id="rId31"/>
    <p:sldId id="1839" r:id="rId32"/>
    <p:sldId id="1886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F81BD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9840" autoAdjust="0"/>
    <p:restoredTop sz="95748"/>
  </p:normalViewPr>
  <p:slideViewPr>
    <p:cSldViewPr snapToGrid="0" showGuides="1">
      <p:cViewPr varScale="1">
        <p:scale>
          <a:sx n="87" d="100"/>
          <a:sy n="87" d="100"/>
        </p:scale>
        <p:origin x="1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575309" y="6351905"/>
            <a:ext cx="1903485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75309" y="6351905"/>
            <a:ext cx="1925519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75310" y="6351905"/>
            <a:ext cx="1914502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75309" y="6351905"/>
            <a:ext cx="1870435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75310" y="6351905"/>
            <a:ext cx="1642110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75309" y="6351905"/>
            <a:ext cx="1903485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75310" y="6351905"/>
            <a:ext cx="1892468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596457" y="6350370"/>
            <a:ext cx="1904371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75310" y="6351905"/>
            <a:ext cx="1914502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575310" y="6351905"/>
            <a:ext cx="1930392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50340-90E1-C053-6426-07C63EF03399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ED4C06-BFD1-3E26-4C15-B4660A72C7D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4BD9D3-CEBA-AE75-0F98-06D1CA0100B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863068F-96BC-9852-1443-88A4890CDA4E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Electromagnetic Induction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graphics of Head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5" y="2039960"/>
            <a:ext cx="3498564" cy="39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107721" y="2452493"/>
            <a:ext cx="1" cy="2756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2968284" y="1652274"/>
            <a:ext cx="595852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current in the electrical circuit is varying and passes through the coil.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117837" y="3174455"/>
            <a:ext cx="1" cy="2756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2968284" y="2728179"/>
            <a:ext cx="5958528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coil experiences a force.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127952" y="3882043"/>
            <a:ext cx="1" cy="2756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/>
          <p:cNvSpPr txBox="1"/>
          <p:nvPr/>
        </p:nvSpPr>
        <p:spPr>
          <a:xfrm>
            <a:off x="2978399" y="3435767"/>
            <a:ext cx="5958528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varying current causes the coil to vibrate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138067" y="4589631"/>
            <a:ext cx="1" cy="2756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2988514" y="4143355"/>
            <a:ext cx="5958528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coil causes the cone to vibrate.</a:t>
            </a:r>
          </a:p>
        </p:txBody>
      </p:sp>
      <p:cxnSp>
        <p:nvCxnSpPr>
          <p:cNvPr id="22" name="Straight Arrow Connector 21"/>
          <p:cNvCxnSpPr>
            <a:endCxn id="24" idx="3"/>
          </p:cNvCxnSpPr>
          <p:nvPr/>
        </p:nvCxnSpPr>
        <p:spPr>
          <a:xfrm flipH="1">
            <a:off x="5275385" y="5110735"/>
            <a:ext cx="862682" cy="85926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2998629" y="4850943"/>
            <a:ext cx="5958528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vibrating cone causes air molecules to move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9995" y="5392919"/>
            <a:ext cx="451539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movement of the air molecules produces the pressure variations in the air needed for a sound wave.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9059" y="101527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 headphones work?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13.4 Microphone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326" y="1844307"/>
            <a:ext cx="587880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Microphones use the generator effect to convert the pressure variations in sound waves into variations in current in electrical circuits. </a:t>
            </a:r>
          </a:p>
        </p:txBody>
      </p:sp>
      <p:pic>
        <p:nvPicPr>
          <p:cNvPr id="1026" name="Picture 2" descr="Free vector graphics of Micr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6" y="1958552"/>
            <a:ext cx="2204191" cy="44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 microphones work?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1326" y="3299668"/>
            <a:ext cx="5878805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Sound waves cause the diaphragm to vibrate.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1325" y="4021630"/>
            <a:ext cx="5878805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diaphragm causes the wire to vibrate.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1324" y="4743592"/>
            <a:ext cx="5878805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wire moves through the magnetic field.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1324" y="5465554"/>
            <a:ext cx="5878805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potential difference is induced.</a:t>
            </a:r>
          </a:p>
        </p:txBody>
      </p:sp>
      <p:cxnSp>
        <p:nvCxnSpPr>
          <p:cNvPr id="7" name="Straight Arrow Connector 6"/>
          <p:cNvCxnSpPr>
            <a:stCxn id="10" idx="2"/>
            <a:endCxn id="11" idx="0"/>
          </p:cNvCxnSpPr>
          <p:nvPr/>
        </p:nvCxnSpPr>
        <p:spPr>
          <a:xfrm flipH="1">
            <a:off x="5730728" y="3745944"/>
            <a:ext cx="1" cy="2756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H="1">
            <a:off x="5790568" y="4464533"/>
            <a:ext cx="1" cy="2756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 flipH="1">
            <a:off x="5818326" y="5215381"/>
            <a:ext cx="1" cy="2756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13.4 Microphone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schematic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99" y="2650452"/>
            <a:ext cx="6556075" cy="3387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860" y="2051798"/>
            <a:ext cx="4668252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basic transformer consists of: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are transformers?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859" y="5926347"/>
            <a:ext cx="2679092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 primary coil…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4386" y="1017140"/>
            <a:ext cx="309564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..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and a secondary coil wound on an iron core.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2331405" y="4986068"/>
            <a:ext cx="1015644" cy="940279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H="1">
            <a:off x="6142008" y="1857246"/>
            <a:ext cx="1030522" cy="193837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5704386" y="1936248"/>
            <a:ext cx="309564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Iron is used as it is easily magnetised.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13.5 Transformers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schematic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99" y="2650452"/>
            <a:ext cx="6556075" cy="3387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435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 transformers work?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568" y="1957954"/>
            <a:ext cx="8253984" cy="1384995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 ratio of the potential differences across the primary and secondary coils of a transformer depends on the ratio of the number of turns on each coil</a:t>
            </a:r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13.5 Transformers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schematic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99" y="2650452"/>
            <a:ext cx="6556075" cy="3387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435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 transformers work?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273" y="2060403"/>
            <a:ext cx="260224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Alternating current in the primary coil.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Straight Arrow Connector 2"/>
          <p:cNvCxnSpPr>
            <a:stCxn id="11" idx="3"/>
          </p:cNvCxnSpPr>
          <p:nvPr/>
        </p:nvCxnSpPr>
        <p:spPr>
          <a:xfrm>
            <a:off x="3278513" y="2460513"/>
            <a:ext cx="480687" cy="123518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676273" y="3028890"/>
            <a:ext cx="260224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Produces a changing magnetic field in the core.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382" y="5527982"/>
            <a:ext cx="260224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core is made of iron.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3297622" y="5351588"/>
            <a:ext cx="461578" cy="576504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5086444" y="4699132"/>
            <a:ext cx="3732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induces an alternating potential difference across the secondary coil.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13.5 Transformers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1744910"/>
            <a:ext cx="8289956" cy="3037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435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 transformers work?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1859" y="4640315"/>
            <a:ext cx="310324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Step up transformers have more loops on the secondary coil.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59" y="5930872"/>
            <a:ext cx="3103247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Voltage is increased.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195" y="4640315"/>
            <a:ext cx="310324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Step down transformers have fewer loops on the secondary coil.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4195" y="5930872"/>
            <a:ext cx="3103247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Voltage is decreased.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13.6 Transformers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are transformers?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6141" y="2551839"/>
            <a:ext cx="729939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5400" b="1" i="0" u="none" strike="noStrike" cap="none" spc="0" normalizeH="0" baseline="0" dirty="0" err="1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kumimoji="0" lang="en-US" sz="5400" b="1" i="0" u="none" strike="noStrike" cap="none" spc="0" normalizeH="0" baseline="-25000" dirty="0" err="1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endParaRPr kumimoji="0" lang="en-US" sz="5400" b="1" i="0" u="none" strike="noStrike" cap="none" spc="0" normalizeH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5400" b="1" baseline="0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lang="en-US" sz="5400" b="1" baseline="-25000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s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1465" y="2551839"/>
            <a:ext cx="797650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5400" b="1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N</a:t>
            </a:r>
            <a:r>
              <a:rPr kumimoji="0" lang="en-US" sz="5400" b="1" i="0" u="none" strike="noStrike" cap="none" spc="0" normalizeH="0" baseline="-2500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endParaRPr kumimoji="0" lang="en-US" sz="5400" b="1" i="0" u="none" strike="noStrike" cap="none" spc="0" normalizeH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5400" b="1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N</a:t>
            </a:r>
            <a:r>
              <a:rPr lang="en-US" sz="5400" b="1" baseline="-25000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s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237" y="2786615"/>
            <a:ext cx="436975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5400" b="1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=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7774" y="3534770"/>
            <a:ext cx="858306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>
            <a:off x="3157212" y="3534770"/>
            <a:ext cx="858306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610860" y="5201425"/>
            <a:ext cx="2908261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Potential Difference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86141" y="4430035"/>
            <a:ext cx="178849" cy="71825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4572000" y="2291138"/>
            <a:ext cx="4355603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 a step up transformer V</a:t>
            </a:r>
            <a:r>
              <a:rPr lang="en-GB" sz="2300" baseline="-25000" dirty="0">
                <a:effectLst/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 ˃ </a:t>
            </a:r>
            <a:r>
              <a:rPr lang="en-GB" sz="2300" dirty="0" err="1">
                <a:effectLst/>
                <a:latin typeface="Calibri" panose="020F0502020204030204" charset="0"/>
                <a:cs typeface="Calibri" panose="020F0502020204030204" charset="0"/>
              </a:rPr>
              <a:t>V</a:t>
            </a:r>
            <a:r>
              <a:rPr lang="en-GB" sz="2300" baseline="-25000" dirty="0" err="1">
                <a:effectLst/>
                <a:latin typeface="Calibri" panose="020F0502020204030204" charset="0"/>
                <a:cs typeface="Calibri" panose="020F0502020204030204" charset="0"/>
              </a:rPr>
              <a:t>p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1999" y="2905715"/>
            <a:ext cx="4355603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 a step down transformer V</a:t>
            </a:r>
            <a:r>
              <a:rPr lang="en-GB" sz="2300" baseline="-25000" dirty="0">
                <a:effectLst/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 ˃ </a:t>
            </a:r>
            <a:r>
              <a:rPr lang="en-GB" sz="2300" dirty="0" err="1">
                <a:effectLst/>
                <a:latin typeface="Calibri" panose="020F0502020204030204" charset="0"/>
                <a:cs typeface="Calibri" panose="020F0502020204030204" charset="0"/>
              </a:rPr>
              <a:t>V</a:t>
            </a:r>
            <a:r>
              <a:rPr lang="en-GB" sz="2300" baseline="-25000" dirty="0" err="1">
                <a:effectLst/>
                <a:latin typeface="Calibri" panose="020F0502020204030204" charset="0"/>
                <a:cs typeface="Calibri" panose="020F0502020204030204" charset="0"/>
              </a:rPr>
              <a:t>p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1999" y="3520292"/>
            <a:ext cx="4355603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If transformers were 100% efficient, the electrical power output would equal the electrical power input.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13.7 Transformers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6548" y="2451951"/>
          <a:ext cx="5241358" cy="375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cap="none" spc="0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/ V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N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/ N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230 / 15 = 920 / N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15.33333333 =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920 / N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N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920 / </a:t>
                      </a: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15.33333333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N</a:t>
                      </a:r>
                      <a:r>
                        <a:rPr kumimoji="0" lang="en-GB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60.0000000130435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60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22489"/>
            <a:ext cx="84473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b="1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The power supply to a laptop computer contains a transformer designed to change the 230 V mains input to a 15 V output. The transformer has 920 turns on its primary coil. Calculate number of turns on the secondary coil.</a:t>
            </a:r>
            <a:endParaRPr lang="en-GB" sz="26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1890" y="2505182"/>
            <a:ext cx="2146852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7227" y="3062687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7227" y="3764573"/>
            <a:ext cx="2496178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1241" y="561867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2564" y="4238749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28742" y="4423416"/>
            <a:ext cx="3380959" cy="830993"/>
            <a:chOff x="5628742" y="1469838"/>
            <a:chExt cx="3380959" cy="830993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46983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Show all of your working out.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28742" y="1885335"/>
              <a:ext cx="420922" cy="109477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13.7 Transformers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1344" y="1044702"/>
          <a:ext cx="8334064" cy="4559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Calculate number of primary coils…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Primary voltage is 230V, secondary is 1.5V and secondary coils is 8</a:t>
                      </a:r>
                      <a:endParaRPr lang="en-US" sz="20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Primary voltage is 8V, secondary is 2V and secondary coils is 4</a:t>
                      </a:r>
                      <a:endParaRPr lang="en-US" sz="20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Primary voltage is 8V, secondary is 24V and secondary coils is 24</a:t>
                      </a:r>
                      <a:endParaRPr lang="en-US" sz="20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Write down the formula.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/ V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N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/ N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/ 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N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/ N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/ 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N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/ N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Substitute Values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230 / 1.5 = 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8</a:t>
                      </a:r>
                      <a:endParaRPr lang="en-US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/ 2 = 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4</a:t>
                      </a:r>
                      <a:endParaRPr lang="en-US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/ 24 = 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24</a:t>
                      </a:r>
                      <a:endParaRPr lang="en-US" sz="20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Do the Maths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/>
                        <a:t>153.33333 =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153.3333 x 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/>
                        <a:t>= 1,226.6664 </a:t>
                      </a:r>
                      <a:endParaRPr lang="en-US" sz="2000" i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/>
                        <a:t>4 =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4 x 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/>
                        <a:t>= 16</a:t>
                      </a:r>
                      <a:endParaRPr lang="en-US" sz="2000" i="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/>
                        <a:t>0.33333 =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0.3333 x 24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/>
                        <a:t>= 7.999992</a:t>
                      </a:r>
                      <a:endParaRPr lang="en-US" sz="2000" i="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Round and add units.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1227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2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59921" y="260368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8961" y="3386657"/>
            <a:ext cx="1904706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08445" y="3899011"/>
            <a:ext cx="1985986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8841" y="5084098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587" y="260368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5385" y="334881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52381" y="3912797"/>
            <a:ext cx="176784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7446" y="4917798"/>
            <a:ext cx="1838960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25459" y="2603682"/>
            <a:ext cx="194222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2139" y="3332377"/>
            <a:ext cx="18355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78798" y="3885089"/>
            <a:ext cx="1942221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82059" y="5094204"/>
            <a:ext cx="1838960" cy="33855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13.7 Transformers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55" y="2318534"/>
            <a:ext cx="4654731" cy="2961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8915" y="84850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potential difference and frequency of electricity in the UK?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60" y="2116660"/>
            <a:ext cx="297445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Mains electricity in the UK is an ac supply.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860" y="3094790"/>
            <a:ext cx="297445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It has a frequency of 50Hz.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860" y="4072920"/>
            <a:ext cx="297445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Potential difference is 230V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13.8 &amp; 13.9 National Grid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>
            <a:fillRect/>
          </a:stretch>
        </p:blipFill>
        <p:spPr>
          <a:xfrm>
            <a:off x="2926828" y="2041870"/>
            <a:ext cx="5873202" cy="3738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584" y="2059739"/>
            <a:ext cx="5150148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If an electrical conductor moves relative to a magnetic field or if there is a change in the magnetic field around a conductor, a potential difference is induced across the ends of the conductor.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859" y="105103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does the generator effect occur?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584" y="4051050"/>
            <a:ext cx="5150148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If the conductor is part of a complete circuit, a current is induced in the conductor.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584" y="5334475"/>
            <a:ext cx="5150148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called the generator effect.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 Making Electric Current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900247"/>
            <a:ext cx="285815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national grid?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4395575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National Grid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A system of cables and transformers linking power stations to consumers.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60376" y="4932577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8" y="1165595"/>
            <a:ext cx="4654731" cy="29614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8824" y="2720094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Electrical power is transferred from power stations to consumers using the National Grid.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94214" y="3874256"/>
            <a:ext cx="244929" cy="424255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13.8 &amp; 13.9 National Grid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2063602"/>
            <a:ext cx="5416130" cy="34459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19177" y="2357695"/>
            <a:ext cx="465473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Step-up transformers are used to increase the potential difference from the power station to the transmission cables.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177" y="3996526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This increases the potential difference and reduces the current.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9177" y="4927471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This reduces the amount of thermal energy transfer to the surroundings making transmission more efficient.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8915" y="84850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are step up transformers used in the national grid?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13.8 &amp; 13.9 National Grid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2063602"/>
            <a:ext cx="5416130" cy="34459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13497" y="2274838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Step down transformers are used to decrease the potential difference much lower.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901440" y="3423080"/>
            <a:ext cx="897955" cy="1277501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5400455" y="3563416"/>
            <a:ext cx="3267772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This increases the safety.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915" y="84850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are step down transformers used in the national grid?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13.8 &amp; 13.9 National Grid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are transformers?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6367" y="1986049"/>
            <a:ext cx="3964543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kumimoji="0" lang="en-US" sz="5400" b="1" i="0" u="none" strike="noStrike" cap="none" spc="0" normalizeH="0" baseline="-2500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</a:t>
            </a:r>
            <a:r>
              <a:rPr kumimoji="0" lang="en-US" sz="5400" b="1" i="0" u="none" strike="noStrike" cap="none" spc="0" normalizeH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x I</a:t>
            </a:r>
            <a:r>
              <a:rPr kumimoji="0" lang="en-US" sz="5400" b="1" i="0" u="none" strike="noStrike" cap="none" spc="0" normalizeH="0" baseline="-2500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</a:t>
            </a:r>
            <a:r>
              <a:rPr kumimoji="0" lang="en-US" sz="5400" b="1" i="0" u="none" strike="noStrike" cap="none" spc="0" normalizeH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</a:t>
            </a:r>
            <a:r>
              <a:rPr kumimoji="0" lang="en-US" sz="5400" b="1" i="0" u="none" strike="noStrike" cap="none" spc="0" normalizeH="0" dirty="0" err="1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kumimoji="0" lang="en-US" sz="5400" b="1" i="0" u="none" strike="noStrike" cap="none" spc="0" normalizeH="0" baseline="-25000" dirty="0" err="1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r>
              <a:rPr kumimoji="0" lang="en-US" sz="5400" b="1" i="0" u="none" strike="noStrike" cap="none" spc="0" normalizeH="0" baseline="-2500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5400" b="1" i="0" u="none" strike="noStrike" cap="none" spc="0" normalizeH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x I</a:t>
            </a:r>
            <a:r>
              <a:rPr kumimoji="0" lang="en-US" sz="5400" b="1" i="0" u="none" strike="noStrike" cap="none" spc="0" normalizeH="0" baseline="-2500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endParaRPr kumimoji="0" lang="en-US" sz="5400" b="1" i="0" u="none" strike="noStrike" cap="none" spc="0" normalizeH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859" y="3692984"/>
            <a:ext cx="2908261" cy="86177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power output of the secondary coil.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2532" y="4438671"/>
            <a:ext cx="2908261" cy="86177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power </a:t>
            </a: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in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put of the primary coil.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2859" y="4681601"/>
            <a:ext cx="2908261" cy="124649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Power input and output is measured in watts 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3649152" y="2242017"/>
            <a:ext cx="926756" cy="1947828"/>
          </a:xfrm>
          <a:prstGeom prst="leftBrace">
            <a:avLst>
              <a:gd name="adj1" fmla="val 8333"/>
              <a:gd name="adj2" fmla="val 48793"/>
            </a:avLst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921369" y="2309978"/>
            <a:ext cx="926756" cy="1947828"/>
          </a:xfrm>
          <a:prstGeom prst="leftBrace">
            <a:avLst>
              <a:gd name="adj1" fmla="val 8333"/>
              <a:gd name="adj2" fmla="val 48793"/>
            </a:avLst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63730" y="3692984"/>
            <a:ext cx="0" cy="745687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13.10 Transformer Equation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4" grpId="0" animBg="1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6548" y="2217171"/>
          <a:ext cx="5241358" cy="375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</a:t>
                      </a:r>
                      <a:r>
                        <a:rPr kumimoji="0" lang="en-US" sz="2000" b="0" i="0" u="none" strike="noStrike" cap="none" spc="0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cap="none" spc="0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cap="none" spc="0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8 x 3 = 230 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24 =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230 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cap="none" spc="0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230 / 24</a:t>
                      </a:r>
                      <a:endParaRPr kumimoji="0" lang="en-US" sz="2000" b="0" i="0" u="none" strike="noStrike" cap="none" spc="0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9.5833333333</a:t>
                      </a:r>
                      <a:endParaRPr kumimoji="0" lang="en-US" sz="2000" b="0" i="0" u="none" strike="noStrike" cap="none" spc="0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9.6A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22489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Calculate the current that would need to be supplied if primary voltage is 230V and secondary is 8V with a secondary current of 3A.</a:t>
            </a:r>
            <a:endParaRPr lang="en-GB" sz="28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7227" y="2328442"/>
            <a:ext cx="2146852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5115" y="2817521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5115" y="3519407"/>
            <a:ext cx="2496178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9129" y="537351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0452" y="3993583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28742" y="4188636"/>
            <a:ext cx="3380959" cy="830993"/>
            <a:chOff x="5628742" y="1469838"/>
            <a:chExt cx="3380959" cy="830993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46983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Show all of your working out.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28742" y="1885335"/>
              <a:ext cx="420922" cy="109477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13.10 Transformer Equation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6548" y="2217171"/>
          <a:ext cx="5241358" cy="375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1.2kW = 1200W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</a:t>
                      </a:r>
                      <a:r>
                        <a:rPr kumimoji="0" lang="en-US" sz="2000" b="0" i="0" u="none" strike="noStrike" cap="none" spc="0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cap="none" spc="0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cap="none" spc="0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1200 = 230 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1200 / 230</a:t>
                      </a:r>
                      <a:endParaRPr kumimoji="0" lang="en-US" sz="2000" b="0" i="0" u="none" strike="noStrike" cap="none" spc="0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5.2173913043</a:t>
                      </a:r>
                      <a:endParaRPr kumimoji="0" lang="en-US" sz="2000" b="0" i="0" u="none" strike="noStrike" cap="none" spc="0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5.2A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22489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The secondary power output is 1.2kW.  Determine the primary current when the primary potential difference is 230V</a:t>
            </a:r>
            <a:endParaRPr lang="en-GB" sz="28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7227" y="2295175"/>
            <a:ext cx="2146852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290" y="2767637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4290" y="3469523"/>
            <a:ext cx="2496178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1558" y="541301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2564" y="4043708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28742" y="4188636"/>
            <a:ext cx="3380959" cy="830993"/>
            <a:chOff x="5628742" y="1469838"/>
            <a:chExt cx="3380959" cy="830993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46983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Show all of your working out.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28742" y="1885335"/>
              <a:ext cx="420922" cy="109477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13.10 Transformer Equation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1344" y="1044702"/>
          <a:ext cx="8334064" cy="430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Calculate output power when…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Primary voltage is 230V and the primary current is 5A</a:t>
                      </a:r>
                      <a:endParaRPr lang="en-US" sz="20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Primary voltage is 5.2V and the primary current is 0.5A</a:t>
                      </a:r>
                      <a:endParaRPr lang="en-US" sz="20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Primary voltage is 230V and the primary current is 22A</a:t>
                      </a:r>
                      <a:endParaRPr lang="en-US" sz="20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Write down the formula.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V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Substitute Values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230 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5.2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230 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Do the Maths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1150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2.6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5060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Round and add units.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1150W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2.6W</a:t>
                      </a:r>
                      <a:endParaRPr lang="en-US" sz="2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5060W</a:t>
                      </a:r>
                      <a:endParaRPr lang="en-US" sz="2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4849" y="262472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78216" y="3343750"/>
            <a:ext cx="1904706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93261" y="4012026"/>
            <a:ext cx="1985986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96936" y="4812602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79515" y="2624727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64640" y="3376965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19487" y="4040370"/>
            <a:ext cx="176784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5541" y="4646302"/>
            <a:ext cx="1838960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80387" y="2624727"/>
            <a:ext cx="194222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1394" y="3360531"/>
            <a:ext cx="18355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93902" y="4032624"/>
            <a:ext cx="1942221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60154" y="4822708"/>
            <a:ext cx="1838960" cy="33855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13.10 Transformer Equation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1344" y="1044702"/>
          <a:ext cx="8334064" cy="4437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Calculate output current when…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/>
                        <a:t>Primary voltage is 230V, primary current is 5A and output voltage is 12V</a:t>
                      </a:r>
                      <a:endParaRPr lang="en-US" sz="18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/>
                        <a:t>Primary voltage is 5.2V, primary current is 0.5A and output voltage is 12V</a:t>
                      </a:r>
                      <a:endParaRPr lang="en-US" sz="18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/>
                        <a:t>Primary voltage is 230V, primary current is 22A and output voltage is 24V</a:t>
                      </a:r>
                      <a:endParaRPr lang="en-US" sz="1800" dirty="0"/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Write down the formula.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V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 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kern="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Substitute Values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230 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5.2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24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230 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x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Do the Maths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1150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1150 / 12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95.8333333333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2.6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2.6 / 12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0.2166666667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24 x 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5060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5060 / 24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I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s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210.833333333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Round and add units.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96A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0.22A</a:t>
                      </a:r>
                      <a:endParaRPr lang="en-US" sz="2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211A</a:t>
                      </a:r>
                      <a:endParaRPr lang="en-US" sz="2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93483" y="247470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6850" y="3264790"/>
            <a:ext cx="1904706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22536" y="3767966"/>
            <a:ext cx="213902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69562" y="4944404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5910" y="248601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31461" y="3216823"/>
            <a:ext cx="1761673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1999" y="3767966"/>
            <a:ext cx="2086137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02516" y="4786561"/>
            <a:ext cx="1838960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36688" y="2486012"/>
            <a:ext cx="194222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90028" y="3210510"/>
            <a:ext cx="18355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83347" y="3772639"/>
            <a:ext cx="1942221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35470" y="4940449"/>
            <a:ext cx="1838960" cy="33855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13.10 Transformer Equation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2063602"/>
            <a:ext cx="5416130" cy="34459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5252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is power transmitted in high voltage cables?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13.11 </a:t>
            </a:r>
            <a:r>
              <a:rPr lang="en-US" altLang="en-US" sz="32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Advantages of Power Transmission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0259" y="2460094"/>
            <a:ext cx="378485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Transmission cables have resistance.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0259" y="3379362"/>
            <a:ext cx="378485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Energy is dissipated in the transmission wires.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0259" y="4293333"/>
            <a:ext cx="378485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causes a power loss as Power = Current</a:t>
            </a:r>
            <a:r>
              <a:rPr lang="en-GB" sz="2300" baseline="30000" dirty="0">
                <a:effectLst/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 x Resistance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2063602"/>
            <a:ext cx="5416130" cy="34459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5252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is power transmitted in high voltage cables?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13.11 </a:t>
            </a:r>
            <a:r>
              <a:rPr lang="en-US" altLang="en-US" sz="32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Advantages of Power Transmission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0259" y="2063602"/>
            <a:ext cx="3784858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Transformers are used to step up a high voltage for transmission.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784" y="3390129"/>
            <a:ext cx="3784858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Due to the relationship </a:t>
            </a:r>
            <a:r>
              <a:rPr lang="en-GB" sz="2300" dirty="0" err="1">
                <a:effectLst/>
                <a:latin typeface="Calibri" panose="020F0502020204030204" charset="0"/>
                <a:cs typeface="Calibri" panose="020F0502020204030204" charset="0"/>
              </a:rPr>
              <a:t>V</a:t>
            </a:r>
            <a:r>
              <a:rPr lang="en-GB" sz="2300" baseline="-25000" dirty="0" err="1">
                <a:effectLst/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GB" sz="2300" dirty="0" err="1">
                <a:effectLst/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GB" sz="2300" baseline="-25000" dirty="0" err="1">
                <a:effectLst/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GB" sz="2300" baseline="-2500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= </a:t>
            </a:r>
            <a:r>
              <a:rPr lang="en-GB" sz="2300" dirty="0" err="1">
                <a:effectLst/>
                <a:latin typeface="Calibri" panose="020F0502020204030204" charset="0"/>
                <a:cs typeface="Calibri" panose="020F0502020204030204" charset="0"/>
              </a:rPr>
              <a:t>V</a:t>
            </a:r>
            <a:r>
              <a:rPr lang="en-GB" sz="2300" baseline="-25000" dirty="0" err="1">
                <a:effectLst/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n-GB" sz="2300" dirty="0" err="1">
                <a:effectLst/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GB" sz="2300" baseline="-25000" dirty="0" err="1">
                <a:effectLst/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 a higher voltage means a lower current.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3784" y="4625238"/>
            <a:ext cx="378485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means the power loss is smaller.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>
            <a:fillRect/>
          </a:stretch>
        </p:blipFill>
        <p:spPr>
          <a:xfrm>
            <a:off x="2926828" y="2041870"/>
            <a:ext cx="5873202" cy="3738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859" y="105103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does the generator effect occur?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860" y="2925071"/>
            <a:ext cx="4668252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induced current generates a magnetic field that opposes the original change, either the movement of the conductor or the change in magnetic field.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13.1 Making Electric Current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>
            <a:fillRect/>
          </a:stretch>
        </p:blipFill>
        <p:spPr>
          <a:xfrm>
            <a:off x="2926828" y="2041870"/>
            <a:ext cx="5873202" cy="3738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859" y="83491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affects the direction of the induced potential difference or current?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860" y="2144161"/>
            <a:ext cx="4668252" cy="1154162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direction of the induced potential difference or induce current is affected by: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91" y="3749887"/>
            <a:ext cx="230199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Moving the magnet out of the coil.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468" y="3749887"/>
            <a:ext cx="253997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Moving the other pole of the magnet into the coil.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13.2 Factors Affecting P.D.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>
            <a:fillRect/>
          </a:stretch>
        </p:blipFill>
        <p:spPr>
          <a:xfrm>
            <a:off x="2926828" y="2041870"/>
            <a:ext cx="5873202" cy="3738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859" y="83491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affects the </a:t>
            </a:r>
            <a:r>
              <a:rPr lang="en-GB" sz="3200" b="1" dirty="0">
                <a:solidFill>
                  <a:srgbClr val="4A7CB5"/>
                </a:solidFill>
                <a:sym typeface="Calibri" panose="020F0502020204030204"/>
              </a:rPr>
              <a:t>size</a:t>
            </a: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 of the induced potential difference or current?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860" y="2095659"/>
            <a:ext cx="7427171" cy="800219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size of the induced potential difference or induce current is increased by: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91" y="3749887"/>
            <a:ext cx="230199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Increasing the speed of movement.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468" y="3749887"/>
            <a:ext cx="253997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Increasing the magnetic field strength.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997" y="5187805"/>
            <a:ext cx="253997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Increasing the number of turns of the coil.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13.2 Factors Affecting P.D.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3397" t="8085" r="3135" b="10736"/>
          <a:stretch>
            <a:fillRect/>
          </a:stretch>
        </p:blipFill>
        <p:spPr>
          <a:xfrm>
            <a:off x="4471178" y="1910335"/>
            <a:ext cx="4501382" cy="3909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185" y="2474317"/>
            <a:ext cx="407695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generator effect is used in an alternator to generate ac and in a dynamo to generate dc.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859" y="105103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we generate alternating current?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91" y="4080043"/>
            <a:ext cx="3361533" cy="261557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13.3 Alternators and Dynamos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3397" t="8085" r="3135" b="10736"/>
          <a:stretch>
            <a:fillRect/>
          </a:stretch>
        </p:blipFill>
        <p:spPr>
          <a:xfrm>
            <a:off x="4471178" y="1910335"/>
            <a:ext cx="4501382" cy="3909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859" y="105103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we generate alternating current?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363" y="1993418"/>
            <a:ext cx="522085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lang="en-GB" sz="2300" b="0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he coil moves through the magnetic field and the coil cuts the magnetic field lines.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363" y="5908903"/>
            <a:ext cx="467551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n-GB" sz="2300" b="0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o every half turn</a:t>
            </a: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GB" sz="2300" b="0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the current changes direction.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363" y="2943628"/>
            <a:ext cx="467551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GB" sz="2300" b="0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potential difference is </a:t>
            </a:r>
            <a:r>
              <a:rPr lang="en-GB" sz="2300" b="0" i="0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induced </a:t>
            </a:r>
            <a:r>
              <a:rPr lang="en-GB" sz="2300" b="0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across the coil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363" y="3932053"/>
            <a:ext cx="467551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lang="en-GB" sz="2300" b="0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here is a complete circuit, so a current is induced in the coil.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363" y="4920478"/>
            <a:ext cx="467551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E</a:t>
            </a:r>
            <a:r>
              <a:rPr lang="en-GB" sz="2300" b="0" i="0" u="none" strike="noStrike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very half turn the potential difference reverses direction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13.3 Alternators and Dynamos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7" y="1934015"/>
            <a:ext cx="5492103" cy="3638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859" y="105103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we generate direct current?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173" y="5871160"/>
            <a:ext cx="41316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dynamo can be used to generate a direct current.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1698675"/>
            <a:ext cx="437503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effectLst/>
              </a:rPr>
              <a:t>In a dynamo, a split ring commutator changes the coil connections every half turn. </a:t>
            </a:r>
            <a:endParaRPr lang="en-US" sz="23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1999" y="3048914"/>
            <a:ext cx="437503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effectLst/>
              </a:rPr>
              <a:t>As the induced potential difference is about to change direction, the connections are reversed. </a:t>
            </a:r>
            <a:endParaRPr lang="en-US" sz="23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668249" y="2275756"/>
            <a:ext cx="1903751" cy="2225526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4571998" y="4381384"/>
            <a:ext cx="437503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effectLst/>
              </a:rPr>
              <a:t>This means that the current to the external circuit always flows in the same direction.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13.3 Alternators and Dynamos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graphics of Head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5" y="2039960"/>
            <a:ext cx="3498564" cy="39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9059" y="101527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 headphones work?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1851" y="3278760"/>
            <a:ext cx="563817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H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eadphones use the motor effect to convert variations in current in electrical circuits to the pressure variations in sound waves.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13.4 Microphone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6AFFF-B344-4D82-B46A-B9378E6A3062}">
  <ds:schemaRefs/>
</ds:datastoreItem>
</file>

<file path=customXml/itemProps2.xml><?xml version="1.0" encoding="utf-8"?>
<ds:datastoreItem xmlns:ds="http://schemas.openxmlformats.org/officeDocument/2006/customXml" ds:itemID="{3E22C667-7817-4AE8-932B-36092572E29C}">
  <ds:schemaRefs/>
</ds:datastoreItem>
</file>

<file path=customXml/itemProps3.xml><?xml version="1.0" encoding="utf-8"?>
<ds:datastoreItem xmlns:ds="http://schemas.openxmlformats.org/officeDocument/2006/customXml" ds:itemID="{FD1611D8-70C8-4547-95F0-5621264CE6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Office PowerPoint</Application>
  <PresentationFormat>On-screen Show (4:3)</PresentationFormat>
  <Paragraphs>334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Aharoni</vt:lpstr>
      <vt:lpstr>Arial</vt:lpstr>
      <vt:lpstr>Avenir Book</vt:lpstr>
      <vt:lpstr>Calibri</vt:lpstr>
      <vt:lpstr>gg sans</vt:lpstr>
      <vt:lpstr>Helvetica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356</cp:revision>
  <cp:lastPrinted>2016-10-24T15:28:00Z</cp:lastPrinted>
  <dcterms:created xsi:type="dcterms:W3CDTF">2025-08-12T06:38:41Z</dcterms:created>
  <dcterms:modified xsi:type="dcterms:W3CDTF">2025-08-13T08:12:04Z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267085B2B5094E5AB807BD066EC1AD4A_13</vt:lpwstr>
  </property>
  <property fmtid="{D5CDD505-2E9C-101B-9397-08002B2CF9AE}" pid="6" name="KSOProductBuildVer">
    <vt:lpwstr>1033-12.2.0.13213</vt:lpwstr>
  </property>
</Properties>
</file>