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670" r:id="rId5"/>
    <p:sldId id="1653" r:id="rId6"/>
    <p:sldId id="1665" r:id="rId7"/>
    <p:sldId id="1887" r:id="rId8"/>
    <p:sldId id="1888" r:id="rId9"/>
    <p:sldId id="1889" r:id="rId10"/>
    <p:sldId id="1666" r:id="rId11"/>
    <p:sldId id="1654" r:id="rId12"/>
    <p:sldId id="1667" r:id="rId13"/>
    <p:sldId id="1668" r:id="rId14"/>
    <p:sldId id="1669" r:id="rId15"/>
    <p:sldId id="1670" r:id="rId16"/>
    <p:sldId id="1671" r:id="rId17"/>
    <p:sldId id="1834" r:id="rId18"/>
    <p:sldId id="1880" r:id="rId19"/>
    <p:sldId id="1620" r:id="rId20"/>
    <p:sldId id="1672" r:id="rId21"/>
    <p:sldId id="1879" r:id="rId22"/>
    <p:sldId id="1864" r:id="rId23"/>
    <p:sldId id="1865" r:id="rId24"/>
    <p:sldId id="1878" r:id="rId25"/>
    <p:sldId id="1838" r:id="rId26"/>
    <p:sldId id="1839" r:id="rId27"/>
    <p:sldId id="1656" r:id="rId28"/>
    <p:sldId id="1881" r:id="rId29"/>
    <p:sldId id="1882" r:id="rId30"/>
    <p:sldId id="1663" r:id="rId31"/>
    <p:sldId id="1552" r:id="rId32"/>
    <p:sldId id="1504" r:id="rId33"/>
    <p:sldId id="1870" r:id="rId34"/>
    <p:sldId id="1871" r:id="rId35"/>
    <p:sldId id="1872" r:id="rId36"/>
    <p:sldId id="1873" r:id="rId37"/>
    <p:sldId id="1657" r:id="rId38"/>
    <p:sldId id="1884" r:id="rId39"/>
    <p:sldId id="1885" r:id="rId40"/>
    <p:sldId id="1886" r:id="rId4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B3D8"/>
    <a:srgbClr val="4F81BD"/>
    <a:srgbClr val="4A7CB5"/>
    <a:srgbClr val="00B050"/>
    <a:srgbClr val="A9D092"/>
    <a:srgbClr val="00CF63"/>
    <a:srgbClr val="48A9C5"/>
    <a:srgbClr val="79C1D5"/>
    <a:srgbClr val="80CCE7"/>
    <a:srgbClr val="3CA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77"/>
    <p:restoredTop sz="95750"/>
  </p:normalViewPr>
  <p:slideViewPr>
    <p:cSldViewPr snapToGrid="0" showGuides="1">
      <p:cViewPr varScale="1">
        <p:scale>
          <a:sx n="87" d="100"/>
          <a:sy n="87" d="100"/>
        </p:scale>
        <p:origin x="3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</a:lstStyle>
          <a:p>
            <a:pPr>
              <a:defRPr/>
            </a:pPr>
            <a:fld id="{A94CC91B-F684-3442-BB05-5E12EC2FF8E1}" type="datetimeFigureOut">
              <a:rPr lang="en-US" altLang="en-US"/>
              <a:t>8/13/2025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</a:lstStyle>
          <a:p>
            <a:pPr>
              <a:defRPr/>
            </a:pPr>
            <a:fld id="{29A704AE-0A90-9946-ABA1-80D326FF8979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37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267" name="Shape 38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en-US" altLang="en-US">
              <a:sym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1pPr>
    <a:lvl2pPr marL="742950" indent="-285750"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2pPr>
    <a:lvl3pPr marL="1143000" indent="-228600"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3pPr>
    <a:lvl4pPr marL="1600200" indent="-228600"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4pPr>
    <a:lvl5pPr marL="2057400" indent="-228600"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66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0" name="Shape 67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7328453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388208" y="6169969"/>
            <a:ext cx="65818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SS/F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196470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216468" y="6169969"/>
            <a:ext cx="71108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SS/H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5545977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579228" y="6169969"/>
            <a:ext cx="6758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CS/F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6413994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447245" y="6169969"/>
            <a:ext cx="7287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CS/H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13" name="Picture 1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11" name="Rectangles 10"/>
          <p:cNvSpPr/>
          <p:nvPr userDrawn="1"/>
        </p:nvSpPr>
        <p:spPr>
          <a:xfrm>
            <a:off x="641985" y="6367145"/>
            <a:ext cx="1820660" cy="39941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7328453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388208" y="6169969"/>
            <a:ext cx="65818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SS/F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196470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16468" y="6169969"/>
            <a:ext cx="71108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SS/H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5545977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579228" y="6169969"/>
            <a:ext cx="6758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CS/F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6413994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47245" y="6169969"/>
            <a:ext cx="7287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CS/H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4" name="Rectangles 3"/>
          <p:cNvSpPr/>
          <p:nvPr userDrawn="1"/>
        </p:nvSpPr>
        <p:spPr>
          <a:xfrm>
            <a:off x="641985" y="6367145"/>
            <a:ext cx="1851833" cy="39941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7328453" y="6069496"/>
            <a:ext cx="768626" cy="662609"/>
          </a:xfrm>
          <a:prstGeom prst="ellipse">
            <a:avLst/>
          </a:prstGeom>
          <a:solidFill>
            <a:srgbClr val="A6A6A6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388208" y="6169969"/>
            <a:ext cx="65818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SS/F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196470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16468" y="6169969"/>
            <a:ext cx="71108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SS/H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5545977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579228" y="6169969"/>
            <a:ext cx="6758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CS/F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6413994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47245" y="6169969"/>
            <a:ext cx="7287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CS/H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4" name="Rectangles 3"/>
          <p:cNvSpPr/>
          <p:nvPr userDrawn="1"/>
        </p:nvSpPr>
        <p:spPr>
          <a:xfrm>
            <a:off x="641985" y="6367145"/>
            <a:ext cx="1841442" cy="39941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7328453" y="6069496"/>
            <a:ext cx="768626" cy="662609"/>
          </a:xfrm>
          <a:prstGeom prst="ellipse">
            <a:avLst/>
          </a:prstGeom>
          <a:solidFill>
            <a:srgbClr val="A6A6A6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388208" y="6169969"/>
            <a:ext cx="65818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SS/F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196470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16468" y="6169969"/>
            <a:ext cx="71108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SS/H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5545977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579228" y="6169969"/>
            <a:ext cx="6758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CS/F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6413994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47245" y="6169969"/>
            <a:ext cx="7287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CS/H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4" name="Rectangles 3"/>
          <p:cNvSpPr/>
          <p:nvPr userDrawn="1"/>
        </p:nvSpPr>
        <p:spPr>
          <a:xfrm>
            <a:off x="641985" y="6367145"/>
            <a:ext cx="1831051" cy="39941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630881" y="177149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Calibri" panose="020F0502020204030204"/>
              </a:rPr>
              <a:t>Exam Practice 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4A7CB5"/>
              </a:solidFill>
              <a:effectLst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8330816" y="112712"/>
            <a:ext cx="52193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L1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5" name="Picture 4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6" name="Rectangles 5"/>
          <p:cNvSpPr/>
          <p:nvPr userDrawn="1"/>
        </p:nvSpPr>
        <p:spPr>
          <a:xfrm>
            <a:off x="641985" y="6367145"/>
            <a:ext cx="1893397" cy="39941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30881" y="177149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Calibri" panose="020F0502020204030204"/>
              </a:rPr>
              <a:t>Exam Practice 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4A7CB5"/>
              </a:solidFill>
              <a:effectLst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Calibri" panose="020F0502020204030204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330816" y="112712"/>
            <a:ext cx="52193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L2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6" name="Rectangles 5"/>
          <p:cNvSpPr/>
          <p:nvPr userDrawn="1"/>
        </p:nvSpPr>
        <p:spPr>
          <a:xfrm>
            <a:off x="641985" y="6367145"/>
            <a:ext cx="1820660" cy="39941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30881" y="177149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Calibri" panose="020F0502020204030204"/>
              </a:rPr>
              <a:t>Exam Practice 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4A7CB5"/>
              </a:solidFill>
              <a:effectLst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Calibri" panose="020F0502020204030204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330816" y="112712"/>
            <a:ext cx="52193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L3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6" name="Rectangles 5"/>
          <p:cNvSpPr/>
          <p:nvPr userDrawn="1"/>
        </p:nvSpPr>
        <p:spPr>
          <a:xfrm>
            <a:off x="641985" y="6367145"/>
            <a:ext cx="1820660" cy="39941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5" name="Rectangles 4"/>
          <p:cNvSpPr/>
          <p:nvPr userDrawn="1"/>
        </p:nvSpPr>
        <p:spPr>
          <a:xfrm>
            <a:off x="641985" y="6367145"/>
            <a:ext cx="1831051" cy="39941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12632" y="5630792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695936" y="5687942"/>
            <a:ext cx="5462197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Content you 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will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</a:t>
            </a: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NOT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be assessed on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812632" y="4823072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1695936" y="4880222"/>
            <a:ext cx="533382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Content you </a:t>
            </a: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CAN BE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be assessed on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5" name="Picture 4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6" name="Rectangles 5"/>
          <p:cNvSpPr/>
          <p:nvPr userDrawn="1"/>
        </p:nvSpPr>
        <p:spPr>
          <a:xfrm>
            <a:off x="641985" y="6367145"/>
            <a:ext cx="1810270" cy="39941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exampaperspractice.co.uk/" TargetMode="Externa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26046" y="-4762"/>
            <a:ext cx="9170046" cy="6867525"/>
            <a:chOff x="-26046" y="-4762"/>
            <a:chExt cx="9170046" cy="6867525"/>
          </a:xfrm>
        </p:grpSpPr>
        <p:sp>
          <p:nvSpPr>
            <p:cNvPr id="7" name="Rectangle 6"/>
            <p:cNvSpPr/>
            <p:nvPr userDrawn="1"/>
          </p:nvSpPr>
          <p:spPr>
            <a:xfrm>
              <a:off x="11113" y="0"/>
              <a:ext cx="9132887" cy="6858000"/>
            </a:xfrm>
            <a:prstGeom prst="rect">
              <a:avLst/>
            </a:prstGeom>
            <a:noFill/>
            <a:ln w="57150">
              <a:solidFill>
                <a:srgbClr val="4A7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9pPr>
            </a:lstStyle>
            <a:p>
              <a:pPr algn="ctr" defTabSz="914400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0"/>
              <a:ext cx="409575" cy="6858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9pPr>
            </a:lstStyle>
            <a:p>
              <a:pPr algn="ctr" defTabSz="914400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 userDrawn="1"/>
          </p:nvSpPr>
          <p:spPr bwMode="auto">
            <a:xfrm rot="16200000">
              <a:off x="-3228976" y="3198168"/>
              <a:ext cx="6867525" cy="461665"/>
            </a:xfrm>
            <a:prstGeom prst="rect">
              <a:avLst/>
            </a:prstGeom>
            <a:solidFill>
              <a:srgbClr val="4A7CB5"/>
            </a:solidFill>
            <a:ln w="9525">
              <a:solidFill>
                <a:srgbClr val="4A7CB5"/>
              </a:solidFill>
              <a:miter lim="800000"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9pPr>
            </a:lstStyle>
            <a:p>
              <a:pPr algn="ctr" defTabSz="914400" eaLnBrk="1" hangingPunct="1">
                <a:defRPr/>
              </a:pPr>
              <a:r>
                <a:rPr lang="en-GB" altLang="en-US" sz="2400" dirty="0">
                  <a:solidFill>
                    <a:srgbClr val="FFFFFF"/>
                  </a:solidFill>
                  <a:latin typeface="Aharoni" panose="02010803020104030203" pitchFamily="2" charset="-79"/>
                  <a:ea typeface="BatangChe" panose="02030609000101010101" pitchFamily="49" charset="-127"/>
                  <a:cs typeface="Aharoni" panose="02010803020104030203" pitchFamily="2" charset="-79"/>
                </a:rPr>
                <a:t>EDEXCEL GCSE Physics Paper 2</a:t>
              </a: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4" name="Picture 3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5" name="Rectangles 4"/>
          <p:cNvSpPr/>
          <p:nvPr userDrawn="1"/>
        </p:nvSpPr>
        <p:spPr>
          <a:xfrm>
            <a:off x="641985" y="6367145"/>
            <a:ext cx="1863717" cy="39941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605DBC-3EE3-D5FF-7718-2988F78EE9C9}"/>
              </a:ext>
            </a:extLst>
          </p:cNvPr>
          <p:cNvSpPr txBox="1"/>
          <p:nvPr userDrawn="1"/>
        </p:nvSpPr>
        <p:spPr>
          <a:xfrm>
            <a:off x="6218748" y="6651354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4F033B-5587-46B1-71CE-90917AD8E20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93" y="2127691"/>
            <a:ext cx="7695738" cy="3098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9FB96E-72CE-7F27-B574-77B3560334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225" y="307838"/>
            <a:ext cx="933411" cy="375797"/>
          </a:xfrm>
          <a:prstGeom prst="rect">
            <a:avLst/>
          </a:prstGeom>
        </p:spPr>
      </p:pic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E17636B6-C5B6-35FE-6B70-67BFA19ECF00}"/>
              </a:ext>
            </a:extLst>
          </p:cNvPr>
          <p:cNvSpPr txBox="1">
            <a:spLocks/>
          </p:cNvSpPr>
          <p:nvPr userDrawn="1"/>
        </p:nvSpPr>
        <p:spPr>
          <a:xfrm>
            <a:off x="2531747" y="6587219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782955" indent="-325755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2pPr>
      <a:lvl3pPr marL="1219200" indent="-30480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3pPr>
      <a:lvl4pPr marL="1736725" indent="-365125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4pPr>
      <a:lvl5pPr marL="2235200" indent="-40640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5pPr>
      <a:lvl6pPr marL="26924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31496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36068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40640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Shape 64"/>
          <p:cNvSpPr>
            <a:spLocks noChangeArrowheads="1"/>
          </p:cNvSpPr>
          <p:nvPr/>
        </p:nvSpPr>
        <p:spPr bwMode="auto">
          <a:xfrm>
            <a:off x="447675" y="1322101"/>
            <a:ext cx="8696325" cy="127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ctr" eaLnBrk="1"/>
            <a:r>
              <a:rPr lang="en-US" altLang="en-US" sz="4400" b="1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Magnetism and Motor Effect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02396" y="2513647"/>
            <a:ext cx="4986882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40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Paper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3576" y="6428650"/>
            <a:ext cx="309880" cy="30670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1400" b="1" dirty="0">
              <a:solidFill>
                <a:srgbClr val="4A7CB5"/>
              </a:solidFill>
              <a:latin typeface="Avenir Book" panose="02000503020000020003" pitchFamily="2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372859" y="1094722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chemeClr val="tx1"/>
                </a:solidFill>
                <a:sym typeface="Calibri" panose="020F0502020204030204"/>
              </a:rPr>
              <a:t>What is a magnetic field?</a:t>
            </a:r>
          </a:p>
        </p:txBody>
      </p:sp>
      <p:pic>
        <p:nvPicPr>
          <p:cNvPr id="4098" name="Picture 2" descr="Free vector graphics of Comp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284" y="1910532"/>
            <a:ext cx="3852746" cy="385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10860" y="2034159"/>
            <a:ext cx="4668252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A magnetic compass contains a small bar magnet.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0860" y="3057194"/>
            <a:ext cx="4668252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The Earth has a magnetic field.</a:t>
            </a:r>
            <a:endParaRPr lang="en-GB" sz="2300" dirty="0"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0860" y="3722788"/>
            <a:ext cx="4668252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The compass needle points in the direction of the Earth’s magnetic field.</a:t>
            </a:r>
            <a:endParaRPr lang="en-GB" sz="2300" dirty="0"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0860" y="5096268"/>
            <a:ext cx="4668252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The behaviour of a compass proves the Earth has a magnetic field.  This means it must have a magnetic core.</a:t>
            </a:r>
            <a:endParaRPr lang="en-GB" sz="2300" dirty="0"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12.4 Shape of Magnetic Fields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372859" y="826392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chemeClr val="tx1"/>
                </a:solidFill>
                <a:sym typeface="Calibri" panose="020F0502020204030204"/>
              </a:rPr>
              <a:t>How can we plot a magnetic field of a magnet?</a:t>
            </a:r>
          </a:p>
        </p:txBody>
      </p:sp>
      <p:pic>
        <p:nvPicPr>
          <p:cNvPr id="4" name="Picture 3" descr="Diagram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7" t="6747" r="16607" b="5773"/>
          <a:stretch>
            <a:fillRect/>
          </a:stretch>
        </p:blipFill>
        <p:spPr>
          <a:xfrm rot="16200000">
            <a:off x="4909324" y="1331164"/>
            <a:ext cx="2757481" cy="50239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10860" y="2223572"/>
            <a:ext cx="3961140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2300" b="1" dirty="0">
                <a:solidFill>
                  <a:srgbClr val="4A7CB5"/>
                </a:solidFill>
              </a:rPr>
              <a:t>1</a:t>
            </a:r>
          </a:p>
          <a:p>
            <a:pPr algn="ctr"/>
            <a:r>
              <a:rPr lang="en-US" sz="2300" dirty="0"/>
              <a:t>Place the magnet on a piece of paper and draw around it.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0860" y="3498751"/>
            <a:ext cx="3961140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2300" b="1" dirty="0">
                <a:solidFill>
                  <a:srgbClr val="4A7CB5"/>
                </a:solidFill>
              </a:rPr>
              <a:t>2</a:t>
            </a:r>
          </a:p>
          <a:p>
            <a:pPr algn="ctr"/>
            <a:r>
              <a:rPr lang="en-US" sz="2300" dirty="0"/>
              <a:t>Mark the north and south poles.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0860" y="4743453"/>
            <a:ext cx="3961140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2300" b="1" dirty="0">
                <a:solidFill>
                  <a:srgbClr val="4A7CB5"/>
                </a:solidFill>
              </a:rPr>
              <a:t>3</a:t>
            </a:r>
          </a:p>
          <a:p>
            <a:pPr algn="ctr"/>
            <a:r>
              <a:rPr lang="en-US" sz="2300" dirty="0"/>
              <a:t>Place the compass by a pole of the magnet.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12.5 Plotting Compasses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372859" y="826392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chemeClr val="tx1"/>
                </a:solidFill>
                <a:sym typeface="Calibri" panose="020F0502020204030204"/>
              </a:rPr>
              <a:t>How can we plot a magnetic field of a magnet?</a:t>
            </a:r>
          </a:p>
        </p:txBody>
      </p:sp>
      <p:pic>
        <p:nvPicPr>
          <p:cNvPr id="4" name="Picture 3" descr="Diagram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7" t="6747" r="16607" b="5773"/>
          <a:stretch>
            <a:fillRect/>
          </a:stretch>
        </p:blipFill>
        <p:spPr>
          <a:xfrm rot="16200000">
            <a:off x="4909324" y="1331164"/>
            <a:ext cx="2757481" cy="50239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10860" y="2223572"/>
            <a:ext cx="3961140" cy="150810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2300" b="1" dirty="0">
                <a:solidFill>
                  <a:srgbClr val="4A7CB5"/>
                </a:solidFill>
              </a:rPr>
              <a:t>4</a:t>
            </a:r>
          </a:p>
          <a:p>
            <a:pPr algn="ctr"/>
            <a:r>
              <a:rPr lang="en-US" sz="2300" dirty="0"/>
              <a:t>Make a dot at the tip of the compass needle and then move the compass tail to this dot.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0860" y="3899692"/>
            <a:ext cx="3961140" cy="1862048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2300" b="1" dirty="0">
                <a:solidFill>
                  <a:srgbClr val="4A7CB5"/>
                </a:solidFill>
              </a:rPr>
              <a:t>5</a:t>
            </a:r>
          </a:p>
          <a:p>
            <a:pPr algn="ctr"/>
            <a:r>
              <a:rPr lang="en-US" sz="2300" dirty="0"/>
              <a:t>Make another dot at the tip and repeat until the compass reaches the other pole of the magnet.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12.5 Plotting Compasses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agram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7" t="6747" r="16607" b="5773"/>
          <a:stretch>
            <a:fillRect/>
          </a:stretch>
        </p:blipFill>
        <p:spPr>
          <a:xfrm rot="16200000">
            <a:off x="4909324" y="1331164"/>
            <a:ext cx="2757481" cy="50239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72859" y="826392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chemeClr val="tx1"/>
                </a:solidFill>
                <a:sym typeface="Calibri" panose="020F0502020204030204"/>
              </a:rPr>
              <a:t>How can we plot a magnetic field of a magnet?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0860" y="2491199"/>
            <a:ext cx="3961140" cy="150810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2300" b="1" dirty="0">
                <a:solidFill>
                  <a:srgbClr val="4A7CB5"/>
                </a:solidFill>
              </a:rPr>
              <a:t>6</a:t>
            </a:r>
          </a:p>
          <a:p>
            <a:pPr algn="ctr"/>
            <a:r>
              <a:rPr lang="en-US" sz="2300" dirty="0"/>
              <a:t>Draw a line through the dots and add an arrow to show the direction of the field line.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0860" y="4167319"/>
            <a:ext cx="3961140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2300" b="1" dirty="0">
                <a:solidFill>
                  <a:srgbClr val="4A7CB5"/>
                </a:solidFill>
              </a:rPr>
              <a:t>7</a:t>
            </a:r>
          </a:p>
          <a:p>
            <a:pPr algn="ctr"/>
            <a:r>
              <a:rPr lang="en-US" sz="2300" dirty="0"/>
              <a:t>Repeat for different starting positions at the poles.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12.5 Plotting Compasses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Compass East vector and 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169" y="2004099"/>
            <a:ext cx="3732682" cy="373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848123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does the behaviour of a compass prove that the core of the Earth is magnetic?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12.6 Behaviour of a Compass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4017" y="2806589"/>
            <a:ext cx="4552246" cy="193899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When a plotting compass is placed in the Earth's magnetic field, the north pole of the compass will line up with the Earth's magnetic field lines and point to magnetic south.</a:t>
            </a:r>
            <a:endParaRPr lang="en-US" sz="2400" dirty="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4017" y="4851740"/>
            <a:ext cx="4552246" cy="830997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This proves that the Earth has a magnetic core.</a:t>
            </a:r>
            <a:endParaRPr lang="en-US" sz="2400" dirty="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79068" y="1022858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are magnetic fields induced?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7" name="Picture 6" descr="Diagram&#10;&#10;Description automatically generated"/>
          <p:cNvPicPr>
            <a:picLocks noChangeAspect="1"/>
          </p:cNvPicPr>
          <p:nvPr/>
        </p:nvPicPr>
        <p:blipFill rotWithShape="1">
          <a:blip r:embed="rId3"/>
          <a:srcRect l="1538" t="15163" r="76314" b="15703"/>
          <a:stretch>
            <a:fillRect/>
          </a:stretch>
        </p:blipFill>
        <p:spPr>
          <a:xfrm>
            <a:off x="5308675" y="1651509"/>
            <a:ext cx="3597564" cy="41836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9824" y="2926659"/>
            <a:ext cx="3744800" cy="150810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When a current flows through a conducting wire a magnetic field is produced around the wire. 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12.7 Current &amp; Magnetic Effect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848500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can the direction of the field be determined?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7" name="Picture 6" descr="Diagram&#10;&#10;Description automatically generated"/>
          <p:cNvPicPr>
            <a:picLocks noChangeAspect="1"/>
          </p:cNvPicPr>
          <p:nvPr/>
        </p:nvPicPr>
        <p:blipFill rotWithShape="1">
          <a:blip r:embed="rId3"/>
          <a:srcRect l="1538" t="15163" r="76314" b="15703"/>
          <a:stretch>
            <a:fillRect/>
          </a:stretch>
        </p:blipFill>
        <p:spPr>
          <a:xfrm>
            <a:off x="5308675" y="1651509"/>
            <a:ext cx="3597564" cy="4183633"/>
          </a:xfrm>
          <a:prstGeom prst="rect">
            <a:avLst/>
          </a:prstGeom>
        </p:spPr>
      </p:pic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12.7 Current &amp; Magnetic Effect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017" y="2076989"/>
            <a:ext cx="4931239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direction of the current and magnetic field can be found using the right hand grip rule.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4017" y="3384900"/>
            <a:ext cx="5246926" cy="120032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231F20"/>
                </a:solidFill>
                <a:latin typeface="ReithSans"/>
              </a:rPr>
              <a:t>Coil the fingers of the right hand as if holding the handlebars of a bicycle, with the thumb pointing away from the hand.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4017" y="4732227"/>
            <a:ext cx="5246926" cy="120032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231F20"/>
                </a:solidFill>
                <a:latin typeface="ReithSans"/>
              </a:rPr>
              <a:t>The thumb indicates the direction of the current, and the fingers then indicate the direction of the magnetic field.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0011" y="798802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can the magnetic field around a wire be modelled?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5" name="Picture 4" descr="Diagram&#10;&#10;Description automatically generated"/>
          <p:cNvPicPr>
            <a:picLocks noChangeAspect="1"/>
          </p:cNvPicPr>
          <p:nvPr/>
        </p:nvPicPr>
        <p:blipFill rotWithShape="1">
          <a:blip r:embed="rId3"/>
          <a:srcRect l="1538" t="15163" r="76314" b="15703"/>
          <a:stretch>
            <a:fillRect/>
          </a:stretch>
        </p:blipFill>
        <p:spPr>
          <a:xfrm>
            <a:off x="610860" y="1934019"/>
            <a:ext cx="3597564" cy="41836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21189" y="1744910"/>
            <a:ext cx="4418454" cy="181588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When a current flows in a wire it creates a circular magnetic field around the wide.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4686" y="3749901"/>
            <a:ext cx="4418454" cy="181588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If the direction of the current is reversed the magnetic field will be in the opposite direction.</a:t>
            </a:r>
          </a:p>
        </p:txBody>
      </p:sp>
      <p:sp>
        <p:nvSpPr>
          <p:cNvPr id="4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12.7 Current &amp; Magnetic Effect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79068" y="867582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does the strength of the field depend on?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7" name="Picture 6" descr="Diagram&#10;&#10;Description automatically generated"/>
          <p:cNvPicPr>
            <a:picLocks noChangeAspect="1"/>
          </p:cNvPicPr>
          <p:nvPr/>
        </p:nvPicPr>
        <p:blipFill rotWithShape="1">
          <a:blip r:embed="rId3"/>
          <a:srcRect l="1538" t="15163" r="76314" b="15703"/>
          <a:stretch>
            <a:fillRect/>
          </a:stretch>
        </p:blipFill>
        <p:spPr>
          <a:xfrm>
            <a:off x="5308675" y="1651509"/>
            <a:ext cx="3597564" cy="41836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9311" y="2674947"/>
            <a:ext cx="3744800" cy="150810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strength of the magnetic field depends on the current through the wire and the distance from the wire. 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12.8 Strength of Fields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vertebrate, centipede, arthropod&#10;&#10;Description automatically generated"/>
          <p:cNvPicPr>
            <a:picLocks noChangeAspect="1"/>
          </p:cNvPicPr>
          <p:nvPr/>
        </p:nvPicPr>
        <p:blipFill rotWithShape="1">
          <a:blip r:embed="rId3"/>
          <a:srcRect b="7041"/>
          <a:stretch>
            <a:fillRect/>
          </a:stretch>
        </p:blipFill>
        <p:spPr>
          <a:xfrm>
            <a:off x="560556" y="1831117"/>
            <a:ext cx="5763357" cy="41014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0011" y="1073932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a solenoid?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21189" y="1744910"/>
            <a:ext cx="4418454" cy="954107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A solenoid is a wire that has been wrapped into a coil.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4686" y="2871431"/>
            <a:ext cx="4418454" cy="181588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b="0" i="0" u="none" strike="noStrike" dirty="0">
                <a:solidFill>
                  <a:srgbClr val="231F20"/>
                </a:solidFill>
                <a:effectLst/>
                <a:latin typeface="ReithSans"/>
              </a:rPr>
              <a:t>When an electric current flows, the shape of the magnetic field is very similar to the field of a bar magnet. </a:t>
            </a:r>
            <a:endParaRPr lang="en-GB" sz="2800" dirty="0"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686" y="4819686"/>
            <a:ext cx="4418454" cy="954107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b="0" i="0" u="none" strike="noStrike" dirty="0">
                <a:solidFill>
                  <a:srgbClr val="231F20"/>
                </a:solidFill>
                <a:effectLst/>
                <a:latin typeface="ReithSans"/>
              </a:rPr>
              <a:t>The field inside a solenoid is strong and uniform. </a:t>
            </a:r>
            <a:endParaRPr lang="en-GB" sz="2800" dirty="0"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12.9 Solenoids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72859" y="1094722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chemeClr val="tx1"/>
                </a:solidFill>
                <a:sym typeface="Calibri" panose="020F0502020204030204"/>
              </a:rPr>
              <a:t>What are the poles of a magnet?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81600" y="4481758"/>
            <a:ext cx="3724639" cy="787506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aphicFrame>
        <p:nvGraphicFramePr>
          <p:cNvPr id="13" name="Table 5"/>
          <p:cNvGraphicFramePr>
            <a:graphicFrameLocks noGrp="1"/>
          </p:cNvGraphicFramePr>
          <p:nvPr/>
        </p:nvGraphicFramePr>
        <p:xfrm>
          <a:off x="704254" y="4481758"/>
          <a:ext cx="8201985" cy="15286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8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3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62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49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b="0" dirty="0">
                          <a:latin typeface="Calibri" panose="020F0502020204030204" charset="0"/>
                          <a:cs typeface="Calibri" panose="020F0502020204030204" charset="0"/>
                        </a:rPr>
                        <a:t>Magnet Poles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2300" dirty="0">
                          <a:effectLst/>
                          <a:latin typeface="Calibri" panose="020F0502020204030204" charset="0"/>
                          <a:cs typeface="Calibri" panose="020F0502020204030204" charset="0"/>
                        </a:rPr>
                        <a:t>The places on a magnet where the magnetic forces are strongest.</a:t>
                      </a:r>
                      <a:endParaRPr lang="en-US" sz="2300" dirty="0">
                        <a:latin typeface="Calibri" panose="020F0502020204030204" charset="0"/>
                        <a:cs typeface="Calibri" panose="020F0502020204030204" charset="0"/>
                        <a:sym typeface="Wingdings" panose="05000000000000000000" pitchFamily="2" charset="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2951661" y="5296725"/>
            <a:ext cx="5745510" cy="65844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4" name="Picture 3" descr="Graphical user interface, text, application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8" t="21190" r="10238" b="19650"/>
          <a:stretch>
            <a:fillRect/>
          </a:stretch>
        </p:blipFill>
        <p:spPr>
          <a:xfrm>
            <a:off x="5409685" y="1766406"/>
            <a:ext cx="3336472" cy="2482075"/>
          </a:xfrm>
          <a:prstGeom prst="rect">
            <a:avLst/>
          </a:prstGeom>
        </p:spPr>
      </p:pic>
      <p:pic>
        <p:nvPicPr>
          <p:cNvPr id="6" name="Picture 5" descr="Diagram&#10;&#10;Description automatically generated with low confidenc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9" t="12945" r="9635" b="14664"/>
          <a:stretch>
            <a:fillRect/>
          </a:stretch>
        </p:blipFill>
        <p:spPr>
          <a:xfrm>
            <a:off x="1912104" y="1724152"/>
            <a:ext cx="2958336" cy="2661132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12.1 Poles of a Magnet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vertebrate, centipede, arthropod&#10;&#10;Description automatically generated"/>
          <p:cNvPicPr>
            <a:picLocks noChangeAspect="1"/>
          </p:cNvPicPr>
          <p:nvPr/>
        </p:nvPicPr>
        <p:blipFill rotWithShape="1">
          <a:blip r:embed="rId3"/>
          <a:srcRect b="7041"/>
          <a:stretch>
            <a:fillRect/>
          </a:stretch>
        </p:blipFill>
        <p:spPr>
          <a:xfrm>
            <a:off x="560556" y="1831117"/>
            <a:ext cx="5763357" cy="41014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06363" y="798802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can the strength of a solenoid be increased?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21189" y="2058812"/>
            <a:ext cx="4418454" cy="181588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charset="0"/>
                <a:cs typeface="Calibri" panose="020F0502020204030204" charset="0"/>
              </a:rPr>
              <a:t>Adding a magnetic material such as an iron core increases the strength of the magnetic field of a solenoid.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21189" y="4069062"/>
            <a:ext cx="4418454" cy="138499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b="0" i="0" u="none" strike="noStrike" dirty="0">
                <a:solidFill>
                  <a:srgbClr val="231F20"/>
                </a:solidFill>
                <a:effectLst/>
                <a:latin typeface="ReithSans"/>
              </a:rPr>
              <a:t>A solenoid with an iron core is known as an electromagnet.</a:t>
            </a:r>
            <a:endParaRPr lang="en-GB" sz="2800" dirty="0"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12.9 Solenoids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6363" y="1045023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uses do we have for electromagnets?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7" name="Picture 6" descr="A picture containing tree, outdoor, forest, wooded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72" y="2152238"/>
            <a:ext cx="5944674" cy="33434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16907" y="1840012"/>
            <a:ext cx="4786509" cy="954107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charset="0"/>
                <a:cs typeface="Calibri" panose="020F0502020204030204" charset="0"/>
              </a:rPr>
              <a:t>Electromagnets can be used to sort metal waste.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16907" y="2997782"/>
            <a:ext cx="4786509" cy="954107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charset="0"/>
                <a:cs typeface="Calibri" panose="020F0502020204030204" charset="0"/>
              </a:rPr>
              <a:t>The magnet can become magnetised and attract metals.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16906" y="4155552"/>
            <a:ext cx="4786509" cy="181588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charset="0"/>
                <a:cs typeface="Calibri" panose="020F0502020204030204" charset="0"/>
              </a:rPr>
              <a:t>This can then be moved by the magnet and deposited in a different container when the electromagnet is demagnetised</a:t>
            </a:r>
          </a:p>
        </p:txBody>
      </p:sp>
      <p:sp>
        <p:nvSpPr>
          <p:cNvPr id="4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12.9 Solenoids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2"/>
          <a:stretch>
            <a:fillRect/>
          </a:stretch>
        </p:blipFill>
        <p:spPr>
          <a:xfrm>
            <a:off x="3852273" y="2423237"/>
            <a:ext cx="4954044" cy="25917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12.10 Conductors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7315" y="2146724"/>
            <a:ext cx="3519072" cy="150810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A current carrying conductor when placed near a magnet experiences a force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7315" y="3924994"/>
            <a:ext cx="3519072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An equal and opposite force acts on th</a:t>
            </a:r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e magnet.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1051156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When do magnetic forces occur?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12.11 Magnetic Forces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0920" y="3065644"/>
            <a:ext cx="3017736" cy="150810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Magnetic forces occur due to interactions between magnetic fields.</a:t>
            </a:r>
          </a:p>
        </p:txBody>
      </p:sp>
      <p:pic>
        <p:nvPicPr>
          <p:cNvPr id="2" name="Picture 1" descr="Diagram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2"/>
          <a:stretch>
            <a:fillRect/>
          </a:stretch>
        </p:blipFill>
        <p:spPr>
          <a:xfrm>
            <a:off x="3852273" y="2423237"/>
            <a:ext cx="4954044" cy="259177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30614" y="1094722"/>
            <a:ext cx="7369416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chemeClr val="tx1"/>
                </a:solidFill>
                <a:sym typeface="Calibri" panose="020F0502020204030204"/>
              </a:rPr>
              <a:t>What is the motor effect?</a:t>
            </a:r>
          </a:p>
        </p:txBody>
      </p:sp>
      <p:graphicFrame>
        <p:nvGraphicFramePr>
          <p:cNvPr id="7" name="Table 5"/>
          <p:cNvGraphicFramePr>
            <a:graphicFrameLocks noGrp="1"/>
          </p:cNvGraphicFramePr>
          <p:nvPr/>
        </p:nvGraphicFramePr>
        <p:xfrm>
          <a:off x="704254" y="4072323"/>
          <a:ext cx="8201985" cy="18792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8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3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62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49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b="0" dirty="0">
                          <a:latin typeface="Calibri" panose="020F0502020204030204" charset="0"/>
                          <a:cs typeface="Calibri" panose="020F0502020204030204" charset="0"/>
                        </a:rPr>
                        <a:t>Motor Effect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When a conductor carrying a current is placed in a magnetic field the magnet producing the field and the conductor exert a force on each other.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924714" y="4857893"/>
            <a:ext cx="5895635" cy="1015659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9" name="Picture 8" descr="Diagram&#10;&#10;Description automatically generated"/>
          <p:cNvPicPr>
            <a:picLocks noChangeAspect="1"/>
          </p:cNvPicPr>
          <p:nvPr/>
        </p:nvPicPr>
        <p:blipFill rotWithShape="1">
          <a:blip r:embed="rId3"/>
          <a:srcRect l="7886"/>
          <a:stretch>
            <a:fillRect/>
          </a:stretch>
        </p:blipFill>
        <p:spPr>
          <a:xfrm>
            <a:off x="6024770" y="929908"/>
            <a:ext cx="2775260" cy="30128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4254" y="2121855"/>
            <a:ext cx="4668252" cy="150810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Fleming's left-hand rule represents the relative orientation of the force, the current in the conductor and the magnetic field. </a:t>
            </a:r>
          </a:p>
        </p:txBody>
      </p:sp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12.12 Flemings Left Hand Rule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800355"/>
            <a:ext cx="7501128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chemeClr val="tx1"/>
                </a:solidFill>
                <a:sym typeface="Calibri" panose="020F0502020204030204"/>
              </a:rPr>
              <a:t>In what direction do you position the middle and index finger when determining force?</a:t>
            </a:r>
          </a:p>
        </p:txBody>
      </p:sp>
      <p:pic>
        <p:nvPicPr>
          <p:cNvPr id="9" name="Picture 8" descr="Diagram&#10;&#10;Description automatically generated"/>
          <p:cNvPicPr>
            <a:picLocks noChangeAspect="1"/>
          </p:cNvPicPr>
          <p:nvPr/>
        </p:nvPicPr>
        <p:blipFill rotWithShape="1">
          <a:blip r:embed="rId3"/>
          <a:srcRect l="7886"/>
          <a:stretch>
            <a:fillRect/>
          </a:stretch>
        </p:blipFill>
        <p:spPr>
          <a:xfrm>
            <a:off x="818786" y="1877568"/>
            <a:ext cx="3887326" cy="42201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27742" y="2274838"/>
            <a:ext cx="4668252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When pointing the index finger in the direction of the magnetic field point it from north to south pole.</a:t>
            </a:r>
          </a:p>
        </p:txBody>
      </p:sp>
      <p:pic>
        <p:nvPicPr>
          <p:cNvPr id="4" name="Picture 3" descr="Graphical user interface, text, application&#10;&#10;Description automatically generated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8" t="21190" r="10238" b="19650"/>
          <a:stretch>
            <a:fillRect/>
          </a:stretch>
        </p:blipFill>
        <p:spPr>
          <a:xfrm>
            <a:off x="5299957" y="3662753"/>
            <a:ext cx="2819915" cy="2097797"/>
          </a:xfrm>
          <a:prstGeom prst="rect">
            <a:avLst/>
          </a:prstGeom>
        </p:spPr>
      </p:pic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12.12 Flemings Left Hand Rule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800355"/>
            <a:ext cx="7501128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chemeClr val="tx1"/>
                </a:solidFill>
                <a:sym typeface="Calibri" panose="020F0502020204030204"/>
              </a:rPr>
              <a:t>In what direction do you position the middle and index finger when determining force?</a:t>
            </a:r>
          </a:p>
        </p:txBody>
      </p:sp>
      <p:pic>
        <p:nvPicPr>
          <p:cNvPr id="9" name="Picture 8" descr="Diagram&#10;&#10;Description automatically generated"/>
          <p:cNvPicPr>
            <a:picLocks noChangeAspect="1"/>
          </p:cNvPicPr>
          <p:nvPr/>
        </p:nvPicPr>
        <p:blipFill rotWithShape="1">
          <a:blip r:embed="rId3"/>
          <a:srcRect l="7886"/>
          <a:stretch>
            <a:fillRect/>
          </a:stretch>
        </p:blipFill>
        <p:spPr>
          <a:xfrm>
            <a:off x="818786" y="1877568"/>
            <a:ext cx="3887326" cy="42201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27742" y="2274838"/>
            <a:ext cx="4668252" cy="150810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When pointing the middle finger for the direction of current remember that current flows from the positive to negative terminal.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5735"/>
          <a:stretch>
            <a:fillRect/>
          </a:stretch>
        </p:blipFill>
        <p:spPr>
          <a:xfrm>
            <a:off x="6858508" y="3987636"/>
            <a:ext cx="2166620" cy="2025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09153" y="3879750"/>
            <a:ext cx="1680777" cy="369328"/>
          </a:xfrm>
          <a:prstGeom prst="rect">
            <a:avLst/>
          </a:prstGeom>
          <a:noFill/>
          <a:ln w="38100" cap="flat">
            <a:solidFill>
              <a:srgbClr val="4F81B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Positive Terminal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858508" y="4053016"/>
            <a:ext cx="959200" cy="127196"/>
          </a:xfrm>
          <a:prstGeom prst="straightConnector1">
            <a:avLst/>
          </a:prstGeom>
          <a:noFill/>
          <a:ln w="381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/>
          <p:cNvCxnSpPr/>
          <p:nvPr/>
        </p:nvCxnSpPr>
        <p:spPr>
          <a:xfrm>
            <a:off x="6858508" y="4316627"/>
            <a:ext cx="0" cy="1359243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/>
          <p:cNvCxnSpPr/>
          <p:nvPr/>
        </p:nvCxnSpPr>
        <p:spPr>
          <a:xfrm>
            <a:off x="7003394" y="5951838"/>
            <a:ext cx="1876848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Arrow Connector 14"/>
          <p:cNvCxnSpPr/>
          <p:nvPr/>
        </p:nvCxnSpPr>
        <p:spPr>
          <a:xfrm flipV="1">
            <a:off x="8950772" y="4257316"/>
            <a:ext cx="0" cy="1318054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12.12 Flemings Left Hand Rule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84374" y="3555585"/>
            <a:ext cx="8646530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Force = Magnetic Flux Density x Current x Length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8410" y="4263730"/>
            <a:ext cx="2017536" cy="615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400" b="1" i="1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F = B x </a:t>
            </a:r>
            <a:r>
              <a:rPr kumimoji="0" lang="en-US" sz="3400" b="1" i="1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Times" pitchFamily="2" charset="0"/>
                <a:ea typeface="+mn-ea"/>
                <a:cs typeface="+mn-cs"/>
                <a:sym typeface="Calibri" panose="020F0502020204030204"/>
              </a:rPr>
              <a:t>I</a:t>
            </a:r>
            <a:r>
              <a:rPr kumimoji="0" lang="en-US" sz="3400" b="1" i="1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x 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2174" y="2148812"/>
            <a:ext cx="2906270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Newtons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/>
              </a:rPr>
              <a:t>N</a:t>
            </a:r>
            <a:endParaRPr kumimoji="0" lang="en-US" sz="24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262077" y="2765726"/>
            <a:ext cx="472999" cy="79885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/>
          <p:cNvSpPr txBox="1"/>
          <p:nvPr/>
        </p:nvSpPr>
        <p:spPr>
          <a:xfrm>
            <a:off x="1390189" y="5270456"/>
            <a:ext cx="2906270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Tesla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/>
              </a:rPr>
              <a:t>T</a:t>
            </a:r>
            <a:endParaRPr kumimoji="0" lang="en-US" sz="24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739585" y="4140356"/>
            <a:ext cx="207478" cy="1005597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TextBox 18"/>
          <p:cNvSpPr txBox="1"/>
          <p:nvPr/>
        </p:nvSpPr>
        <p:spPr>
          <a:xfrm>
            <a:off x="4968392" y="5270456"/>
            <a:ext cx="2906270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Amperes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/>
              </a:rPr>
              <a:t>A</a:t>
            </a:r>
            <a:endParaRPr kumimoji="0" lang="en-US" sz="24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6317788" y="4140356"/>
            <a:ext cx="207478" cy="1005597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TextBox 20"/>
          <p:cNvSpPr txBox="1"/>
          <p:nvPr/>
        </p:nvSpPr>
        <p:spPr>
          <a:xfrm>
            <a:off x="6629003" y="2212520"/>
            <a:ext cx="2906270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/>
              </a:rPr>
              <a:t>Metres</a:t>
            </a:r>
            <a:endParaRPr kumimoji="0" lang="en-US" sz="24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/>
              </a:rPr>
              <a:t>m</a:t>
            </a:r>
            <a:endParaRPr kumimoji="0" lang="en-US" sz="24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082138" y="3074819"/>
            <a:ext cx="0" cy="604029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extBox 1"/>
          <p:cNvSpPr txBox="1"/>
          <p:nvPr/>
        </p:nvSpPr>
        <p:spPr>
          <a:xfrm>
            <a:off x="1487424" y="808018"/>
            <a:ext cx="7312606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chemeClr val="tx1"/>
                </a:solidFill>
                <a:sym typeface="Calibri" panose="020F0502020204030204"/>
              </a:rPr>
              <a:t>What is the equation for magnetic flux density?</a:t>
            </a:r>
          </a:p>
        </p:txBody>
      </p:sp>
      <p:sp>
        <p:nvSpPr>
          <p:cNvPr id="4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12.13 Magnetic Flux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69111" y="1838662"/>
          <a:ext cx="5241358" cy="4173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anose="020F0502020204030204" charset="0"/>
                          <a:cs typeface="Calibri" panose="020F0502020204030204" charset="0"/>
                        </a:rPr>
                        <a:t>45cm = 0.45m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752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F = B x I x 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F = 2 x 2.5 x 0.45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i="0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2.25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2.25N</a:t>
                      </a:r>
                      <a:endParaRPr kumimoji="0" lang="en-US" sz="22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5073" y="767807"/>
            <a:ext cx="8447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Calculate force when magnetic flux density is 2T, current is 2.5A and length is 45cm.</a:t>
            </a:r>
            <a:endParaRPr lang="en-GB" sz="2800" b="1" dirty="0">
              <a:solidFill>
                <a:schemeClr val="tx1"/>
              </a:solidFill>
              <a:sym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57986" y="1947099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6044" y="2797711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0961" y="3756760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40961" y="5221864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23911" y="4511205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70638" y="1960593"/>
            <a:ext cx="3441810" cy="461661"/>
            <a:chOff x="5570638" y="2512683"/>
            <a:chExt cx="3441810" cy="461661"/>
          </a:xfrm>
        </p:grpSpPr>
        <p:sp>
          <p:nvSpPr>
            <p:cNvPr id="10" name="TextBox 9"/>
            <p:cNvSpPr txBox="1"/>
            <p:nvPr/>
          </p:nvSpPr>
          <p:spPr>
            <a:xfrm>
              <a:off x="6052411" y="2512683"/>
              <a:ext cx="2960037" cy="461661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Usually 1 mark for this.</a:t>
              </a:r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flipH="1" flipV="1">
              <a:off x="5570638" y="2743513"/>
              <a:ext cx="481773" cy="1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8" name="Group 27"/>
          <p:cNvGrpSpPr/>
          <p:nvPr/>
        </p:nvGrpSpPr>
        <p:grpSpPr>
          <a:xfrm>
            <a:off x="5236029" y="4665487"/>
            <a:ext cx="3773672" cy="1200325"/>
            <a:chOff x="5236029" y="1299150"/>
            <a:chExt cx="3773672" cy="1200325"/>
          </a:xfrm>
        </p:grpSpPr>
        <p:sp>
          <p:nvSpPr>
            <p:cNvPr id="29" name="TextBox 28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Answer to 2 </a:t>
              </a:r>
              <a:r>
                <a:rPr lang="en-US" sz="2400" dirty="0" err="1">
                  <a:latin typeface="+mn-lt"/>
                  <a:ea typeface="+mn-ea"/>
                  <a:cs typeface="+mn-cs"/>
                  <a:sym typeface="Calibri" panose="020F0502020204030204"/>
                </a:rPr>
                <a:t>s.f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 which is the same as the values in the qu.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cxnSp>
          <p:nvCxnSpPr>
            <p:cNvPr id="30" name="Straight Arrow Connector 29"/>
            <p:cNvCxnSpPr>
              <a:stCxn id="29" idx="1"/>
            </p:cNvCxnSpPr>
            <p:nvPr/>
          </p:nvCxnSpPr>
          <p:spPr>
            <a:xfrm flipH="1">
              <a:off x="5236029" y="1899313"/>
              <a:ext cx="813635" cy="318721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12.13 Magnetic Flux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07065" y="1044702"/>
          <a:ext cx="8167402" cy="4926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070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charset="0"/>
                          <a:cs typeface="Calibri" panose="020F0502020204030204" charset="0"/>
                        </a:rPr>
                        <a:t>Calculate force when..</a:t>
                      </a:r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>
                          <a:latin typeface="Calibri" panose="020F0502020204030204" charset="0"/>
                          <a:cs typeface="Calibri" panose="020F0502020204030204" charset="0"/>
                        </a:rPr>
                        <a:t>Magnetic flux density is 2T, current is 3A and length is 1.5m</a:t>
                      </a:r>
                      <a:endParaRPr lang="en-US" sz="180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Magnetic flux density is 10T, current is 5A and length is 30cm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Magnetic flux density is 1.5T, current is 300mA and length is 10cm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57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dirty="0"/>
                        <a:t>Convert Units</a:t>
                      </a:r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30cm = 0.3m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300mA =0.3A</a:t>
                      </a:r>
                    </a:p>
                    <a:p>
                      <a:pPr algn="ctr"/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10cm = 0.1m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57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dirty="0"/>
                        <a:t>Write down the formula.</a:t>
                      </a:r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dirty="0">
                          <a:latin typeface="Calibri" panose="020F0502020204030204" charset="0"/>
                          <a:cs typeface="Calibri" panose="020F0502020204030204" charset="0"/>
                        </a:rPr>
                        <a:t>F = B x I x 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F = B x I x 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F = B x I x l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757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dirty="0"/>
                        <a:t>Substitute Values</a:t>
                      </a:r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F = 2 x 3 x 1.5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F = 10 x 5 x 0.3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F = 1.5 x 0.3 x 0.1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757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dirty="0"/>
                        <a:t>Do the Maths</a:t>
                      </a:r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0.045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757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dirty="0"/>
                        <a:t>Round and add units.</a:t>
                      </a:r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9N</a:t>
                      </a:r>
                      <a:endParaRPr lang="en-US" sz="200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15N</a:t>
                      </a:r>
                      <a:endParaRPr kumimoji="0" lang="en-US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0.045N</a:t>
                      </a:r>
                      <a:endParaRPr kumimoji="0" lang="en-US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716410" y="2424874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16410" y="3183951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66769" y="4006407"/>
            <a:ext cx="17678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29102" y="4720161"/>
            <a:ext cx="183896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09009" y="5426342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877759" y="2471092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929298" y="3183951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49275" y="3942672"/>
            <a:ext cx="17678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597950" y="4539237"/>
            <a:ext cx="1838960" cy="64632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90766" y="5465440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956638" y="2359716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039108" y="2591860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760417" y="3210726"/>
            <a:ext cx="1942221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12047" y="3986194"/>
            <a:ext cx="1838960" cy="33855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600" dirty="0"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956638" y="4757884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25407" y="5465440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12.13 Magnetic Flux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72859" y="1094722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chemeClr val="tx1"/>
                </a:solidFill>
                <a:sym typeface="Calibri" panose="020F0502020204030204"/>
              </a:rPr>
              <a:t>What are the poles of a magnet?</a:t>
            </a:r>
          </a:p>
        </p:txBody>
      </p:sp>
      <p:pic>
        <p:nvPicPr>
          <p:cNvPr id="4" name="Picture 3" descr="Graphical user interface, text, application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8" t="21190" r="10238" b="19650"/>
          <a:stretch>
            <a:fillRect/>
          </a:stretch>
        </p:blipFill>
        <p:spPr>
          <a:xfrm>
            <a:off x="5409685" y="1766406"/>
            <a:ext cx="3336472" cy="2482075"/>
          </a:xfrm>
          <a:prstGeom prst="rect">
            <a:avLst/>
          </a:prstGeom>
        </p:spPr>
      </p:pic>
      <p:pic>
        <p:nvPicPr>
          <p:cNvPr id="6" name="Picture 5" descr="Diagram&#10;&#10;Description automatically generated with low confidenc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9" t="12945" r="9635" b="14664"/>
          <a:stretch>
            <a:fillRect/>
          </a:stretch>
        </p:blipFill>
        <p:spPr>
          <a:xfrm>
            <a:off x="1912104" y="1724152"/>
            <a:ext cx="2958336" cy="26611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41433" y="4201539"/>
            <a:ext cx="5153181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When two magnets are brought close together they exert a force on each other.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8567" y="2123367"/>
            <a:ext cx="2467073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Two like poles repel each other.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77921" y="3671400"/>
            <a:ext cx="1803519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Two unlike poles attract each other.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1433" y="5138561"/>
            <a:ext cx="4668252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Attraction and repulsion between two magnetic poles are examples of non-contact force. 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12.1 Poles of a Magnet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69111" y="1838662"/>
          <a:ext cx="5241358" cy="45403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752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F = B x I x 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2.8 = 0.01 x 50 x l</a:t>
                      </a:r>
                      <a:endParaRPr kumimoji="0" lang="en-US" sz="22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2.8 = 0.5 l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l = 2.8 / 0.5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= 5.6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5.6m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5073" y="767807"/>
            <a:ext cx="84473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Calculate length when the current is 50A and the force is 2.8N</a:t>
            </a:r>
          </a:p>
          <a:p>
            <a:pPr algn="just"/>
            <a:endParaRPr lang="en-GB" sz="2800" b="1" dirty="0">
              <a:solidFill>
                <a:schemeClr val="tx1"/>
              </a:solidFill>
              <a:sym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57986" y="1947099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6044" y="2797711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0961" y="3756760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89627" y="5719214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89627" y="4522546"/>
            <a:ext cx="2496178" cy="92332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70638" y="1960593"/>
            <a:ext cx="3441810" cy="461661"/>
            <a:chOff x="5570638" y="2512683"/>
            <a:chExt cx="3441810" cy="461661"/>
          </a:xfrm>
        </p:grpSpPr>
        <p:sp>
          <p:nvSpPr>
            <p:cNvPr id="10" name="TextBox 9"/>
            <p:cNvSpPr txBox="1"/>
            <p:nvPr/>
          </p:nvSpPr>
          <p:spPr>
            <a:xfrm>
              <a:off x="6052411" y="2512683"/>
              <a:ext cx="2960037" cy="461661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Usually 1 mark for this.</a:t>
              </a:r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flipH="1" flipV="1">
              <a:off x="5570638" y="2743513"/>
              <a:ext cx="481773" cy="1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8" name="Group 27"/>
          <p:cNvGrpSpPr/>
          <p:nvPr/>
        </p:nvGrpSpPr>
        <p:grpSpPr>
          <a:xfrm>
            <a:off x="5236029" y="4665487"/>
            <a:ext cx="3773672" cy="1200325"/>
            <a:chOff x="5236029" y="1299150"/>
            <a:chExt cx="3773672" cy="1200325"/>
          </a:xfrm>
        </p:grpSpPr>
        <p:sp>
          <p:nvSpPr>
            <p:cNvPr id="29" name="TextBox 28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Answer to 2 </a:t>
              </a:r>
              <a:r>
                <a:rPr lang="en-US" sz="2400" dirty="0" err="1">
                  <a:latin typeface="+mn-lt"/>
                  <a:ea typeface="+mn-ea"/>
                  <a:cs typeface="+mn-cs"/>
                  <a:sym typeface="Calibri" panose="020F0502020204030204"/>
                </a:rPr>
                <a:t>s.f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 which is the same as the values in the qu.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cxnSp>
          <p:nvCxnSpPr>
            <p:cNvPr id="30" name="Straight Arrow Connector 29"/>
            <p:cNvCxnSpPr>
              <a:stCxn id="29" idx="1"/>
            </p:cNvCxnSpPr>
            <p:nvPr/>
          </p:nvCxnSpPr>
          <p:spPr>
            <a:xfrm flipH="1">
              <a:off x="5236029" y="1899313"/>
              <a:ext cx="813635" cy="318721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12.13 Magnetic Flux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07065" y="1044702"/>
          <a:ext cx="8167402" cy="50268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07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charset="0"/>
                          <a:cs typeface="Calibri" panose="020F0502020204030204" charset="0"/>
                        </a:rPr>
                        <a:t>Calculate length when...</a:t>
                      </a:r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The current is 10A and the force is 2N</a:t>
                      </a:r>
                      <a:endParaRPr lang="en-US" sz="2000" b="0" i="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The current is 950mA and the force is 0.02N</a:t>
                      </a:r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The current is 25A and the force is 1.5N</a:t>
                      </a:r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57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dirty="0">
                          <a:latin typeface="Calibri" panose="020F0502020204030204" charset="0"/>
                          <a:cs typeface="Calibri" panose="020F0502020204030204" charset="0"/>
                        </a:rPr>
                        <a:t>Convert Units</a:t>
                      </a:r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950mA = 0.95A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57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dirty="0">
                          <a:latin typeface="Calibri" panose="020F0502020204030204" charset="0"/>
                          <a:cs typeface="Calibri" panose="020F0502020204030204" charset="0"/>
                        </a:rPr>
                        <a:t>Write down the formula.</a:t>
                      </a:r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F = B x I x 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F = B x I x 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F = B x I x l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757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dirty="0">
                          <a:latin typeface="Calibri" panose="020F0502020204030204" charset="0"/>
                          <a:cs typeface="Calibri" panose="020F0502020204030204" charset="0"/>
                        </a:rPr>
                        <a:t>Substitute Values</a:t>
                      </a:r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dirty="0">
                          <a:latin typeface="Calibri" panose="020F0502020204030204" charset="0"/>
                          <a:cs typeface="Calibri" panose="020F0502020204030204" charset="0"/>
                        </a:rPr>
                        <a:t>2 = 0.01 x 10 x l</a:t>
                      </a:r>
                      <a:endParaRPr lang="en-US" sz="2000" i="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0.02 = 0.01 x 0.95 x l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1.5 = 0.01 x 25 x l</a:t>
                      </a:r>
                      <a:endParaRPr kumimoji="0" lang="en-US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757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dirty="0">
                          <a:latin typeface="Calibri" panose="020F0502020204030204" charset="0"/>
                          <a:cs typeface="Calibri" panose="020F0502020204030204" charset="0"/>
                        </a:rPr>
                        <a:t>Do the </a:t>
                      </a:r>
                      <a:r>
                        <a:rPr lang="en-US" sz="2000" b="0" dirty="0" err="1">
                          <a:latin typeface="Calibri" panose="020F0502020204030204" charset="0"/>
                          <a:cs typeface="Calibri" panose="020F0502020204030204" charset="0"/>
                        </a:rPr>
                        <a:t>Maths</a:t>
                      </a:r>
                      <a:endParaRPr lang="en-US" sz="2000" b="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2 = 0.1 x l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l = 2 / 0.1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= 20</a:t>
                      </a:r>
                      <a:endParaRPr lang="en-US" sz="2000" b="0" i="0" u="none" baseline="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0.02 = 0.0095 x l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l = 0.02 / 0.009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= </a:t>
                      </a:r>
                      <a:r>
                        <a:rPr lang="en-US" sz="20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2.1052631579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1.5 = 0.25 x l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l = 1.5 / 0.25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= 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757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dirty="0">
                          <a:latin typeface="Calibri" panose="020F0502020204030204" charset="0"/>
                          <a:cs typeface="Calibri" panose="020F0502020204030204" charset="0"/>
                        </a:rPr>
                        <a:t>Answer with Units</a:t>
                      </a:r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20m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2.1m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6m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630682" y="2239130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630682" y="2998207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59562" y="3834922"/>
            <a:ext cx="17678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88442" y="4371327"/>
            <a:ext cx="1838960" cy="923326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23281" y="5531206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92031" y="2285348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43570" y="2998207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17320" y="3749896"/>
            <a:ext cx="1955360" cy="369506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598358" y="4371327"/>
            <a:ext cx="1838960" cy="923326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05038" y="5570304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870910" y="2173972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953380" y="2406116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870910" y="3026694"/>
            <a:ext cx="1942221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726319" y="3800450"/>
            <a:ext cx="1955360" cy="33855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600" dirty="0"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939679" y="4369840"/>
            <a:ext cx="1625600" cy="923326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39679" y="5570304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12.13 Magnetic Flux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69111" y="1516929"/>
          <a:ext cx="5241358" cy="45715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1.2kN = 1200N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1km =1000m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752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F = B x I x 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1200 = 0.01 x  I  x 1000</a:t>
                      </a:r>
                      <a:endParaRPr kumimoji="0" lang="en-US" sz="22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1200 = 10 I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I = 1200 / 10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= 120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120A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5073" y="767807"/>
            <a:ext cx="84473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Calculate current when the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force on a 1km wire is 1.2kN</a:t>
            </a:r>
            <a:endParaRPr lang="en-US" sz="2800" dirty="0"/>
          </a:p>
          <a:p>
            <a:pPr algn="just"/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just"/>
            <a:endParaRPr lang="en-GB" sz="2800" b="1" dirty="0">
              <a:solidFill>
                <a:schemeClr val="tx1"/>
              </a:solidFill>
              <a:sym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71767" y="1570632"/>
            <a:ext cx="2146852" cy="646327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6044" y="2475978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74460" y="3435027"/>
            <a:ext cx="2662679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74460" y="5345966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89627" y="4275038"/>
            <a:ext cx="2496178" cy="92332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70638" y="1638860"/>
            <a:ext cx="3441810" cy="461661"/>
            <a:chOff x="5570638" y="2512683"/>
            <a:chExt cx="3441810" cy="461661"/>
          </a:xfrm>
        </p:grpSpPr>
        <p:sp>
          <p:nvSpPr>
            <p:cNvPr id="10" name="TextBox 9"/>
            <p:cNvSpPr txBox="1"/>
            <p:nvPr/>
          </p:nvSpPr>
          <p:spPr>
            <a:xfrm>
              <a:off x="6052411" y="2512683"/>
              <a:ext cx="2960037" cy="461661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Usually 1 mark for this.</a:t>
              </a:r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flipH="1" flipV="1">
              <a:off x="5570638" y="2743513"/>
              <a:ext cx="481773" cy="1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8" name="Group 27"/>
          <p:cNvGrpSpPr/>
          <p:nvPr/>
        </p:nvGrpSpPr>
        <p:grpSpPr>
          <a:xfrm>
            <a:off x="5252720" y="4343754"/>
            <a:ext cx="3756981" cy="1260629"/>
            <a:chOff x="5252720" y="1299150"/>
            <a:chExt cx="3756981" cy="1260629"/>
          </a:xfrm>
        </p:grpSpPr>
        <p:sp>
          <p:nvSpPr>
            <p:cNvPr id="29" name="TextBox 28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Answer to 2 </a:t>
              </a:r>
              <a:r>
                <a:rPr lang="en-US" sz="2400" dirty="0" err="1">
                  <a:latin typeface="+mn-lt"/>
                  <a:ea typeface="+mn-ea"/>
                  <a:cs typeface="+mn-cs"/>
                  <a:sym typeface="Calibri" panose="020F0502020204030204"/>
                </a:rPr>
                <a:t>s.f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 which is the same as the values in the qu.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cxnSp>
          <p:nvCxnSpPr>
            <p:cNvPr id="30" name="Straight Arrow Connector 29"/>
            <p:cNvCxnSpPr>
              <a:stCxn id="29" idx="1"/>
            </p:cNvCxnSpPr>
            <p:nvPr/>
          </p:nvCxnSpPr>
          <p:spPr>
            <a:xfrm flipH="1">
              <a:off x="5252720" y="1899313"/>
              <a:ext cx="796944" cy="660466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12.13 Magnetic Flux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07065" y="1044702"/>
          <a:ext cx="8167402" cy="51992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070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Calibri" panose="020F0502020204030204" charset="0"/>
                          <a:cs typeface="Calibri" panose="020F0502020204030204" charset="0"/>
                        </a:rPr>
                        <a:t>Calculate current when...</a:t>
                      </a:r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The force on a 1m wire is 10N</a:t>
                      </a:r>
                      <a:endParaRPr lang="en-US" sz="22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The force on a 10cm wire is 0.5N</a:t>
                      </a:r>
                      <a:endParaRPr lang="en-US" sz="22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The force on a 25cm wire is 0.82N</a:t>
                      </a:r>
                      <a:endParaRPr lang="en-US" sz="22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57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dirty="0">
                          <a:latin typeface="Calibri" panose="020F0502020204030204" charset="0"/>
                          <a:cs typeface="Calibri" panose="020F0502020204030204" charset="0"/>
                        </a:rPr>
                        <a:t>Convert Units</a:t>
                      </a:r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anose="020F0502020204030204" charset="0"/>
                          <a:cs typeface="Calibri" panose="020F050202020403020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anose="020F0502020204030204" charset="0"/>
                          <a:cs typeface="Calibri" panose="020F0502020204030204" charset="0"/>
                        </a:rPr>
                        <a:t>10cm = 0.1m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25cm  = 0.25m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57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dirty="0">
                          <a:latin typeface="Calibri" panose="020F0502020204030204" charset="0"/>
                          <a:cs typeface="Calibri" panose="020F0502020204030204" charset="0"/>
                        </a:rPr>
                        <a:t>Write down the formula.</a:t>
                      </a:r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F = B x I x 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F = B x I x 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F = B x I x l</a:t>
                      </a:r>
                      <a:endParaRPr kumimoji="0" lang="en-US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757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dirty="0">
                          <a:latin typeface="Calibri" panose="020F0502020204030204" charset="0"/>
                          <a:cs typeface="Calibri" panose="020F0502020204030204" charset="0"/>
                        </a:rPr>
                        <a:t>Substitute Values</a:t>
                      </a:r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i="0" dirty="0">
                          <a:latin typeface="Calibri" panose="020F0502020204030204" charset="0"/>
                          <a:cs typeface="Calibri" panose="020F0502020204030204" charset="0"/>
                        </a:rPr>
                        <a:t>10 = 0.01 x 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 I  x 1</a:t>
                      </a:r>
                      <a:endParaRPr lang="en-US" sz="2200" i="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0.5 = 0.01 x  I  x 0.1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0.82 = 0.01 x  I  x 0.25</a:t>
                      </a:r>
                      <a:endParaRPr kumimoji="0" lang="en-US" sz="22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757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dirty="0">
                          <a:latin typeface="Calibri" panose="020F0502020204030204" charset="0"/>
                          <a:cs typeface="Calibri" panose="020F0502020204030204" charset="0"/>
                        </a:rPr>
                        <a:t>Do the </a:t>
                      </a:r>
                      <a:r>
                        <a:rPr lang="en-US" sz="2000" b="0" dirty="0" err="1">
                          <a:latin typeface="Calibri" panose="020F0502020204030204" charset="0"/>
                          <a:cs typeface="Calibri" panose="020F0502020204030204" charset="0"/>
                        </a:rPr>
                        <a:t>Maths</a:t>
                      </a:r>
                      <a:endParaRPr lang="en-US" sz="2000" b="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10 = 0.01 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I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I = 10 / 0.01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= 1000</a:t>
                      </a:r>
                      <a:endParaRPr lang="en-US" sz="2200" b="0" i="0" u="none" baseline="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0.5 = 0.001 I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I = 0.5 / 0.001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= 500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0.82 = 0.0025 I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I = 0.82 / 0.002=328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757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dirty="0">
                          <a:latin typeface="Calibri" panose="020F0502020204030204" charset="0"/>
                          <a:cs typeface="Calibri" panose="020F0502020204030204" charset="0"/>
                        </a:rPr>
                        <a:t>Answer with Units</a:t>
                      </a:r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1000A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500A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328A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59562" y="2406116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623281" y="3144520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17322" y="3866313"/>
            <a:ext cx="1910080" cy="268461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59562" y="4521030"/>
            <a:ext cx="1838960" cy="923326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94401" y="5680909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15236" y="2388758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26958" y="3135833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569572" y="3765268"/>
            <a:ext cx="1955360" cy="369506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69478" y="4521030"/>
            <a:ext cx="1838960" cy="923326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76158" y="5720007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870910" y="2173972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953380" y="2406116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870910" y="3144520"/>
            <a:ext cx="1942221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774799" y="3730145"/>
            <a:ext cx="1955360" cy="584771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600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600" dirty="0"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878651" y="4452713"/>
            <a:ext cx="1838959" cy="923326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10799" y="5720007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12.13 Magnetic Flux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2"/>
          <a:stretch>
            <a:fillRect/>
          </a:stretch>
        </p:blipFill>
        <p:spPr>
          <a:xfrm>
            <a:off x="3845986" y="1679493"/>
            <a:ext cx="4954044" cy="25917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4254" y="2009122"/>
            <a:ext cx="5982717" cy="1154162"/>
          </a:xfrm>
          <a:prstGeom prst="rect">
            <a:avLst/>
          </a:prstGeom>
          <a:solidFill>
            <a:schemeClr val="bg1"/>
          </a:solidFill>
          <a:ln w="57150">
            <a:solidFill>
              <a:srgbClr val="4A7CB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300" dirty="0"/>
              <a:t>A simple electric motor can be built using a coil of wire that is free to rotate between two opposite magnetic poles. </a:t>
            </a:r>
            <a:endParaRPr lang="en-US" sz="23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0" y="1094722"/>
            <a:ext cx="7276030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chemeClr val="tx1"/>
                </a:solidFill>
                <a:sym typeface="Calibri" panose="020F0502020204030204"/>
              </a:rPr>
              <a:t>How does an electric motor work?</a:t>
            </a:r>
          </a:p>
        </p:txBody>
      </p:sp>
      <p:graphicFrame>
        <p:nvGraphicFramePr>
          <p:cNvPr id="12" name="Table 5"/>
          <p:cNvGraphicFramePr>
            <a:graphicFrameLocks noGrp="1"/>
          </p:cNvGraphicFramePr>
          <p:nvPr/>
        </p:nvGraphicFramePr>
        <p:xfrm>
          <a:off x="704254" y="4481758"/>
          <a:ext cx="8201985" cy="15286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8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3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62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49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b="0" dirty="0">
                          <a:latin typeface="Calibri" panose="020F0502020204030204" charset="0"/>
                          <a:cs typeface="Calibri" panose="020F0502020204030204" charset="0"/>
                        </a:rPr>
                        <a:t>Electric Motor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A device that has a coil of wire carrying a magnetic field that tends to rotate.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3054520" y="5299100"/>
            <a:ext cx="5745510" cy="65844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4253" y="3307879"/>
            <a:ext cx="5982717" cy="800219"/>
          </a:xfrm>
          <a:prstGeom prst="rect">
            <a:avLst/>
          </a:prstGeom>
          <a:solidFill>
            <a:schemeClr val="bg1"/>
          </a:solidFill>
          <a:ln w="57150">
            <a:solidFill>
              <a:srgbClr val="4A7CB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300" dirty="0"/>
              <a:t>When an electric current flows through the coil, the coil experiences a force and moves.</a:t>
            </a:r>
            <a:endParaRPr lang="en-US" sz="2300" dirty="0"/>
          </a:p>
        </p:txBody>
      </p:sp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12.14 Motor Effect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2"/>
          <a:stretch>
            <a:fillRect/>
          </a:stretch>
        </p:blipFill>
        <p:spPr>
          <a:xfrm>
            <a:off x="3845986" y="1679493"/>
            <a:ext cx="4954044" cy="25917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4627" y="4400414"/>
            <a:ext cx="5982717" cy="800219"/>
          </a:xfrm>
          <a:prstGeom prst="rect">
            <a:avLst/>
          </a:prstGeom>
          <a:solidFill>
            <a:schemeClr val="bg1"/>
          </a:solidFill>
          <a:ln w="57150">
            <a:solidFill>
              <a:srgbClr val="4A7CB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300" dirty="0"/>
              <a:t>This makes sure that the current in each side of the coil of wire is going in the same direction.</a:t>
            </a:r>
            <a:endParaRPr lang="en-US" sz="2300" dirty="0"/>
          </a:p>
        </p:txBody>
      </p:sp>
      <p:sp>
        <p:nvSpPr>
          <p:cNvPr id="10" name="TextBox 9"/>
          <p:cNvSpPr txBox="1"/>
          <p:nvPr/>
        </p:nvSpPr>
        <p:spPr>
          <a:xfrm>
            <a:off x="1430614" y="1094722"/>
            <a:ext cx="7369416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chemeClr val="tx1"/>
                </a:solidFill>
                <a:sym typeface="Calibri" panose="020F0502020204030204"/>
              </a:rPr>
              <a:t>What does the split ring do?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4627" y="5329783"/>
            <a:ext cx="5982717" cy="1154162"/>
          </a:xfrm>
          <a:prstGeom prst="rect">
            <a:avLst/>
          </a:prstGeom>
          <a:solidFill>
            <a:schemeClr val="bg1"/>
          </a:solidFill>
          <a:ln w="57150">
            <a:solidFill>
              <a:srgbClr val="4A7CB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300" dirty="0"/>
              <a:t>This means the force continues to act downwards on one side and upwards on the other.</a:t>
            </a:r>
            <a:endParaRPr lang="en-US" sz="2300" dirty="0"/>
          </a:p>
        </p:txBody>
      </p:sp>
      <p:cxnSp>
        <p:nvCxnSpPr>
          <p:cNvPr id="6" name="Straight Arrow Connector 5"/>
          <p:cNvCxnSpPr>
            <a:stCxn id="7" idx="0"/>
          </p:cNvCxnSpPr>
          <p:nvPr/>
        </p:nvCxnSpPr>
        <p:spPr>
          <a:xfrm flipV="1">
            <a:off x="3845986" y="3758758"/>
            <a:ext cx="1051691" cy="641656"/>
          </a:xfrm>
          <a:prstGeom prst="straightConnector1">
            <a:avLst/>
          </a:prstGeom>
          <a:noFill/>
          <a:ln w="57150" cap="flat">
            <a:solidFill>
              <a:srgbClr val="4F81BD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12.14 Motor Effect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/>
          <p:cNvPicPr>
            <a:picLocks noChangeAspect="1"/>
          </p:cNvPicPr>
          <p:nvPr/>
        </p:nvPicPr>
        <p:blipFill rotWithShape="1">
          <a:blip r:embed="rId3"/>
          <a:srcRect l="3397" t="8085" r="3135" b="10736"/>
          <a:stretch>
            <a:fillRect/>
          </a:stretch>
        </p:blipFill>
        <p:spPr>
          <a:xfrm>
            <a:off x="4325786" y="1550299"/>
            <a:ext cx="4474244" cy="38859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4254" y="2268808"/>
            <a:ext cx="4205949" cy="954107"/>
          </a:xfrm>
          <a:prstGeom prst="rect">
            <a:avLst/>
          </a:prstGeom>
          <a:solidFill>
            <a:schemeClr val="bg1"/>
          </a:solidFill>
          <a:ln w="57150">
            <a:solidFill>
              <a:srgbClr val="4A7CB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direction of the magnets can be reversed.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430614" y="794098"/>
            <a:ext cx="7369416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chemeClr val="tx1"/>
                </a:solidFill>
                <a:sym typeface="Calibri" panose="020F0502020204030204"/>
              </a:rPr>
              <a:t>How can the direction in which a motor spins be changed?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254" y="3420686"/>
            <a:ext cx="4205949" cy="954107"/>
          </a:xfrm>
          <a:prstGeom prst="rect">
            <a:avLst/>
          </a:prstGeom>
          <a:solidFill>
            <a:schemeClr val="bg1"/>
          </a:solidFill>
          <a:ln w="57150">
            <a:solidFill>
              <a:srgbClr val="4A7CB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4F81BD"/>
                </a:solidFill>
              </a:rPr>
              <a:t>OR </a:t>
            </a:r>
            <a:r>
              <a:rPr lang="en-GB" sz="2800" dirty="0"/>
              <a:t>the direction of the current can be changed.</a:t>
            </a:r>
            <a:endParaRPr lang="en-US" sz="2800" dirty="0"/>
          </a:p>
        </p:txBody>
      </p:sp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12.14 Motor Effect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/>
          <p:cNvPicPr>
            <a:picLocks noChangeAspect="1"/>
          </p:cNvPicPr>
          <p:nvPr/>
        </p:nvPicPr>
        <p:blipFill rotWithShape="1">
          <a:blip r:embed="rId3"/>
          <a:srcRect l="3397" t="8085" r="3135" b="10736"/>
          <a:stretch>
            <a:fillRect/>
          </a:stretch>
        </p:blipFill>
        <p:spPr>
          <a:xfrm>
            <a:off x="4325786" y="1550299"/>
            <a:ext cx="4474244" cy="38859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4254" y="2268808"/>
            <a:ext cx="4205949" cy="954107"/>
          </a:xfrm>
          <a:prstGeom prst="rect">
            <a:avLst/>
          </a:prstGeom>
          <a:solidFill>
            <a:schemeClr val="bg1"/>
          </a:solidFill>
          <a:ln w="57150">
            <a:solidFill>
              <a:srgbClr val="4A7CB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strength of the magnets can be increased.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430614" y="794098"/>
            <a:ext cx="7369416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chemeClr val="tx1"/>
                </a:solidFill>
                <a:sym typeface="Calibri" panose="020F0502020204030204"/>
              </a:rPr>
              <a:t>How can the speed in which a motor spins be increased?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254" y="3420686"/>
            <a:ext cx="4205949" cy="954107"/>
          </a:xfrm>
          <a:prstGeom prst="rect">
            <a:avLst/>
          </a:prstGeom>
          <a:solidFill>
            <a:schemeClr val="bg1"/>
          </a:solidFill>
          <a:ln w="57150">
            <a:solidFill>
              <a:srgbClr val="4A7CB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strength of the current can also be increased.</a:t>
            </a:r>
            <a:endParaRPr lang="en-US" sz="2800" dirty="0"/>
          </a:p>
        </p:txBody>
      </p:sp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12.14 Motor Effect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1115678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permanent magnets?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12.2 Uses of Magnetic Materials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1395" y="2004099"/>
            <a:ext cx="3900605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An permanent magnet is made up of a magnetic material such as nickel, cobalt, steel and iron.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4017" y="3313380"/>
            <a:ext cx="3900605" cy="1569660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231F20"/>
                </a:solidFill>
                <a:latin typeface="ReithSans"/>
              </a:rPr>
              <a:t>A permanent magnet always causes a force on other magnets or magnetic materials.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884" y="5038159"/>
            <a:ext cx="3900605" cy="120032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231F20"/>
                </a:solidFill>
                <a:latin typeface="ReithSans"/>
              </a:rPr>
              <a:t>Bar magnets and horseshoe magnets are examples of permanent magnets.</a:t>
            </a:r>
          </a:p>
        </p:txBody>
      </p:sp>
      <p:pic>
        <p:nvPicPr>
          <p:cNvPr id="11" name="Picture 10" descr="Icon&#10;&#10;Description automatically generated with medium confidenc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4" t="9033" r="9020" b="9033"/>
          <a:stretch>
            <a:fillRect/>
          </a:stretch>
        </p:blipFill>
        <p:spPr>
          <a:xfrm>
            <a:off x="4845309" y="1798990"/>
            <a:ext cx="4074459" cy="411243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ree, outdoor, forest, wooded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72" y="2152238"/>
            <a:ext cx="5944674" cy="33434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1115678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induced magnets?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12.2 Uses of Magnetic Materials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5421" y="2525318"/>
            <a:ext cx="3900605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An induced magnet only becomes magnetised when placed in a magnetic field.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8043" y="3834599"/>
            <a:ext cx="3900605" cy="120032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231F20"/>
                </a:solidFill>
                <a:latin typeface="ReithSans"/>
              </a:rPr>
              <a:t>The magnetism is quickly lost when the magnet is removed from the magnetic field.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6704" y="848500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uses do we have for induced magnets?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7" name="Picture 6" descr="A picture containing tree, outdoor, forest, wooded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72" y="2152238"/>
            <a:ext cx="5944674" cy="33434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16907" y="1840012"/>
            <a:ext cx="4786509" cy="954107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charset="0"/>
                <a:cs typeface="Calibri" panose="020F0502020204030204" charset="0"/>
              </a:rPr>
              <a:t>Electromagnets can be used to sort metal waste.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16907" y="2997782"/>
            <a:ext cx="4786509" cy="954107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charset="0"/>
                <a:cs typeface="Calibri" panose="020F0502020204030204" charset="0"/>
              </a:rPr>
              <a:t>The magnet can become magnetised and attract metals.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16906" y="4155552"/>
            <a:ext cx="4786509" cy="181588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charset="0"/>
                <a:cs typeface="Calibri" panose="020F0502020204030204" charset="0"/>
              </a:rPr>
              <a:t>This can then be moved by the magnet and deposited in a different container when the electromagnet is demagnetised</a:t>
            </a:r>
          </a:p>
        </p:txBody>
      </p:sp>
      <p:sp>
        <p:nvSpPr>
          <p:cNvPr id="4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12.2 Uses of Magnetic Materials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72859" y="1094722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chemeClr val="tx1"/>
                </a:solidFill>
                <a:sym typeface="Calibri" panose="020F0502020204030204"/>
              </a:rPr>
              <a:t>What are permanent and induced magnets?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46758" y="1951103"/>
            <a:ext cx="3279371" cy="150810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When removed from the magnetic field an induced magnet loses most/all of its magnetism quickly. 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1600" y="4481758"/>
            <a:ext cx="3724639" cy="787506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aphicFrame>
        <p:nvGraphicFramePr>
          <p:cNvPr id="13" name="Table 5"/>
          <p:cNvGraphicFramePr>
            <a:graphicFrameLocks noGrp="1"/>
          </p:cNvGraphicFramePr>
          <p:nvPr/>
        </p:nvGraphicFramePr>
        <p:xfrm>
          <a:off x="704254" y="3632520"/>
          <a:ext cx="8201985" cy="23211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8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3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62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49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300" b="0" dirty="0"/>
                        <a:t>Permanent Magnet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A material that produces its own magnetic field.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49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300" b="0" dirty="0"/>
                        <a:t>Induced Magnet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A material that becomes a magnet when it is placed in a magnetic field.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2997370" y="4425523"/>
            <a:ext cx="5745510" cy="65844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54520" y="5216146"/>
            <a:ext cx="5745510" cy="65844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4254" y="2167497"/>
            <a:ext cx="2575256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Induced magnetism always causes a force of attraction. 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93378" y="1951103"/>
            <a:ext cx="2012862" cy="150810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Permanent magnets do not lose their magnetism.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12.3 </a:t>
            </a:r>
            <a:r>
              <a:rPr lang="en-US" altLang="en-US" sz="38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Permanent &amp; Induced Magnets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5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372859" y="1094722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chemeClr val="tx1"/>
                </a:solidFill>
                <a:sym typeface="Calibri" panose="020F0502020204030204"/>
              </a:rPr>
              <a:t>What is a magnetic field?</a:t>
            </a:r>
          </a:p>
        </p:txBody>
      </p:sp>
      <p:graphicFrame>
        <p:nvGraphicFramePr>
          <p:cNvPr id="22" name="Table 5"/>
          <p:cNvGraphicFramePr>
            <a:graphicFrameLocks noGrp="1"/>
          </p:cNvGraphicFramePr>
          <p:nvPr/>
        </p:nvGraphicFramePr>
        <p:xfrm>
          <a:off x="704254" y="4414852"/>
          <a:ext cx="8201985" cy="15591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8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3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62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49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b="0" dirty="0">
                          <a:latin typeface="Calibri" panose="020F0502020204030204" charset="0"/>
                          <a:cs typeface="Calibri" panose="020F0502020204030204" charset="0"/>
                        </a:rPr>
                        <a:t>Magnetic Field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The region around a magnet where a force acts on another magnet or magnetic material.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2886347" y="5244379"/>
            <a:ext cx="5913683" cy="65844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26" name="Picture 25" descr="Diagram&#10;&#10;Description automatically generated"/>
          <p:cNvPicPr>
            <a:picLocks noChangeAspect="1"/>
          </p:cNvPicPr>
          <p:nvPr/>
        </p:nvPicPr>
        <p:blipFill rotWithShape="1">
          <a:blip r:embed="rId3"/>
          <a:srcRect l="7069" t="17470" r="4603" b="41145"/>
          <a:stretch>
            <a:fillRect/>
          </a:stretch>
        </p:blipFill>
        <p:spPr>
          <a:xfrm>
            <a:off x="4757859" y="1608868"/>
            <a:ext cx="4228030" cy="280169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06001" y="2091672"/>
            <a:ext cx="3765999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I</a:t>
            </a:r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ron, steel, cobalt and nickel are magnetic materials.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6001" y="3040847"/>
            <a:ext cx="3765999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force between a magnet and a magnetic material is always one of attraction.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12.4 Shape of Magnetic Fields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372859" y="1094722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chemeClr val="tx1"/>
                </a:solidFill>
                <a:sym typeface="Calibri" panose="020F0502020204030204"/>
              </a:rPr>
              <a:t>What is a magnetic field?</a:t>
            </a:r>
          </a:p>
        </p:txBody>
      </p:sp>
      <p:pic>
        <p:nvPicPr>
          <p:cNvPr id="26" name="Picture 25" descr="Diagram&#10;&#10;Description automatically generated"/>
          <p:cNvPicPr>
            <a:picLocks noChangeAspect="1"/>
          </p:cNvPicPr>
          <p:nvPr/>
        </p:nvPicPr>
        <p:blipFill rotWithShape="1">
          <a:blip r:embed="rId3"/>
          <a:srcRect l="7069" t="17470" r="4603" b="41145"/>
          <a:stretch>
            <a:fillRect/>
          </a:stretch>
        </p:blipFill>
        <p:spPr>
          <a:xfrm>
            <a:off x="633162" y="2271140"/>
            <a:ext cx="4983235" cy="33021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56878" y="1679493"/>
            <a:ext cx="5343152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strength of the magnetic field depends on the distance from the magnet.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31778" y="2663354"/>
            <a:ext cx="4668252" cy="150810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direction of the magnetic field at any point is given by the direction of the force that would act on another north pole placed at that point.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31778" y="4291748"/>
            <a:ext cx="4668251" cy="150810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direction of a magnetic field line is from the north (seeking) pole of a magnet to the south(seeking) pole of the magnet.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12.4 Shape of Magnetic Fields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1_Custom Design">
  <a:themeElements>
    <a:clrScheme name="1_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1_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1_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Custom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8C120F51942D4E9CE6941899F57660" ma:contentTypeVersion="8" ma:contentTypeDescription="Create a new document." ma:contentTypeScope="" ma:versionID="bbd987aea78c5484261f65b368c92299">
  <xsd:schema xmlns:xsd="http://www.w3.org/2001/XMLSchema" xmlns:xs="http://www.w3.org/2001/XMLSchema" xmlns:p="http://schemas.microsoft.com/office/2006/metadata/properties" xmlns:ns2="7021e210-1e44-428c-bd69-628544ff7994" xmlns:ns3="9067626c-48e0-4a9f-ab23-842475fdb32b" targetNamespace="http://schemas.microsoft.com/office/2006/metadata/properties" ma:root="true" ma:fieldsID="95ee94df9c41fbd3084a73a06c096048" ns2:_="" ns3:_="">
    <xsd:import namespace="7021e210-1e44-428c-bd69-628544ff7994"/>
    <xsd:import namespace="9067626c-48e0-4a9f-ab23-842475fdb3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21e210-1e44-428c-bd69-628544ff79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67626c-48e0-4a9f-ab23-842475fdb32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067626c-48e0-4a9f-ab23-842475fdb32b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1611D8-70C8-4547-95F0-5621264CE686}">
  <ds:schemaRefs/>
</ds:datastoreItem>
</file>

<file path=customXml/itemProps2.xml><?xml version="1.0" encoding="utf-8"?>
<ds:datastoreItem xmlns:ds="http://schemas.openxmlformats.org/officeDocument/2006/customXml" ds:itemID="{3E22C667-7817-4AE8-932B-36092572E29C}">
  <ds:schemaRefs/>
</ds:datastoreItem>
</file>

<file path=customXml/itemProps3.xml><?xml version="1.0" encoding="utf-8"?>
<ds:datastoreItem xmlns:ds="http://schemas.openxmlformats.org/officeDocument/2006/customXml" ds:itemID="{7726AFFF-B344-4D82-B46A-B9378E6A306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2167</Words>
  <Application>Microsoft Office PowerPoint</Application>
  <PresentationFormat>On-screen Show (4:3)</PresentationFormat>
  <Paragraphs>417</Paragraphs>
  <Slides>37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Aharoni</vt:lpstr>
      <vt:lpstr>Arial</vt:lpstr>
      <vt:lpstr>Avenir Book</vt:lpstr>
      <vt:lpstr>Calibri</vt:lpstr>
      <vt:lpstr>gg sans</vt:lpstr>
      <vt:lpstr>Helvetica</vt:lpstr>
      <vt:lpstr>ReithSans</vt:lpstr>
      <vt:lpstr>Times</vt:lpstr>
      <vt:lpstr>Times New Roman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Boxall, Elizabeth</dc:creator>
  <cp:lastModifiedBy>Chezka Mae Madrona</cp:lastModifiedBy>
  <cp:revision>353</cp:revision>
  <cp:lastPrinted>2016-10-24T15:28:00Z</cp:lastPrinted>
  <dcterms:created xsi:type="dcterms:W3CDTF">2025-08-12T06:37:50Z</dcterms:created>
  <dcterms:modified xsi:type="dcterms:W3CDTF">2025-08-13T08:11:14Z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0x010100FE8C120F51942D4E9CE6941899F57660</vt:lpwstr>
  </property>
  <property fmtid="{D5CDD505-2E9C-101B-9397-08002B2CF9AE}" pid="3" name="Order">
    <vt:r8>621600</vt:r8>
  </property>
  <property fmtid="{D5CDD505-2E9C-101B-9397-08002B2CF9AE}" pid="4" name="ComplianceAssetId">
    <vt:lpwstr/>
  </property>
  <property fmtid="{D5CDD505-2E9C-101B-9397-08002B2CF9AE}" pid="5" name="ICV">
    <vt:lpwstr>06300C2A48BA43D792EC43D7081EEFAA_13</vt:lpwstr>
  </property>
  <property fmtid="{D5CDD505-2E9C-101B-9397-08002B2CF9AE}" pid="6" name="KSOProductBuildVer">
    <vt:lpwstr>1033-12.2.0.13213</vt:lpwstr>
  </property>
</Properties>
</file>