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670" r:id="rId5"/>
    <p:sldId id="1435" r:id="rId6"/>
    <p:sldId id="1839" r:id="rId7"/>
    <p:sldId id="1679" r:id="rId8"/>
    <p:sldId id="1680" r:id="rId9"/>
    <p:sldId id="1681" r:id="rId10"/>
    <p:sldId id="1682" r:id="rId11"/>
    <p:sldId id="1683" r:id="rId12"/>
    <p:sldId id="1686" r:id="rId13"/>
    <p:sldId id="1834" r:id="rId14"/>
    <p:sldId id="1579" r:id="rId15"/>
    <p:sldId id="1684" r:id="rId16"/>
    <p:sldId id="1685" r:id="rId17"/>
    <p:sldId id="1436" r:id="rId18"/>
    <p:sldId id="1577" r:id="rId19"/>
    <p:sldId id="1578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F81BD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/>
    <p:restoredTop sz="95750"/>
  </p:normalViewPr>
  <p:slideViewPr>
    <p:cSldViewPr snapToGrid="0" showGuides="1">
      <p:cViewPr varScale="1">
        <p:scale>
          <a:sx n="87" d="100"/>
          <a:sy n="87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596458" y="6363164"/>
            <a:ext cx="1876578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67145"/>
            <a:ext cx="1842885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67145"/>
            <a:ext cx="1832495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67145"/>
            <a:ext cx="1842885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67145"/>
            <a:ext cx="1822104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67145"/>
            <a:ext cx="1863667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67145"/>
            <a:ext cx="1863667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9760" y="6367145"/>
            <a:ext cx="1884449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67145"/>
            <a:ext cx="1874058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9760" y="6367145"/>
            <a:ext cx="1885942" cy="39941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680A9-4A38-EB88-D12E-1AA8BD6B026B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B6A73-112C-95CA-00EA-5BE5D82939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A20484-62AA-7FBA-9E57-B0CA3859B0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79C017B-EFB6-86BE-13D9-2E4D6975E6EB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Static Electricity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63586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some of our uses in everyday life of electrostatic charges?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11.6 Uses of Electrostatic Charges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690209" y="2050581"/>
          <a:ext cx="8244908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Description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Insecticide Sprayers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spray is electrostatically charged. All particles have similar charges and will repel each other as they fall.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Photocopiers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Small particles from the photocopier are charged to be attracted to the paper.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Spraying a car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car will be negatively charged.  If the paint particles are positively charged, they will repel each other as they are sprayed and be attracted to the car.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70629" y="2554514"/>
            <a:ext cx="6154057" cy="110308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0628" y="3796409"/>
            <a:ext cx="6154057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0627" y="4552517"/>
            <a:ext cx="6154057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05537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sparking occur?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44111" y="1683905"/>
            <a:ext cx="418262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Lightening is an example of sparking.</a:t>
            </a:r>
          </a:p>
        </p:txBody>
      </p:sp>
      <p:pic>
        <p:nvPicPr>
          <p:cNvPr id="8194" name="Picture 2" descr="Free vector graphics of Thunder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46" y="2084015"/>
            <a:ext cx="3789691" cy="32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44111" y="2632057"/>
            <a:ext cx="4182621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If the field is strong enough, charges can be forced though insulators such as air and a spark will occur. 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4110" y="4346403"/>
            <a:ext cx="4182621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It can also happen if a charged person touches a conductor.  This is when we experience static shocks.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11.7 Dangers of Sparking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7" y="2224529"/>
            <a:ext cx="5329465" cy="29589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369" y="1120763"/>
            <a:ext cx="7427171" cy="5847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some dangers of sparking?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6371" y="2085755"/>
            <a:ext cx="4548169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Sparking is particularly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dangerous when there are flammable fuels/gases or a high concentration of oxygen. 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6371" y="3688358"/>
            <a:ext cx="454816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spark could ignite the fuels/gases and cause an explosion.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6370" y="4611075"/>
            <a:ext cx="454816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why mobile phones should not be used at petrol stations.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11.7 Dangers of Sparking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2082" r="8389" b="9232"/>
          <a:stretch>
            <a:fillRect/>
          </a:stretch>
        </p:blipFill>
        <p:spPr>
          <a:xfrm>
            <a:off x="664537" y="2347414"/>
            <a:ext cx="4872250" cy="2953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369" y="1120763"/>
            <a:ext cx="7427171" cy="5847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some dangers of sparking?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6371" y="2320415"/>
            <a:ext cx="454816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is also dangerous when you touch something with a large electric charge on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6371" y="3577573"/>
            <a:ext cx="454816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charge will flow through your body causing an electric shock.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6370" y="4500290"/>
            <a:ext cx="454816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could cause burns or cause the heart to stop.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11.7 Dangers of Sparking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11252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an electric field?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9"/>
          <a:stretch>
            <a:fillRect/>
          </a:stretch>
        </p:blipFill>
        <p:spPr>
          <a:xfrm>
            <a:off x="5978108" y="866828"/>
            <a:ext cx="2886207" cy="3567936"/>
          </a:xfrm>
          <a:prstGeom prst="rect">
            <a:avLst/>
          </a:prstGeom>
        </p:spPr>
      </p:pic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696577" y="4395575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Electric Field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 area surrounding an electric charge that may influence other charged particles.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417506" y="4899499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0141" y="1994148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charged object creates an electric field around itself.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0141" y="2906107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electric field is strongest close to the charged object.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0141" y="3799016"/>
            <a:ext cx="7922308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further away from the charged object, the weaker the field.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11.8 Electric Field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9"/>
          <a:stretch>
            <a:fillRect/>
          </a:stretch>
        </p:blipFill>
        <p:spPr>
          <a:xfrm>
            <a:off x="5978108" y="866828"/>
            <a:ext cx="2886207" cy="35679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112520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an electric field?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696577" y="4395575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Electric Field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 area surrounding an electric charge that may influence other charged particles.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0141" y="1994148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 second charged object placed in the field experiences a force.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0141" y="2906107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force gets stronger as the distance between the objects decreases. 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11.8 Electric Field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8392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electric field pattern for an isolated sphere?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333" t="11233" r="22666" b="46454"/>
          <a:stretch>
            <a:fillRect/>
          </a:stretch>
        </p:blipFill>
        <p:spPr>
          <a:xfrm>
            <a:off x="4386633" y="2007734"/>
            <a:ext cx="4057906" cy="37944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683" y="2324351"/>
            <a:ext cx="2909040" cy="3477875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Be prepared to draw this in your exam!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8221" y="4283150"/>
            <a:ext cx="465473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an isolated sphere with a positive charge.  If it had a negative charge the arrows would be in the opposite direction.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11.9 Shape of Fields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1974499"/>
            <a:ext cx="3966519" cy="39665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6759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may insulating materials become electrically charged?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2767" y="1406197"/>
            <a:ext cx="3859681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certain insulating materials are rubbed against each other they become electrically charged.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6003" y="3007320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Negatively charged electrons are rubbed off one material and on to the other.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11.1 Charging Insulators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1974499"/>
            <a:ext cx="3966519" cy="39665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6759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may insulating materials become electrically charged?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2767" y="1406197"/>
            <a:ext cx="3859681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certain insulating materials are rubbed against each other they become electrically charged.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6003" y="3007320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Negatively charged electrons are rubbed off one material and on to the other.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719" y="4275727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material that gains electrons becomes negatively charged.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7719" y="5190191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material that loses electrons is left with an equal positive charge.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34032" y="4549529"/>
            <a:ext cx="807754" cy="178769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074234" y="4500137"/>
            <a:ext cx="2267552" cy="109016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11.2 Charging Insulators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47297"/>
          <a:stretch>
            <a:fillRect/>
          </a:stretch>
        </p:blipFill>
        <p:spPr>
          <a:xfrm>
            <a:off x="5130503" y="1592976"/>
            <a:ext cx="3758090" cy="40446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67590"/>
            <a:ext cx="7427171" cy="107721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when two electrically charged objects are brought close together?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0173" y="2034903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When two electrically charged objects are brought close together they exert a force on each other.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173" y="3303310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Two objects that carry different types of charge attract.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Straight Arrow Connector 2"/>
          <p:cNvCxnSpPr>
            <a:stCxn id="12" idx="3"/>
          </p:cNvCxnSpPr>
          <p:nvPr/>
        </p:nvCxnSpPr>
        <p:spPr>
          <a:xfrm>
            <a:off x="5384903" y="3703420"/>
            <a:ext cx="941756" cy="51723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730173" y="4220658"/>
            <a:ext cx="46547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Two objects that carry the same type of charge repel.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173" y="5138006"/>
            <a:ext cx="46547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Attraction and repulsion between two charged objects are examples of non-contact force.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11.3 Charged Objects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,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55" y="4329317"/>
            <a:ext cx="2165048" cy="1515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369" y="848501"/>
            <a:ext cx="7427171" cy="107721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some examples of electrostatic phenomena?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6970" r="8517" b="7878"/>
          <a:stretch>
            <a:fillRect/>
          </a:stretch>
        </p:blipFill>
        <p:spPr>
          <a:xfrm>
            <a:off x="708397" y="2025522"/>
            <a:ext cx="3144276" cy="2522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301" y="3847570"/>
            <a:ext cx="314427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Attraction of a charged balloon to a wall.</a:t>
            </a:r>
          </a:p>
        </p:txBody>
      </p:sp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7" t="29586" r="-1041"/>
          <a:stretch>
            <a:fillRect/>
          </a:stretch>
        </p:blipFill>
        <p:spPr>
          <a:xfrm>
            <a:off x="6056483" y="1387108"/>
            <a:ext cx="2858057" cy="2862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2818" y="1686314"/>
            <a:ext cx="314427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Charged comb picking up paper</a:t>
            </a:r>
          </a:p>
        </p:txBody>
      </p:sp>
      <p:pic>
        <p:nvPicPr>
          <p:cNvPr id="8" name="Picture 2" descr="Free vector graphics of Thundersto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51" y="4932286"/>
            <a:ext cx="2165048" cy="18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1721" y="5171686"/>
            <a:ext cx="1580558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Lightening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6813" y="5352850"/>
            <a:ext cx="1817727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Static Shock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11.4 Electrostatic Phenomena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369" y="848501"/>
            <a:ext cx="7427171" cy="107721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does a balloon stick to a wall when it is charged?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6970" r="8517" b="7878"/>
          <a:stretch>
            <a:fillRect/>
          </a:stretch>
        </p:blipFill>
        <p:spPr>
          <a:xfrm>
            <a:off x="708396" y="2025522"/>
            <a:ext cx="4864599" cy="3902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1380" y="2489653"/>
            <a:ext cx="353316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balloon has become charged and has a negative charge.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1380" y="3778124"/>
            <a:ext cx="353316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negative charges on the balloon attract the positive charges on the wall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11.4 Electrostatic Phenomena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369" y="848501"/>
            <a:ext cx="7427171" cy="107721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does a charged comb pick up pieces of paper?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380" y="2489653"/>
            <a:ext cx="353316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comb now has a charge.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1380" y="3398767"/>
            <a:ext cx="353316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will induce an opposite charge in the paper.</a:t>
            </a:r>
          </a:p>
        </p:txBody>
      </p:sp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7" t="29586" r="-1041"/>
          <a:stretch>
            <a:fillRect/>
          </a:stretch>
        </p:blipFill>
        <p:spPr>
          <a:xfrm>
            <a:off x="991859" y="2151530"/>
            <a:ext cx="3670972" cy="3676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1380" y="4307881"/>
            <a:ext cx="353316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oppositely charged object will now attract each other.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11.4 Electrostatic Phenomena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6" y="2278326"/>
            <a:ext cx="4548169" cy="31837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369" y="1120763"/>
            <a:ext cx="7427171" cy="5847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do we sometimes get static shocks?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6371" y="2085755"/>
            <a:ext cx="4548169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As a person has been walking there has been a transfer of electrons from their socks/shoes/carpet to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6371" y="3688358"/>
            <a:ext cx="454816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they next touch another object there is a potential difference between them and the object.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6370" y="4937018"/>
            <a:ext cx="454816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Electrons transfer from the person to the object and earths the charge.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435" y="5254504"/>
            <a:ext cx="3314964" cy="800219"/>
          </a:xfrm>
          <a:prstGeom prst="rect">
            <a:avLst/>
          </a:prstGeom>
          <a:solidFill>
            <a:srgbClr val="93B1D7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static shock is an example of sparking!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11.4 Electrostatic Phenomena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1333" r="6846" b="11262"/>
          <a:stretch>
            <a:fillRect/>
          </a:stretch>
        </p:blipFill>
        <p:spPr>
          <a:xfrm>
            <a:off x="610860" y="2188265"/>
            <a:ext cx="4953000" cy="3592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368" y="848501"/>
            <a:ext cx="7427171" cy="107721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can dangerous levels of charge be removed?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6370" y="2490489"/>
            <a:ext cx="454816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Earthing removes excess charge by movement of electrons.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11.5 Earthing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26AFFF-B344-4D82-B46A-B9378E6A3062}">
  <ds:schemaRefs/>
</ds:datastoreItem>
</file>

<file path=customXml/itemProps2.xml><?xml version="1.0" encoding="utf-8"?>
<ds:datastoreItem xmlns:ds="http://schemas.openxmlformats.org/officeDocument/2006/customXml" ds:itemID="{FD1611D8-70C8-4547-95F0-5621264CE686}">
  <ds:schemaRefs/>
</ds:datastoreItem>
</file>

<file path=customXml/itemProps3.xml><?xml version="1.0" encoding="utf-8"?>
<ds:datastoreItem xmlns:ds="http://schemas.openxmlformats.org/officeDocument/2006/customXml" ds:itemID="{3E22C667-7817-4AE8-932B-36092572E29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(4:3)</PresentationFormat>
  <Paragraphs>177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Aharoni</vt:lpstr>
      <vt:lpstr>Arial</vt:lpstr>
      <vt:lpstr>Avenir Book</vt:lpstr>
      <vt:lpstr>Calibri</vt:lpstr>
      <vt:lpstr>gg sans</vt:lpstr>
      <vt:lpstr>Helvetica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351</cp:revision>
  <cp:lastPrinted>2016-10-24T15:28:00Z</cp:lastPrinted>
  <dcterms:created xsi:type="dcterms:W3CDTF">2025-08-12T06:36:57Z</dcterms:created>
  <dcterms:modified xsi:type="dcterms:W3CDTF">2025-08-13T08:10:01Z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ECB6B5076B1C43609A7651754B06540D_13</vt:lpwstr>
  </property>
  <property fmtid="{D5CDD505-2E9C-101B-9397-08002B2CF9AE}" pid="6" name="KSOProductBuildVer">
    <vt:lpwstr>1033-12.2.0.13213</vt:lpwstr>
  </property>
</Properties>
</file>