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9"/>
  </p:notesMasterIdLst>
  <p:handoutMasterIdLst>
    <p:handoutMasterId r:id="rId90"/>
  </p:handoutMasterIdLst>
  <p:sldIdLst>
    <p:sldId id="670" r:id="rId5"/>
    <p:sldId id="1773" r:id="rId6"/>
    <p:sldId id="1559" r:id="rId7"/>
    <p:sldId id="1871" r:id="rId8"/>
    <p:sldId id="1429" r:id="rId9"/>
    <p:sldId id="1682" r:id="rId10"/>
    <p:sldId id="1687" r:id="rId11"/>
    <p:sldId id="1574" r:id="rId12"/>
    <p:sldId id="1575" r:id="rId13"/>
    <p:sldId id="1688" r:id="rId14"/>
    <p:sldId id="1680" r:id="rId15"/>
    <p:sldId id="1679" r:id="rId16"/>
    <p:sldId id="1833" r:id="rId17"/>
    <p:sldId id="1881" r:id="rId18"/>
    <p:sldId id="1882" r:id="rId19"/>
    <p:sldId id="1873" r:id="rId20"/>
    <p:sldId id="1681" r:id="rId21"/>
    <p:sldId id="1426" r:id="rId22"/>
    <p:sldId id="1694" r:id="rId23"/>
    <p:sldId id="1872" r:id="rId24"/>
    <p:sldId id="1555" r:id="rId25"/>
    <p:sldId id="1552" r:id="rId26"/>
    <p:sldId id="1838" r:id="rId27"/>
    <p:sldId id="1839" r:id="rId28"/>
    <p:sldId id="1840" r:id="rId29"/>
    <p:sldId id="1883" r:id="rId30"/>
    <p:sldId id="1427" r:id="rId31"/>
    <p:sldId id="1695" r:id="rId32"/>
    <p:sldId id="1560" r:id="rId33"/>
    <p:sldId id="1561" r:id="rId34"/>
    <p:sldId id="1683" r:id="rId35"/>
    <p:sldId id="1684" r:id="rId36"/>
    <p:sldId id="1685" r:id="rId37"/>
    <p:sldId id="1686" r:id="rId38"/>
    <p:sldId id="1692" r:id="rId39"/>
    <p:sldId id="1890" r:id="rId40"/>
    <p:sldId id="1891" r:id="rId41"/>
    <p:sldId id="1698" r:id="rId42"/>
    <p:sldId id="1701" r:id="rId43"/>
    <p:sldId id="1705" r:id="rId44"/>
    <p:sldId id="1583" r:id="rId45"/>
    <p:sldId id="1584" r:id="rId46"/>
    <p:sldId id="1585" r:id="rId47"/>
    <p:sldId id="1586" r:id="rId48"/>
    <p:sldId id="1588" r:id="rId49"/>
    <p:sldId id="1589" r:id="rId50"/>
    <p:sldId id="1428" r:id="rId51"/>
    <p:sldId id="1887" r:id="rId52"/>
    <p:sldId id="1888" r:id="rId53"/>
    <p:sldId id="1889" r:id="rId54"/>
    <p:sldId id="1582" r:id="rId55"/>
    <p:sldId id="1581" r:id="rId56"/>
    <p:sldId id="1590" r:id="rId57"/>
    <p:sldId id="1850" r:id="rId58"/>
    <p:sldId id="1851" r:id="rId59"/>
    <p:sldId id="1852" r:id="rId60"/>
    <p:sldId id="1853" r:id="rId61"/>
    <p:sldId id="1854" r:id="rId62"/>
    <p:sldId id="1880" r:id="rId63"/>
    <p:sldId id="1878" r:id="rId64"/>
    <p:sldId id="1879" r:id="rId65"/>
    <p:sldId id="1504" r:id="rId66"/>
    <p:sldId id="1856" r:id="rId67"/>
    <p:sldId id="1569" r:id="rId68"/>
    <p:sldId id="1562" r:id="rId69"/>
    <p:sldId id="1563" r:id="rId70"/>
    <p:sldId id="1858" r:id="rId71"/>
    <p:sldId id="1432" r:id="rId72"/>
    <p:sldId id="1417" r:id="rId73"/>
    <p:sldId id="1884" r:id="rId74"/>
    <p:sldId id="1885" r:id="rId75"/>
    <p:sldId id="1597" r:id="rId76"/>
    <p:sldId id="1863" r:id="rId77"/>
    <p:sldId id="1600" r:id="rId78"/>
    <p:sldId id="1598" r:id="rId79"/>
    <p:sldId id="1601" r:id="rId80"/>
    <p:sldId id="1877" r:id="rId81"/>
    <p:sldId id="1693" r:id="rId82"/>
    <p:sldId id="1875" r:id="rId83"/>
    <p:sldId id="1876" r:id="rId84"/>
    <p:sldId id="1602" r:id="rId85"/>
    <p:sldId id="1886" r:id="rId86"/>
    <p:sldId id="1568" r:id="rId87"/>
    <p:sldId id="1870" r:id="rId8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A7CB5"/>
    <a:srgbClr val="4F81BD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596457" y="6378925"/>
            <a:ext cx="1855797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4" y="6397625"/>
            <a:ext cx="1838671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5" y="6397625"/>
            <a:ext cx="1890626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96457" y="6407614"/>
            <a:ext cx="1866187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5" y="6397625"/>
            <a:ext cx="1869844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1" y="6381462"/>
            <a:ext cx="1800592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1" y="6407614"/>
            <a:ext cx="1831764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34364" y="6397625"/>
            <a:ext cx="1838671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5" y="6397625"/>
            <a:ext cx="1817890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34364" y="6397625"/>
            <a:ext cx="1871337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19E48-4505-C790-7308-030675851E4F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13184-4D9F-8C95-AC35-9E4577FDB1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6BF4E-BAE0-6A40-7D4C-BC897949D2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7B520D0-BE83-D873-3C96-7311787141F7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Electricity and Circuits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43" y="1926000"/>
            <a:ext cx="2895057" cy="40167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similarities and differences between series and parallel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0860" y="2127930"/>
            <a:ext cx="3437347" cy="584771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parallel </a:t>
            </a:r>
            <a:r>
              <a:rPr lang="en-US" sz="32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c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ircuit..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586" y="3120443"/>
            <a:ext cx="308872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potential difference across each component is the same.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736" y="4403117"/>
            <a:ext cx="3082408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total current through the whole circuit is the sum of the currents through the separate components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4332" y="2420315"/>
            <a:ext cx="1938268" cy="292387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total resistance of two resistors is less than the resistance of the smallest individual resistor.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 Series and Parallel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5296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ammeters and voltmeters connected within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340" y="2201925"/>
            <a:ext cx="2568539" cy="171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445" y="2201925"/>
            <a:ext cx="2631628" cy="1712360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 Voltmeter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5296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ammeters and voltmeters connected within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4" y="1910666"/>
            <a:ext cx="3199141" cy="4438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3800" y="3403714"/>
            <a:ext cx="3968241" cy="2062099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>
                <a:latin typeface="+mn-lt"/>
                <a:ea typeface="+mn-ea"/>
                <a:cs typeface="+mn-cs"/>
                <a:sym typeface="Calibri" panose="020F0502020204030204"/>
              </a:rPr>
              <a:t>Voltmeters are connected in parallel across a component in a circuit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51155" y="5533232"/>
            <a:ext cx="904586" cy="769377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1155" y="5578477"/>
            <a:ext cx="90458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</a:p>
        </p:txBody>
      </p:sp>
      <p:cxnSp>
        <p:nvCxnSpPr>
          <p:cNvPr id="8" name="Straight Arrow Connector 7"/>
          <p:cNvCxnSpPr>
            <a:stCxn id="14" idx="1"/>
          </p:cNvCxnSpPr>
          <p:nvPr/>
        </p:nvCxnSpPr>
        <p:spPr>
          <a:xfrm flipH="1">
            <a:off x="3155741" y="4434764"/>
            <a:ext cx="1688059" cy="1143713"/>
          </a:xfrm>
          <a:prstGeom prst="straightConnector1">
            <a:avLst/>
          </a:prstGeom>
          <a:noFill/>
          <a:ln w="57150" cap="flat">
            <a:solidFill>
              <a:srgbClr val="4E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 Voltmeter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3" y="2791409"/>
            <a:ext cx="3404104" cy="2269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potential difference?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10.5 Potential Difference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8745" y="2695787"/>
            <a:ext cx="4452714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Potential difference is the energy transferred per unit of charge tha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 passes.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5401" y="3988488"/>
            <a:ext cx="4452714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volt is a joule per coulomb.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47676" y="3628987"/>
            <a:ext cx="8696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Energy Transferred = Charge x Potential Difference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0860" y="4126270"/>
            <a:ext cx="2532185" cy="1002391"/>
            <a:chOff x="610860" y="3440808"/>
            <a:chExt cx="2532185" cy="1002391"/>
          </a:xfrm>
        </p:grpSpPr>
        <p:cxnSp>
          <p:nvCxnSpPr>
            <p:cNvPr id="12" name="Straight Arrow Connector 11"/>
            <p:cNvCxnSpPr>
              <a:stCxn id="14" idx="0"/>
            </p:cNvCxnSpPr>
            <p:nvPr/>
          </p:nvCxnSpPr>
          <p:spPr>
            <a:xfrm flipV="1">
              <a:off x="1876953" y="3440808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610860" y="3981538"/>
              <a:ext cx="2532185" cy="461661"/>
              <a:chOff x="610860" y="3981538"/>
              <a:chExt cx="2532185" cy="46166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0860" y="3981538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54557" y="3981538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140100" y="2767352"/>
            <a:ext cx="1763208" cy="1052704"/>
            <a:chOff x="5030763" y="1850205"/>
            <a:chExt cx="1763208" cy="1052704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030763" y="2392756"/>
              <a:ext cx="594656" cy="51015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55980" y="1850205"/>
              <a:ext cx="133799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Coulombs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24921" y="2187130"/>
              <a:ext cx="25583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93106" y="4159650"/>
            <a:ext cx="709357" cy="1091705"/>
            <a:chOff x="7093106" y="3791180"/>
            <a:chExt cx="709357" cy="109170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331763" y="3791180"/>
              <a:ext cx="64407" cy="3177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93106" y="4127372"/>
              <a:ext cx="70935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Volts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78858" y="4421224"/>
              <a:ext cx="26705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V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8738" y="4122127"/>
            <a:ext cx="195021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 = Q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x V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860" y="1971664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7946" y="923072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equation that links charge moved, energy transferred and potential difference?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10.6 Energy Transferred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48" y="2167745"/>
          <a:ext cx="5241358" cy="375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50mA = 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I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0.05 x 14,400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720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720C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48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torch worked for 14,400seconds before needing to be replaced. The current in the LED was 50mA. Calculate the charge flow.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6322" y="2258782"/>
            <a:ext cx="2146852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7227" y="269997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2564" y="3463029"/>
            <a:ext cx="2496178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7209" y="536712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7209" y="3988754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45426" y="1875214"/>
            <a:ext cx="3367022" cy="461661"/>
            <a:chOff x="5645426" y="2512683"/>
            <a:chExt cx="3367022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5645426" y="2743514"/>
              <a:ext cx="406985" cy="23083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337110" y="3855003"/>
            <a:ext cx="3672591" cy="830993"/>
            <a:chOff x="5337110" y="1469838"/>
            <a:chExt cx="3672591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46983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Show all of your working out.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337110" y="1885335"/>
              <a:ext cx="712554" cy="41549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10.9 Charge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5296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ammeters and voltmeters connected within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340" y="2201925"/>
            <a:ext cx="2568539" cy="171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445" y="2201925"/>
            <a:ext cx="2631628" cy="1712360"/>
          </a:xfrm>
          <a:prstGeom prst="rect">
            <a:avLst/>
          </a:prstGeom>
        </p:spPr>
      </p:pic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10.7 Ammeter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5296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ammeters and voltmeters connected within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>
            <a:fillRect/>
          </a:stretch>
        </p:blipFill>
        <p:spPr>
          <a:xfrm>
            <a:off x="4910137" y="1970229"/>
            <a:ext cx="3500245" cy="321122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683981" y="4001562"/>
            <a:ext cx="904586" cy="769377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3981" y="4046807"/>
            <a:ext cx="90458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896" y="2708840"/>
            <a:ext cx="3968241" cy="1569656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>
                <a:latin typeface="+mn-lt"/>
                <a:ea typeface="+mn-ea"/>
                <a:cs typeface="+mn-cs"/>
                <a:sym typeface="Calibri" panose="020F0502020204030204"/>
              </a:rPr>
              <a:t>Ammeters are connected in series within a circuit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10137" y="3493668"/>
            <a:ext cx="773844" cy="553139"/>
          </a:xfrm>
          <a:prstGeom prst="straightConnector1">
            <a:avLst/>
          </a:prstGeom>
          <a:noFill/>
          <a:ln w="57150" cap="flat">
            <a:solidFill>
              <a:srgbClr val="4E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10.7 Ammeter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1252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electric current?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28" name="Table 5"/>
          <p:cNvGraphicFramePr>
            <a:graphicFrameLocks noGrp="1"/>
          </p:cNvGraphicFramePr>
          <p:nvPr/>
        </p:nvGraphicFramePr>
        <p:xfrm>
          <a:off x="696577" y="4395575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Electric Current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flow of electrical charge.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460376" y="4878030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10.8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1252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electric current?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91" y="1607629"/>
            <a:ext cx="3199141" cy="4438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860" y="1969256"/>
            <a:ext cx="466180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electric current is the rate of flow of charge in a circuit.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860" y="2885178"/>
            <a:ext cx="4661806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In an electric circuit the metal conductors (components and wires) contain many charges that are free to move.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60" y="4490349"/>
            <a:ext cx="466180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When a circuit is made, the battery causes free charges to move.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860" y="5387634"/>
            <a:ext cx="466180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These charges are not used up but flow in a continuous loop.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10.8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hape, engineering drawing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2333" r="19737" b="52385"/>
          <a:stretch>
            <a:fillRect/>
          </a:stretch>
        </p:blipFill>
        <p:spPr>
          <a:xfrm>
            <a:off x="3736988" y="2094168"/>
            <a:ext cx="3068916" cy="3042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1252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structure of an atom?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944069" y="2057817"/>
            <a:ext cx="2324623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Most of the mass is concentrated in the nucleus.</a:t>
            </a:r>
          </a:p>
        </p:txBody>
      </p:sp>
      <p:cxnSp>
        <p:nvCxnSpPr>
          <p:cNvPr id="3" name="Straight Arrow Connector 2"/>
          <p:cNvCxnSpPr>
            <a:stCxn id="23" idx="3"/>
          </p:cNvCxnSpPr>
          <p:nvPr/>
        </p:nvCxnSpPr>
        <p:spPr>
          <a:xfrm>
            <a:off x="3268692" y="2634898"/>
            <a:ext cx="1784571" cy="97395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933762" y="4404699"/>
            <a:ext cx="3227215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electrons are arranged at different distances from the nucleus (different energy levels).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71284" y="5005137"/>
            <a:ext cx="1100162" cy="3305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 Structure of the Atom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1252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electric current?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73723" y="2727129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Charge Flow= Current x Time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0860" y="3245736"/>
            <a:ext cx="2532185" cy="1002391"/>
            <a:chOff x="610860" y="3440808"/>
            <a:chExt cx="2532185" cy="1002391"/>
          </a:xfrm>
        </p:grpSpPr>
        <p:cxnSp>
          <p:nvCxnSpPr>
            <p:cNvPr id="12" name="Straight Arrow Connector 11"/>
            <p:cNvCxnSpPr>
              <a:stCxn id="14" idx="0"/>
            </p:cNvCxnSpPr>
            <p:nvPr/>
          </p:nvCxnSpPr>
          <p:spPr>
            <a:xfrm flipV="1">
              <a:off x="1876953" y="3440808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610860" y="3981538"/>
              <a:ext cx="2532185" cy="461661"/>
              <a:chOff x="610860" y="3981538"/>
              <a:chExt cx="2532185" cy="46166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0860" y="3981538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Coulombs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54557" y="3981538"/>
                <a:ext cx="25583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C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35046" y="1497398"/>
            <a:ext cx="1208788" cy="1400340"/>
            <a:chOff x="6082225" y="1485643"/>
            <a:chExt cx="1208788" cy="140034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82225" y="1485643"/>
              <a:ext cx="120878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Amperes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1166" y="1822568"/>
              <a:ext cx="2702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12482" y="3279116"/>
            <a:ext cx="1120496" cy="1042688"/>
            <a:chOff x="6912482" y="3791180"/>
            <a:chExt cx="1120496" cy="1042688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331763" y="3791180"/>
              <a:ext cx="64407" cy="3177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12482" y="4127372"/>
              <a:ext cx="11204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Seconds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66452" y="4372207"/>
              <a:ext cx="21255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8738" y="3241593"/>
            <a:ext cx="171136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Q = I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x 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860" y="1971664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graphicFrame>
        <p:nvGraphicFramePr>
          <p:cNvPr id="28" name="Table 5"/>
          <p:cNvGraphicFramePr>
            <a:graphicFrameLocks noGrp="1"/>
          </p:cNvGraphicFramePr>
          <p:nvPr/>
        </p:nvGraphicFramePr>
        <p:xfrm>
          <a:off x="696577" y="4395575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Electric Current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flow of electrical charge.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10.9 Charge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48" y="2167745"/>
          <a:ext cx="5241358" cy="375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50mA = 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I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0.05 x 14,400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720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720C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48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torch worked for 14,400seconds before needing to be replaced. The current in the LED was 50mA. Calculate the charge flow.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6322" y="2258782"/>
            <a:ext cx="2146852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7227" y="269997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2564" y="3463029"/>
            <a:ext cx="2496178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7209" y="536712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7209" y="3988754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45426" y="1875214"/>
            <a:ext cx="3367022" cy="461661"/>
            <a:chOff x="5645426" y="2512683"/>
            <a:chExt cx="3367022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5645426" y="2743514"/>
              <a:ext cx="406985" cy="23083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337110" y="3855003"/>
            <a:ext cx="3672591" cy="830993"/>
            <a:chOff x="5337110" y="1469838"/>
            <a:chExt cx="3672591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46983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Show all of your working out.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337110" y="1885335"/>
              <a:ext cx="712554" cy="41549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10.9 Charge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692107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2mA = 0.02A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Q = I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8 = 0.02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 = 8 / 0.02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 = 400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400s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61529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time when charge flow is 8C and current is 2mA.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8574" y="178628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478" y="257423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248" y="361138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248" y="5114263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9821" y="438575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732395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261451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917776"/>
            <a:chOff x="5645426" y="1530798"/>
            <a:chExt cx="3364275" cy="917776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53079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946295"/>
              <a:ext cx="404238" cy="502279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10.9 Charge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When will there be a current 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10.10 Closed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" name="Picture 1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>
            <a:fillRect/>
          </a:stretch>
        </p:blipFill>
        <p:spPr>
          <a:xfrm>
            <a:off x="663925" y="1972556"/>
            <a:ext cx="4136187" cy="37946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5884" y="3185485"/>
            <a:ext cx="344032" cy="9868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77366" y="3149271"/>
            <a:ext cx="172015" cy="14485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77365" y="4025194"/>
            <a:ext cx="172015" cy="14485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49380" y="3203593"/>
            <a:ext cx="1" cy="87592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/>
          <p:cNvSpPr txBox="1"/>
          <p:nvPr/>
        </p:nvSpPr>
        <p:spPr>
          <a:xfrm>
            <a:off x="4744111" y="4934561"/>
            <a:ext cx="203139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a closed system.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21811" y="3757735"/>
            <a:ext cx="699720" cy="1176826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5519590" y="1846156"/>
            <a:ext cx="314863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There will be a current in a circuit if the system is closed…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9361" y="3145820"/>
            <a:ext cx="3148637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..and there is a potential difference.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at a junction of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10.11 Conservation of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946" y="2925496"/>
            <a:ext cx="343767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At the junction of a circuit current is conserved.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91" y="1607629"/>
            <a:ext cx="3199141" cy="4438599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945620" y="3325606"/>
            <a:ext cx="1130327" cy="50132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3" b="29758"/>
          <a:stretch>
            <a:fillRect/>
          </a:stretch>
        </p:blipFill>
        <p:spPr>
          <a:xfrm>
            <a:off x="1240049" y="2599603"/>
            <a:ext cx="7772400" cy="2600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current when resistance is increased?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10.12 Variable Resistors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407516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resistance is high it is harder for electrons to move..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395" y="2959647"/>
            <a:ext cx="407516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..this means that current will be lower.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395" y="4399886"/>
            <a:ext cx="407516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resistance is low it is easier for electrons to move..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395" y="5355434"/>
            <a:ext cx="407516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..this means that current will be higher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3" b="29758"/>
          <a:stretch>
            <a:fillRect/>
          </a:stretch>
        </p:blipFill>
        <p:spPr>
          <a:xfrm>
            <a:off x="1240049" y="2599603"/>
            <a:ext cx="7772400" cy="2600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current when resistance is increased?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10.12 Variable Resistors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293" y="5370124"/>
            <a:ext cx="407516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variable resistor can be used to change the resistance.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2788874" y="4434764"/>
            <a:ext cx="717806" cy="935360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current through a component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860" y="1969256"/>
            <a:ext cx="4661806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current through a component depends on both the resistance of the component and the potential difference across it.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723" y="4492130"/>
            <a:ext cx="801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Potential Difference = Current x Resistance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0860" y="5010737"/>
            <a:ext cx="2532185" cy="1002391"/>
            <a:chOff x="610860" y="3440808"/>
            <a:chExt cx="2532185" cy="1002391"/>
          </a:xfrm>
        </p:grpSpPr>
        <p:cxnSp>
          <p:nvCxnSpPr>
            <p:cNvPr id="12" name="Straight Arrow Connector 11"/>
            <p:cNvCxnSpPr>
              <a:stCxn id="14" idx="0"/>
            </p:cNvCxnSpPr>
            <p:nvPr/>
          </p:nvCxnSpPr>
          <p:spPr>
            <a:xfrm flipV="1">
              <a:off x="1876953" y="3440808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610860" y="3981538"/>
              <a:ext cx="2532185" cy="461661"/>
              <a:chOff x="610860" y="3981538"/>
              <a:chExt cx="2532185" cy="46166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0860" y="3981538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Volts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522" y="3981538"/>
                <a:ext cx="267057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V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51520" y="3558430"/>
            <a:ext cx="1507354" cy="1045668"/>
            <a:chOff x="5783659" y="1485643"/>
            <a:chExt cx="1507354" cy="1045668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783659" y="1965987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82225" y="1485643"/>
              <a:ext cx="120878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Amperes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1166" y="1822568"/>
              <a:ext cx="2702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03559" y="5044117"/>
            <a:ext cx="823298" cy="1042688"/>
            <a:chOff x="7103559" y="3791180"/>
            <a:chExt cx="823298" cy="1042688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331763" y="3791180"/>
              <a:ext cx="64407" cy="3177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3559" y="4141376"/>
              <a:ext cx="82329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Ohms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66452" y="4372207"/>
              <a:ext cx="2975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Ω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8738" y="5006594"/>
            <a:ext cx="177227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 = I x 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860" y="3736665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07753" y="1967290"/>
            <a:ext cx="3493455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greater the resistance of the component the smaller the current for a given potential difference.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10.13 Potential Difference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6" grpId="0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current through a component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860" y="1969256"/>
            <a:ext cx="5031014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 a given circuit, the larger the potential difference across the power supply the bigger the current.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51520" y="3558430"/>
            <a:ext cx="1507354" cy="1045668"/>
            <a:chOff x="5783659" y="1485643"/>
            <a:chExt cx="1507354" cy="1045668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783659" y="1965987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82225" y="1485643"/>
              <a:ext cx="120878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Amperes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1166" y="1822568"/>
              <a:ext cx="2702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03559" y="5044117"/>
            <a:ext cx="823298" cy="1042688"/>
            <a:chOff x="7103559" y="3791180"/>
            <a:chExt cx="823298" cy="1042688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331763" y="3791180"/>
              <a:ext cx="64407" cy="3177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3559" y="4141376"/>
              <a:ext cx="82329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Ohms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66452" y="4372207"/>
              <a:ext cx="2975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Ω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91" y="1607629"/>
            <a:ext cx="3199141" cy="443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860" y="3233579"/>
            <a:ext cx="5031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Components such as resistors and lamps resist the flow of charge through them.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860" y="4161771"/>
            <a:ext cx="5031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resistance of connecting wires is usually so small that it can be ignored.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565" y="5090024"/>
            <a:ext cx="5031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larger the resistance in a given circuit, the smaller the current will be.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10.13 Potential Difference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48" y="2167745"/>
          <a:ext cx="5241358" cy="375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800mA = 0.8A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 = I x 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 = 0.8 x 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 = 2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2V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48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filament lamp has a current of 800mA through it and its resistance is 2.5Ω. Calculate the potential difference. (3)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4069" y="2245659"/>
            <a:ext cx="2146852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287" y="274128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7209" y="3439303"/>
            <a:ext cx="2496178" cy="33855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7209" y="534021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3972107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45426" y="1875214"/>
            <a:ext cx="3367022" cy="461661"/>
            <a:chOff x="5645426" y="2512683"/>
            <a:chExt cx="3367022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5645426" y="2743514"/>
              <a:ext cx="406985" cy="23083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337110" y="3855003"/>
            <a:ext cx="3672591" cy="830993"/>
            <a:chOff x="5337110" y="1469838"/>
            <a:chExt cx="3672591" cy="830993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46983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Show all of your working out.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337110" y="1885335"/>
              <a:ext cx="712554" cy="41549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10.13 Potential Difference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80228" y="1919349"/>
          <a:ext cx="3068916" cy="2384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542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Particle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Relative Charge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Proton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+1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Neutron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99561" y="1104088"/>
            <a:ext cx="742717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Why are atoms neutral?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0" name="Table 5"/>
          <p:cNvGraphicFramePr>
            <a:graphicFrameLocks noGrp="1"/>
          </p:cNvGraphicFramePr>
          <p:nvPr/>
        </p:nvGraphicFramePr>
        <p:xfrm>
          <a:off x="657622" y="4669623"/>
          <a:ext cx="8315872" cy="1258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5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A7CB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Atomic Number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number of protons in an atom.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396343" y="5241305"/>
            <a:ext cx="5530389" cy="63231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3337" y="2810255"/>
            <a:ext cx="450757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53336" y="3309090"/>
            <a:ext cx="450757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53336" y="3859922"/>
            <a:ext cx="450757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770" y="2223545"/>
            <a:ext cx="4562607" cy="115415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an atom the number of electrons is equal to the number of protons in the nucleus.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791" y="3467507"/>
            <a:ext cx="4562607" cy="80021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This means that atom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has no overall electrical charge.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681" y="5969193"/>
            <a:ext cx="46602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All atoms of a particular element have the same number of protons.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 Structure of the Atom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692107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 = I x 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230 = 26 x 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R = 230 / 26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R = 8.8461538462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8.8Ω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61529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A hob draws a current of 26 A from the 230 V mains electricity supply. Calculate the resistance. (3)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942" y="179031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3279" y="268315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711" y="357599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711" y="520210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5377" y="4332266"/>
            <a:ext cx="2496178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67892" y="2261451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917776"/>
            <a:chOff x="5645426" y="1530798"/>
            <a:chExt cx="3364275" cy="917776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530798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946295"/>
              <a:ext cx="404238" cy="502279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10.13 Potential Difference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Which circuit has the higher resistance and why?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9" name="Picture 28" descr="A picture containing 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9" y="2115789"/>
            <a:ext cx="2908300" cy="3810000"/>
          </a:xfrm>
          <a:prstGeom prst="rect">
            <a:avLst/>
          </a:prstGeom>
        </p:spPr>
      </p:pic>
      <p:pic>
        <p:nvPicPr>
          <p:cNvPr id="33" name="Picture 32" descr="A picture containing diagram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5789"/>
            <a:ext cx="3238500" cy="381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82676" y="4979789"/>
            <a:ext cx="433769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4E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81727" y="4975915"/>
            <a:ext cx="40812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1" dirty="0">
                <a:solidFill>
                  <a:srgbClr val="4E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B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4E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10.14 Resistance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Which circuit has the higher resistance and why?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9" name="Picture 28" descr="A picture containing 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9" y="2115789"/>
            <a:ext cx="1922791" cy="2518940"/>
          </a:xfrm>
          <a:prstGeom prst="rect">
            <a:avLst/>
          </a:prstGeom>
        </p:spPr>
      </p:pic>
      <p:pic>
        <p:nvPicPr>
          <p:cNvPr id="33" name="Picture 32" descr="A picture containing diagram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02" y="2082050"/>
            <a:ext cx="2169777" cy="255267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20446" y="3937618"/>
            <a:ext cx="433769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4E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40671" y="3937618"/>
            <a:ext cx="40812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1" dirty="0">
                <a:solidFill>
                  <a:srgbClr val="4E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B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4E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7116" y="2369974"/>
            <a:ext cx="3024038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B has the higher resistance.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116" y="3352800"/>
            <a:ext cx="2969384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This is because in a series circuit the current the resistance of components is combined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10.14 Resistance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Which circuit has the higher resistance and why?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8" name="Picture 27" descr="A picture containing 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03" y="1960361"/>
            <a:ext cx="2743200" cy="4114800"/>
          </a:xfrm>
          <a:prstGeom prst="rect">
            <a:avLst/>
          </a:prstGeom>
        </p:spPr>
      </p:pic>
      <p:pic>
        <p:nvPicPr>
          <p:cNvPr id="36" name="Picture 35" descr="A picture containing shap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7" y="1960361"/>
            <a:ext cx="2717800" cy="4114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5937256" y="2698863"/>
            <a:ext cx="717747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1" dirty="0">
                <a:solidFill>
                  <a:srgbClr val="4E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B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4E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2956818" y="2698863"/>
            <a:ext cx="717747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1" dirty="0">
                <a:solidFill>
                  <a:srgbClr val="4E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4E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10.14 Resistance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Which circuit has the higher resistance and why?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8" name="Picture 27" descr="A picture containing 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15" y="1960361"/>
            <a:ext cx="1936752" cy="2905128"/>
          </a:xfrm>
          <a:prstGeom prst="rect">
            <a:avLst/>
          </a:prstGeom>
        </p:spPr>
      </p:pic>
      <p:pic>
        <p:nvPicPr>
          <p:cNvPr id="36" name="Picture 35" descr="A picture containing shap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7" y="1960361"/>
            <a:ext cx="1918819" cy="29051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flipH="1">
            <a:off x="4402634" y="2402577"/>
            <a:ext cx="717747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1" dirty="0">
                <a:solidFill>
                  <a:srgbClr val="4E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B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4E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2230283" y="2422846"/>
            <a:ext cx="717747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400" b="1" dirty="0">
                <a:solidFill>
                  <a:srgbClr val="4E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4E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7116" y="2369974"/>
            <a:ext cx="3024038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A has the higher resistance.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116" y="3352800"/>
            <a:ext cx="2969384" cy="2308324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This is because in a parallel circuit the resistance drops when there are more paths for the current to flow.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10.14 Resistance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75" y="3895939"/>
          <a:ext cx="8077200" cy="94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rgbClr val="4E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>
                    <a:solidFill>
                      <a:srgbClr val="4E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14375" y="2948201"/>
          <a:ext cx="8077200" cy="284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0.36A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0.12A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0A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375" y="732473"/>
            <a:ext cx="5625465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  <a:r>
              <a:rPr kumimoji="0" lang="en-US" sz="4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has a reading of 0.36A. What is the current through A</a:t>
            </a:r>
            <a:r>
              <a:rPr kumimoji="0" lang="en-US" sz="4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988" y="559448"/>
            <a:ext cx="2106038" cy="2183752"/>
          </a:xfrm>
          <a:prstGeom prst="rect">
            <a:avLst/>
          </a:prstGeom>
        </p:spPr>
      </p:pic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10.15 Calculations in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75" y="2948201"/>
          <a:ext cx="8077200" cy="94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rgbClr val="4E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>
                    <a:solidFill>
                      <a:srgbClr val="4E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14375" y="2948201"/>
          <a:ext cx="8077200" cy="284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230V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0V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115V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375" y="732473"/>
            <a:ext cx="5625465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is the potential difference if two lamps are connected in parallel?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576463"/>
            <a:ext cx="2451735" cy="2251008"/>
          </a:xfrm>
          <a:prstGeom prst="rect">
            <a:avLst/>
          </a:prstGeom>
        </p:spPr>
      </p:pic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10.15 Calculations in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75" y="4843677"/>
          <a:ext cx="8077200" cy="94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rgbClr val="4E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</a:txBody>
                  <a:tcPr anchor="ctr">
                    <a:solidFill>
                      <a:srgbClr val="4E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14375" y="2948201"/>
          <a:ext cx="8077200" cy="284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230V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0V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115V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375" y="732473"/>
            <a:ext cx="5625465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What is the potential difference if two lamps are connected in series?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000081"/>
            <a:ext cx="2641600" cy="1257300"/>
          </a:xfrm>
          <a:prstGeom prst="rect">
            <a:avLst/>
          </a:prstGeom>
        </p:spPr>
      </p:pic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10.15 Calculations in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6" y="828802"/>
            <a:ext cx="5550198" cy="5200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64" y="1738630"/>
            <a:ext cx="3022600" cy="191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933" y="4902091"/>
            <a:ext cx="393267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Brightness stays the same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4933" y="5204036"/>
            <a:ext cx="7394713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Potential difference across each bulb in the same</a:t>
            </a: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10.15 Calculations in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42" y="823232"/>
            <a:ext cx="6948715" cy="52115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01671" y="5118847"/>
            <a:ext cx="573741" cy="322729"/>
          </a:xfrm>
          <a:prstGeom prst="ellipse">
            <a:avLst/>
          </a:prstGeom>
          <a:noFill/>
          <a:ln w="25400" cap="flat">
            <a:solidFill>
              <a:srgbClr val="4E81B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87671" y="5504330"/>
            <a:ext cx="573741" cy="322729"/>
          </a:xfrm>
          <a:prstGeom prst="ellipse">
            <a:avLst/>
          </a:prstGeom>
          <a:noFill/>
          <a:ln w="25400" cap="flat">
            <a:solidFill>
              <a:srgbClr val="4E81B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10.15 Calculations in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1975" y="1361999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61975" y="1361999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32" y="2296305"/>
            <a:ext cx="564664" cy="5364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45" y="4258790"/>
            <a:ext cx="733934" cy="5649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083" y="5272348"/>
            <a:ext cx="836143" cy="7286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865" y="5326501"/>
            <a:ext cx="885881" cy="6090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965" y="2844617"/>
            <a:ext cx="784954" cy="495206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010100" y="1960130"/>
          <a:ext cx="7296204" cy="4036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Open Switch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Closed Switch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Lamp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Battery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Voltmeter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Resistor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Thermistor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2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 Resistor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LDR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082" y="3852646"/>
            <a:ext cx="666670" cy="4444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4379" y="4341529"/>
            <a:ext cx="683045" cy="4444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035" y="3899758"/>
            <a:ext cx="603019" cy="4100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624" y="3429513"/>
            <a:ext cx="381576" cy="3974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2627" y="3384366"/>
            <a:ext cx="754114" cy="3884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6835" y="4896496"/>
            <a:ext cx="731261" cy="354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4379" y="4823726"/>
            <a:ext cx="731311" cy="460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8463" y="2468880"/>
            <a:ext cx="761131" cy="2667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88464" y="2979116"/>
            <a:ext cx="735110" cy="260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symbols for circuit components?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 Electric Circuit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9" y="899054"/>
            <a:ext cx="7166429" cy="5495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8868" y="5202790"/>
            <a:ext cx="1432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1</a:t>
            </a: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 = 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2</a:t>
            </a: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 + 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3</a:t>
            </a:r>
            <a:endParaRPr lang="en-US" sz="2800" b="1" dirty="0">
              <a:solidFill>
                <a:schemeClr val="accent1"/>
              </a:solidFill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868" y="5537088"/>
            <a:ext cx="8713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2</a:t>
            </a: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 = 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3</a:t>
            </a:r>
            <a:endParaRPr lang="en-US" sz="2800" b="1" dirty="0">
              <a:solidFill>
                <a:schemeClr val="accent1"/>
              </a:solidFill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306" y="5202790"/>
            <a:ext cx="105413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1</a:t>
            </a: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 = 2I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3</a:t>
            </a:r>
            <a:endParaRPr lang="en-US" sz="2800" b="1" dirty="0">
              <a:solidFill>
                <a:schemeClr val="accent1"/>
              </a:solidFill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7377" y="5537088"/>
            <a:ext cx="105413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1</a:t>
            </a:r>
            <a:r>
              <a:rPr lang="en-US" sz="2800" b="1" dirty="0">
                <a:solidFill>
                  <a:schemeClr val="accent1"/>
                </a:solidFill>
                <a:sym typeface="Calibri" panose="020F0502020204030204"/>
              </a:rPr>
              <a:t> = 2I</a:t>
            </a:r>
            <a:r>
              <a:rPr lang="en-US" sz="2800" b="1" baseline="-25000" dirty="0">
                <a:solidFill>
                  <a:schemeClr val="accent1"/>
                </a:solidFill>
                <a:sym typeface="Calibri" panose="020F0502020204030204"/>
              </a:rPr>
              <a:t>2</a:t>
            </a:r>
            <a:endParaRPr lang="en-US" sz="2800" b="1" dirty="0">
              <a:solidFill>
                <a:schemeClr val="accent1"/>
              </a:solidFill>
              <a:sym typeface="Calibri" panose="020F0502020204030204"/>
            </a:endParaRPr>
          </a:p>
        </p:txBody>
      </p: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10.15 Calculations in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determine the resistance of a component 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178" t="5694" r="3992" b="54149"/>
          <a:stretch>
            <a:fillRect/>
          </a:stretch>
        </p:blipFill>
        <p:spPr>
          <a:xfrm>
            <a:off x="2244635" y="1894460"/>
            <a:ext cx="4654730" cy="4168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5945" y="4189615"/>
            <a:ext cx="1378847" cy="914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3264" y="4231318"/>
            <a:ext cx="156420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Test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Component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67" y="2756701"/>
            <a:ext cx="320073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Measure the current in the circuit using an ammeter.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03738" y="3978859"/>
            <a:ext cx="517066" cy="314680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6666807" y="4169688"/>
            <a:ext cx="225992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Measure the voltage across the component.</a:t>
            </a: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5885411" y="4746769"/>
            <a:ext cx="781396" cy="723006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10.16 and 17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investigate the IV characteristics of a resistor?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178" t="5694" r="3992" b="54149"/>
          <a:stretch>
            <a:fillRect/>
          </a:stretch>
        </p:blipFill>
        <p:spPr>
          <a:xfrm>
            <a:off x="2244635" y="1894460"/>
            <a:ext cx="4654730" cy="41687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8086" y="1958553"/>
            <a:ext cx="2501673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</a:p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Set up equipment as shown in the diagram.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10.16 and 17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investigate the IV characteristics of a resistor?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178" t="5694" r="3992" b="54149"/>
          <a:stretch>
            <a:fillRect/>
          </a:stretch>
        </p:blipFill>
        <p:spPr>
          <a:xfrm>
            <a:off x="2244635" y="1894460"/>
            <a:ext cx="4654730" cy="41687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8086" y="1958553"/>
            <a:ext cx="2501673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</a:p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Set up equipment as shown in the diagram.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086" y="3580903"/>
            <a:ext cx="2501673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</a:p>
          <a:p>
            <a:pPr lvl="0" algn="ctr"/>
            <a:r>
              <a:rPr lang="en-US" sz="2400" dirty="0">
                <a:latin typeface="Cabin"/>
                <a:ea typeface="Cabin"/>
                <a:cs typeface="Cabin"/>
                <a:sym typeface="Cabin"/>
              </a:rPr>
              <a:t>Record the current and voltage.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8086" y="5264808"/>
            <a:ext cx="4100000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</a:p>
          <a:p>
            <a:pPr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Adjust the variable resistor 4 more times recording the new current and voltage each time.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70022" y="1813286"/>
            <a:ext cx="3595047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</a:p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Swap the leads on the battery so that the reading on the ammeter and voltmeter is negative.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0023" y="3828285"/>
            <a:ext cx="3556710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5</a:t>
            </a:r>
          </a:p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Record the current and voltage 5 times adjusting the variable resistor between each reading.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10.16 and 17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investigate the IV characteristics of a resistor?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44" y="2209453"/>
            <a:ext cx="4491608" cy="32104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99561" y="2683944"/>
            <a:ext cx="2501673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srgbClr val="4A7CB5"/>
                </a:solidFill>
                <a:latin typeface="Cabin"/>
                <a:ea typeface="Cabin"/>
                <a:cs typeface="Cabin"/>
                <a:sym typeface="Cabin"/>
              </a:rPr>
              <a:t>6</a:t>
            </a:r>
          </a:p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Plot a graph of current against potential difference.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10.16 and 17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96" y="2139270"/>
            <a:ext cx="4042776" cy="3875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investigate the IV characteristics of a filament lamp?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086" y="1958553"/>
            <a:ext cx="2501673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Set up equipment as shown in the diagram.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086" y="3226960"/>
            <a:ext cx="2501673" cy="2215991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Notice it is the same as the earlier circuit with a filament lamp rather than a resistor.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39759" y="4076844"/>
            <a:ext cx="2313390" cy="39540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10"/>
          <p:cNvSpPr/>
          <p:nvPr/>
        </p:nvSpPr>
        <p:spPr>
          <a:xfrm>
            <a:off x="638086" y="5544178"/>
            <a:ext cx="2936387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Repeat using the same method that was used for the resistor.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10.16 and 17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investigate the IV characteristics of a filament lamp?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9561" y="2683944"/>
            <a:ext cx="2501673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Plot a graph of current against potential difference.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10" y="2214720"/>
            <a:ext cx="4705487" cy="3504436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10.16 and 17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188" t="5281" r="2649" b="10160"/>
          <a:stretch>
            <a:fillRect/>
          </a:stretch>
        </p:blipFill>
        <p:spPr>
          <a:xfrm>
            <a:off x="832251" y="2252897"/>
            <a:ext cx="2775824" cy="2088562"/>
          </a:xfrm>
          <a:prstGeom prst="rect">
            <a:avLst/>
          </a:prstGeom>
          <a:ln w="57150">
            <a:solidFill>
              <a:srgbClr val="4A7CB5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2251" y="4543097"/>
            <a:ext cx="8094481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F</a:t>
            </a:r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or some resistors, the value of </a:t>
            </a:r>
            <a:r>
              <a:rPr lang="en-GB" sz="2800" i="1" dirty="0">
                <a:effectLst/>
                <a:latin typeface="Calibri" panose="020F0502020204030204" charset="0"/>
                <a:cs typeface="Calibri" panose="020F0502020204030204" charset="0"/>
              </a:rPr>
              <a:t>R </a:t>
            </a:r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remains constant but that in others it can change as the current changes. 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561" y="896974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relationship between current and potential difference for different components?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322" y="2252896"/>
            <a:ext cx="2438231" cy="2088562"/>
          </a:xfrm>
          <a:prstGeom prst="rect">
            <a:avLst/>
          </a:prstGeom>
          <a:ln w="57150">
            <a:solidFill>
              <a:srgbClr val="4A7CB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501" y="2252896"/>
            <a:ext cx="2438231" cy="2088562"/>
          </a:xfrm>
          <a:prstGeom prst="rect">
            <a:avLst/>
          </a:prstGeom>
          <a:ln w="57150">
            <a:solidFill>
              <a:srgbClr val="4A7CB5"/>
            </a:solidFill>
          </a:ln>
        </p:spPr>
      </p:pic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10.18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Current &amp; Potential Difference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188" t="5281" r="2649" b="10160"/>
          <a:stretch>
            <a:fillRect/>
          </a:stretch>
        </p:blipFill>
        <p:spPr>
          <a:xfrm>
            <a:off x="693019" y="2184859"/>
            <a:ext cx="4989095" cy="37538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899360" y="2164122"/>
            <a:ext cx="3027372" cy="2569934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current through an ohmic conductor (at a constant temperature) is directly proportional to the potential difference across the resistor.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2677" y="4834749"/>
            <a:ext cx="4214055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means that the </a:t>
            </a:r>
            <a:r>
              <a:rPr lang="en-GB" sz="2300" b="1" dirty="0">
                <a:solidFill>
                  <a:srgbClr val="4E81BD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resistance remains constant 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as the current changes.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21698" y="3429000"/>
            <a:ext cx="2606145" cy="0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499561" y="896974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What is the relationship between current and potential difference for </a:t>
            </a:r>
            <a:r>
              <a:rPr lang="en-GB" sz="3000" b="1" dirty="0">
                <a:solidFill>
                  <a:srgbClr val="4E81BD"/>
                </a:solidFill>
                <a:sym typeface="Calibri" panose="020F0502020204030204"/>
              </a:rPr>
              <a:t>ohmic resistors</a:t>
            </a:r>
            <a:r>
              <a:rPr lang="en-GB" sz="3000" dirty="0">
                <a:sym typeface="Calibri" panose="020F0502020204030204"/>
              </a:rPr>
              <a:t>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10.18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Current &amp; Potential Difference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6" y="2189711"/>
            <a:ext cx="4364264" cy="37383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58" y="4970100"/>
            <a:ext cx="1320945" cy="8333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2332" y="2497976"/>
            <a:ext cx="345440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resistance of a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filament lamp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increases as the temperature of the filament increases.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2332" y="4183052"/>
            <a:ext cx="345440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means that the </a:t>
            </a:r>
            <a:r>
              <a:rPr lang="en-GB" sz="2300" b="1" dirty="0">
                <a:solidFill>
                  <a:srgbClr val="4E81BD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resistance is not constant 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as the current changes.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21698" y="3429000"/>
            <a:ext cx="2150634" cy="0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499561" y="896974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What is the relationship between current and potential difference for </a:t>
            </a:r>
            <a:r>
              <a:rPr lang="en-GB" sz="3000" dirty="0">
                <a:solidFill>
                  <a:schemeClr val="tx1"/>
                </a:solidFill>
                <a:sym typeface="Calibri" panose="020F0502020204030204"/>
              </a:rPr>
              <a:t>a</a:t>
            </a:r>
            <a:r>
              <a:rPr lang="en-GB" sz="3000" b="1" dirty="0">
                <a:solidFill>
                  <a:srgbClr val="4E81BD"/>
                </a:solidFill>
                <a:sym typeface="Calibri" panose="020F0502020204030204"/>
              </a:rPr>
              <a:t> filament lamp</a:t>
            </a:r>
            <a:r>
              <a:rPr lang="en-GB" sz="3000" dirty="0">
                <a:sym typeface="Calibri" panose="020F0502020204030204"/>
              </a:rPr>
              <a:t>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10.18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Current &amp; Potential Difference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series and parallel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>
            <a:fillRect/>
          </a:stretch>
        </p:blipFill>
        <p:spPr>
          <a:xfrm>
            <a:off x="4910137" y="1970229"/>
            <a:ext cx="3500245" cy="3211221"/>
          </a:xfrm>
          <a:prstGeom prst="rect">
            <a:avLst/>
          </a:prstGeom>
        </p:spPr>
      </p:pic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4" y="1910666"/>
            <a:ext cx="3199141" cy="4438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4535" y="4948461"/>
            <a:ext cx="2251959" cy="58477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Series Circuit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366" y="4736962"/>
            <a:ext cx="2476764" cy="58477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>
                <a:latin typeface="+mn-lt"/>
                <a:ea typeface="+mn-ea"/>
                <a:cs typeface="+mn-cs"/>
                <a:sym typeface="Calibri" panose="020F0502020204030204"/>
              </a:rPr>
              <a:t>Parallel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Circuit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 Series and Parallel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6" y="2126029"/>
            <a:ext cx="4438607" cy="38020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230" y="4786668"/>
            <a:ext cx="1320945" cy="1016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2332" y="2497976"/>
            <a:ext cx="3454400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current through a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diode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flows in one direction only. The diode has a very high resistance in the reverse direction.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21698" y="3429000"/>
            <a:ext cx="2150634" cy="0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499561" y="896974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What is the relationship between current and potential difference for </a:t>
            </a:r>
            <a:r>
              <a:rPr lang="en-GB" sz="3000" dirty="0">
                <a:solidFill>
                  <a:schemeClr val="tx1"/>
                </a:solidFill>
                <a:sym typeface="Calibri" panose="020F0502020204030204"/>
              </a:rPr>
              <a:t>a</a:t>
            </a:r>
            <a:r>
              <a:rPr lang="en-GB" sz="3000" b="1" dirty="0">
                <a:solidFill>
                  <a:srgbClr val="4E81BD"/>
                </a:solidFill>
                <a:sym typeface="Calibri" panose="020F0502020204030204"/>
              </a:rPr>
              <a:t> diode</a:t>
            </a:r>
            <a:r>
              <a:rPr lang="en-GB" sz="3000" dirty="0">
                <a:sym typeface="Calibri" panose="020F0502020204030204"/>
              </a:rPr>
              <a:t>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10.18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Current &amp; Potential Difference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607" y="3345166"/>
            <a:ext cx="2037318" cy="17753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9456" y="1970898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resistance of an LDR decreases as light intensity increases.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18278" y="2771117"/>
            <a:ext cx="364718" cy="1087004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6433562" y="1474738"/>
            <a:ext cx="2493170" cy="2308324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In the dark and at low light levels, the resistance of an LDR is high and little current can flow through it.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8757" y="5051210"/>
            <a:ext cx="4131843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In bright light, the resistance of an LDR is low and more current can flow through 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3562" y="4268222"/>
            <a:ext cx="249317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LDR’s are used in circuits to switch on lights when it gets dark.</a:t>
            </a:r>
            <a:endParaRPr lang="en-GB" sz="2300" b="0" i="0" u="none" strike="noStrike" dirty="0">
              <a:solidFill>
                <a:srgbClr val="231F2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5514186" y="4686300"/>
            <a:ext cx="919376" cy="335975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 flipH="1">
            <a:off x="5213146" y="2628900"/>
            <a:ext cx="1238711" cy="1229221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 flipV="1">
            <a:off x="2187691" y="4495800"/>
            <a:ext cx="1392916" cy="555410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499561" y="896974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schemeClr val="tx1"/>
                </a:solidFill>
                <a:sym typeface="Calibri" panose="020F0502020204030204"/>
              </a:rPr>
              <a:t>What is an LDR and how does its resistance vary?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10.19 Light Dependent Resistors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543" y="3122700"/>
            <a:ext cx="2427749" cy="15292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3964" y="2018947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resistance of a thermistor decreases as the temperature increases.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24817" y="3173109"/>
            <a:ext cx="311877" cy="357119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6491612" y="2331093"/>
            <a:ext cx="2493170" cy="2569934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GB" sz="2300" b="0" i="0" u="none" strike="noStrike" dirty="0">
                <a:solidFill>
                  <a:srgbClr val="231F2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 high temperatures, the resistance of a thermistor is low and more current can flow through them.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4521" y="4712350"/>
            <a:ext cx="337923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GB" sz="2300" b="0" i="0" u="none" strike="noStrike" dirty="0">
                <a:solidFill>
                  <a:srgbClr val="231F2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 high temperatures, the resistance of a thermistor is low and more current can flow through them.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10448" y="5119088"/>
            <a:ext cx="330409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Thermistors are used in thermostats.</a:t>
            </a:r>
            <a:endParaRPr lang="en-GB" sz="2300" b="0" i="0" u="none" strike="noStrike" dirty="0">
              <a:solidFill>
                <a:srgbClr val="231F2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404584" y="4276862"/>
            <a:ext cx="613831" cy="842226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 flipH="1">
            <a:off x="5639385" y="3227066"/>
            <a:ext cx="852227" cy="577588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 flipV="1">
            <a:off x="2500914" y="4079631"/>
            <a:ext cx="1201262" cy="64422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499561" y="896974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schemeClr val="tx1"/>
                </a:solidFill>
                <a:sym typeface="Calibri" panose="020F0502020204030204"/>
              </a:rPr>
              <a:t>What is a thermistor and how does its resistance vary?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10.20 Thermistors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846" y="2061470"/>
            <a:ext cx="4359366" cy="405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9561" y="84358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investigate the IV variation in resistance in components such as diodes?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086" y="1958553"/>
            <a:ext cx="2501673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Set up equipment as shown in the diagram.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086" y="3226960"/>
            <a:ext cx="2501673" cy="2215991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Notice it is the same as the earlier circuit with a diode rather than a resistor or a filament lamp.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39759" y="3989478"/>
            <a:ext cx="2864484" cy="44956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10"/>
          <p:cNvSpPr/>
          <p:nvPr/>
        </p:nvSpPr>
        <p:spPr>
          <a:xfrm>
            <a:off x="638086" y="5544178"/>
            <a:ext cx="3933914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300" dirty="0">
                <a:latin typeface="Cabin"/>
                <a:ea typeface="Cabin"/>
                <a:cs typeface="Cabin"/>
                <a:sym typeface="Cabin"/>
              </a:rPr>
              <a:t>Repeat using the same method that was used for the resistor and filament lamp.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10.21 Design of Circuits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2742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a resistor when a current passes through 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10.22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9020" y="2764777"/>
            <a:ext cx="381111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current passes through a resistor there is a transfer of energy.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57" y="3103331"/>
            <a:ext cx="3367677" cy="1631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327" y="4046730"/>
            <a:ext cx="3811117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causes the resistor to warm up.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694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the electrical energy when work is done in a circuit?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10.23 </a:t>
            </a:r>
            <a:r>
              <a:rPr lang="en-US" altLang="en-US" sz="36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Dissipation of Electrical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464567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Electrical energy is dissipated as thermal energy when an electric current does work against electrical resistanc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e.</a:t>
            </a:r>
          </a:p>
        </p:txBody>
      </p:sp>
      <p:pic>
        <p:nvPicPr>
          <p:cNvPr id="3074" name="Picture 2" descr="Free Light Bulb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84" y="1411695"/>
            <a:ext cx="2791243" cy="44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395" y="3680711"/>
            <a:ext cx="464567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why filament light bulbs tend to get hot.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395" y="4649437"/>
            <a:ext cx="464567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filament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has a high resistance and lots of energy is transferred to thermal energy.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6816" y="848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is energy dissipated in electric circuits when work is done?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10.24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17" y="2821960"/>
            <a:ext cx="4861367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Energy is transferred to thermal energy because there are collisions between electrons and the ions in the metallic lattice.</a:t>
            </a:r>
          </a:p>
        </p:txBody>
      </p:sp>
      <p:pic>
        <p:nvPicPr>
          <p:cNvPr id="4" name="Picture 2" descr="Free Light Bulb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84" y="1411695"/>
            <a:ext cx="2791243" cy="44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unwanted energy transfers be reduced in electrical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10.25 Reducing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946" y="2182283"/>
            <a:ext cx="401320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Thicker wires could be used to reduce unwanted energy transfers.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946" y="3445716"/>
            <a:ext cx="401320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Thicker wires have a lower resistance.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946" y="4355206"/>
            <a:ext cx="401320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means that less thermal energy is transferred in the wires.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Picture 10" descr="A close-up of several colored pencils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5" t="22923" r="37867"/>
          <a:stretch>
            <a:fillRect/>
          </a:stretch>
        </p:blipFill>
        <p:spPr>
          <a:xfrm>
            <a:off x="6707366" y="1489750"/>
            <a:ext cx="1857375" cy="43557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0" y="83508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 heating effect in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10.26 Heating Effect on Circuit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8838" y="319704"/>
            <a:ext cx="3811117" cy="6858000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773279" y="2148764"/>
          <a:ext cx="7941664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Advantages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Disadvantages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Energy efficient way of transferring heat when used in heaters.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Energy can be wasted as heat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Warmth produced can damage the insulating wires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Pose a fire hazard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 cause burns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37549" y="2928395"/>
            <a:ext cx="3634451" cy="155100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6356" y="2652288"/>
            <a:ext cx="3796893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6355" y="3177188"/>
            <a:ext cx="3796893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506" y="3938845"/>
            <a:ext cx="3796893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506" y="4392802"/>
            <a:ext cx="3796893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34851" y="3099565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Energy Transferred = Power x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851" y="3688129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70136" y="1663007"/>
            <a:ext cx="1035286" cy="1400340"/>
            <a:chOff x="6109008" y="1485643"/>
            <a:chExt cx="1035286" cy="140034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22855" y="1485643"/>
              <a:ext cx="82143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Watts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W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15265" y="3688128"/>
            <a:ext cx="1120496" cy="1361187"/>
            <a:chOff x="6754137" y="3510764"/>
            <a:chExt cx="1120496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54137" y="4108904"/>
              <a:ext cx="11204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Seconds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9311" y="4410290"/>
              <a:ext cx="21255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63474" y="3634307"/>
            <a:ext cx="174502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P x 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988" y="2368484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0770" y="84326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the amount of energy an appliance transfer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10.27 Energy Transferred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series and parallel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>
            <a:fillRect/>
          </a:stretch>
        </p:blipFill>
        <p:spPr>
          <a:xfrm>
            <a:off x="4910137" y="1970229"/>
            <a:ext cx="3500245" cy="3211221"/>
          </a:xfrm>
          <a:prstGeom prst="rect">
            <a:avLst/>
          </a:prstGeom>
        </p:spPr>
      </p:pic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4" y="1910666"/>
            <a:ext cx="3199141" cy="4438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4535" y="4948461"/>
            <a:ext cx="2251959" cy="58477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Series Circuit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366" y="4736962"/>
            <a:ext cx="2476764" cy="58477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>
                <a:latin typeface="+mn-lt"/>
                <a:ea typeface="+mn-ea"/>
                <a:cs typeface="+mn-cs"/>
                <a:sym typeface="Calibri" panose="020F0502020204030204"/>
              </a:rPr>
              <a:t>Parallel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Circuit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908" y="2135621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There are two ways of joining electrical components, in series and in parallel.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618" y="3429000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Some circuits include both series and parallel parts.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 Series and Parallel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049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minute = 60 seconds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P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800 x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48,000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48,000J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340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toaster is on for 1 minute and has a power rating of 800W.  Calculate the energy transferred 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6976" y="1796705"/>
            <a:ext cx="2330916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6109" y="269509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2117" y="362778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14" y="516190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1854" y="4406989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268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3559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6359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8914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appropriate from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10.27 Energy Transferred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93853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1.2kJ = 1200J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P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 = 900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t = 1200/900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t = 1.333333333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1.3s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229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900W microwave transfers 1.2kJ of energy. Calculate how long its turned on for.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5540" y="1826481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290" y="242617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877" y="323828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7625" y="537025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232" y="4053180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157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244483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248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2 marks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9803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10.27 Energy Transferred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0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energy transferred when time is 2 mins and power is 900W.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energy transferred when time is 30s and power is 1.8kW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power when 2.8kJ is transferred over 30 seconds.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2mins = 120s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1.8kW = 1800W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2.8kJ = 2800J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P x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P x t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P x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900 x 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1800 x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2800 = P x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108,000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 = 54,000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 = 2800 / 30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 = 93.33333333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108,000J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54,000J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93W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8973" y="299988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0093" y="356884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58013" y="415822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58013" y="5248132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64693" y="623881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17379" y="299988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4759" y="356884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2679" y="415822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5325" y="4800990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29359" y="623881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5472" y="299988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16592" y="356884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18251" y="4178543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84511" y="4651710"/>
            <a:ext cx="1838960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1192" y="623881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10.27 Energy Transferred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power?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10.28 Energy Transferred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875" y="2888325"/>
            <a:ext cx="365562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Power is the energy transferred per second.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2" descr="Free Monitor Screen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2404208"/>
            <a:ext cx="3834020" cy="31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406" y="3843873"/>
            <a:ext cx="365562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is measured in watts.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479843" y="81763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the amount of energy an appliance transfer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34851" y="3335096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Power = Energy Transferred /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851" y="3923660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Watts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36644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W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70136" y="1898538"/>
            <a:ext cx="1072411" cy="1400340"/>
            <a:chOff x="6109008" y="1485643"/>
            <a:chExt cx="1072411" cy="140034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22855" y="1485643"/>
              <a:ext cx="85856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Joules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1901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J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15265" y="3923659"/>
            <a:ext cx="1120496" cy="1361187"/>
            <a:chOff x="6754137" y="3510764"/>
            <a:chExt cx="1120496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54137" y="4108904"/>
              <a:ext cx="11204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Seconds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9311" y="4410290"/>
              <a:ext cx="21255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28498" y="3897672"/>
            <a:ext cx="173059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E </a:t>
            </a: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/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988" y="2604015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10.29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670313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 minutes = 300 seconds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= E /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750 = E /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750 x 300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225,000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225,000J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82588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microwave is on for 5 minutes and has a power rating of 750W.  Calculate the energy transferred 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4370" y="1822485"/>
            <a:ext cx="2531056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03" y="272087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9511" y="365356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9108" y="518768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4330551"/>
            <a:ext cx="2496178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792244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321300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714647"/>
              <a:ext cx="481772" cy="1114766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601345"/>
            <a:ext cx="3364275" cy="917776"/>
            <a:chOff x="5645426" y="1299150"/>
            <a:chExt cx="3364275" cy="917776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714647"/>
              <a:ext cx="404238" cy="502279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10.29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587182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1.3kJ = 1300J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= E /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 = 1300 /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t = 1300/1200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t = 1.08333333333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1.1s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585601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1200W microwave transfers 1.3kJ of energy. Calculate how long its turned on for.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8574" y="162018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7324" y="221988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911" y="303198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0659" y="516395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9266" y="3846884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709112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2238168"/>
            <a:ext cx="3555325" cy="1115077"/>
            <a:chOff x="5454376" y="1299150"/>
            <a:chExt cx="3555325" cy="1115077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714647"/>
              <a:ext cx="595288" cy="69958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518213"/>
            <a:ext cx="3364275" cy="917776"/>
            <a:chOff x="5645426" y="1299150"/>
            <a:chExt cx="3364275" cy="917776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714647"/>
              <a:ext cx="404238" cy="502279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73662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10.29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3996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power transfer in any circuit device?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10.30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644" y="2494464"/>
            <a:ext cx="339916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power transferred in a circuit device is determined by…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644" y="3816598"/>
            <a:ext cx="3399160" cy="800219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potential difference across the circuit.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644" y="4784789"/>
            <a:ext cx="3399160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current in the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circuit</a:t>
            </a:r>
          </a:p>
        </p:txBody>
      </p:sp>
      <p:pic>
        <p:nvPicPr>
          <p:cNvPr id="1026" name="Picture 2" descr="Free Monitor Screen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2404208"/>
            <a:ext cx="3834020" cy="31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2285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calculate power?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20050" y="1888932"/>
            <a:ext cx="801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Power = Potential Difference x Current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7187" y="2407539"/>
            <a:ext cx="2532185" cy="1002391"/>
            <a:chOff x="610860" y="3440808"/>
            <a:chExt cx="2532185" cy="1002391"/>
          </a:xfrm>
        </p:grpSpPr>
        <p:cxnSp>
          <p:nvCxnSpPr>
            <p:cNvPr id="12" name="Straight Arrow Connector 11"/>
            <p:cNvCxnSpPr>
              <a:stCxn id="14" idx="0"/>
            </p:cNvCxnSpPr>
            <p:nvPr/>
          </p:nvCxnSpPr>
          <p:spPr>
            <a:xfrm flipV="1">
              <a:off x="1876953" y="3440808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610860" y="3981538"/>
              <a:ext cx="2532185" cy="461661"/>
              <a:chOff x="610860" y="3981538"/>
              <a:chExt cx="2532185" cy="46166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0860" y="3981538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Watts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6229" y="3981538"/>
                <a:ext cx="36644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W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031660" y="497826"/>
            <a:ext cx="1208788" cy="1391106"/>
            <a:chOff x="6082225" y="1485643"/>
            <a:chExt cx="1208788" cy="1391106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6365765" y="2215805"/>
              <a:ext cx="305369" cy="66094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82225" y="1485643"/>
              <a:ext cx="120878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Amperes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1166" y="1822568"/>
              <a:ext cx="2702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4359" y="2539924"/>
            <a:ext cx="2573906" cy="1228270"/>
            <a:chOff x="7103559" y="3791180"/>
            <a:chExt cx="2573906" cy="1228270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331763" y="3791180"/>
              <a:ext cx="64407" cy="3177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3559" y="4141376"/>
              <a:ext cx="257390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Potential Difference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56983" y="4557789"/>
              <a:ext cx="26705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V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75065" y="2403396"/>
            <a:ext cx="175624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 = V x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223" y="3445030"/>
            <a:ext cx="8553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800" b="1" i="0" u="sng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OR</a:t>
            </a:r>
            <a:endParaRPr kumimoji="0" lang="en-US" sz="2800" b="1" i="0" u="sng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0050" y="4481414"/>
            <a:ext cx="801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Power = (Current)</a:t>
            </a:r>
            <a:r>
              <a:rPr lang="en-GB" sz="3200" b="1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 x Resistance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315200" y="3874788"/>
            <a:ext cx="1089611" cy="899013"/>
            <a:chOff x="5815912" y="1485643"/>
            <a:chExt cx="1089611" cy="899013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5815912" y="1947304"/>
              <a:ext cx="455664" cy="43735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82225" y="1485643"/>
              <a:ext cx="823298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Ohms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51166" y="1822568"/>
              <a:ext cx="29751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Ω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404511" y="4956033"/>
            <a:ext cx="191494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 = 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</a:t>
            </a:r>
            <a:r>
              <a:rPr kumimoji="0" lang="en-US" sz="4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x R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10.31 Electrical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8" grpId="0"/>
      <p:bldP spid="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50862" y="109878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domestic electrical appliances?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5163671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Domestic Electrical Appliance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An object in the home that is designed to bring about energy transfers.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11677" y="5651482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1" name="Picture 20" descr="Diagram,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04" y="1683560"/>
            <a:ext cx="4869953" cy="3406068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10.32 Domestic Devices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486" y="1922675"/>
            <a:ext cx="3855283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The energy an appliance transfers depends on the power of the appliance and the time it is turned on for.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similarities and differences between series and parallel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11360" r="7339" b="7713"/>
          <a:stretch>
            <a:fillRect/>
          </a:stretch>
        </p:blipFill>
        <p:spPr>
          <a:xfrm>
            <a:off x="6083131" y="2712701"/>
            <a:ext cx="2929318" cy="2931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860" y="1953272"/>
            <a:ext cx="3154642" cy="584771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series </a:t>
            </a:r>
            <a:r>
              <a:rPr lang="en-US" sz="32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c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ircuit..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234" y="2538043"/>
            <a:ext cx="5272413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charge passes through all of the components so the current through each component is the same.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233" y="3800288"/>
            <a:ext cx="5272413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potential difference is largest across the component with the greatest resistance.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232" y="5041620"/>
            <a:ext cx="5272413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change in resistance of one component will cause a change in potential difference across all components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 Series and Parallel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20966" r="50670" b="7714"/>
          <a:stretch>
            <a:fillRect/>
          </a:stretch>
        </p:blipFill>
        <p:spPr>
          <a:xfrm>
            <a:off x="3768138" y="2530208"/>
            <a:ext cx="5074920" cy="2519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difference between direct and alternating voltage?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10.33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Direct and Alternating Voltage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474" y="2453467"/>
            <a:ext cx="2746719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The voltage in direct voltage is  always constant.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70" y="3834500"/>
            <a:ext cx="274671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can be either positive or negative.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270" y="4817299"/>
            <a:ext cx="274671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current in the circuit will also be direct.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7" t="20966" b="7714"/>
          <a:stretch>
            <a:fillRect/>
          </a:stretch>
        </p:blipFill>
        <p:spPr>
          <a:xfrm>
            <a:off x="3854369" y="2530208"/>
            <a:ext cx="5080747" cy="2519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difference between direct and alternating voltage?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10.33 </a:t>
            </a:r>
            <a:r>
              <a:rPr lang="en-US" altLang="en-US" sz="38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Direct and Alternating Voltage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435" y="2140950"/>
            <a:ext cx="3087037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The voltage in alternating voltage is  constantly changing.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33" y="3494963"/>
            <a:ext cx="3087037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voltage will periodically change from positive to negative and visa versa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433" y="5156752"/>
            <a:ext cx="308703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current in the circuit will also be alternatin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915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direct and alternating current?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2655607"/>
          <a:ext cx="8315226" cy="2542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Example of 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Direct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current that passes in the same 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produced by cells and batteries.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Alternating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current that changes direction.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in the national grid.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95368" y="3224034"/>
            <a:ext cx="2536722" cy="110130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4902" y="3224034"/>
            <a:ext cx="2692199" cy="110130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5368" y="4481749"/>
            <a:ext cx="2536722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50379" y="4485928"/>
            <a:ext cx="2536722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10.34 Direct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alternating current?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10.35 Alternating Current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3509907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An electric current that regularly changes its direction and size.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 descr="Application&#10;&#10;Description automatically generated with medium confidence"/>
          <p:cNvPicPr>
            <a:picLocks noChangeAspect="1"/>
          </p:cNvPicPr>
          <p:nvPr/>
        </p:nvPicPr>
        <p:blipFill rotWithShape="1">
          <a:blip r:embed="rId3"/>
          <a:srcRect l="3326" t="60454" r="5160" b="15898"/>
          <a:stretch>
            <a:fillRect/>
          </a:stretch>
        </p:blipFill>
        <p:spPr>
          <a:xfrm>
            <a:off x="2356308" y="3345703"/>
            <a:ext cx="5730445" cy="209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655" y="1833884"/>
            <a:ext cx="4607244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On a voltage-time graph, this would appear as a curve alternating between positive and negative voltages.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395" y="4981134"/>
            <a:ext cx="3509907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The positive and negative values indicate the direction of current flow.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55" y="2318534"/>
            <a:ext cx="4654731" cy="2961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915" y="84850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potential difference and frequency of electricity in the UK?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60" y="2116660"/>
            <a:ext cx="297445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Mains electricity in the UK is an ac supply.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860" y="3094790"/>
            <a:ext cx="297445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It has a frequency of 50Hz.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860" y="4072920"/>
            <a:ext cx="2974456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Potential difference is 230V</a:t>
            </a: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10.36 UK Domestic Supply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2285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a plug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3820886" y="1842744"/>
            <a:ext cx="4953000" cy="359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60" y="2116660"/>
            <a:ext cx="2974456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Most electrical appliances are connected to the mains using three-core cable.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867" y="4188630"/>
            <a:ext cx="2974456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The insulation covering each wire is colour coded for easy identification.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10.37 Live and Neutral Wires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6419127" y="833608"/>
            <a:ext cx="2249100" cy="1631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2285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a plug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59" y="2080473"/>
          <a:ext cx="8057368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Wire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Colour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Description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Potential Difference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Live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Carries the alternating potential difference from the supply.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Neutral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Completes the circuit.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 (or close to)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Earth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 and Yellow Stripes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Safety wire to stop the appliance becoming live.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40782" y="3015845"/>
            <a:ext cx="1256044" cy="83401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123" y="3015844"/>
            <a:ext cx="2738532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9310" y="3027755"/>
            <a:ext cx="1256044" cy="83401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4" y="4046433"/>
            <a:ext cx="1256044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7071" y="4109447"/>
            <a:ext cx="272205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1075" y="4099318"/>
            <a:ext cx="173206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9609" y="4863037"/>
            <a:ext cx="1406509" cy="1107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3839" y="5078104"/>
            <a:ext cx="2771815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1075" y="5004658"/>
            <a:ext cx="173206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10.37 Live and Neutral Wires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6419127" y="833608"/>
            <a:ext cx="2249100" cy="1631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2285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a plug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59" y="2080473"/>
          <a:ext cx="8057368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Wire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Colour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Description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Potential Difference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Live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Carries the alternating potential difference from the supply.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Neutral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Completes the circuit.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 (or close to)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Earth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 and Yellow Stripes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Safety wire to stop the appliance becoming live.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939310" y="3027755"/>
            <a:ext cx="1256044" cy="83401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1075" y="4099318"/>
            <a:ext cx="173206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9609" y="4863037"/>
            <a:ext cx="1406509" cy="1107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3839" y="5078104"/>
            <a:ext cx="2771815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1075" y="5004658"/>
            <a:ext cx="173206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10.38 Earth Wire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269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US" sz="3200" dirty="0"/>
              <a:t>What happens if the current in a circuit is too high?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3826872" y="2116660"/>
            <a:ext cx="4953000" cy="359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60" y="2116660"/>
            <a:ext cx="3670854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If the current in a circuit were to be too high the fuse in the plug should melt.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860" y="3773341"/>
            <a:ext cx="3670854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This will break the circuit and will stop the flow of current and protects the appliance if something </a:t>
            </a:r>
            <a:r>
              <a:rPr lang="en-US" sz="2400"/>
              <a:t>goes wrong.</a:t>
            </a:r>
            <a:endParaRPr lang="en-US" sz="24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10.39 Switches and Fuses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6419127" y="833608"/>
            <a:ext cx="2249100" cy="1631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22858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a plug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59" y="2080473"/>
          <a:ext cx="8057368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Wire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Colour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Description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Potential Difference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Live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Carries the alternating potential difference from the supply.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Neutral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Completes the circuit.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 (or close to)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Earth 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 and Yellow Stripes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Safety wire to stop the appliance becoming live.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939310" y="3027755"/>
            <a:ext cx="1256044" cy="83401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1075" y="4099318"/>
            <a:ext cx="173206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1075" y="5004658"/>
            <a:ext cx="1732066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10.40 Potential Difference in Wires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similarities and differences between series and parallel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>
            <a:fillRect/>
          </a:stretch>
        </p:blipFill>
        <p:spPr>
          <a:xfrm>
            <a:off x="3160014" y="2193907"/>
            <a:ext cx="3500245" cy="321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860" y="2127930"/>
            <a:ext cx="3154642" cy="584771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series </a:t>
            </a:r>
            <a:r>
              <a:rPr lang="en-US" sz="32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c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ircuit..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586" y="3120443"/>
            <a:ext cx="308872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here is the same current through each component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5638" y="5365621"/>
            <a:ext cx="534009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total potential difference of the power supply is shared between the components.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4719257" y="4081024"/>
            <a:ext cx="381759" cy="2163336"/>
          </a:xfrm>
          <a:prstGeom prst="leftBrac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5454" y="2092147"/>
            <a:ext cx="3088727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total resistance of two components is the sum of the resistance of each component.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4981" y="3748637"/>
            <a:ext cx="3088727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 err="1">
                <a:latin typeface="Calibri" panose="020F0502020204030204" charset="0"/>
                <a:cs typeface="Calibri" panose="020F0502020204030204" charset="0"/>
              </a:rPr>
              <a:t>Rtotal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= R1 + R2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 Series and Parallel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18" grpId="0" animBg="1"/>
      <p:bldP spid="25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269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US" sz="3200" dirty="0"/>
              <a:t>Why a live wire may be dangerous even when a switch is open?</a:t>
            </a:r>
            <a:endParaRPr lang="en-US" sz="2800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3826872" y="2116660"/>
            <a:ext cx="4953000" cy="359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60" y="2116660"/>
            <a:ext cx="3670854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A live wire may be dangerous even when a switch is open.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0860" y="3425915"/>
            <a:ext cx="3670854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This is because if the circuit were to be accidently complete then there would be a large potential difference.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0859" y="5473833"/>
            <a:ext cx="4222397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This large potential difference could then cause electrocution.</a:t>
            </a:r>
            <a:endParaRPr lang="en-US" sz="28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10.41 Dangers of Live Wire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269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US" sz="3200" dirty="0"/>
              <a:t>Why it is dangerous if a live wire and earth wire are connected?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3826872" y="2116660"/>
            <a:ext cx="4953000" cy="359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60" y="2116660"/>
            <a:ext cx="3670854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A live wire and earth wire should not be connected together.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860" y="3442440"/>
            <a:ext cx="3670854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This is because if they were to touch there would be a complete circuit from the live circuit to the ground.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860" y="5137551"/>
            <a:ext cx="3670854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This can cause shocks or fires.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10.41 Dangers of Live Wire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50862" y="109878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domestic electrical appliances?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1" name="Picture 20" descr="Diagram, 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9" y="1683560"/>
            <a:ext cx="5857795" cy="40969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91859" y="2830478"/>
            <a:ext cx="2974456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/>
              <a:t>An object in the home that is designed to bring about energy transfers.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10.42 Power Ratings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iagram, ic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9" y="1683560"/>
            <a:ext cx="5857795" cy="40969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79843" y="81763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the amount of energy an appliance transfer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717" y="2269039"/>
            <a:ext cx="3855283" cy="3046984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The energy an appliance transfers depends on the power of the appliance and the time it is turned on for.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10.42 Power Ratings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34309"/>
            <a:ext cx="7427171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relationship between power ratings for domestic electrical appliances and the changes in stored energy?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10.42 Power Ratings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703" y="2523514"/>
            <a:ext cx="3486897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All electrical appliances transfer energy from one store to another.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03" y="3849118"/>
            <a:ext cx="3486897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The higher the power rating of an appliance the greater the transfer of energy in a fixed period of time.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" name="Picture 10" descr="A picture containing text, clipar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/>
          <a:stretch>
            <a:fillRect/>
          </a:stretch>
        </p:blipFill>
        <p:spPr>
          <a:xfrm>
            <a:off x="5221531" y="2237945"/>
            <a:ext cx="3545134" cy="3314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4818614"/>
            <a:ext cx="129137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1000W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70" y="1926000"/>
            <a:ext cx="2895057" cy="40167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91529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similarities and differences between series and parallel circuits?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0860" y="2127930"/>
            <a:ext cx="3437347" cy="584771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parallel </a:t>
            </a:r>
            <a:r>
              <a:rPr lang="en-US" sz="3200" b="1" dirty="0">
                <a:solidFill>
                  <a:srgbClr val="4A7CB5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c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ircuit..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606" y="2706640"/>
            <a:ext cx="464629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Each charge passes through only one branch of the circuit.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607" y="3605888"/>
            <a:ext cx="464628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current is largest through the component with the smallest resistance.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10.3 Series and Parallel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26AFFF-B344-4D82-B46A-B9378E6A3062}">
  <ds:schemaRefs/>
</ds:datastoreItem>
</file>

<file path=customXml/itemProps2.xml><?xml version="1.0" encoding="utf-8"?>
<ds:datastoreItem xmlns:ds="http://schemas.openxmlformats.org/officeDocument/2006/customXml" ds:itemID="{FD1611D8-70C8-4547-95F0-5621264CE686}">
  <ds:schemaRefs/>
</ds:datastoreItem>
</file>

<file path=customXml/itemProps3.xml><?xml version="1.0" encoding="utf-8"?>
<ds:datastoreItem xmlns:ds="http://schemas.openxmlformats.org/officeDocument/2006/customXml" ds:itemID="{3E22C667-7817-4AE8-932B-36092572E29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4078</Words>
  <Application>Microsoft Office PowerPoint</Application>
  <PresentationFormat>On-screen Show (4:3)</PresentationFormat>
  <Paragraphs>1159</Paragraphs>
  <Slides>84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Aharoni</vt:lpstr>
      <vt:lpstr>Arial</vt:lpstr>
      <vt:lpstr>Avenir Book</vt:lpstr>
      <vt:lpstr>Cabin</vt:lpstr>
      <vt:lpstr>Calibri</vt:lpstr>
      <vt:lpstr>gg sans</vt:lpstr>
      <vt:lpstr>Helvetica</vt:lpstr>
      <vt:lpstr>ReithSans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364</cp:revision>
  <cp:lastPrinted>2016-10-24T15:28:00Z</cp:lastPrinted>
  <dcterms:created xsi:type="dcterms:W3CDTF">2025-08-12T06:35:06Z</dcterms:created>
  <dcterms:modified xsi:type="dcterms:W3CDTF">2025-08-13T08:09:15Z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FBDF5C22300949358B4650A691CD3D00_13</vt:lpwstr>
  </property>
  <property fmtid="{D5CDD505-2E9C-101B-9397-08002B2CF9AE}" pid="6" name="KSOProductBuildVer">
    <vt:lpwstr>1033-12.2.0.13213</vt:lpwstr>
  </property>
</Properties>
</file>