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670" r:id="rId5"/>
    <p:sldId id="1417" r:id="rId6"/>
    <p:sldId id="1421" r:id="rId7"/>
    <p:sldId id="1422" r:id="rId8"/>
    <p:sldId id="1418" r:id="rId9"/>
    <p:sldId id="1423" r:id="rId10"/>
    <p:sldId id="1419" r:id="rId11"/>
    <p:sldId id="1420" r:id="rId12"/>
    <p:sldId id="1424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charset="0"/>
        <a:ea typeface="Calibri" panose="020F0502020204030204" charset="0"/>
        <a:cs typeface="Calibri" panose="020F0502020204030204" charset="0"/>
        <a:sym typeface="Calibri" panose="020F050202020403020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charset="0"/>
        <a:ea typeface="Calibri" panose="020F0502020204030204" charset="0"/>
        <a:cs typeface="Calibri" panose="020F0502020204030204" charset="0"/>
        <a:sym typeface="Calibri" panose="020F050202020403020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charset="0"/>
        <a:ea typeface="Calibri" panose="020F0502020204030204" charset="0"/>
        <a:cs typeface="Calibri" panose="020F0502020204030204" charset="0"/>
        <a:sym typeface="Calibri" panose="020F050202020403020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charset="0"/>
        <a:ea typeface="Calibri" panose="020F0502020204030204" charset="0"/>
        <a:cs typeface="Calibri" panose="020F0502020204030204" charset="0"/>
        <a:sym typeface="Calibri" panose="020F050202020403020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charset="0"/>
        <a:ea typeface="Calibri" panose="020F0502020204030204" charset="0"/>
        <a:cs typeface="Calibri" panose="020F0502020204030204" charset="0"/>
        <a:sym typeface="Calibri" panose="020F050202020403020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Calibri" panose="020F0502020204030204" charset="0"/>
        <a:ea typeface="Calibri" panose="020F0502020204030204" charset="0"/>
        <a:cs typeface="Calibri" panose="020F0502020204030204" charset="0"/>
        <a:sym typeface="Calibri" panose="020F050202020403020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Calibri" panose="020F0502020204030204" charset="0"/>
        <a:ea typeface="Calibri" panose="020F0502020204030204" charset="0"/>
        <a:cs typeface="Calibri" panose="020F0502020204030204" charset="0"/>
        <a:sym typeface="Calibri" panose="020F050202020403020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Calibri" panose="020F0502020204030204" charset="0"/>
        <a:ea typeface="Calibri" panose="020F0502020204030204" charset="0"/>
        <a:cs typeface="Calibri" panose="020F0502020204030204" charset="0"/>
        <a:sym typeface="Calibri" panose="020F050202020403020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Calibri" panose="020F0502020204030204" charset="0"/>
        <a:ea typeface="Calibri" panose="020F0502020204030204" charset="0"/>
        <a:cs typeface="Calibri" panose="020F0502020204030204" charset="0"/>
        <a:sym typeface="Calibri" panose="020F050202020403020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CB5"/>
    <a:srgbClr val="97B3D8"/>
    <a:srgbClr val="00B050"/>
    <a:srgbClr val="A9D092"/>
    <a:srgbClr val="00CF63"/>
    <a:srgbClr val="48A9C5"/>
    <a:srgbClr val="79C1D5"/>
    <a:srgbClr val="80CCE7"/>
    <a:srgbClr val="3CAB2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26"/>
    <p:restoredTop sz="95750"/>
  </p:normalViewPr>
  <p:slideViewPr>
    <p:cSldViewPr snapToGrid="0" showGuides="1">
      <p:cViewPr>
        <p:scale>
          <a:sx n="66" d="100"/>
          <a:sy n="66" d="100"/>
        </p:scale>
        <p:origin x="780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</a:lstStyle>
          <a:p>
            <a:pPr>
              <a:defRPr/>
            </a:pPr>
            <a:fld id="{A94CC91B-F684-3442-BB05-5E12EC2FF8E1}" type="datetimeFigureOut">
              <a:rPr lang="en-US" altLang="en-US"/>
              <a:t>8/13/2025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</a:lstStyle>
          <a:p>
            <a:pPr>
              <a:defRPr/>
            </a:pPr>
            <a:fld id="{29A704AE-0A90-9946-ABA1-80D326FF8979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37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267" name="Shape 38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endParaRPr lang="en-US" altLang="en-US">
              <a:sym typeface="Calibri" panose="020F050202020403020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charset="0"/>
      </a:defRPr>
    </a:lvl1pPr>
    <a:lvl2pPr marL="742950" indent="-28575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charset="0"/>
      </a:defRPr>
    </a:lvl2pPr>
    <a:lvl3pPr marL="11430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charset="0"/>
      </a:defRPr>
    </a:lvl3pPr>
    <a:lvl4pPr marL="16002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charset="0"/>
      </a:defRPr>
    </a:lvl4pPr>
    <a:lvl5pPr marL="20574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charset="0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 panose="020F0502020204030204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 panose="020F0502020204030204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 panose="020F0502020204030204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 panose="020F050202020403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66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0" name="Shape 67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4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7328453" y="6069496"/>
            <a:ext cx="768626" cy="662609"/>
          </a:xfrm>
          <a:prstGeom prst="ellipse">
            <a:avLst/>
          </a:prstGeom>
          <a:solidFill>
            <a:srgbClr val="00B050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388208" y="6169969"/>
            <a:ext cx="658189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SS/F</a:t>
            </a:r>
          </a:p>
        </p:txBody>
      </p:sp>
      <p:sp>
        <p:nvSpPr>
          <p:cNvPr id="5" name="Oval 4"/>
          <p:cNvSpPr/>
          <p:nvPr userDrawn="1"/>
        </p:nvSpPr>
        <p:spPr>
          <a:xfrm>
            <a:off x="8196470" y="6069496"/>
            <a:ext cx="768626" cy="662609"/>
          </a:xfrm>
          <a:prstGeom prst="ellipse">
            <a:avLst/>
          </a:prstGeom>
          <a:solidFill>
            <a:srgbClr val="00B050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216468" y="6169969"/>
            <a:ext cx="711088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SS/H</a:t>
            </a:r>
          </a:p>
        </p:txBody>
      </p:sp>
      <p:sp>
        <p:nvSpPr>
          <p:cNvPr id="7" name="Oval 6"/>
          <p:cNvSpPr/>
          <p:nvPr userDrawn="1"/>
        </p:nvSpPr>
        <p:spPr>
          <a:xfrm>
            <a:off x="5545977" y="6069496"/>
            <a:ext cx="768626" cy="662609"/>
          </a:xfrm>
          <a:prstGeom prst="ellipse">
            <a:avLst/>
          </a:prstGeom>
          <a:solidFill>
            <a:srgbClr val="00B050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579228" y="6169969"/>
            <a:ext cx="675822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CS/F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6413994" y="6069496"/>
            <a:ext cx="768626" cy="662609"/>
          </a:xfrm>
          <a:prstGeom prst="ellipse">
            <a:avLst/>
          </a:prstGeom>
          <a:solidFill>
            <a:srgbClr val="00B050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6447245" y="6169969"/>
            <a:ext cx="728722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CS/H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923576" y="6428650"/>
            <a:ext cx="170271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A7CB5"/>
                </a:solidFill>
                <a:latin typeface="Avenir Book" panose="02000503020000020003" pitchFamily="2" charset="0"/>
              </a:rPr>
              <a:t>@SinclairEducation</a:t>
            </a:r>
          </a:p>
        </p:txBody>
      </p:sp>
      <p:pic>
        <p:nvPicPr>
          <p:cNvPr id="13" name="Picture 12" descr="A picture containing company name&#10;&#10;Description automatically generated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6848" t="68493" r="5696" b="18002"/>
          <a:stretch>
            <a:fillRect/>
          </a:stretch>
        </p:blipFill>
        <p:spPr>
          <a:xfrm>
            <a:off x="596458" y="6363096"/>
            <a:ext cx="409471" cy="399483"/>
          </a:xfrm>
          <a:prstGeom prst="rect">
            <a:avLst/>
          </a:prstGeom>
        </p:spPr>
      </p:pic>
      <p:sp>
        <p:nvSpPr>
          <p:cNvPr id="11" name="Rectangles 10"/>
          <p:cNvSpPr/>
          <p:nvPr userDrawn="1"/>
        </p:nvSpPr>
        <p:spPr>
          <a:xfrm>
            <a:off x="575310" y="6344920"/>
            <a:ext cx="2508132" cy="39179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8" tIns="45718" rIns="45718" bIns="45718" numCol="1" spcCol="38100" rtlCol="0" anchor="t" forceAA="0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 userDrawn="1"/>
        </p:nvSpPr>
        <p:spPr>
          <a:xfrm>
            <a:off x="7328453" y="6069496"/>
            <a:ext cx="768626" cy="662609"/>
          </a:xfrm>
          <a:prstGeom prst="ellipse">
            <a:avLst/>
          </a:prstGeom>
          <a:solidFill>
            <a:srgbClr val="00B050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7388208" y="6169969"/>
            <a:ext cx="658189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SS/F</a:t>
            </a:r>
          </a:p>
        </p:txBody>
      </p:sp>
      <p:sp>
        <p:nvSpPr>
          <p:cNvPr id="7" name="Oval 6"/>
          <p:cNvSpPr/>
          <p:nvPr userDrawn="1"/>
        </p:nvSpPr>
        <p:spPr>
          <a:xfrm>
            <a:off x="8196470" y="6069496"/>
            <a:ext cx="768626" cy="662609"/>
          </a:xfrm>
          <a:prstGeom prst="ellipse">
            <a:avLst/>
          </a:prstGeom>
          <a:solidFill>
            <a:srgbClr val="00B050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216468" y="6169969"/>
            <a:ext cx="711088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SS/H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5545977" y="6069496"/>
            <a:ext cx="768626" cy="662609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579228" y="6169969"/>
            <a:ext cx="675822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CS/F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6413994" y="6069496"/>
            <a:ext cx="768626" cy="662609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447245" y="6169969"/>
            <a:ext cx="728722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CS/H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923576" y="6428650"/>
            <a:ext cx="170271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A7CB5"/>
                </a:solidFill>
                <a:latin typeface="Avenir Book" panose="02000503020000020003" pitchFamily="2" charset="0"/>
              </a:rPr>
              <a:t>@SinclairEducation</a:t>
            </a:r>
          </a:p>
        </p:txBody>
      </p:sp>
      <p:pic>
        <p:nvPicPr>
          <p:cNvPr id="3" name="Picture 2" descr="A picture containing company name&#10;&#10;Description automatically generated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6848" t="68493" r="5696" b="18002"/>
          <a:stretch>
            <a:fillRect/>
          </a:stretch>
        </p:blipFill>
        <p:spPr>
          <a:xfrm>
            <a:off x="596458" y="6363096"/>
            <a:ext cx="409471" cy="399483"/>
          </a:xfrm>
          <a:prstGeom prst="rect">
            <a:avLst/>
          </a:prstGeom>
        </p:spPr>
      </p:pic>
      <p:sp>
        <p:nvSpPr>
          <p:cNvPr id="4" name="Rectangles 3"/>
          <p:cNvSpPr/>
          <p:nvPr userDrawn="1"/>
        </p:nvSpPr>
        <p:spPr>
          <a:xfrm>
            <a:off x="575310" y="6344920"/>
            <a:ext cx="2050976" cy="39179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8" tIns="45718" rIns="45718" bIns="45718" numCol="1" spcCol="38100" rtlCol="0" anchor="t" forceAA="0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 userDrawn="1"/>
        </p:nvSpPr>
        <p:spPr>
          <a:xfrm>
            <a:off x="7328453" y="6069496"/>
            <a:ext cx="768626" cy="662609"/>
          </a:xfrm>
          <a:prstGeom prst="ellipse">
            <a:avLst/>
          </a:prstGeom>
          <a:solidFill>
            <a:srgbClr val="A6A6A6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7388208" y="6169969"/>
            <a:ext cx="658189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SS/F</a:t>
            </a:r>
          </a:p>
        </p:txBody>
      </p:sp>
      <p:sp>
        <p:nvSpPr>
          <p:cNvPr id="7" name="Oval 6"/>
          <p:cNvSpPr/>
          <p:nvPr userDrawn="1"/>
        </p:nvSpPr>
        <p:spPr>
          <a:xfrm>
            <a:off x="8196470" y="6069496"/>
            <a:ext cx="768626" cy="662609"/>
          </a:xfrm>
          <a:prstGeom prst="ellipse">
            <a:avLst/>
          </a:prstGeom>
          <a:solidFill>
            <a:srgbClr val="00B050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216468" y="6169969"/>
            <a:ext cx="711088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SS/H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5545977" y="6069496"/>
            <a:ext cx="768626" cy="662609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579228" y="6169969"/>
            <a:ext cx="675822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CS/F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6413994" y="6069496"/>
            <a:ext cx="768626" cy="662609"/>
          </a:xfrm>
          <a:prstGeom prst="ellipse">
            <a:avLst/>
          </a:prstGeom>
          <a:solidFill>
            <a:srgbClr val="00B050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447245" y="6169969"/>
            <a:ext cx="728722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CS/H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923576" y="6428650"/>
            <a:ext cx="170271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A7CB5"/>
                </a:solidFill>
                <a:latin typeface="Avenir Book" panose="02000503020000020003" pitchFamily="2" charset="0"/>
              </a:rPr>
              <a:t>@SinclairEducation</a:t>
            </a:r>
          </a:p>
        </p:txBody>
      </p:sp>
      <p:pic>
        <p:nvPicPr>
          <p:cNvPr id="3" name="Picture 2" descr="A picture containing company name&#10;&#10;Description automatically generated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6848" t="68493" r="5696" b="18002"/>
          <a:stretch>
            <a:fillRect/>
          </a:stretch>
        </p:blipFill>
        <p:spPr>
          <a:xfrm>
            <a:off x="596458" y="6363096"/>
            <a:ext cx="409471" cy="399483"/>
          </a:xfrm>
          <a:prstGeom prst="rect">
            <a:avLst/>
          </a:prstGeom>
        </p:spPr>
      </p:pic>
      <p:sp>
        <p:nvSpPr>
          <p:cNvPr id="4" name="Rectangles 3"/>
          <p:cNvSpPr/>
          <p:nvPr userDrawn="1"/>
        </p:nvSpPr>
        <p:spPr>
          <a:xfrm>
            <a:off x="575310" y="6344920"/>
            <a:ext cx="1635125" cy="39179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8" tIns="45718" rIns="45718" bIns="45718" numCol="1" spcCol="38100" rtlCol="0" anchor="t" forceAA="0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 userDrawn="1"/>
        </p:nvSpPr>
        <p:spPr>
          <a:xfrm>
            <a:off x="7328453" y="6069496"/>
            <a:ext cx="768626" cy="662609"/>
          </a:xfrm>
          <a:prstGeom prst="ellipse">
            <a:avLst/>
          </a:prstGeom>
          <a:solidFill>
            <a:srgbClr val="A6A6A6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7388208" y="6169969"/>
            <a:ext cx="658189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SS/F</a:t>
            </a:r>
          </a:p>
        </p:txBody>
      </p:sp>
      <p:sp>
        <p:nvSpPr>
          <p:cNvPr id="7" name="Oval 6"/>
          <p:cNvSpPr/>
          <p:nvPr userDrawn="1"/>
        </p:nvSpPr>
        <p:spPr>
          <a:xfrm>
            <a:off x="8196470" y="6069496"/>
            <a:ext cx="768626" cy="662609"/>
          </a:xfrm>
          <a:prstGeom prst="ellipse">
            <a:avLst/>
          </a:prstGeom>
          <a:solidFill>
            <a:srgbClr val="00B050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216468" y="6169969"/>
            <a:ext cx="711088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SS/H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5545977" y="6069496"/>
            <a:ext cx="768626" cy="662609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579228" y="6169969"/>
            <a:ext cx="675822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CS/F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6413994" y="6069496"/>
            <a:ext cx="768626" cy="662609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447245" y="6169969"/>
            <a:ext cx="728722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CS/H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923576" y="6428650"/>
            <a:ext cx="170271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A7CB5"/>
                </a:solidFill>
                <a:latin typeface="Avenir Book" panose="02000503020000020003" pitchFamily="2" charset="0"/>
              </a:rPr>
              <a:t>@SinclairEducation</a:t>
            </a:r>
          </a:p>
        </p:txBody>
      </p:sp>
      <p:pic>
        <p:nvPicPr>
          <p:cNvPr id="3" name="Picture 2" descr="A picture containing company name&#10;&#10;Description automatically generated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6848" t="68493" r="5696" b="18002"/>
          <a:stretch>
            <a:fillRect/>
          </a:stretch>
        </p:blipFill>
        <p:spPr>
          <a:xfrm>
            <a:off x="596458" y="6363096"/>
            <a:ext cx="409471" cy="399483"/>
          </a:xfrm>
          <a:prstGeom prst="rect">
            <a:avLst/>
          </a:prstGeom>
        </p:spPr>
      </p:pic>
      <p:sp>
        <p:nvSpPr>
          <p:cNvPr id="4" name="Rectangles 3"/>
          <p:cNvSpPr/>
          <p:nvPr userDrawn="1"/>
        </p:nvSpPr>
        <p:spPr>
          <a:xfrm>
            <a:off x="575310" y="6344920"/>
            <a:ext cx="2154697" cy="39179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8" tIns="45718" rIns="45718" bIns="45718" numCol="1" spcCol="38100" rtlCol="0" anchor="t" forceAA="0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5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630881" y="177149"/>
            <a:ext cx="7427171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GB" sz="3200" b="0" i="0" u="none" strike="noStrike" cap="none" spc="0" normalizeH="0" baseline="0" dirty="0">
                <a:ln>
                  <a:noFill/>
                </a:ln>
                <a:solidFill>
                  <a:srgbClr val="4A7CB5"/>
                </a:solidFill>
                <a:effectLst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  <a:sym typeface="Calibri" panose="020F0502020204030204"/>
              </a:rPr>
              <a:t>Exam Practice </a:t>
            </a:r>
            <a:endParaRPr kumimoji="0" lang="en-GB" sz="3200" b="1" i="0" u="none" strike="noStrike" cap="none" spc="0" normalizeH="0" baseline="0" dirty="0">
              <a:ln>
                <a:noFill/>
              </a:ln>
              <a:solidFill>
                <a:srgbClr val="4A7CB5"/>
              </a:solidFill>
              <a:effectLst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  <a:sym typeface="Calibri" panose="020F0502020204030204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330816" y="112712"/>
            <a:ext cx="521934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4A7CB5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L1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3576" y="6428650"/>
            <a:ext cx="170271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A7CB5"/>
                </a:solidFill>
                <a:latin typeface="Avenir Book" panose="02000503020000020003" pitchFamily="2" charset="0"/>
              </a:rPr>
              <a:t>@SinclairEducation</a:t>
            </a:r>
          </a:p>
        </p:txBody>
      </p:sp>
      <p:pic>
        <p:nvPicPr>
          <p:cNvPr id="5" name="Picture 4" descr="A picture containing company name&#10;&#10;Description automatically generated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6848" t="68493" r="5696" b="18002"/>
          <a:stretch>
            <a:fillRect/>
          </a:stretch>
        </p:blipFill>
        <p:spPr>
          <a:xfrm>
            <a:off x="596458" y="6363096"/>
            <a:ext cx="409471" cy="399483"/>
          </a:xfrm>
          <a:prstGeom prst="rect">
            <a:avLst/>
          </a:prstGeom>
        </p:spPr>
      </p:pic>
      <p:sp>
        <p:nvSpPr>
          <p:cNvPr id="6" name="Rectangles 5"/>
          <p:cNvSpPr/>
          <p:nvPr userDrawn="1"/>
        </p:nvSpPr>
        <p:spPr>
          <a:xfrm>
            <a:off x="575310" y="6344920"/>
            <a:ext cx="1944606" cy="39179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8" tIns="45718" rIns="45718" bIns="45718" numCol="1" spcCol="38100" rtlCol="0" anchor="t" forceAA="0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30881" y="177149"/>
            <a:ext cx="7427171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GB" sz="3200" b="0" i="0" u="none" strike="noStrike" cap="none" spc="0" normalizeH="0" baseline="0" dirty="0">
                <a:ln>
                  <a:noFill/>
                </a:ln>
                <a:solidFill>
                  <a:srgbClr val="4A7CB5"/>
                </a:solidFill>
                <a:effectLst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  <a:sym typeface="Calibri" panose="020F0502020204030204"/>
              </a:rPr>
              <a:t>Exam Practice </a:t>
            </a:r>
            <a:endParaRPr kumimoji="0" lang="en-GB" sz="3200" b="1" i="0" u="none" strike="noStrike" cap="none" spc="0" normalizeH="0" baseline="0" dirty="0">
              <a:ln>
                <a:noFill/>
              </a:ln>
              <a:solidFill>
                <a:srgbClr val="4A7CB5"/>
              </a:solidFill>
              <a:effectLst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  <a:sym typeface="Calibri" panose="020F0502020204030204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8330816" y="112712"/>
            <a:ext cx="521934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4A7CB5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L2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923576" y="6428650"/>
            <a:ext cx="170271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A7CB5"/>
                </a:solidFill>
                <a:latin typeface="Avenir Book" panose="02000503020000020003" pitchFamily="2" charset="0"/>
              </a:rPr>
              <a:t>@SinclairEducation</a:t>
            </a:r>
          </a:p>
        </p:txBody>
      </p:sp>
      <p:pic>
        <p:nvPicPr>
          <p:cNvPr id="3" name="Picture 2" descr="A picture containing company name&#10;&#10;Description automatically generated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6848" t="68493" r="5696" b="18002"/>
          <a:stretch>
            <a:fillRect/>
          </a:stretch>
        </p:blipFill>
        <p:spPr>
          <a:xfrm>
            <a:off x="596458" y="6363096"/>
            <a:ext cx="409471" cy="399483"/>
          </a:xfrm>
          <a:prstGeom prst="rect">
            <a:avLst/>
          </a:prstGeom>
        </p:spPr>
      </p:pic>
      <p:sp>
        <p:nvSpPr>
          <p:cNvPr id="6" name="Rectangles 5"/>
          <p:cNvSpPr/>
          <p:nvPr userDrawn="1"/>
        </p:nvSpPr>
        <p:spPr>
          <a:xfrm>
            <a:off x="575310" y="6344920"/>
            <a:ext cx="1635125" cy="39179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8" tIns="45718" rIns="45718" bIns="45718" numCol="1" spcCol="38100" rtlCol="0" anchor="t" forceAA="0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30881" y="177149"/>
            <a:ext cx="7427171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GB" sz="3200" b="0" i="0" u="none" strike="noStrike" cap="none" spc="0" normalizeH="0" baseline="0" dirty="0">
                <a:ln>
                  <a:noFill/>
                </a:ln>
                <a:solidFill>
                  <a:srgbClr val="4A7CB5"/>
                </a:solidFill>
                <a:effectLst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  <a:sym typeface="Calibri" panose="020F0502020204030204"/>
              </a:rPr>
              <a:t>Exam Practice </a:t>
            </a:r>
            <a:endParaRPr kumimoji="0" lang="en-GB" sz="3200" b="1" i="0" u="none" strike="noStrike" cap="none" spc="0" normalizeH="0" baseline="0" dirty="0">
              <a:ln>
                <a:noFill/>
              </a:ln>
              <a:solidFill>
                <a:srgbClr val="4A7CB5"/>
              </a:solidFill>
              <a:effectLst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  <a:sym typeface="Calibri" panose="020F0502020204030204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8330816" y="112712"/>
            <a:ext cx="521934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4A7CB5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L3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923576" y="6428650"/>
            <a:ext cx="170271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A7CB5"/>
                </a:solidFill>
                <a:latin typeface="Avenir Book" panose="02000503020000020003" pitchFamily="2" charset="0"/>
              </a:rPr>
              <a:t>@SinclairEducation</a:t>
            </a:r>
          </a:p>
        </p:txBody>
      </p:sp>
      <p:pic>
        <p:nvPicPr>
          <p:cNvPr id="3" name="Picture 2" descr="A picture containing company name&#10;&#10;Description automatically generated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6848" t="68493" r="5696" b="18002"/>
          <a:stretch>
            <a:fillRect/>
          </a:stretch>
        </p:blipFill>
        <p:spPr>
          <a:xfrm>
            <a:off x="596458" y="6363096"/>
            <a:ext cx="409471" cy="399483"/>
          </a:xfrm>
          <a:prstGeom prst="rect">
            <a:avLst/>
          </a:prstGeom>
        </p:spPr>
      </p:pic>
      <p:sp>
        <p:nvSpPr>
          <p:cNvPr id="6" name="Rectangles 5"/>
          <p:cNvSpPr/>
          <p:nvPr userDrawn="1"/>
        </p:nvSpPr>
        <p:spPr>
          <a:xfrm>
            <a:off x="575310" y="6344920"/>
            <a:ext cx="2242318" cy="39179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8" tIns="45718" rIns="45718" bIns="45718" numCol="1" spcCol="38100" rtlCol="0" anchor="t" forceAA="0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923576" y="6428650"/>
            <a:ext cx="170271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A7CB5"/>
                </a:solidFill>
                <a:latin typeface="Avenir Book" panose="02000503020000020003" pitchFamily="2" charset="0"/>
              </a:rPr>
              <a:t>@SinclairEducation</a:t>
            </a:r>
          </a:p>
        </p:txBody>
      </p:sp>
      <p:pic>
        <p:nvPicPr>
          <p:cNvPr id="3" name="Picture 2" descr="A picture containing company name&#10;&#10;Description automatically generated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6848" t="68493" r="5696" b="18002"/>
          <a:stretch>
            <a:fillRect/>
          </a:stretch>
        </p:blipFill>
        <p:spPr>
          <a:xfrm>
            <a:off x="596458" y="6363096"/>
            <a:ext cx="409471" cy="399483"/>
          </a:xfrm>
          <a:prstGeom prst="rect">
            <a:avLst/>
          </a:prstGeom>
        </p:spPr>
      </p:pic>
      <p:sp>
        <p:nvSpPr>
          <p:cNvPr id="5" name="Rectangles 4"/>
          <p:cNvSpPr/>
          <p:nvPr userDrawn="1"/>
        </p:nvSpPr>
        <p:spPr>
          <a:xfrm>
            <a:off x="575310" y="6344920"/>
            <a:ext cx="1933974" cy="39179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8" tIns="45718" rIns="45718" bIns="45718" numCol="1" spcCol="38100" rtlCol="0" anchor="t" forceAA="0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812632" y="5630792"/>
            <a:ext cx="768626" cy="662609"/>
          </a:xfrm>
          <a:prstGeom prst="ellipse">
            <a:avLst/>
          </a:prstGeom>
          <a:solidFill>
            <a:schemeClr val="bg1">
              <a:lumMod val="65000"/>
            </a:schemeClr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695936" y="5687942"/>
            <a:ext cx="5462197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Content you </a:t>
            </a: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will</a:t>
            </a: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 </a:t>
            </a: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NOT</a:t>
            </a: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 be assessed on</a:t>
            </a:r>
          </a:p>
        </p:txBody>
      </p:sp>
      <p:sp>
        <p:nvSpPr>
          <p:cNvPr id="2" name="Oval 1"/>
          <p:cNvSpPr/>
          <p:nvPr userDrawn="1"/>
        </p:nvSpPr>
        <p:spPr>
          <a:xfrm>
            <a:off x="812632" y="4823072"/>
            <a:ext cx="768626" cy="662609"/>
          </a:xfrm>
          <a:prstGeom prst="ellipse">
            <a:avLst/>
          </a:prstGeom>
          <a:solidFill>
            <a:srgbClr val="00B050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1695936" y="4880222"/>
            <a:ext cx="5333828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Content you </a:t>
            </a: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rgbClr val="00B050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CAN BE</a:t>
            </a: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 be assessed on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3576" y="6428650"/>
            <a:ext cx="170271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A7CB5"/>
                </a:solidFill>
                <a:latin typeface="Avenir Book" panose="02000503020000020003" pitchFamily="2" charset="0"/>
              </a:rPr>
              <a:t>@SinclairEducation</a:t>
            </a:r>
          </a:p>
        </p:txBody>
      </p:sp>
      <p:pic>
        <p:nvPicPr>
          <p:cNvPr id="5" name="Picture 4" descr="A picture containing company name&#10;&#10;Description automatically generated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6848" t="68493" r="5696" b="18002"/>
          <a:stretch>
            <a:fillRect/>
          </a:stretch>
        </p:blipFill>
        <p:spPr>
          <a:xfrm>
            <a:off x="596458" y="6363096"/>
            <a:ext cx="409471" cy="399483"/>
          </a:xfrm>
          <a:prstGeom prst="rect">
            <a:avLst/>
          </a:prstGeom>
        </p:spPr>
      </p:pic>
      <p:sp>
        <p:nvSpPr>
          <p:cNvPr id="6" name="Rectangles 5"/>
          <p:cNvSpPr/>
          <p:nvPr userDrawn="1"/>
        </p:nvSpPr>
        <p:spPr>
          <a:xfrm>
            <a:off x="605154" y="6367145"/>
            <a:ext cx="2021131" cy="39179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8" tIns="45718" rIns="45718" bIns="45718" numCol="1" spcCol="38100" rtlCol="0" anchor="t" forceAA="0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exampaperspractice.co.uk/" TargetMode="Externa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-26046" y="-4762"/>
            <a:ext cx="9170046" cy="6867525"/>
            <a:chOff x="-26046" y="-4762"/>
            <a:chExt cx="9170046" cy="6867525"/>
          </a:xfrm>
        </p:grpSpPr>
        <p:sp>
          <p:nvSpPr>
            <p:cNvPr id="7" name="Rectangle 6"/>
            <p:cNvSpPr/>
            <p:nvPr userDrawn="1"/>
          </p:nvSpPr>
          <p:spPr>
            <a:xfrm>
              <a:off x="11113" y="0"/>
              <a:ext cx="9132887" cy="6858000"/>
            </a:xfrm>
            <a:prstGeom prst="rect">
              <a:avLst/>
            </a:prstGeom>
            <a:noFill/>
            <a:ln w="57150">
              <a:solidFill>
                <a:srgbClr val="4A7C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9pPr>
            </a:lstStyle>
            <a:p>
              <a:pPr algn="ctr" defTabSz="914400" eaLnBrk="1" hangingPunct="1">
                <a:defRPr/>
              </a:pPr>
              <a:endParaRPr lang="en-GB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0"/>
              <a:ext cx="409575" cy="685800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9pPr>
            </a:lstStyle>
            <a:p>
              <a:pPr algn="ctr" defTabSz="914400" eaLnBrk="1" hangingPunct="1">
                <a:defRPr/>
              </a:pPr>
              <a:endParaRPr lang="en-GB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 userDrawn="1"/>
          </p:nvSpPr>
          <p:spPr bwMode="auto">
            <a:xfrm rot="16200000">
              <a:off x="-3228976" y="3198168"/>
              <a:ext cx="6867525" cy="461665"/>
            </a:xfrm>
            <a:prstGeom prst="rect">
              <a:avLst/>
            </a:prstGeom>
            <a:solidFill>
              <a:srgbClr val="4A7CB5"/>
            </a:solidFill>
            <a:ln w="9525">
              <a:solidFill>
                <a:srgbClr val="4A7CB5"/>
              </a:solidFill>
              <a:miter lim="800000"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charset="0"/>
                  <a:ea typeface="Calibri" panose="020F0502020204030204" charset="0"/>
                  <a:cs typeface="Calibri" panose="020F0502020204030204" charset="0"/>
                  <a:sym typeface="Calibri" panose="020F0502020204030204" charset="0"/>
                </a:defRPr>
              </a:lvl9pPr>
            </a:lstStyle>
            <a:p>
              <a:pPr algn="ctr" defTabSz="914400" eaLnBrk="1" hangingPunct="1">
                <a:defRPr/>
              </a:pPr>
              <a:r>
                <a:rPr lang="en-GB" altLang="en-US" sz="2400" dirty="0">
                  <a:solidFill>
                    <a:srgbClr val="FFFFFF"/>
                  </a:solidFill>
                  <a:latin typeface="Aharoni" panose="02010803020104030203" pitchFamily="2" charset="-79"/>
                  <a:ea typeface="BatangChe" panose="02030609000101010101" pitchFamily="49" charset="-127"/>
                  <a:cs typeface="Aharoni" panose="02010803020104030203" pitchFamily="2" charset="-79"/>
                </a:rPr>
                <a:t>EDEXCEL GCSE Physics Paper 1 and 2</a:t>
              </a:r>
            </a:p>
          </p:txBody>
        </p:sp>
      </p:grpSp>
      <p:sp>
        <p:nvSpPr>
          <p:cNvPr id="3" name="TextBox 2"/>
          <p:cNvSpPr txBox="1"/>
          <p:nvPr userDrawn="1"/>
        </p:nvSpPr>
        <p:spPr>
          <a:xfrm>
            <a:off x="923576" y="6428650"/>
            <a:ext cx="170271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A7CB5"/>
                </a:solidFill>
                <a:latin typeface="Avenir Book" panose="02000503020000020003" pitchFamily="2" charset="0"/>
              </a:rPr>
              <a:t>@SinclairEducation</a:t>
            </a:r>
          </a:p>
        </p:txBody>
      </p:sp>
      <p:pic>
        <p:nvPicPr>
          <p:cNvPr id="4" name="Picture 3" descr="A picture containing company name&#10;&#10;Description automatically generated"/>
          <p:cNvPicPr>
            <a:picLocks noChangeAspect="1"/>
          </p:cNvPicPr>
          <p:nvPr userDrawn="1"/>
        </p:nvPicPr>
        <p:blipFill rotWithShape="1"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6848" t="68493" r="5696" b="18002"/>
          <a:stretch>
            <a:fillRect/>
          </a:stretch>
        </p:blipFill>
        <p:spPr>
          <a:xfrm>
            <a:off x="596458" y="6363096"/>
            <a:ext cx="409471" cy="399483"/>
          </a:xfrm>
          <a:prstGeom prst="rect">
            <a:avLst/>
          </a:prstGeom>
        </p:spPr>
      </p:pic>
      <p:sp>
        <p:nvSpPr>
          <p:cNvPr id="5" name="Rectangles 4"/>
          <p:cNvSpPr/>
          <p:nvPr userDrawn="1"/>
        </p:nvSpPr>
        <p:spPr>
          <a:xfrm>
            <a:off x="575310" y="6344920"/>
            <a:ext cx="2752681" cy="39179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8" tIns="45718" rIns="45718" bIns="45718" numCol="1" spcCol="38100" rtlCol="0" anchor="t" forceAA="0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EA5EA9-B758-4FA7-3BA0-ACBDA6EB528F}"/>
              </a:ext>
            </a:extLst>
          </p:cNvPr>
          <p:cNvSpPr txBox="1"/>
          <p:nvPr userDrawn="1"/>
        </p:nvSpPr>
        <p:spPr>
          <a:xfrm>
            <a:off x="6117148" y="6672944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0B8FA8-28CB-177E-54C9-A146853A64E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93" y="2127691"/>
            <a:ext cx="7695738" cy="309835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7E5E6B-0775-4F0F-A18B-254B9365B7F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0225" y="307838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7FCD78C-114B-B36B-13D3-903AE4524BD6}"/>
              </a:ext>
            </a:extLst>
          </p:cNvPr>
          <p:cNvSpPr txBox="1">
            <a:spLocks/>
          </p:cNvSpPr>
          <p:nvPr userDrawn="1"/>
        </p:nvSpPr>
        <p:spPr>
          <a:xfrm>
            <a:off x="5134428" y="645947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n-lt"/>
          <a:ea typeface="+mn-ea"/>
          <a:cs typeface="+mn-cs"/>
          <a:sym typeface="Calibri" panose="020F0502020204030204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n-lt"/>
          <a:ea typeface="+mn-ea"/>
          <a:cs typeface="+mn-cs"/>
          <a:sym typeface="Calibri" panose="020F050202020403020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n-lt"/>
          <a:ea typeface="+mn-ea"/>
          <a:cs typeface="+mn-cs"/>
          <a:sym typeface="Calibri" panose="020F050202020403020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n-lt"/>
          <a:ea typeface="+mn-ea"/>
          <a:cs typeface="+mn-cs"/>
          <a:sym typeface="Calibri" panose="020F050202020403020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9pPr>
    </p:titleStyle>
    <p:bodyStyle>
      <a:lvl1pPr marL="342900" indent="-342900" algn="l" defTabSz="457200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»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782955" indent="-325755" algn="l" defTabSz="457200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–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219200" indent="-304800" algn="l" defTabSz="457200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736725" indent="-365125" algn="l" defTabSz="457200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–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235200" indent="-406400" algn="l" defTabSz="457200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»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6924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 panose="020B0604020202020204"/>
        <a:buChar char="•"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6pPr>
      <a:lvl7pPr marL="31496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 panose="020B0604020202020204"/>
        <a:buChar char="•"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7pPr>
      <a:lvl8pPr marL="36068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 panose="020B0604020202020204"/>
        <a:buChar char="•"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8pPr>
      <a:lvl9pPr marL="40640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 panose="020B0604020202020204"/>
        <a:buChar char="•"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hape 64"/>
          <p:cNvSpPr>
            <a:spLocks noChangeArrowheads="1"/>
          </p:cNvSpPr>
          <p:nvPr/>
        </p:nvSpPr>
        <p:spPr bwMode="auto">
          <a:xfrm>
            <a:off x="447675" y="1322101"/>
            <a:ext cx="8696325" cy="1277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9pPr>
          </a:lstStyle>
          <a:p>
            <a:pPr algn="ctr" eaLnBrk="1"/>
            <a:endParaRPr lang="en-GB" altLang="en-US" sz="33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ctr" eaLnBrk="1"/>
            <a:r>
              <a:rPr lang="en-US" altLang="en-US" sz="4400" b="1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Key Concepts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02396" y="2513647"/>
            <a:ext cx="4986882" cy="707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GB" sz="4000" b="1" i="0" u="none" strike="noStrike" cap="none" spc="0" normalizeH="0" baseline="0" dirty="0">
                <a:ln>
                  <a:noFill/>
                </a:ln>
                <a:solidFill>
                  <a:srgbClr val="4A7CB5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Paper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3576" y="6428650"/>
            <a:ext cx="309880" cy="30670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1400" b="1" dirty="0">
              <a:solidFill>
                <a:srgbClr val="4A7CB5"/>
              </a:solidFill>
              <a:latin typeface="Avenir Book" panose="02000503020000020003" pitchFamily="2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64"/>
          <p:cNvSpPr>
            <a:spLocks noChangeArrowheads="1"/>
          </p:cNvSpPr>
          <p:nvPr/>
        </p:nvSpPr>
        <p:spPr bwMode="auto">
          <a:xfrm>
            <a:off x="561975" y="-400050"/>
            <a:ext cx="8696325" cy="121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9pPr>
          </a:lstStyle>
          <a:p>
            <a:pPr algn="ctr" eaLnBrk="1"/>
            <a:endParaRPr lang="en-GB" altLang="en-US" sz="33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just" eaLnBrk="1"/>
            <a:r>
              <a:rPr lang="en-US" altLang="en-US" sz="4000" b="1" dirty="0">
                <a:solidFill>
                  <a:srgbClr val="4A7CB5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1.1 Physical Quantity Units</a:t>
            </a:r>
            <a:endParaRPr lang="en-US" altLang="en-US" sz="3800" b="1" dirty="0">
              <a:solidFill>
                <a:srgbClr val="4A7CB5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0582" y="815663"/>
            <a:ext cx="7427171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ym typeface="Calibri" panose="020F0502020204030204"/>
              </a:rPr>
              <a:t>What are the different units for the different physical quantities?</a:t>
            </a:r>
            <a:endParaRPr lang="en-GB" sz="3200" b="1" dirty="0">
              <a:solidFill>
                <a:srgbClr val="48A9C5"/>
              </a:solidFill>
              <a:sym typeface="Calibri" panose="020F050202020403020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017" y="925444"/>
            <a:ext cx="766597" cy="923326"/>
          </a:xfrm>
          <a:prstGeom prst="rect">
            <a:avLst/>
          </a:prstGeom>
          <a:solidFill>
            <a:srgbClr val="97B3D8"/>
          </a:solidFill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latin typeface="+mn-lt"/>
              <a:ea typeface="+mn-ea"/>
              <a:cs typeface="+mn-cs"/>
              <a:sym typeface="Calibri" panose="020F0502020204030204"/>
            </a:endParaRP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b="1" dirty="0">
                <a:latin typeface="+mn-lt"/>
                <a:ea typeface="+mn-ea"/>
                <a:cs typeface="+mn-cs"/>
                <a:sym typeface="Calibri" panose="020F0502020204030204"/>
              </a:rPr>
              <a:t>Key Q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664017" y="2108195"/>
          <a:ext cx="8121396" cy="36699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0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0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Quantity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Unit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Length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Metre (m)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Mass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Kilogram (kg)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Seconds (s)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Current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Amperes (A)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Temperature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Kelvin (K)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Amount of Substance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Mole (mol)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980386" y="2753710"/>
            <a:ext cx="1545021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17992" y="3289102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65741" y="3766187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47972" y="4345097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47972" y="4850629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47972" y="5369913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64"/>
          <p:cNvSpPr>
            <a:spLocks noChangeArrowheads="1"/>
          </p:cNvSpPr>
          <p:nvPr/>
        </p:nvSpPr>
        <p:spPr bwMode="auto">
          <a:xfrm>
            <a:off x="561975" y="-400050"/>
            <a:ext cx="8696325" cy="121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9pPr>
          </a:lstStyle>
          <a:p>
            <a:pPr algn="ctr" eaLnBrk="1"/>
            <a:endParaRPr lang="en-GB" altLang="en-US" sz="33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just" eaLnBrk="1"/>
            <a:r>
              <a:rPr lang="en-US" altLang="en-US" sz="4000" b="1" dirty="0">
                <a:solidFill>
                  <a:srgbClr val="4A7CB5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1.1 Physical Quantity Units</a:t>
            </a:r>
            <a:endParaRPr lang="en-US" altLang="en-US" sz="3800" b="1" dirty="0">
              <a:solidFill>
                <a:srgbClr val="4A7CB5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0582" y="815663"/>
            <a:ext cx="7427171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ym typeface="Calibri" panose="020F0502020204030204"/>
              </a:rPr>
              <a:t>What are the different units for the different physical quantities?</a:t>
            </a:r>
            <a:endParaRPr lang="en-GB" sz="3200" b="1" dirty="0">
              <a:solidFill>
                <a:srgbClr val="48A9C5"/>
              </a:solidFill>
              <a:sym typeface="Calibri" panose="020F050202020403020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017" y="925444"/>
            <a:ext cx="766597" cy="923326"/>
          </a:xfrm>
          <a:prstGeom prst="rect">
            <a:avLst/>
          </a:prstGeom>
          <a:solidFill>
            <a:srgbClr val="97B3D8"/>
          </a:solidFill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latin typeface="+mn-lt"/>
              <a:ea typeface="+mn-ea"/>
              <a:cs typeface="+mn-cs"/>
              <a:sym typeface="Calibri" panose="020F0502020204030204"/>
            </a:endParaRP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b="1" dirty="0">
                <a:latin typeface="+mn-lt"/>
                <a:ea typeface="+mn-ea"/>
                <a:cs typeface="+mn-cs"/>
                <a:sym typeface="Calibri" panose="020F0502020204030204"/>
              </a:rPr>
              <a:t>Key Q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664017" y="2108195"/>
          <a:ext cx="8121396" cy="3145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0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0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Quantity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Unit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Frequency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Hertz (Hz)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Force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Newtons (N)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Energy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Joules (J)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Power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Watt (W)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Pressure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Pascal (Pa)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104580" y="2747776"/>
            <a:ext cx="1545021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42186" y="3246402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04580" y="3796865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72166" y="4302397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72166" y="4807929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64"/>
          <p:cNvSpPr>
            <a:spLocks noChangeArrowheads="1"/>
          </p:cNvSpPr>
          <p:nvPr/>
        </p:nvSpPr>
        <p:spPr bwMode="auto">
          <a:xfrm>
            <a:off x="561975" y="-400050"/>
            <a:ext cx="8696325" cy="121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9pPr>
          </a:lstStyle>
          <a:p>
            <a:pPr algn="ctr" eaLnBrk="1"/>
            <a:endParaRPr lang="en-GB" altLang="en-US" sz="33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just" eaLnBrk="1"/>
            <a:r>
              <a:rPr lang="en-US" altLang="en-US" sz="4000" b="1" dirty="0">
                <a:solidFill>
                  <a:srgbClr val="4A7CB5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1.1 Physical Quantity Units</a:t>
            </a:r>
            <a:endParaRPr lang="en-US" altLang="en-US" sz="3800" b="1" dirty="0">
              <a:solidFill>
                <a:srgbClr val="4A7CB5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0582" y="815663"/>
            <a:ext cx="7427171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ym typeface="Calibri" panose="020F0502020204030204"/>
              </a:rPr>
              <a:t>What are the different units for the different physical quantities?</a:t>
            </a:r>
            <a:endParaRPr lang="en-GB" sz="3200" b="1" dirty="0">
              <a:solidFill>
                <a:srgbClr val="48A9C5"/>
              </a:solidFill>
              <a:sym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3576" y="6428650"/>
            <a:ext cx="309880" cy="30670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1400" b="1" dirty="0">
              <a:solidFill>
                <a:srgbClr val="4A7CB5"/>
              </a:solidFill>
              <a:latin typeface="Avenir Book" panose="02000503020000020003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017" y="925444"/>
            <a:ext cx="766597" cy="923326"/>
          </a:xfrm>
          <a:prstGeom prst="rect">
            <a:avLst/>
          </a:prstGeom>
          <a:solidFill>
            <a:srgbClr val="97B3D8"/>
          </a:solidFill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latin typeface="+mn-lt"/>
              <a:ea typeface="+mn-ea"/>
              <a:cs typeface="+mn-cs"/>
              <a:sym typeface="Calibri" panose="020F0502020204030204"/>
            </a:endParaRP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b="1" dirty="0">
                <a:latin typeface="+mn-lt"/>
                <a:ea typeface="+mn-ea"/>
                <a:cs typeface="+mn-cs"/>
                <a:sym typeface="Calibri" panose="020F0502020204030204"/>
              </a:rPr>
              <a:t>Key Q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664017" y="2108195"/>
          <a:ext cx="8121396" cy="26213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0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0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Quantity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Unit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Charge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Coulomb (C)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Potential Difference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Volt (V)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Resistance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Ohm (Ω)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Magnetic Flux Density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Tesla (T)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796961" y="2741445"/>
            <a:ext cx="2028378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34567" y="3240071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96961" y="3790534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664547" y="4296066"/>
            <a:ext cx="1886952" cy="315311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64"/>
          <p:cNvSpPr>
            <a:spLocks noChangeArrowheads="1"/>
          </p:cNvSpPr>
          <p:nvPr/>
        </p:nvSpPr>
        <p:spPr bwMode="auto">
          <a:xfrm>
            <a:off x="561975" y="-400050"/>
            <a:ext cx="8696325" cy="121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9pPr>
          </a:lstStyle>
          <a:p>
            <a:pPr algn="ctr" eaLnBrk="1"/>
            <a:endParaRPr lang="en-GB" altLang="en-US" sz="33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just" eaLnBrk="1"/>
            <a:r>
              <a:rPr lang="en-US" altLang="en-US" sz="4000" b="1" dirty="0">
                <a:solidFill>
                  <a:srgbClr val="4A7CB5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1.2 Multiples of Units</a:t>
            </a:r>
            <a:endParaRPr lang="en-US" altLang="en-US" sz="3800" b="1" dirty="0">
              <a:solidFill>
                <a:srgbClr val="4A7CB5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9561" y="847721"/>
            <a:ext cx="7427171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ym typeface="Calibri" panose="020F0502020204030204"/>
              </a:rPr>
              <a:t>What are the different </a:t>
            </a:r>
            <a:r>
              <a:rPr lang="en-GB" sz="3200" b="1" dirty="0">
                <a:solidFill>
                  <a:srgbClr val="4A7CB5"/>
                </a:solidFill>
                <a:sym typeface="Calibri" panose="020F0502020204030204"/>
              </a:rPr>
              <a:t>multiples</a:t>
            </a:r>
            <a:r>
              <a:rPr lang="en-GB" sz="3200" dirty="0">
                <a:sym typeface="Calibri" panose="020F0502020204030204"/>
              </a:rPr>
              <a:t> for different units?</a:t>
            </a:r>
            <a:endParaRPr lang="en-GB" sz="3200" b="1" dirty="0">
              <a:solidFill>
                <a:srgbClr val="48A9C5"/>
              </a:solidFill>
              <a:sym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3576" y="6428650"/>
            <a:ext cx="309880" cy="30670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1400" b="1" dirty="0">
              <a:solidFill>
                <a:srgbClr val="4A7CB5"/>
              </a:solidFill>
              <a:latin typeface="Avenir Book" panose="02000503020000020003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017" y="925444"/>
            <a:ext cx="766597" cy="923326"/>
          </a:xfrm>
          <a:prstGeom prst="rect">
            <a:avLst/>
          </a:prstGeom>
          <a:solidFill>
            <a:srgbClr val="97B3D8"/>
          </a:solidFill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latin typeface="+mn-lt"/>
              <a:ea typeface="+mn-ea"/>
              <a:cs typeface="+mn-cs"/>
              <a:sym typeface="Calibri" panose="020F0502020204030204"/>
            </a:endParaRP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b="1" dirty="0">
                <a:latin typeface="+mn-lt"/>
                <a:ea typeface="+mn-ea"/>
                <a:cs typeface="+mn-cs"/>
                <a:sym typeface="Calibri" panose="020F0502020204030204"/>
              </a:rPr>
              <a:t>Key Q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graphicFrame>
        <p:nvGraphicFramePr>
          <p:cNvPr id="7" name="Table 8"/>
          <p:cNvGraphicFramePr>
            <a:graphicFrameLocks noGrp="1"/>
          </p:cNvGraphicFramePr>
          <p:nvPr/>
        </p:nvGraphicFramePr>
        <p:xfrm>
          <a:off x="664017" y="2108195"/>
          <a:ext cx="8121396" cy="26213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0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2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0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Multiple Size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Power of 10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Prefix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Abbreviation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1,000,000,000,000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Tera-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1,000,000,000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Giga-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1,000,000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Mega-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1,000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Kilo-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773103" y="2723949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27646" y="2744258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28371" y="2745570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73103" y="3216536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27646" y="3236845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28371" y="3238157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73103" y="3773374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27646" y="3793683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28371" y="3794995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58126" y="4264620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12669" y="4284929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13394" y="4286241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64"/>
          <p:cNvSpPr>
            <a:spLocks noChangeArrowheads="1"/>
          </p:cNvSpPr>
          <p:nvPr/>
        </p:nvSpPr>
        <p:spPr bwMode="auto">
          <a:xfrm>
            <a:off x="561975" y="-400050"/>
            <a:ext cx="8696325" cy="121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9pPr>
          </a:lstStyle>
          <a:p>
            <a:pPr algn="ctr" eaLnBrk="1"/>
            <a:endParaRPr lang="en-GB" altLang="en-US" sz="33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just" eaLnBrk="1"/>
            <a:r>
              <a:rPr lang="en-US" altLang="en-US" sz="4000" b="1" dirty="0">
                <a:solidFill>
                  <a:srgbClr val="4A7CB5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1.2 Multiples of Units</a:t>
            </a:r>
            <a:endParaRPr lang="en-US" altLang="en-US" sz="3800" b="1" dirty="0">
              <a:solidFill>
                <a:srgbClr val="4A7CB5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9561" y="847721"/>
            <a:ext cx="7427171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ym typeface="Calibri" panose="020F0502020204030204"/>
              </a:rPr>
              <a:t>What are the different </a:t>
            </a:r>
            <a:r>
              <a:rPr lang="en-GB" sz="3200" b="1" dirty="0">
                <a:solidFill>
                  <a:srgbClr val="4A7CB5"/>
                </a:solidFill>
                <a:sym typeface="Calibri" panose="020F0502020204030204"/>
              </a:rPr>
              <a:t>sub-multiples</a:t>
            </a:r>
            <a:r>
              <a:rPr lang="en-GB" sz="3200" dirty="0">
                <a:sym typeface="Calibri" panose="020F0502020204030204"/>
              </a:rPr>
              <a:t> for different units?</a:t>
            </a:r>
            <a:endParaRPr lang="en-GB" sz="3200" b="1" dirty="0">
              <a:solidFill>
                <a:srgbClr val="48A9C5"/>
              </a:solidFill>
              <a:sym typeface="Calibri" panose="020F050202020403020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017" y="925444"/>
            <a:ext cx="766597" cy="923326"/>
          </a:xfrm>
          <a:prstGeom prst="rect">
            <a:avLst/>
          </a:prstGeom>
          <a:solidFill>
            <a:srgbClr val="97B3D8"/>
          </a:solidFill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latin typeface="+mn-lt"/>
              <a:ea typeface="+mn-ea"/>
              <a:cs typeface="+mn-cs"/>
              <a:sym typeface="Calibri" panose="020F0502020204030204"/>
            </a:endParaRP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b="1" dirty="0">
                <a:latin typeface="+mn-lt"/>
                <a:ea typeface="+mn-ea"/>
                <a:cs typeface="+mn-cs"/>
                <a:sym typeface="Calibri" panose="020F0502020204030204"/>
              </a:rPr>
              <a:t>Key Q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graphicFrame>
        <p:nvGraphicFramePr>
          <p:cNvPr id="7" name="Table 8"/>
          <p:cNvGraphicFramePr>
            <a:graphicFrameLocks noGrp="1"/>
          </p:cNvGraphicFramePr>
          <p:nvPr/>
        </p:nvGraphicFramePr>
        <p:xfrm>
          <a:off x="664017" y="2108195"/>
          <a:ext cx="8121396" cy="26213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0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2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0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Multiple Size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Power of 10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Prefix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Abbreviation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Centi-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0.001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Milli-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0.000001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Micro-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µ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2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0.000000001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Nano-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688080" y="2701474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42623" y="2721783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43348" y="2723095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88080" y="3194061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42623" y="3214370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443348" y="3215682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88080" y="3750899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80367" y="3790054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443348" y="3772520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73103" y="4242145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27646" y="4262454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528371" y="4263766"/>
            <a:ext cx="951612" cy="356135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64"/>
          <p:cNvSpPr>
            <a:spLocks noChangeArrowheads="1"/>
          </p:cNvSpPr>
          <p:nvPr/>
        </p:nvSpPr>
        <p:spPr bwMode="auto">
          <a:xfrm>
            <a:off x="561975" y="-400050"/>
            <a:ext cx="8696325" cy="121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9pPr>
          </a:lstStyle>
          <a:p>
            <a:pPr algn="ctr" eaLnBrk="1"/>
            <a:endParaRPr lang="en-GB" altLang="en-US" sz="33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just" eaLnBrk="1"/>
            <a:r>
              <a:rPr lang="en-US" altLang="en-US" sz="4000" b="1" dirty="0">
                <a:solidFill>
                  <a:srgbClr val="4A7CB5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1.3 Hours and Seconds</a:t>
            </a:r>
            <a:endParaRPr lang="en-US" altLang="en-US" sz="3800" b="1" dirty="0">
              <a:solidFill>
                <a:srgbClr val="4A7CB5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6065" y="843681"/>
            <a:ext cx="7427171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ym typeface="Calibri" panose="020F0502020204030204"/>
              </a:rPr>
              <a:t>How can values be converted from hours into seconds?</a:t>
            </a:r>
            <a:endParaRPr lang="en-GB" sz="3200" b="1" dirty="0">
              <a:solidFill>
                <a:srgbClr val="48A9C5"/>
              </a:solidFill>
              <a:sym typeface="Calibri" panose="020F050202020403020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46898" y="2914808"/>
            <a:ext cx="4179543" cy="800219"/>
          </a:xfrm>
          <a:prstGeom prst="rect">
            <a:avLst/>
          </a:prstGeom>
          <a:solidFill>
            <a:schemeClr val="bg1"/>
          </a:solidFill>
          <a:ln w="57150" cap="flat">
            <a:solidFill>
              <a:srgbClr val="4A7CB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GB" sz="2300" dirty="0">
                <a:effectLst/>
                <a:latin typeface="Calibri" panose="020F0502020204030204" charset="0"/>
                <a:cs typeface="Calibri" panose="020F0502020204030204" charset="0"/>
              </a:rPr>
              <a:t>To convert from hours into minutes multiply by 60.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23576" y="6428650"/>
            <a:ext cx="309880" cy="30670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1400" b="1" dirty="0">
              <a:solidFill>
                <a:srgbClr val="4A7CB5"/>
              </a:solidFill>
              <a:latin typeface="Avenir Book" panose="02000503020000020003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017" y="925444"/>
            <a:ext cx="766597" cy="923326"/>
          </a:xfrm>
          <a:prstGeom prst="rect">
            <a:avLst/>
          </a:prstGeom>
          <a:solidFill>
            <a:srgbClr val="97B3D8"/>
          </a:solidFill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latin typeface="+mn-lt"/>
              <a:ea typeface="+mn-ea"/>
              <a:cs typeface="+mn-cs"/>
              <a:sym typeface="Calibri" panose="020F0502020204030204"/>
            </a:endParaRP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b="1" dirty="0">
                <a:latin typeface="+mn-lt"/>
                <a:ea typeface="+mn-ea"/>
                <a:cs typeface="+mn-cs"/>
                <a:sym typeface="Calibri" panose="020F0502020204030204"/>
              </a:rPr>
              <a:t>Key Q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pic>
        <p:nvPicPr>
          <p:cNvPr id="1026" name="Picture 2" descr="Free Clock Clock Face vector and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76" y="2098782"/>
            <a:ext cx="2928577" cy="383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46898" y="3873082"/>
            <a:ext cx="4179543" cy="800219"/>
          </a:xfrm>
          <a:prstGeom prst="rect">
            <a:avLst/>
          </a:prstGeom>
          <a:solidFill>
            <a:schemeClr val="bg1"/>
          </a:solidFill>
          <a:ln w="57150" cap="flat">
            <a:solidFill>
              <a:srgbClr val="4A7CB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GB" sz="2300" dirty="0">
                <a:effectLst/>
                <a:latin typeface="Calibri" panose="020F0502020204030204" charset="0"/>
                <a:cs typeface="Calibri" panose="020F0502020204030204" charset="0"/>
              </a:rPr>
              <a:t>To then convert minutes into seconds multiply by 60 again.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64"/>
          <p:cNvSpPr>
            <a:spLocks noChangeArrowheads="1"/>
          </p:cNvSpPr>
          <p:nvPr/>
        </p:nvSpPr>
        <p:spPr bwMode="auto">
          <a:xfrm>
            <a:off x="561975" y="-400050"/>
            <a:ext cx="8696325" cy="121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9pPr>
          </a:lstStyle>
          <a:p>
            <a:pPr algn="ctr" eaLnBrk="1"/>
            <a:endParaRPr lang="en-GB" altLang="en-US" sz="33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just" eaLnBrk="1"/>
            <a:r>
              <a:rPr lang="en-US" altLang="en-US" sz="4000" b="1" dirty="0">
                <a:solidFill>
                  <a:srgbClr val="4A7CB5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1.4 </a:t>
            </a:r>
            <a:r>
              <a:rPr lang="en-US" altLang="en-US" sz="3200" b="1" dirty="0">
                <a:solidFill>
                  <a:srgbClr val="4A7CB5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Significant Figures &amp; Standard Form</a:t>
            </a:r>
            <a:endParaRPr lang="en-US" altLang="en-US" sz="3800" b="1" dirty="0">
              <a:solidFill>
                <a:srgbClr val="4A7CB5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9561" y="1079853"/>
            <a:ext cx="7427171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ym typeface="Calibri" panose="020F0502020204030204"/>
              </a:rPr>
              <a:t>What is standard form?</a:t>
            </a:r>
            <a:endParaRPr lang="en-GB" sz="3200" b="1" dirty="0">
              <a:solidFill>
                <a:srgbClr val="48A9C5"/>
              </a:solidFill>
              <a:sym typeface="Calibri" panose="020F050202020403020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93330" y="1848770"/>
            <a:ext cx="4897045" cy="1200329"/>
          </a:xfrm>
          <a:prstGeom prst="rect">
            <a:avLst/>
          </a:prstGeom>
          <a:solidFill>
            <a:schemeClr val="bg1"/>
          </a:solidFill>
          <a:ln w="57150" cap="flat">
            <a:solidFill>
              <a:srgbClr val="4A7CB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ReithSans"/>
              </a:rPr>
              <a:t>Standard form is a system in which numbers are written as a number greater than 1, but less than 10.</a:t>
            </a:r>
            <a:endParaRPr lang="en-GB" sz="2300" dirty="0">
              <a:effectLst/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3576" y="6428650"/>
            <a:ext cx="309880" cy="30670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1400" b="1" dirty="0">
              <a:solidFill>
                <a:srgbClr val="4A7CB5"/>
              </a:solidFill>
              <a:latin typeface="Avenir Book" panose="02000503020000020003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017" y="925444"/>
            <a:ext cx="766597" cy="923326"/>
          </a:xfrm>
          <a:prstGeom prst="rect">
            <a:avLst/>
          </a:prstGeom>
          <a:solidFill>
            <a:srgbClr val="97B3D8"/>
          </a:solidFill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latin typeface="+mn-lt"/>
              <a:ea typeface="+mn-ea"/>
              <a:cs typeface="+mn-cs"/>
              <a:sym typeface="Calibri" panose="020F0502020204030204"/>
            </a:endParaRP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b="1" dirty="0">
                <a:latin typeface="+mn-lt"/>
                <a:ea typeface="+mn-ea"/>
                <a:cs typeface="+mn-cs"/>
                <a:sym typeface="Calibri" panose="020F0502020204030204"/>
              </a:rPr>
              <a:t>Key Q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pic>
        <p:nvPicPr>
          <p:cNvPr id="2050" name="Picture 2" descr="Free Calculator Math illustration and pictu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77"/>
          <a:stretch>
            <a:fillRect/>
          </a:stretch>
        </p:blipFill>
        <p:spPr bwMode="auto">
          <a:xfrm>
            <a:off x="1047315" y="2198006"/>
            <a:ext cx="2788881" cy="388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99561" y="2905783"/>
            <a:ext cx="1967842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740000000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29687" y="3198169"/>
            <a:ext cx="4897045" cy="1200329"/>
          </a:xfrm>
          <a:prstGeom prst="rect">
            <a:avLst/>
          </a:prstGeom>
          <a:solidFill>
            <a:schemeClr val="bg1"/>
          </a:solidFill>
          <a:ln w="57150" cap="flat">
            <a:solidFill>
              <a:srgbClr val="4A7CB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ReithSans"/>
              </a:rPr>
              <a:t>These values are then multiplied by a power of 10 which can either be positive or negative.</a:t>
            </a:r>
            <a:endParaRPr lang="en-GB" sz="2300" dirty="0">
              <a:effectLst/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29687" y="4547568"/>
            <a:ext cx="4897045" cy="830997"/>
          </a:xfrm>
          <a:prstGeom prst="rect">
            <a:avLst/>
          </a:prstGeom>
          <a:solidFill>
            <a:schemeClr val="bg1"/>
          </a:solidFill>
          <a:ln w="57150" cap="flat">
            <a:solidFill>
              <a:srgbClr val="4A7CB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ReithSans"/>
              </a:rPr>
              <a:t>For example 740000000 in standard form would be 7.4x10</a:t>
            </a:r>
            <a:r>
              <a:rPr lang="en-GB" sz="2400" baseline="30000" dirty="0">
                <a:latin typeface="ReithSans"/>
              </a:rPr>
              <a:t>8</a:t>
            </a:r>
            <a:endParaRPr lang="en-GB" sz="2300" baseline="30000" dirty="0">
              <a:effectLst/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64"/>
          <p:cNvSpPr>
            <a:spLocks noChangeArrowheads="1"/>
          </p:cNvSpPr>
          <p:nvPr/>
        </p:nvSpPr>
        <p:spPr bwMode="auto">
          <a:xfrm>
            <a:off x="561975" y="-400050"/>
            <a:ext cx="8696325" cy="121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  <a:sym typeface="Calibri" panose="020F0502020204030204" charset="0"/>
              </a:defRPr>
            </a:lvl9pPr>
          </a:lstStyle>
          <a:p>
            <a:pPr algn="ctr" eaLnBrk="1"/>
            <a:endParaRPr lang="en-GB" altLang="en-US" sz="33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just" eaLnBrk="1"/>
            <a:r>
              <a:rPr lang="en-US" altLang="en-US" sz="4000" b="1" dirty="0">
                <a:solidFill>
                  <a:srgbClr val="4A7CB5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1.4 </a:t>
            </a:r>
            <a:r>
              <a:rPr lang="en-US" altLang="en-US" sz="3200" b="1" dirty="0">
                <a:solidFill>
                  <a:srgbClr val="4A7CB5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Significant Figures &amp; Standard Form</a:t>
            </a:r>
            <a:endParaRPr lang="en-US" altLang="en-US" sz="3800" b="1" dirty="0">
              <a:solidFill>
                <a:srgbClr val="4A7CB5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9561" y="1079853"/>
            <a:ext cx="7427171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ym typeface="Calibri" panose="020F0502020204030204"/>
              </a:rPr>
              <a:t>What are significant figures?</a:t>
            </a:r>
            <a:endParaRPr lang="en-GB" sz="3200" b="1" dirty="0">
              <a:solidFill>
                <a:srgbClr val="48A9C5"/>
              </a:solidFill>
              <a:sym typeface="Calibri" panose="020F050202020403020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93330" y="1848770"/>
            <a:ext cx="4897045" cy="1200329"/>
          </a:xfrm>
          <a:prstGeom prst="rect">
            <a:avLst/>
          </a:prstGeom>
          <a:solidFill>
            <a:schemeClr val="bg1"/>
          </a:solidFill>
          <a:ln w="57150" cap="flat">
            <a:solidFill>
              <a:srgbClr val="4A7CB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ReithSans"/>
              </a:rPr>
              <a:t>Giving a number to a specified number of significant figures is a method of rounding.</a:t>
            </a:r>
            <a:endParaRPr lang="en-GB" sz="2300" dirty="0">
              <a:effectLst/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017" y="925444"/>
            <a:ext cx="766597" cy="923326"/>
          </a:xfrm>
          <a:prstGeom prst="rect">
            <a:avLst/>
          </a:prstGeom>
          <a:solidFill>
            <a:srgbClr val="97B3D8"/>
          </a:solidFill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latin typeface="+mn-lt"/>
              <a:ea typeface="+mn-ea"/>
              <a:cs typeface="+mn-cs"/>
              <a:sym typeface="Calibri" panose="020F0502020204030204"/>
            </a:endParaRP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b="1" dirty="0">
                <a:latin typeface="+mn-lt"/>
                <a:ea typeface="+mn-ea"/>
                <a:cs typeface="+mn-cs"/>
                <a:sym typeface="Calibri" panose="020F0502020204030204"/>
              </a:rPr>
              <a:t>Key Q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 panose="020F0502020204030204"/>
            </a:endParaRPr>
          </a:p>
        </p:txBody>
      </p:sp>
      <p:pic>
        <p:nvPicPr>
          <p:cNvPr id="2050" name="Picture 2" descr="Free Calculator Math illustration and pictu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77"/>
          <a:stretch>
            <a:fillRect/>
          </a:stretch>
        </p:blipFill>
        <p:spPr bwMode="auto">
          <a:xfrm>
            <a:off x="1047315" y="2198006"/>
            <a:ext cx="2788881" cy="388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24987" y="2905784"/>
            <a:ext cx="1243285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 panose="020F0502020204030204"/>
              </a:rPr>
              <a:t>7.4567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29687" y="3198169"/>
            <a:ext cx="4897045" cy="830997"/>
          </a:xfrm>
          <a:prstGeom prst="rect">
            <a:avLst/>
          </a:prstGeom>
          <a:solidFill>
            <a:schemeClr val="bg1"/>
          </a:solidFill>
          <a:ln w="57150" cap="flat">
            <a:solidFill>
              <a:srgbClr val="4A7CB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ReithSans"/>
              </a:rPr>
              <a:t>For example 7.4567 to 1 significant figure is 7.</a:t>
            </a:r>
            <a:endParaRPr lang="en-GB" sz="2300" dirty="0">
              <a:effectLst/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29687" y="4138710"/>
            <a:ext cx="4897045" cy="461665"/>
          </a:xfrm>
          <a:prstGeom prst="rect">
            <a:avLst/>
          </a:prstGeom>
          <a:solidFill>
            <a:schemeClr val="bg1"/>
          </a:solidFill>
          <a:ln w="57150" cap="flat">
            <a:solidFill>
              <a:srgbClr val="4A7CB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ReithSans"/>
              </a:rPr>
              <a:t>7.4567 to 2 significant figure is 7.5.</a:t>
            </a:r>
            <a:endParaRPr lang="en-GB" sz="2300" dirty="0">
              <a:effectLst/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29687" y="4752150"/>
            <a:ext cx="4897045" cy="830997"/>
          </a:xfrm>
          <a:prstGeom prst="rect">
            <a:avLst/>
          </a:prstGeom>
          <a:solidFill>
            <a:schemeClr val="bg1"/>
          </a:solidFill>
          <a:ln w="57150" cap="flat">
            <a:solidFill>
              <a:srgbClr val="4A7CB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ReithSans"/>
              </a:rPr>
              <a:t>While 7.4567 to 3 significant figure is 7.46.</a:t>
            </a:r>
            <a:endParaRPr lang="en-GB" sz="2300" dirty="0">
              <a:effectLst/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1_Custom Design">
  <a:themeElements>
    <a:clrScheme name="1_Custom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1_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1_Custom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Custom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067626c-48e0-4a9f-ab23-842475fdb32b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8C120F51942D4E9CE6941899F57660" ma:contentTypeVersion="8" ma:contentTypeDescription="Create a new document." ma:contentTypeScope="" ma:versionID="bbd987aea78c5484261f65b368c92299">
  <xsd:schema xmlns:xsd="http://www.w3.org/2001/XMLSchema" xmlns:xs="http://www.w3.org/2001/XMLSchema" xmlns:p="http://schemas.microsoft.com/office/2006/metadata/properties" xmlns:ns2="7021e210-1e44-428c-bd69-628544ff7994" xmlns:ns3="9067626c-48e0-4a9f-ab23-842475fdb32b" targetNamespace="http://schemas.microsoft.com/office/2006/metadata/properties" ma:root="true" ma:fieldsID="95ee94df9c41fbd3084a73a06c096048" ns2:_="" ns3:_="">
    <xsd:import namespace="7021e210-1e44-428c-bd69-628544ff7994"/>
    <xsd:import namespace="9067626c-48e0-4a9f-ab23-842475fdb3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21e210-1e44-428c-bd69-628544ff79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67626c-48e0-4a9f-ab23-842475fdb3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22C667-7817-4AE8-932B-36092572E29C}">
  <ds:schemaRefs/>
</ds:datastoreItem>
</file>

<file path=customXml/itemProps2.xml><?xml version="1.0" encoding="utf-8"?>
<ds:datastoreItem xmlns:ds="http://schemas.openxmlformats.org/officeDocument/2006/customXml" ds:itemID="{7726AFFF-B344-4D82-B46A-B9378E6A3062}">
  <ds:schemaRefs/>
</ds:datastoreItem>
</file>

<file path=customXml/itemProps3.xml><?xml version="1.0" encoding="utf-8"?>
<ds:datastoreItem xmlns:ds="http://schemas.openxmlformats.org/officeDocument/2006/customXml" ds:itemID="{FD1611D8-70C8-4547-95F0-5621264CE68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378</Words>
  <Application>Microsoft Office PowerPoint</Application>
  <PresentationFormat>On-screen Show (4:3)</PresentationFormat>
  <Paragraphs>130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Arial</vt:lpstr>
      <vt:lpstr>Avenir Book</vt:lpstr>
      <vt:lpstr>Calibri</vt:lpstr>
      <vt:lpstr>gg sans</vt:lpstr>
      <vt:lpstr>Helvetica</vt:lpstr>
      <vt:lpstr>ReithSans</vt:lpstr>
      <vt:lpstr>Times New Roman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Boxall, Elizabeth</dc:creator>
  <cp:lastModifiedBy>Chezka Mae Madrona</cp:lastModifiedBy>
  <cp:revision>300</cp:revision>
  <cp:lastPrinted>2016-10-24T15:28:00Z</cp:lastPrinted>
  <dcterms:created xsi:type="dcterms:W3CDTF">2025-08-12T05:43:06Z</dcterms:created>
  <dcterms:modified xsi:type="dcterms:W3CDTF">2025-08-13T07:57:49Z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0x010100FE8C120F51942D4E9CE6941899F57660</vt:lpwstr>
  </property>
  <property fmtid="{D5CDD505-2E9C-101B-9397-08002B2CF9AE}" pid="3" name="Order">
    <vt:r8>621600</vt:r8>
  </property>
  <property fmtid="{D5CDD505-2E9C-101B-9397-08002B2CF9AE}" pid="4" name="ComplianceAssetId">
    <vt:lpwstr/>
  </property>
  <property fmtid="{D5CDD505-2E9C-101B-9397-08002B2CF9AE}" pid="5" name="ICV">
    <vt:lpwstr>C2C83009C421477E9AF6B853786182A3_13</vt:lpwstr>
  </property>
  <property fmtid="{D5CDD505-2E9C-101B-9397-08002B2CF9AE}" pid="6" name="KSOProductBuildVer">
    <vt:lpwstr>1033-12.2.0.13213</vt:lpwstr>
  </property>
</Properties>
</file>