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7"/>
  </p:notesMasterIdLst>
  <p:sldIdLst>
    <p:sldId id="256" r:id="rId3"/>
    <p:sldId id="301" r:id="rId4"/>
    <p:sldId id="258" r:id="rId5"/>
    <p:sldId id="259" r:id="rId6"/>
    <p:sldId id="260" r:id="rId7"/>
    <p:sldId id="288" r:id="rId8"/>
    <p:sldId id="290" r:id="rId9"/>
    <p:sldId id="263" r:id="rId10"/>
    <p:sldId id="264" r:id="rId11"/>
    <p:sldId id="257" r:id="rId12"/>
    <p:sldId id="261" r:id="rId13"/>
    <p:sldId id="302" r:id="rId14"/>
    <p:sldId id="262" r:id="rId15"/>
    <p:sldId id="285"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E45DF8-E142-45CA-BC7B-ED128812F47A}" v="12" dt="2025-03-17T13:38:43.6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25040" autoAdjust="0"/>
    <p:restoredTop sz="94660"/>
  </p:normalViewPr>
  <p:slideViewPr>
    <p:cSldViewPr snapToGrid="0">
      <p:cViewPr>
        <p:scale>
          <a:sx n="75" d="100"/>
          <a:sy n="75" d="100"/>
        </p:scale>
        <p:origin x="600"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Wassell" userId="609912a88ec840f0" providerId="LiveId" clId="{76E45DF8-E142-45CA-BC7B-ED128812F47A}"/>
    <pc:docChg chg="undo custSel addSld delSld modSld addMainMaster delMainMaster">
      <pc:chgData name="Paul Wassell" userId="609912a88ec840f0" providerId="LiveId" clId="{76E45DF8-E142-45CA-BC7B-ED128812F47A}" dt="2025-03-17T13:40:46.705" v="3620" actId="403"/>
      <pc:docMkLst>
        <pc:docMk/>
      </pc:docMkLst>
      <pc:sldChg chg="addSp modSp mod">
        <pc:chgData name="Paul Wassell" userId="609912a88ec840f0" providerId="LiveId" clId="{76E45DF8-E142-45CA-BC7B-ED128812F47A}" dt="2025-03-17T13:06:15.508" v="753" actId="14861"/>
        <pc:sldMkLst>
          <pc:docMk/>
          <pc:sldMk cId="1653545021" sldId="256"/>
        </pc:sldMkLst>
        <pc:spChg chg="add mod">
          <ac:chgData name="Paul Wassell" userId="609912a88ec840f0" providerId="LiveId" clId="{76E45DF8-E142-45CA-BC7B-ED128812F47A}" dt="2025-03-17T13:06:15.508" v="753" actId="14861"/>
          <ac:spMkLst>
            <pc:docMk/>
            <pc:sldMk cId="1653545021" sldId="256"/>
            <ac:spMk id="3" creationId="{6570B769-B536-94DB-0023-EC7D86A1E53C}"/>
          </ac:spMkLst>
        </pc:spChg>
        <pc:spChg chg="mod">
          <ac:chgData name="Paul Wassell" userId="609912a88ec840f0" providerId="LiveId" clId="{76E45DF8-E142-45CA-BC7B-ED128812F47A}" dt="2025-03-17T13:04:50.900" v="410" actId="20577"/>
          <ac:spMkLst>
            <pc:docMk/>
            <pc:sldMk cId="1653545021" sldId="256"/>
            <ac:spMk id="25" creationId="{8E5E4E38-E187-4E1E-905D-D00A89867FBC}"/>
          </ac:spMkLst>
        </pc:spChg>
      </pc:sldChg>
      <pc:sldChg chg="addSp delSp modSp mod">
        <pc:chgData name="Paul Wassell" userId="609912a88ec840f0" providerId="LiveId" clId="{76E45DF8-E142-45CA-BC7B-ED128812F47A}" dt="2025-03-17T13:29:02.793" v="2260" actId="403"/>
        <pc:sldMkLst>
          <pc:docMk/>
          <pc:sldMk cId="2634132534" sldId="257"/>
        </pc:sldMkLst>
        <pc:spChg chg="add mod">
          <ac:chgData name="Paul Wassell" userId="609912a88ec840f0" providerId="LiveId" clId="{76E45DF8-E142-45CA-BC7B-ED128812F47A}" dt="2025-03-17T13:29:02.793" v="2260" actId="403"/>
          <ac:spMkLst>
            <pc:docMk/>
            <pc:sldMk cId="2634132534" sldId="257"/>
            <ac:spMk id="2" creationId="{B534C5AD-1721-B3DC-DCB8-4CC6AC6573EE}"/>
          </ac:spMkLst>
        </pc:spChg>
        <pc:spChg chg="add mod">
          <ac:chgData name="Paul Wassell" userId="609912a88ec840f0" providerId="LiveId" clId="{76E45DF8-E142-45CA-BC7B-ED128812F47A}" dt="2025-03-17T13:28:59.913" v="2259" actId="403"/>
          <ac:spMkLst>
            <pc:docMk/>
            <pc:sldMk cId="2634132534" sldId="257"/>
            <ac:spMk id="3" creationId="{19D1691B-9215-A108-A86B-F799431AE0B0}"/>
          </ac:spMkLst>
        </pc:spChg>
        <pc:spChg chg="del">
          <ac:chgData name="Paul Wassell" userId="609912a88ec840f0" providerId="LiveId" clId="{76E45DF8-E142-45CA-BC7B-ED128812F47A}" dt="2025-03-17T13:25:59.506" v="1620" actId="478"/>
          <ac:spMkLst>
            <pc:docMk/>
            <pc:sldMk cId="2634132534" sldId="257"/>
            <ac:spMk id="4" creationId="{84C29EA4-7C84-4C4B-AE47-43D29E14CB9D}"/>
          </ac:spMkLst>
        </pc:spChg>
        <pc:spChg chg="del">
          <ac:chgData name="Paul Wassell" userId="609912a88ec840f0" providerId="LiveId" clId="{76E45DF8-E142-45CA-BC7B-ED128812F47A}" dt="2025-03-17T13:25:59.506" v="1620" actId="478"/>
          <ac:spMkLst>
            <pc:docMk/>
            <pc:sldMk cId="2634132534" sldId="257"/>
            <ac:spMk id="5" creationId="{7942F86A-22E7-4C14-905D-989ED7C6E0C0}"/>
          </ac:spMkLst>
        </pc:spChg>
        <pc:spChg chg="add mod">
          <ac:chgData name="Paul Wassell" userId="609912a88ec840f0" providerId="LiveId" clId="{76E45DF8-E142-45CA-BC7B-ED128812F47A}" dt="2025-03-17T13:28:56.109" v="2256" actId="13926"/>
          <ac:spMkLst>
            <pc:docMk/>
            <pc:sldMk cId="2634132534" sldId="257"/>
            <ac:spMk id="6" creationId="{8ABB17AB-07C7-96E4-065D-EE85C0CDB528}"/>
          </ac:spMkLst>
        </pc:spChg>
        <pc:spChg chg="del">
          <ac:chgData name="Paul Wassell" userId="609912a88ec840f0" providerId="LiveId" clId="{76E45DF8-E142-45CA-BC7B-ED128812F47A}" dt="2025-03-17T13:25:59.506" v="1620" actId="478"/>
          <ac:spMkLst>
            <pc:docMk/>
            <pc:sldMk cId="2634132534" sldId="257"/>
            <ac:spMk id="7" creationId="{30F02356-F6AF-417E-B333-29BA052A9412}"/>
          </ac:spMkLst>
        </pc:spChg>
        <pc:spChg chg="mod">
          <ac:chgData name="Paul Wassell" userId="609912a88ec840f0" providerId="LiveId" clId="{76E45DF8-E142-45CA-BC7B-ED128812F47A}" dt="2025-03-17T13:26:45.014" v="1632" actId="114"/>
          <ac:spMkLst>
            <pc:docMk/>
            <pc:sldMk cId="2634132534" sldId="257"/>
            <ac:spMk id="8" creationId="{EC9C35B4-F5C6-4512-842D-67D34C5EDFAD}"/>
          </ac:spMkLst>
        </pc:spChg>
        <pc:spChg chg="mod">
          <ac:chgData name="Paul Wassell" userId="609912a88ec840f0" providerId="LiveId" clId="{76E45DF8-E142-45CA-BC7B-ED128812F47A}" dt="2025-03-17T13:28:05.708" v="2034" actId="255"/>
          <ac:spMkLst>
            <pc:docMk/>
            <pc:sldMk cId="2634132534" sldId="257"/>
            <ac:spMk id="10" creationId="{988231CA-F6ED-4CF5-9A36-43ABD8D1663C}"/>
          </ac:spMkLst>
        </pc:spChg>
        <pc:spChg chg="mod">
          <ac:chgData name="Paul Wassell" userId="609912a88ec840f0" providerId="LiveId" clId="{76E45DF8-E142-45CA-BC7B-ED128812F47A}" dt="2025-03-17T13:28:47.429" v="2255" actId="404"/>
          <ac:spMkLst>
            <pc:docMk/>
            <pc:sldMk cId="2634132534" sldId="257"/>
            <ac:spMk id="12" creationId="{80984BB4-7A25-4FFA-969B-A3341C6868FB}"/>
          </ac:spMkLst>
        </pc:spChg>
      </pc:sldChg>
      <pc:sldChg chg="modSp mod">
        <pc:chgData name="Paul Wassell" userId="609912a88ec840f0" providerId="LiveId" clId="{76E45DF8-E142-45CA-BC7B-ED128812F47A}" dt="2025-03-17T13:18:49.745" v="1361" actId="20577"/>
        <pc:sldMkLst>
          <pc:docMk/>
          <pc:sldMk cId="2186888714" sldId="258"/>
        </pc:sldMkLst>
        <pc:spChg chg="mod">
          <ac:chgData name="Paul Wassell" userId="609912a88ec840f0" providerId="LiveId" clId="{76E45DF8-E142-45CA-BC7B-ED128812F47A}" dt="2025-03-17T13:18:49.745" v="1361" actId="20577"/>
          <ac:spMkLst>
            <pc:docMk/>
            <pc:sldMk cId="2186888714" sldId="258"/>
            <ac:spMk id="3" creationId="{4B7914D4-FE75-4171-9645-5AC4F3DAB563}"/>
          </ac:spMkLst>
        </pc:spChg>
      </pc:sldChg>
      <pc:sldChg chg="modSp mod">
        <pc:chgData name="Paul Wassell" userId="609912a88ec840f0" providerId="LiveId" clId="{76E45DF8-E142-45CA-BC7B-ED128812F47A}" dt="2025-03-17T13:11:52.532" v="1230" actId="20577"/>
        <pc:sldMkLst>
          <pc:docMk/>
          <pc:sldMk cId="2147021600" sldId="259"/>
        </pc:sldMkLst>
        <pc:spChg chg="mod">
          <ac:chgData name="Paul Wassell" userId="609912a88ec840f0" providerId="LiveId" clId="{76E45DF8-E142-45CA-BC7B-ED128812F47A}" dt="2025-03-17T13:11:52.532" v="1230" actId="20577"/>
          <ac:spMkLst>
            <pc:docMk/>
            <pc:sldMk cId="2147021600" sldId="259"/>
            <ac:spMk id="4" creationId="{4EDDD72A-8C68-4F99-B854-6ECD7B7F0180}"/>
          </ac:spMkLst>
        </pc:spChg>
      </pc:sldChg>
      <pc:sldChg chg="addSp delSp modSp mod">
        <pc:chgData name="Paul Wassell" userId="609912a88ec840f0" providerId="LiveId" clId="{76E45DF8-E142-45CA-BC7B-ED128812F47A}" dt="2025-03-17T13:34:19.735" v="2873" actId="20577"/>
        <pc:sldMkLst>
          <pc:docMk/>
          <pc:sldMk cId="174794665" sldId="261"/>
        </pc:sldMkLst>
        <pc:spChg chg="add mod">
          <ac:chgData name="Paul Wassell" userId="609912a88ec840f0" providerId="LiveId" clId="{76E45DF8-E142-45CA-BC7B-ED128812F47A}" dt="2025-03-17T13:29:38.019" v="2273" actId="13926"/>
          <ac:spMkLst>
            <pc:docMk/>
            <pc:sldMk cId="174794665" sldId="261"/>
            <ac:spMk id="2" creationId="{B4E7307B-92E5-5286-5936-7D189EE7E1D8}"/>
          </ac:spMkLst>
        </pc:spChg>
        <pc:spChg chg="add mod">
          <ac:chgData name="Paul Wassell" userId="609912a88ec840f0" providerId="LiveId" clId="{76E45DF8-E142-45CA-BC7B-ED128812F47A}" dt="2025-03-17T13:30:39.032" v="2470" actId="207"/>
          <ac:spMkLst>
            <pc:docMk/>
            <pc:sldMk cId="174794665" sldId="261"/>
            <ac:spMk id="3" creationId="{4B73A812-D0BE-6EB6-7DC5-F69BEE4709AE}"/>
          </ac:spMkLst>
        </pc:spChg>
        <pc:spChg chg="add mod">
          <ac:chgData name="Paul Wassell" userId="609912a88ec840f0" providerId="LiveId" clId="{76E45DF8-E142-45CA-BC7B-ED128812F47A}" dt="2025-03-17T13:33:40.381" v="2653" actId="13926"/>
          <ac:spMkLst>
            <pc:docMk/>
            <pc:sldMk cId="174794665" sldId="261"/>
            <ac:spMk id="4" creationId="{6305B30A-AC9B-809F-3B6D-57D0DD4C13D0}"/>
          </ac:spMkLst>
        </pc:spChg>
        <pc:spChg chg="del">
          <ac:chgData name="Paul Wassell" userId="609912a88ec840f0" providerId="LiveId" clId="{76E45DF8-E142-45CA-BC7B-ED128812F47A}" dt="2025-03-17T13:26:08.311" v="1622" actId="478"/>
          <ac:spMkLst>
            <pc:docMk/>
            <pc:sldMk cId="174794665" sldId="261"/>
            <ac:spMk id="5" creationId="{85EE59F2-77E0-41C4-AB53-59501C29957D}"/>
          </ac:spMkLst>
        </pc:spChg>
        <pc:spChg chg="del">
          <ac:chgData name="Paul Wassell" userId="609912a88ec840f0" providerId="LiveId" clId="{76E45DF8-E142-45CA-BC7B-ED128812F47A}" dt="2025-03-17T13:26:08.311" v="1622" actId="478"/>
          <ac:spMkLst>
            <pc:docMk/>
            <pc:sldMk cId="174794665" sldId="261"/>
            <ac:spMk id="6" creationId="{082EDAC7-F830-487D-A5B9-54493A6B3A89}"/>
          </ac:spMkLst>
        </pc:spChg>
        <pc:spChg chg="del">
          <ac:chgData name="Paul Wassell" userId="609912a88ec840f0" providerId="LiveId" clId="{76E45DF8-E142-45CA-BC7B-ED128812F47A}" dt="2025-03-17T13:26:08.311" v="1622" actId="478"/>
          <ac:spMkLst>
            <pc:docMk/>
            <pc:sldMk cId="174794665" sldId="261"/>
            <ac:spMk id="7" creationId="{976BD4BC-5F9F-42D0-AB91-DC46FEC863C6}"/>
          </ac:spMkLst>
        </pc:spChg>
        <pc:spChg chg="mod">
          <ac:chgData name="Paul Wassell" userId="609912a88ec840f0" providerId="LiveId" clId="{76E45DF8-E142-45CA-BC7B-ED128812F47A}" dt="2025-03-17T13:30:13.105" v="2467" actId="20577"/>
          <ac:spMkLst>
            <pc:docMk/>
            <pc:sldMk cId="174794665" sldId="261"/>
            <ac:spMk id="9" creationId="{F0D574CB-B51D-45B0-8A63-6D1A159034CA}"/>
          </ac:spMkLst>
        </pc:spChg>
        <pc:spChg chg="mod">
          <ac:chgData name="Paul Wassell" userId="609912a88ec840f0" providerId="LiveId" clId="{76E45DF8-E142-45CA-BC7B-ED128812F47A}" dt="2025-03-17T13:31:05.917" v="2642" actId="20577"/>
          <ac:spMkLst>
            <pc:docMk/>
            <pc:sldMk cId="174794665" sldId="261"/>
            <ac:spMk id="11" creationId="{6CAEFA28-5DF0-4205-B937-CA8E1A02E2EC}"/>
          </ac:spMkLst>
        </pc:spChg>
        <pc:spChg chg="mod">
          <ac:chgData name="Paul Wassell" userId="609912a88ec840f0" providerId="LiveId" clId="{76E45DF8-E142-45CA-BC7B-ED128812F47A}" dt="2025-03-17T13:34:19.735" v="2873" actId="20577"/>
          <ac:spMkLst>
            <pc:docMk/>
            <pc:sldMk cId="174794665" sldId="261"/>
            <ac:spMk id="13" creationId="{B2D29795-0BDB-4823-96D2-3B3AACD5E541}"/>
          </ac:spMkLst>
        </pc:spChg>
      </pc:sldChg>
      <pc:sldChg chg="modSp mod">
        <pc:chgData name="Paul Wassell" userId="609912a88ec840f0" providerId="LiveId" clId="{76E45DF8-E142-45CA-BC7B-ED128812F47A}" dt="2025-03-17T13:13:12.362" v="1258" actId="20577"/>
        <pc:sldMkLst>
          <pc:docMk/>
          <pc:sldMk cId="997972859" sldId="262"/>
        </pc:sldMkLst>
        <pc:spChg chg="mod">
          <ac:chgData name="Paul Wassell" userId="609912a88ec840f0" providerId="LiveId" clId="{76E45DF8-E142-45CA-BC7B-ED128812F47A}" dt="2025-03-17T13:12:54.548" v="1236" actId="20577"/>
          <ac:spMkLst>
            <pc:docMk/>
            <pc:sldMk cId="997972859" sldId="262"/>
            <ac:spMk id="4" creationId="{03EC2951-69A4-460D-865A-A75F3D4968E5}"/>
          </ac:spMkLst>
        </pc:spChg>
        <pc:spChg chg="mod">
          <ac:chgData name="Paul Wassell" userId="609912a88ec840f0" providerId="LiveId" clId="{76E45DF8-E142-45CA-BC7B-ED128812F47A}" dt="2025-03-17T13:13:12.362" v="1258" actId="20577"/>
          <ac:spMkLst>
            <pc:docMk/>
            <pc:sldMk cId="997972859" sldId="262"/>
            <ac:spMk id="6" creationId="{48D00940-8B09-49E0-A72B-751F0B176847}"/>
          </ac:spMkLst>
        </pc:spChg>
      </pc:sldChg>
      <pc:sldChg chg="modSp mod">
        <pc:chgData name="Paul Wassell" userId="609912a88ec840f0" providerId="LiveId" clId="{76E45DF8-E142-45CA-BC7B-ED128812F47A}" dt="2025-03-17T13:40:29.058" v="3617" actId="14826"/>
        <pc:sldMkLst>
          <pc:docMk/>
          <pc:sldMk cId="760062961" sldId="263"/>
        </pc:sldMkLst>
        <pc:spChg chg="mod">
          <ac:chgData name="Paul Wassell" userId="609912a88ec840f0" providerId="LiveId" clId="{76E45DF8-E142-45CA-BC7B-ED128812F47A}" dt="2025-03-17T13:40:22.582" v="3616" actId="403"/>
          <ac:spMkLst>
            <pc:docMk/>
            <pc:sldMk cId="760062961" sldId="263"/>
            <ac:spMk id="3" creationId="{52971ED7-EE61-47AC-89DA-3908A5B7017A}"/>
          </ac:spMkLst>
        </pc:spChg>
        <pc:picChg chg="mod">
          <ac:chgData name="Paul Wassell" userId="609912a88ec840f0" providerId="LiveId" clId="{76E45DF8-E142-45CA-BC7B-ED128812F47A}" dt="2025-03-17T13:40:29.058" v="3617" actId="14826"/>
          <ac:picMkLst>
            <pc:docMk/>
            <pc:sldMk cId="760062961" sldId="263"/>
            <ac:picMk id="4" creationId="{245B2295-CE0E-4E3B-93FE-F90F582BD5C6}"/>
          </ac:picMkLst>
        </pc:picChg>
      </pc:sldChg>
      <pc:sldChg chg="modSp mod">
        <pc:chgData name="Paul Wassell" userId="609912a88ec840f0" providerId="LiveId" clId="{76E45DF8-E142-45CA-BC7B-ED128812F47A}" dt="2025-03-17T13:31:16.313" v="2647" actId="20577"/>
        <pc:sldMkLst>
          <pc:docMk/>
          <pc:sldMk cId="1460545764" sldId="264"/>
        </pc:sldMkLst>
        <pc:spChg chg="mod">
          <ac:chgData name="Paul Wassell" userId="609912a88ec840f0" providerId="LiveId" clId="{76E45DF8-E142-45CA-BC7B-ED128812F47A}" dt="2025-03-17T13:24:46.129" v="1378" actId="403"/>
          <ac:spMkLst>
            <pc:docMk/>
            <pc:sldMk cId="1460545764" sldId="264"/>
            <ac:spMk id="5" creationId="{2CE2D709-F2BE-499A-B413-04661116F4BF}"/>
          </ac:spMkLst>
        </pc:spChg>
        <pc:spChg chg="mod">
          <ac:chgData name="Paul Wassell" userId="609912a88ec840f0" providerId="LiveId" clId="{76E45DF8-E142-45CA-BC7B-ED128812F47A}" dt="2025-03-17T13:24:43.867" v="1377" actId="1076"/>
          <ac:spMkLst>
            <pc:docMk/>
            <pc:sldMk cId="1460545764" sldId="264"/>
            <ac:spMk id="7" creationId="{02120C6C-9E9C-44C7-A881-BA7037495FC3}"/>
          </ac:spMkLst>
        </pc:spChg>
        <pc:spChg chg="mod">
          <ac:chgData name="Paul Wassell" userId="609912a88ec840f0" providerId="LiveId" clId="{76E45DF8-E142-45CA-BC7B-ED128812F47A}" dt="2025-03-17T13:21:56.565" v="1369" actId="1076"/>
          <ac:spMkLst>
            <pc:docMk/>
            <pc:sldMk cId="1460545764" sldId="264"/>
            <ac:spMk id="9" creationId="{949B8686-EC3A-43EF-A24C-917B256297CD}"/>
          </ac:spMkLst>
        </pc:spChg>
        <pc:spChg chg="mod">
          <ac:chgData name="Paul Wassell" userId="609912a88ec840f0" providerId="LiveId" clId="{76E45DF8-E142-45CA-BC7B-ED128812F47A}" dt="2025-03-17T13:22:20.854" v="1372" actId="404"/>
          <ac:spMkLst>
            <pc:docMk/>
            <pc:sldMk cId="1460545764" sldId="264"/>
            <ac:spMk id="11" creationId="{AEAA91C5-EE29-4F9A-A784-1566D543F786}"/>
          </ac:spMkLst>
        </pc:spChg>
        <pc:spChg chg="mod">
          <ac:chgData name="Paul Wassell" userId="609912a88ec840f0" providerId="LiveId" clId="{76E45DF8-E142-45CA-BC7B-ED128812F47A}" dt="2025-03-17T13:22:51.499" v="1373"/>
          <ac:spMkLst>
            <pc:docMk/>
            <pc:sldMk cId="1460545764" sldId="264"/>
            <ac:spMk id="13" creationId="{E0658534-185E-4901-9814-32C48ECDF332}"/>
          </ac:spMkLst>
        </pc:spChg>
        <pc:spChg chg="mod">
          <ac:chgData name="Paul Wassell" userId="609912a88ec840f0" providerId="LiveId" clId="{76E45DF8-E142-45CA-BC7B-ED128812F47A}" dt="2025-03-17T13:31:16.313" v="2647" actId="20577"/>
          <ac:spMkLst>
            <pc:docMk/>
            <pc:sldMk cId="1460545764" sldId="264"/>
            <ac:spMk id="15" creationId="{AA0184EE-EC29-42A4-9AAB-C160B0CAEA33}"/>
          </ac:spMkLst>
        </pc:spChg>
        <pc:spChg chg="mod">
          <ac:chgData name="Paul Wassell" userId="609912a88ec840f0" providerId="LiveId" clId="{76E45DF8-E142-45CA-BC7B-ED128812F47A}" dt="2025-03-17T13:25:36.004" v="1619" actId="404"/>
          <ac:spMkLst>
            <pc:docMk/>
            <pc:sldMk cId="1460545764" sldId="264"/>
            <ac:spMk id="18" creationId="{B86A2384-088B-4B66-87F4-0C48E18C5965}"/>
          </ac:spMkLst>
        </pc:spChg>
      </pc:sldChg>
      <pc:sldChg chg="addSp delSp modSp mod">
        <pc:chgData name="Paul Wassell" userId="609912a88ec840f0" providerId="LiveId" clId="{76E45DF8-E142-45CA-BC7B-ED128812F47A}" dt="2025-03-17T13:39:48.081" v="3586" actId="20577"/>
        <pc:sldMkLst>
          <pc:docMk/>
          <pc:sldMk cId="1706158592" sldId="285"/>
        </pc:sldMkLst>
        <pc:spChg chg="del">
          <ac:chgData name="Paul Wassell" userId="609912a88ec840f0" providerId="LiveId" clId="{76E45DF8-E142-45CA-BC7B-ED128812F47A}" dt="2025-03-17T13:38:43.268" v="3512" actId="478"/>
          <ac:spMkLst>
            <pc:docMk/>
            <pc:sldMk cId="1706158592" sldId="285"/>
            <ac:spMk id="3" creationId="{00000000-0000-0000-0000-000000000000}"/>
          </ac:spMkLst>
        </pc:spChg>
        <pc:spChg chg="mod">
          <ac:chgData name="Paul Wassell" userId="609912a88ec840f0" providerId="LiveId" clId="{76E45DF8-E142-45CA-BC7B-ED128812F47A}" dt="2025-03-17T13:39:48.081" v="3586" actId="20577"/>
          <ac:spMkLst>
            <pc:docMk/>
            <pc:sldMk cId="1706158592" sldId="285"/>
            <ac:spMk id="5" creationId="{00000000-0000-0000-0000-000000000000}"/>
          </ac:spMkLst>
        </pc:spChg>
        <pc:spChg chg="mod">
          <ac:chgData name="Paul Wassell" userId="609912a88ec840f0" providerId="LiveId" clId="{76E45DF8-E142-45CA-BC7B-ED128812F47A}" dt="2025-03-17T13:39:37.658" v="3537" actId="27636"/>
          <ac:spMkLst>
            <pc:docMk/>
            <pc:sldMk cId="1706158592" sldId="285"/>
            <ac:spMk id="7" creationId="{80D43001-1FB2-461C-BEA1-F61D418F48C0}"/>
          </ac:spMkLst>
        </pc:spChg>
        <pc:spChg chg="add del mod">
          <ac:chgData name="Paul Wassell" userId="609912a88ec840f0" providerId="LiveId" clId="{76E45DF8-E142-45CA-BC7B-ED128812F47A}" dt="2025-03-17T13:38:47.424" v="3514" actId="478"/>
          <ac:spMkLst>
            <pc:docMk/>
            <pc:sldMk cId="1706158592" sldId="285"/>
            <ac:spMk id="8" creationId="{AB689560-0386-E154-3FC9-CA8A66968937}"/>
          </ac:spMkLst>
        </pc:spChg>
        <pc:graphicFrameChg chg="add mod modGraphic">
          <ac:chgData name="Paul Wassell" userId="609912a88ec840f0" providerId="LiveId" clId="{76E45DF8-E142-45CA-BC7B-ED128812F47A}" dt="2025-03-17T13:39:02.818" v="3517"/>
          <ac:graphicFrameMkLst>
            <pc:docMk/>
            <pc:sldMk cId="1706158592" sldId="285"/>
            <ac:graphicFrameMk id="9" creationId="{5E0FE905-D65E-48FA-D51A-D385783DC16A}"/>
          </ac:graphicFrameMkLst>
        </pc:graphicFrameChg>
      </pc:sldChg>
      <pc:sldChg chg="modSp">
        <pc:chgData name="Paul Wassell" userId="609912a88ec840f0" providerId="LiveId" clId="{76E45DF8-E142-45CA-BC7B-ED128812F47A}" dt="2025-03-17T13:24:16.020" v="1374" actId="20578"/>
        <pc:sldMkLst>
          <pc:docMk/>
          <pc:sldMk cId="3254519095" sldId="288"/>
        </pc:sldMkLst>
        <pc:spChg chg="mod">
          <ac:chgData name="Paul Wassell" userId="609912a88ec840f0" providerId="LiveId" clId="{76E45DF8-E142-45CA-BC7B-ED128812F47A}" dt="2025-03-17T13:24:16.020" v="1374" actId="20578"/>
          <ac:spMkLst>
            <pc:docMk/>
            <pc:sldMk cId="3254519095" sldId="288"/>
            <ac:spMk id="3" creationId="{67455AEB-CF0E-8466-2C53-36B758745B38}"/>
          </ac:spMkLst>
        </pc:spChg>
      </pc:sldChg>
      <pc:sldChg chg="delSp modSp mod">
        <pc:chgData name="Paul Wassell" userId="609912a88ec840f0" providerId="LiveId" clId="{76E45DF8-E142-45CA-BC7B-ED128812F47A}" dt="2025-03-17T13:40:46.705" v="3620" actId="403"/>
        <pc:sldMkLst>
          <pc:docMk/>
          <pc:sldMk cId="1769130038" sldId="290"/>
        </pc:sldMkLst>
        <pc:spChg chg="mod">
          <ac:chgData name="Paul Wassell" userId="609912a88ec840f0" providerId="LiveId" clId="{76E45DF8-E142-45CA-BC7B-ED128812F47A}" dt="2025-03-17T13:40:46.705" v="3620" actId="403"/>
          <ac:spMkLst>
            <pc:docMk/>
            <pc:sldMk cId="1769130038" sldId="290"/>
            <ac:spMk id="34" creationId="{7B0C0C37-E8C7-5A45-4F59-C92D389CDC01}"/>
          </ac:spMkLst>
        </pc:spChg>
        <pc:spChg chg="del">
          <ac:chgData name="Paul Wassell" userId="609912a88ec840f0" providerId="LiveId" clId="{76E45DF8-E142-45CA-BC7B-ED128812F47A}" dt="2025-03-17T13:40:43.936" v="3618" actId="478"/>
          <ac:spMkLst>
            <pc:docMk/>
            <pc:sldMk cId="1769130038" sldId="290"/>
            <ac:spMk id="35" creationId="{DB30D836-30F5-86B0-FAD6-6C5F63196BD9}"/>
          </ac:spMkLst>
        </pc:spChg>
      </pc:sldChg>
      <pc:sldChg chg="del">
        <pc:chgData name="Paul Wassell" userId="609912a88ec840f0" providerId="LiveId" clId="{76E45DF8-E142-45CA-BC7B-ED128812F47A}" dt="2025-03-17T13:13:32.737" v="1265" actId="47"/>
        <pc:sldMkLst>
          <pc:docMk/>
          <pc:sldMk cId="0" sldId="296"/>
        </pc:sldMkLst>
      </pc:sldChg>
      <pc:sldChg chg="del">
        <pc:chgData name="Paul Wassell" userId="609912a88ec840f0" providerId="LiveId" clId="{76E45DF8-E142-45CA-BC7B-ED128812F47A}" dt="2025-03-17T13:13:16.093" v="1259" actId="47"/>
        <pc:sldMkLst>
          <pc:docMk/>
          <pc:sldMk cId="3578966857" sldId="297"/>
        </pc:sldMkLst>
      </pc:sldChg>
      <pc:sldChg chg="del">
        <pc:chgData name="Paul Wassell" userId="609912a88ec840f0" providerId="LiveId" clId="{76E45DF8-E142-45CA-BC7B-ED128812F47A}" dt="2025-03-17T13:13:18.274" v="1260" actId="47"/>
        <pc:sldMkLst>
          <pc:docMk/>
          <pc:sldMk cId="300688187" sldId="298"/>
        </pc:sldMkLst>
      </pc:sldChg>
      <pc:sldChg chg="del">
        <pc:chgData name="Paul Wassell" userId="609912a88ec840f0" providerId="LiveId" clId="{76E45DF8-E142-45CA-BC7B-ED128812F47A}" dt="2025-03-17T13:13:19.842" v="1261" actId="47"/>
        <pc:sldMkLst>
          <pc:docMk/>
          <pc:sldMk cId="417217751" sldId="299"/>
        </pc:sldMkLst>
      </pc:sldChg>
      <pc:sldChg chg="add del">
        <pc:chgData name="Paul Wassell" userId="609912a88ec840f0" providerId="LiveId" clId="{76E45DF8-E142-45CA-BC7B-ED128812F47A}" dt="2025-03-17T13:13:27.068" v="1264" actId="47"/>
        <pc:sldMkLst>
          <pc:docMk/>
          <pc:sldMk cId="3591318404" sldId="300"/>
        </pc:sldMkLst>
      </pc:sldChg>
      <pc:sldChg chg="addSp delSp modSp new mod setBg">
        <pc:chgData name="Paul Wassell" userId="609912a88ec840f0" providerId="LiveId" clId="{76E45DF8-E142-45CA-BC7B-ED128812F47A}" dt="2025-03-17T13:18:05.778" v="1271" actId="207"/>
        <pc:sldMkLst>
          <pc:docMk/>
          <pc:sldMk cId="1073916133" sldId="301"/>
        </pc:sldMkLst>
        <pc:spChg chg="del">
          <ac:chgData name="Paul Wassell" userId="609912a88ec840f0" providerId="LiveId" clId="{76E45DF8-E142-45CA-BC7B-ED128812F47A}" dt="2025-03-17T13:06:26.180" v="755" actId="478"/>
          <ac:spMkLst>
            <pc:docMk/>
            <pc:sldMk cId="1073916133" sldId="301"/>
            <ac:spMk id="2" creationId="{26CA5121-4D70-9CC7-9574-191C7C3DC685}"/>
          </ac:spMkLst>
        </pc:spChg>
        <pc:spChg chg="del">
          <ac:chgData name="Paul Wassell" userId="609912a88ec840f0" providerId="LiveId" clId="{76E45DF8-E142-45CA-BC7B-ED128812F47A}" dt="2025-03-17T13:06:26.180" v="755" actId="478"/>
          <ac:spMkLst>
            <pc:docMk/>
            <pc:sldMk cId="1073916133" sldId="301"/>
            <ac:spMk id="3" creationId="{613ADA06-DF44-B1A2-42C3-A6CEFC1F0D9E}"/>
          </ac:spMkLst>
        </pc:spChg>
        <pc:spChg chg="add mod">
          <ac:chgData name="Paul Wassell" userId="609912a88ec840f0" providerId="LiveId" clId="{76E45DF8-E142-45CA-BC7B-ED128812F47A}" dt="2025-03-17T13:17:57.277" v="1266" actId="14100"/>
          <ac:spMkLst>
            <pc:docMk/>
            <pc:sldMk cId="1073916133" sldId="301"/>
            <ac:spMk id="4" creationId="{F5A4DC0C-150D-CAF6-0CDD-39BB57E2A018}"/>
          </ac:spMkLst>
        </pc:spChg>
        <pc:spChg chg="add mod">
          <ac:chgData name="Paul Wassell" userId="609912a88ec840f0" providerId="LiveId" clId="{76E45DF8-E142-45CA-BC7B-ED128812F47A}" dt="2025-03-17T13:18:05.778" v="1271" actId="207"/>
          <ac:spMkLst>
            <pc:docMk/>
            <pc:sldMk cId="1073916133" sldId="301"/>
            <ac:spMk id="5" creationId="{FA64192F-5BF2-B1F6-1A76-310AE4534271}"/>
          </ac:spMkLst>
        </pc:spChg>
      </pc:sldChg>
      <pc:sldChg chg="addSp modSp new mod setBg">
        <pc:chgData name="Paul Wassell" userId="609912a88ec840f0" providerId="LiveId" clId="{76E45DF8-E142-45CA-BC7B-ED128812F47A}" dt="2025-03-17T13:38:32.722" v="3511" actId="113"/>
        <pc:sldMkLst>
          <pc:docMk/>
          <pc:sldMk cId="4244699899" sldId="302"/>
        </pc:sldMkLst>
        <pc:spChg chg="mod">
          <ac:chgData name="Paul Wassell" userId="609912a88ec840f0" providerId="LiveId" clId="{76E45DF8-E142-45CA-BC7B-ED128812F47A}" dt="2025-03-17T13:35:14.982" v="2934" actId="692"/>
          <ac:spMkLst>
            <pc:docMk/>
            <pc:sldMk cId="4244699899" sldId="302"/>
            <ac:spMk id="2" creationId="{10CABDBF-8515-9C59-DFD3-61BD884639BE}"/>
          </ac:spMkLst>
        </pc:spChg>
        <pc:spChg chg="mod">
          <ac:chgData name="Paul Wassell" userId="609912a88ec840f0" providerId="LiveId" clId="{76E45DF8-E142-45CA-BC7B-ED128812F47A}" dt="2025-03-17T13:36:37.913" v="3261" actId="113"/>
          <ac:spMkLst>
            <pc:docMk/>
            <pc:sldMk cId="4244699899" sldId="302"/>
            <ac:spMk id="3" creationId="{6B0B840C-2B8F-C64E-DFA9-2771415F12BF}"/>
          </ac:spMkLst>
        </pc:spChg>
        <pc:graphicFrameChg chg="add mod modGraphic">
          <ac:chgData name="Paul Wassell" userId="609912a88ec840f0" providerId="LiveId" clId="{76E45DF8-E142-45CA-BC7B-ED128812F47A}" dt="2025-03-17T13:38:32.722" v="3511" actId="113"/>
          <ac:graphicFrameMkLst>
            <pc:docMk/>
            <pc:sldMk cId="4244699899" sldId="302"/>
            <ac:graphicFrameMk id="4" creationId="{7D4D79D3-088A-59FE-1558-3B1D325E6343}"/>
          </ac:graphicFrameMkLst>
        </pc:graphicFrameChg>
      </pc:sldChg>
      <pc:sldMasterChg chg="add del addSldLayout delSldLayout">
        <pc:chgData name="Paul Wassell" userId="609912a88ec840f0" providerId="LiveId" clId="{76E45DF8-E142-45CA-BC7B-ED128812F47A}" dt="2025-03-17T13:13:27.068" v="1264" actId="47"/>
        <pc:sldMasterMkLst>
          <pc:docMk/>
          <pc:sldMasterMk cId="1864379145" sldId="2147483672"/>
        </pc:sldMasterMkLst>
        <pc:sldLayoutChg chg="add del">
          <pc:chgData name="Paul Wassell" userId="609912a88ec840f0" providerId="LiveId" clId="{76E45DF8-E142-45CA-BC7B-ED128812F47A}" dt="2025-03-17T13:13:27.068" v="1264" actId="47"/>
          <pc:sldLayoutMkLst>
            <pc:docMk/>
            <pc:sldMasterMk cId="1864379145" sldId="2147483672"/>
            <pc:sldLayoutMk cId="3050962246" sldId="2147483673"/>
          </pc:sldLayoutMkLst>
        </pc:sldLayoutChg>
        <pc:sldLayoutChg chg="add del">
          <pc:chgData name="Paul Wassell" userId="609912a88ec840f0" providerId="LiveId" clId="{76E45DF8-E142-45CA-BC7B-ED128812F47A}" dt="2025-03-17T13:13:27.068" v="1264" actId="47"/>
          <pc:sldLayoutMkLst>
            <pc:docMk/>
            <pc:sldMasterMk cId="1864379145" sldId="2147483672"/>
            <pc:sldLayoutMk cId="3269541860" sldId="2147483674"/>
          </pc:sldLayoutMkLst>
        </pc:sldLayoutChg>
        <pc:sldLayoutChg chg="add del">
          <pc:chgData name="Paul Wassell" userId="609912a88ec840f0" providerId="LiveId" clId="{76E45DF8-E142-45CA-BC7B-ED128812F47A}" dt="2025-03-17T13:13:27.068" v="1264" actId="47"/>
          <pc:sldLayoutMkLst>
            <pc:docMk/>
            <pc:sldMasterMk cId="1864379145" sldId="2147483672"/>
            <pc:sldLayoutMk cId="1808774116" sldId="2147483675"/>
          </pc:sldLayoutMkLst>
        </pc:sldLayoutChg>
        <pc:sldLayoutChg chg="add del">
          <pc:chgData name="Paul Wassell" userId="609912a88ec840f0" providerId="LiveId" clId="{76E45DF8-E142-45CA-BC7B-ED128812F47A}" dt="2025-03-17T13:13:27.068" v="1264" actId="47"/>
          <pc:sldLayoutMkLst>
            <pc:docMk/>
            <pc:sldMasterMk cId="1864379145" sldId="2147483672"/>
            <pc:sldLayoutMk cId="783461979" sldId="2147483676"/>
          </pc:sldLayoutMkLst>
        </pc:sldLayoutChg>
        <pc:sldLayoutChg chg="add del">
          <pc:chgData name="Paul Wassell" userId="609912a88ec840f0" providerId="LiveId" clId="{76E45DF8-E142-45CA-BC7B-ED128812F47A}" dt="2025-03-17T13:13:27.068" v="1264" actId="47"/>
          <pc:sldLayoutMkLst>
            <pc:docMk/>
            <pc:sldMasterMk cId="1864379145" sldId="2147483672"/>
            <pc:sldLayoutMk cId="2789492753" sldId="2147483677"/>
          </pc:sldLayoutMkLst>
        </pc:sldLayoutChg>
        <pc:sldLayoutChg chg="add del">
          <pc:chgData name="Paul Wassell" userId="609912a88ec840f0" providerId="LiveId" clId="{76E45DF8-E142-45CA-BC7B-ED128812F47A}" dt="2025-03-17T13:13:27.068" v="1264" actId="47"/>
          <pc:sldLayoutMkLst>
            <pc:docMk/>
            <pc:sldMasterMk cId="1864379145" sldId="2147483672"/>
            <pc:sldLayoutMk cId="468211236" sldId="2147483678"/>
          </pc:sldLayoutMkLst>
        </pc:sldLayoutChg>
        <pc:sldLayoutChg chg="add del">
          <pc:chgData name="Paul Wassell" userId="609912a88ec840f0" providerId="LiveId" clId="{76E45DF8-E142-45CA-BC7B-ED128812F47A}" dt="2025-03-17T13:13:27.068" v="1264" actId="47"/>
          <pc:sldLayoutMkLst>
            <pc:docMk/>
            <pc:sldMasterMk cId="1864379145" sldId="2147483672"/>
            <pc:sldLayoutMk cId="3504730569" sldId="2147483679"/>
          </pc:sldLayoutMkLst>
        </pc:sldLayoutChg>
        <pc:sldLayoutChg chg="add del">
          <pc:chgData name="Paul Wassell" userId="609912a88ec840f0" providerId="LiveId" clId="{76E45DF8-E142-45CA-BC7B-ED128812F47A}" dt="2025-03-17T13:13:27.068" v="1264" actId="47"/>
          <pc:sldLayoutMkLst>
            <pc:docMk/>
            <pc:sldMasterMk cId="1864379145" sldId="2147483672"/>
            <pc:sldLayoutMk cId="3273235162" sldId="2147483680"/>
          </pc:sldLayoutMkLst>
        </pc:sldLayoutChg>
        <pc:sldLayoutChg chg="add del">
          <pc:chgData name="Paul Wassell" userId="609912a88ec840f0" providerId="LiveId" clId="{76E45DF8-E142-45CA-BC7B-ED128812F47A}" dt="2025-03-17T13:13:27.068" v="1264" actId="47"/>
          <pc:sldLayoutMkLst>
            <pc:docMk/>
            <pc:sldMasterMk cId="1864379145" sldId="2147483672"/>
            <pc:sldLayoutMk cId="2240207291" sldId="2147483681"/>
          </pc:sldLayoutMkLst>
        </pc:sldLayoutChg>
        <pc:sldLayoutChg chg="add del">
          <pc:chgData name="Paul Wassell" userId="609912a88ec840f0" providerId="LiveId" clId="{76E45DF8-E142-45CA-BC7B-ED128812F47A}" dt="2025-03-17T13:13:27.068" v="1264" actId="47"/>
          <pc:sldLayoutMkLst>
            <pc:docMk/>
            <pc:sldMasterMk cId="1864379145" sldId="2147483672"/>
            <pc:sldLayoutMk cId="456159495" sldId="2147483682"/>
          </pc:sldLayoutMkLst>
        </pc:sldLayoutChg>
        <pc:sldLayoutChg chg="add del">
          <pc:chgData name="Paul Wassell" userId="609912a88ec840f0" providerId="LiveId" clId="{76E45DF8-E142-45CA-BC7B-ED128812F47A}" dt="2025-03-17T13:13:27.068" v="1264" actId="47"/>
          <pc:sldLayoutMkLst>
            <pc:docMk/>
            <pc:sldMasterMk cId="1864379145" sldId="2147483672"/>
            <pc:sldLayoutMk cId="170917013" sldId="214748368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D4B9D-6077-4FBA-9808-3063C0195E60}" type="datetimeFigureOut">
              <a:rPr lang="en-GB" smtClean="0"/>
              <a:t>12/08/2025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10821C-D9D3-4573-B050-28F1EF0423F4}" type="slidenum">
              <a:rPr lang="en-GB" smtClean="0"/>
              <a:t>‹#›</a:t>
            </a:fld>
            <a:endParaRPr lang="en-GB"/>
          </a:p>
        </p:txBody>
      </p:sp>
    </p:spTree>
    <p:extLst>
      <p:ext uri="{BB962C8B-B14F-4D97-AF65-F5344CB8AC3E}">
        <p14:creationId xmlns:p14="http://schemas.microsoft.com/office/powerpoint/2010/main" val="570804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6DB757-4A02-4F47-92AE-1EBA6BCF2FFE}"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6BACDF-AA36-451E-91BF-633D2FD08AE0}" type="slidenum">
              <a:rPr lang="en-GB" smtClean="0"/>
              <a:t>‹#›</a:t>
            </a:fld>
            <a:endParaRPr lang="en-GB"/>
          </a:p>
        </p:txBody>
      </p:sp>
    </p:spTree>
    <p:extLst>
      <p:ext uri="{BB962C8B-B14F-4D97-AF65-F5344CB8AC3E}">
        <p14:creationId xmlns:p14="http://schemas.microsoft.com/office/powerpoint/2010/main" val="3707019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6DB757-4A02-4F47-92AE-1EBA6BCF2FFE}"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6BACDF-AA36-451E-91BF-633D2FD08AE0}" type="slidenum">
              <a:rPr lang="en-GB" smtClean="0"/>
              <a:t>‹#›</a:t>
            </a:fld>
            <a:endParaRPr lang="en-GB"/>
          </a:p>
        </p:txBody>
      </p:sp>
    </p:spTree>
    <p:extLst>
      <p:ext uri="{BB962C8B-B14F-4D97-AF65-F5344CB8AC3E}">
        <p14:creationId xmlns:p14="http://schemas.microsoft.com/office/powerpoint/2010/main" val="1259428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6DB757-4A02-4F47-92AE-1EBA6BCF2FFE}"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6BACDF-AA36-451E-91BF-633D2FD08AE0}" type="slidenum">
              <a:rPr lang="en-GB" smtClean="0"/>
              <a:t>‹#›</a:t>
            </a:fld>
            <a:endParaRPr lang="en-GB"/>
          </a:p>
        </p:txBody>
      </p:sp>
    </p:spTree>
    <p:extLst>
      <p:ext uri="{BB962C8B-B14F-4D97-AF65-F5344CB8AC3E}">
        <p14:creationId xmlns:p14="http://schemas.microsoft.com/office/powerpoint/2010/main" val="410743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74356E9-6799-4878-8818-2FCC5DB7F510}"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9900B0-4130-407A-AA98-E2831CF337CA}" type="slidenum">
              <a:rPr lang="en-GB" smtClean="0"/>
              <a:t>‹#›</a:t>
            </a:fld>
            <a:endParaRPr lang="en-GB"/>
          </a:p>
        </p:txBody>
      </p:sp>
    </p:spTree>
    <p:extLst>
      <p:ext uri="{BB962C8B-B14F-4D97-AF65-F5344CB8AC3E}">
        <p14:creationId xmlns:p14="http://schemas.microsoft.com/office/powerpoint/2010/main" val="2635293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4356E9-6799-4878-8818-2FCC5DB7F510}"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9900B0-4130-407A-AA98-E2831CF337CA}" type="slidenum">
              <a:rPr lang="en-GB" smtClean="0"/>
              <a:t>‹#›</a:t>
            </a:fld>
            <a:endParaRPr lang="en-GB"/>
          </a:p>
        </p:txBody>
      </p:sp>
    </p:spTree>
    <p:extLst>
      <p:ext uri="{BB962C8B-B14F-4D97-AF65-F5344CB8AC3E}">
        <p14:creationId xmlns:p14="http://schemas.microsoft.com/office/powerpoint/2010/main" val="3648834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4356E9-6799-4878-8818-2FCC5DB7F510}"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9900B0-4130-407A-AA98-E2831CF337CA}" type="slidenum">
              <a:rPr lang="en-GB" smtClean="0"/>
              <a:t>‹#›</a:t>
            </a:fld>
            <a:endParaRPr lang="en-GB"/>
          </a:p>
        </p:txBody>
      </p:sp>
    </p:spTree>
    <p:extLst>
      <p:ext uri="{BB962C8B-B14F-4D97-AF65-F5344CB8AC3E}">
        <p14:creationId xmlns:p14="http://schemas.microsoft.com/office/powerpoint/2010/main" val="3556798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74356E9-6799-4878-8818-2FCC5DB7F510}"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9900B0-4130-407A-AA98-E2831CF337CA}" type="slidenum">
              <a:rPr lang="en-GB" smtClean="0"/>
              <a:t>‹#›</a:t>
            </a:fld>
            <a:endParaRPr lang="en-GB"/>
          </a:p>
        </p:txBody>
      </p:sp>
    </p:spTree>
    <p:extLst>
      <p:ext uri="{BB962C8B-B14F-4D97-AF65-F5344CB8AC3E}">
        <p14:creationId xmlns:p14="http://schemas.microsoft.com/office/powerpoint/2010/main" val="4292886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74356E9-6799-4878-8818-2FCC5DB7F510}"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9900B0-4130-407A-AA98-E2831CF337CA}" type="slidenum">
              <a:rPr lang="en-GB" smtClean="0"/>
              <a:t>‹#›</a:t>
            </a:fld>
            <a:endParaRPr lang="en-GB"/>
          </a:p>
        </p:txBody>
      </p:sp>
    </p:spTree>
    <p:extLst>
      <p:ext uri="{BB962C8B-B14F-4D97-AF65-F5344CB8AC3E}">
        <p14:creationId xmlns:p14="http://schemas.microsoft.com/office/powerpoint/2010/main" val="2521062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74356E9-6799-4878-8818-2FCC5DB7F510}"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9900B0-4130-407A-AA98-E2831CF337CA}" type="slidenum">
              <a:rPr lang="en-GB" smtClean="0"/>
              <a:t>‹#›</a:t>
            </a:fld>
            <a:endParaRPr lang="en-GB"/>
          </a:p>
        </p:txBody>
      </p:sp>
    </p:spTree>
    <p:extLst>
      <p:ext uri="{BB962C8B-B14F-4D97-AF65-F5344CB8AC3E}">
        <p14:creationId xmlns:p14="http://schemas.microsoft.com/office/powerpoint/2010/main" val="1711641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4356E9-6799-4878-8818-2FCC5DB7F510}"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9900B0-4130-407A-AA98-E2831CF337CA}" type="slidenum">
              <a:rPr lang="en-GB" smtClean="0"/>
              <a:t>‹#›</a:t>
            </a:fld>
            <a:endParaRPr lang="en-GB"/>
          </a:p>
        </p:txBody>
      </p:sp>
    </p:spTree>
    <p:extLst>
      <p:ext uri="{BB962C8B-B14F-4D97-AF65-F5344CB8AC3E}">
        <p14:creationId xmlns:p14="http://schemas.microsoft.com/office/powerpoint/2010/main" val="2656985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4356E9-6799-4878-8818-2FCC5DB7F510}"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9900B0-4130-407A-AA98-E2831CF337CA}" type="slidenum">
              <a:rPr lang="en-GB" smtClean="0"/>
              <a:t>‹#›</a:t>
            </a:fld>
            <a:endParaRPr lang="en-GB"/>
          </a:p>
        </p:txBody>
      </p:sp>
    </p:spTree>
    <p:extLst>
      <p:ext uri="{BB962C8B-B14F-4D97-AF65-F5344CB8AC3E}">
        <p14:creationId xmlns:p14="http://schemas.microsoft.com/office/powerpoint/2010/main" val="2908055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6DB757-4A02-4F47-92AE-1EBA6BCF2FFE}"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6BACDF-AA36-451E-91BF-633D2FD08AE0}" type="slidenum">
              <a:rPr lang="en-GB" smtClean="0"/>
              <a:t>‹#›</a:t>
            </a:fld>
            <a:endParaRPr lang="en-GB"/>
          </a:p>
        </p:txBody>
      </p:sp>
    </p:spTree>
    <p:extLst>
      <p:ext uri="{BB962C8B-B14F-4D97-AF65-F5344CB8AC3E}">
        <p14:creationId xmlns:p14="http://schemas.microsoft.com/office/powerpoint/2010/main" val="3734456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4356E9-6799-4878-8818-2FCC5DB7F510}"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9900B0-4130-407A-AA98-E2831CF337CA}" type="slidenum">
              <a:rPr lang="en-GB" smtClean="0"/>
              <a:t>‹#›</a:t>
            </a:fld>
            <a:endParaRPr lang="en-GB"/>
          </a:p>
        </p:txBody>
      </p:sp>
    </p:spTree>
    <p:extLst>
      <p:ext uri="{BB962C8B-B14F-4D97-AF65-F5344CB8AC3E}">
        <p14:creationId xmlns:p14="http://schemas.microsoft.com/office/powerpoint/2010/main" val="4294869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4356E9-6799-4878-8818-2FCC5DB7F510}"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9900B0-4130-407A-AA98-E2831CF337CA}" type="slidenum">
              <a:rPr lang="en-GB" smtClean="0"/>
              <a:t>‹#›</a:t>
            </a:fld>
            <a:endParaRPr lang="en-GB"/>
          </a:p>
        </p:txBody>
      </p:sp>
    </p:spTree>
    <p:extLst>
      <p:ext uri="{BB962C8B-B14F-4D97-AF65-F5344CB8AC3E}">
        <p14:creationId xmlns:p14="http://schemas.microsoft.com/office/powerpoint/2010/main" val="3146518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4356E9-6799-4878-8818-2FCC5DB7F510}"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9900B0-4130-407A-AA98-E2831CF337CA}" type="slidenum">
              <a:rPr lang="en-GB" smtClean="0"/>
              <a:t>‹#›</a:t>
            </a:fld>
            <a:endParaRPr lang="en-GB"/>
          </a:p>
        </p:txBody>
      </p:sp>
    </p:spTree>
    <p:extLst>
      <p:ext uri="{BB962C8B-B14F-4D97-AF65-F5344CB8AC3E}">
        <p14:creationId xmlns:p14="http://schemas.microsoft.com/office/powerpoint/2010/main" val="3892114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6DB757-4A02-4F47-92AE-1EBA6BCF2FFE}"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6BACDF-AA36-451E-91BF-633D2FD08AE0}" type="slidenum">
              <a:rPr lang="en-GB" smtClean="0"/>
              <a:t>‹#›</a:t>
            </a:fld>
            <a:endParaRPr lang="en-GB"/>
          </a:p>
        </p:txBody>
      </p:sp>
    </p:spTree>
    <p:extLst>
      <p:ext uri="{BB962C8B-B14F-4D97-AF65-F5344CB8AC3E}">
        <p14:creationId xmlns:p14="http://schemas.microsoft.com/office/powerpoint/2010/main" val="3837757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6DB757-4A02-4F47-92AE-1EBA6BCF2FFE}"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6BACDF-AA36-451E-91BF-633D2FD08AE0}" type="slidenum">
              <a:rPr lang="en-GB" smtClean="0"/>
              <a:t>‹#›</a:t>
            </a:fld>
            <a:endParaRPr lang="en-GB"/>
          </a:p>
        </p:txBody>
      </p:sp>
    </p:spTree>
    <p:extLst>
      <p:ext uri="{BB962C8B-B14F-4D97-AF65-F5344CB8AC3E}">
        <p14:creationId xmlns:p14="http://schemas.microsoft.com/office/powerpoint/2010/main" val="874646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6DB757-4A02-4F47-92AE-1EBA6BCF2FFE}"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6BACDF-AA36-451E-91BF-633D2FD08AE0}" type="slidenum">
              <a:rPr lang="en-GB" smtClean="0"/>
              <a:t>‹#›</a:t>
            </a:fld>
            <a:endParaRPr lang="en-GB"/>
          </a:p>
        </p:txBody>
      </p:sp>
    </p:spTree>
    <p:extLst>
      <p:ext uri="{BB962C8B-B14F-4D97-AF65-F5344CB8AC3E}">
        <p14:creationId xmlns:p14="http://schemas.microsoft.com/office/powerpoint/2010/main" val="1666486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6DB757-4A02-4F47-92AE-1EBA6BCF2FFE}"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6BACDF-AA36-451E-91BF-633D2FD08AE0}" type="slidenum">
              <a:rPr lang="en-GB" smtClean="0"/>
              <a:t>‹#›</a:t>
            </a:fld>
            <a:endParaRPr lang="en-GB"/>
          </a:p>
        </p:txBody>
      </p:sp>
    </p:spTree>
    <p:extLst>
      <p:ext uri="{BB962C8B-B14F-4D97-AF65-F5344CB8AC3E}">
        <p14:creationId xmlns:p14="http://schemas.microsoft.com/office/powerpoint/2010/main" val="734541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DB757-4A02-4F47-92AE-1EBA6BCF2FFE}"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6BACDF-AA36-451E-91BF-633D2FD08AE0}" type="slidenum">
              <a:rPr lang="en-GB" smtClean="0"/>
              <a:t>‹#›</a:t>
            </a:fld>
            <a:endParaRPr lang="en-GB"/>
          </a:p>
        </p:txBody>
      </p:sp>
    </p:spTree>
    <p:extLst>
      <p:ext uri="{BB962C8B-B14F-4D97-AF65-F5344CB8AC3E}">
        <p14:creationId xmlns:p14="http://schemas.microsoft.com/office/powerpoint/2010/main" val="2059692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6DB757-4A02-4F47-92AE-1EBA6BCF2FFE}"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6BACDF-AA36-451E-91BF-633D2FD08AE0}" type="slidenum">
              <a:rPr lang="en-GB" smtClean="0"/>
              <a:t>‹#›</a:t>
            </a:fld>
            <a:endParaRPr lang="en-GB"/>
          </a:p>
        </p:txBody>
      </p:sp>
    </p:spTree>
    <p:extLst>
      <p:ext uri="{BB962C8B-B14F-4D97-AF65-F5344CB8AC3E}">
        <p14:creationId xmlns:p14="http://schemas.microsoft.com/office/powerpoint/2010/main" val="2155629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6DB757-4A02-4F47-92AE-1EBA6BCF2FFE}"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6BACDF-AA36-451E-91BF-633D2FD08AE0}" type="slidenum">
              <a:rPr lang="en-GB" smtClean="0"/>
              <a:t>‹#›</a:t>
            </a:fld>
            <a:endParaRPr lang="en-GB"/>
          </a:p>
        </p:txBody>
      </p:sp>
    </p:spTree>
    <p:extLst>
      <p:ext uri="{BB962C8B-B14F-4D97-AF65-F5344CB8AC3E}">
        <p14:creationId xmlns:p14="http://schemas.microsoft.com/office/powerpoint/2010/main" val="3962326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exampaperspractice.co.uk/"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6DB757-4A02-4F47-92AE-1EBA6BCF2FFE}"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6BACDF-AA36-451E-91BF-633D2FD08AE0}" type="slidenum">
              <a:rPr lang="en-GB" smtClean="0"/>
              <a:t>‹#›</a:t>
            </a:fld>
            <a:endParaRPr lang="en-GB"/>
          </a:p>
        </p:txBody>
      </p:sp>
      <p:sp>
        <p:nvSpPr>
          <p:cNvPr id="7" name="Footer Placeholder 2">
            <a:extLst>
              <a:ext uri="{FF2B5EF4-FFF2-40B4-BE49-F238E27FC236}">
                <a16:creationId xmlns:a16="http://schemas.microsoft.com/office/drawing/2014/main" id="{4A4EB39B-293F-7568-9087-465BE3348B96}"/>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522A071-A51A-C6D2-6FCF-2DFD17715994}"/>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DF8D2BD4-EA5C-22DB-BA1A-2B268705748E}"/>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11517431-3690-2160-FE4F-60D6170C6DA5}"/>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608579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356E9-6799-4878-8818-2FCC5DB7F510}" type="datetimeFigureOut">
              <a:rPr lang="en-GB" smtClean="0"/>
              <a:t>12/08/2025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900B0-4130-407A-AA98-E2831CF337CA}" type="slidenum">
              <a:rPr lang="en-GB" smtClean="0"/>
              <a:t>‹#›</a:t>
            </a:fld>
            <a:endParaRPr lang="en-GB"/>
          </a:p>
        </p:txBody>
      </p:sp>
      <p:sp>
        <p:nvSpPr>
          <p:cNvPr id="7" name="Footer Placeholder 2">
            <a:extLst>
              <a:ext uri="{FF2B5EF4-FFF2-40B4-BE49-F238E27FC236}">
                <a16:creationId xmlns:a16="http://schemas.microsoft.com/office/drawing/2014/main" id="{2F017896-107F-D24C-B71D-D5BEA498C2FB}"/>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1F45D5D-D7DB-A72F-025E-129420A2AD1C}"/>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AF4CBA30-7D11-D954-1FE2-BF917A2E51C8}"/>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57D11874-49BB-1A0D-C81E-B6FE9CEFD0BC}"/>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202218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F05C0E-927C-408E-8834-A237121CACFA}"/>
              </a:ext>
            </a:extLst>
          </p:cNvPr>
          <p:cNvSpPr txBox="1"/>
          <p:nvPr/>
        </p:nvSpPr>
        <p:spPr>
          <a:xfrm>
            <a:off x="492369" y="379828"/>
            <a:ext cx="8257736" cy="64633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algn="ctr"/>
            <a:r>
              <a:rPr lang="en-GB" sz="3600" b="1" u="sng" dirty="0"/>
              <a:t>Paragraphing for Effect</a:t>
            </a:r>
          </a:p>
        </p:txBody>
      </p:sp>
      <p:sp>
        <p:nvSpPr>
          <p:cNvPr id="6" name="TextBox 5">
            <a:extLst>
              <a:ext uri="{FF2B5EF4-FFF2-40B4-BE49-F238E27FC236}">
                <a16:creationId xmlns:a16="http://schemas.microsoft.com/office/drawing/2014/main" id="{A692B921-FFDC-4841-8D37-400DE16E6A49}"/>
              </a:ext>
            </a:extLst>
          </p:cNvPr>
          <p:cNvSpPr txBox="1"/>
          <p:nvPr/>
        </p:nvSpPr>
        <p:spPr>
          <a:xfrm>
            <a:off x="492371" y="1193869"/>
            <a:ext cx="2104611" cy="369332"/>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Communication</a:t>
            </a:r>
          </a:p>
        </p:txBody>
      </p:sp>
      <p:sp>
        <p:nvSpPr>
          <p:cNvPr id="8" name="TextBox 7">
            <a:extLst>
              <a:ext uri="{FF2B5EF4-FFF2-40B4-BE49-F238E27FC236}">
                <a16:creationId xmlns:a16="http://schemas.microsoft.com/office/drawing/2014/main" id="{3C76A629-563A-42F9-9975-90838C90D25F}"/>
              </a:ext>
            </a:extLst>
          </p:cNvPr>
          <p:cNvSpPr txBox="1"/>
          <p:nvPr/>
        </p:nvSpPr>
        <p:spPr>
          <a:xfrm>
            <a:off x="492370" y="1678439"/>
            <a:ext cx="2104611" cy="369332"/>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Tone, style, register</a:t>
            </a:r>
          </a:p>
        </p:txBody>
      </p:sp>
      <p:sp>
        <p:nvSpPr>
          <p:cNvPr id="10" name="TextBox 9">
            <a:extLst>
              <a:ext uri="{FF2B5EF4-FFF2-40B4-BE49-F238E27FC236}">
                <a16:creationId xmlns:a16="http://schemas.microsoft.com/office/drawing/2014/main" id="{37566749-704C-4ABE-AF3C-2C7997EB4C5D}"/>
              </a:ext>
            </a:extLst>
          </p:cNvPr>
          <p:cNvSpPr txBox="1"/>
          <p:nvPr/>
        </p:nvSpPr>
        <p:spPr>
          <a:xfrm>
            <a:off x="492369" y="2159802"/>
            <a:ext cx="2104611" cy="369332"/>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Vocabulary</a:t>
            </a:r>
          </a:p>
        </p:txBody>
      </p:sp>
      <p:sp>
        <p:nvSpPr>
          <p:cNvPr id="12" name="TextBox 11">
            <a:extLst>
              <a:ext uri="{FF2B5EF4-FFF2-40B4-BE49-F238E27FC236}">
                <a16:creationId xmlns:a16="http://schemas.microsoft.com/office/drawing/2014/main" id="{08F9294B-A21A-426D-B8EE-C556CD4D76BA}"/>
              </a:ext>
            </a:extLst>
          </p:cNvPr>
          <p:cNvSpPr txBox="1"/>
          <p:nvPr/>
        </p:nvSpPr>
        <p:spPr>
          <a:xfrm>
            <a:off x="492369" y="2658630"/>
            <a:ext cx="2104611" cy="369332"/>
          </a:xfrm>
          <a:prstGeom prst="rect">
            <a:avLst/>
          </a:prstGeom>
          <a:solidFill>
            <a:srgbClr val="FFFF00"/>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Structure</a:t>
            </a:r>
          </a:p>
        </p:txBody>
      </p:sp>
      <p:sp>
        <p:nvSpPr>
          <p:cNvPr id="14" name="TextBox 13">
            <a:extLst>
              <a:ext uri="{FF2B5EF4-FFF2-40B4-BE49-F238E27FC236}">
                <a16:creationId xmlns:a16="http://schemas.microsoft.com/office/drawing/2014/main" id="{23155C4E-FEE8-4C4B-BC00-5578B62AF61D}"/>
              </a:ext>
            </a:extLst>
          </p:cNvPr>
          <p:cNvSpPr txBox="1"/>
          <p:nvPr/>
        </p:nvSpPr>
        <p:spPr>
          <a:xfrm>
            <a:off x="495684" y="3132789"/>
            <a:ext cx="2104611" cy="369332"/>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Ideas</a:t>
            </a:r>
          </a:p>
        </p:txBody>
      </p:sp>
      <p:sp>
        <p:nvSpPr>
          <p:cNvPr id="16" name="TextBox 15">
            <a:extLst>
              <a:ext uri="{FF2B5EF4-FFF2-40B4-BE49-F238E27FC236}">
                <a16:creationId xmlns:a16="http://schemas.microsoft.com/office/drawing/2014/main" id="{EE14D20A-5131-4DB5-B996-63D871F74044}"/>
              </a:ext>
            </a:extLst>
          </p:cNvPr>
          <p:cNvSpPr txBox="1"/>
          <p:nvPr/>
        </p:nvSpPr>
        <p:spPr>
          <a:xfrm>
            <a:off x="495684" y="3612104"/>
            <a:ext cx="2104611" cy="369332"/>
          </a:xfrm>
          <a:prstGeom prst="rect">
            <a:avLst/>
          </a:prstGeom>
          <a:solidFill>
            <a:srgbClr val="FFFF00"/>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Paragraphs</a:t>
            </a:r>
          </a:p>
        </p:txBody>
      </p:sp>
      <p:sp>
        <p:nvSpPr>
          <p:cNvPr id="18" name="TextBox 17">
            <a:extLst>
              <a:ext uri="{FF2B5EF4-FFF2-40B4-BE49-F238E27FC236}">
                <a16:creationId xmlns:a16="http://schemas.microsoft.com/office/drawing/2014/main" id="{A477BB2D-7008-4E0C-8304-5A0CD57708F3}"/>
              </a:ext>
            </a:extLst>
          </p:cNvPr>
          <p:cNvSpPr txBox="1"/>
          <p:nvPr/>
        </p:nvSpPr>
        <p:spPr>
          <a:xfrm>
            <a:off x="495684" y="4095164"/>
            <a:ext cx="2104611" cy="369332"/>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Sentences</a:t>
            </a:r>
          </a:p>
        </p:txBody>
      </p:sp>
      <p:sp>
        <p:nvSpPr>
          <p:cNvPr id="20" name="TextBox 19">
            <a:extLst>
              <a:ext uri="{FF2B5EF4-FFF2-40B4-BE49-F238E27FC236}">
                <a16:creationId xmlns:a16="http://schemas.microsoft.com/office/drawing/2014/main" id="{73081AA5-3A10-4630-A4A4-7B1F5DDE20ED}"/>
              </a:ext>
            </a:extLst>
          </p:cNvPr>
          <p:cNvSpPr txBox="1"/>
          <p:nvPr/>
        </p:nvSpPr>
        <p:spPr>
          <a:xfrm>
            <a:off x="497756" y="4560139"/>
            <a:ext cx="2104611" cy="369332"/>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Punctuation</a:t>
            </a:r>
          </a:p>
        </p:txBody>
      </p:sp>
      <p:sp>
        <p:nvSpPr>
          <p:cNvPr id="22" name="TextBox 21">
            <a:extLst>
              <a:ext uri="{FF2B5EF4-FFF2-40B4-BE49-F238E27FC236}">
                <a16:creationId xmlns:a16="http://schemas.microsoft.com/office/drawing/2014/main" id="{54C57D27-D410-42AC-BEA3-E1497CBE685B}"/>
              </a:ext>
            </a:extLst>
          </p:cNvPr>
          <p:cNvSpPr txBox="1"/>
          <p:nvPr/>
        </p:nvSpPr>
        <p:spPr>
          <a:xfrm>
            <a:off x="495273" y="5029442"/>
            <a:ext cx="2104611" cy="369332"/>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Grammar</a:t>
            </a:r>
          </a:p>
        </p:txBody>
      </p:sp>
      <p:sp>
        <p:nvSpPr>
          <p:cNvPr id="24" name="TextBox 23">
            <a:extLst>
              <a:ext uri="{FF2B5EF4-FFF2-40B4-BE49-F238E27FC236}">
                <a16:creationId xmlns:a16="http://schemas.microsoft.com/office/drawing/2014/main" id="{78944D8C-65C8-49EE-AE04-297BBF89A54A}"/>
              </a:ext>
            </a:extLst>
          </p:cNvPr>
          <p:cNvSpPr txBox="1"/>
          <p:nvPr/>
        </p:nvSpPr>
        <p:spPr>
          <a:xfrm>
            <a:off x="492369" y="5490496"/>
            <a:ext cx="2104611" cy="369332"/>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Spelling</a:t>
            </a:r>
          </a:p>
        </p:txBody>
      </p:sp>
      <p:sp>
        <p:nvSpPr>
          <p:cNvPr id="25" name="TextBox 24">
            <a:extLst>
              <a:ext uri="{FF2B5EF4-FFF2-40B4-BE49-F238E27FC236}">
                <a16:creationId xmlns:a16="http://schemas.microsoft.com/office/drawing/2014/main" id="{8E5E4E38-E187-4E1E-905D-D00A89867FBC}"/>
              </a:ext>
            </a:extLst>
          </p:cNvPr>
          <p:cNvSpPr txBox="1"/>
          <p:nvPr/>
        </p:nvSpPr>
        <p:spPr>
          <a:xfrm>
            <a:off x="2897945" y="1193869"/>
            <a:ext cx="5852160" cy="2862322"/>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GB" sz="2000" dirty="0"/>
              <a:t>Although the wind was howling through the trees like wolves chasing their prey, she was not afraid. She knew what she had to do and nothing and no one was going to stop her.</a:t>
            </a:r>
          </a:p>
          <a:p>
            <a:endParaRPr lang="en-GB" sz="2000" dirty="0"/>
          </a:p>
          <a:p>
            <a:r>
              <a:rPr lang="en-GB" sz="2000" dirty="0"/>
              <a:t>Just let them try.</a:t>
            </a:r>
          </a:p>
          <a:p>
            <a:endParaRPr lang="en-GB" sz="2000" dirty="0"/>
          </a:p>
          <a:p>
            <a:r>
              <a:rPr lang="en-GB" sz="2000" dirty="0"/>
              <a:t>She brushed aside the reaching branches, determined to make her way through the dense forest. </a:t>
            </a:r>
          </a:p>
        </p:txBody>
      </p:sp>
      <p:pic>
        <p:nvPicPr>
          <p:cNvPr id="3074" name="Picture 2" descr="Wow, Bang, Explosion, Pow, Blast, Comic, Text">
            <a:extLst>
              <a:ext uri="{FF2B5EF4-FFF2-40B4-BE49-F238E27FC236}">
                <a16:creationId xmlns:a16="http://schemas.microsoft.com/office/drawing/2014/main" id="{48243EB2-1C57-4077-A512-92D6C80B59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02" y="31469"/>
            <a:ext cx="1770743" cy="120816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yes, Surprise, Wow, Expression, Open, Emotion, Shock">
            <a:extLst>
              <a:ext uri="{FF2B5EF4-FFF2-40B4-BE49-F238E27FC236}">
                <a16:creationId xmlns:a16="http://schemas.microsoft.com/office/drawing/2014/main" id="{3C4DD332-5FA8-40E5-99BC-E67C967597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9943" y="122890"/>
            <a:ext cx="1300162" cy="10253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570B769-B536-94DB-0023-EC7D86A1E53C}"/>
              </a:ext>
            </a:extLst>
          </p:cNvPr>
          <p:cNvSpPr txBox="1"/>
          <p:nvPr/>
        </p:nvSpPr>
        <p:spPr>
          <a:xfrm>
            <a:off x="2877943" y="4198445"/>
            <a:ext cx="5872162" cy="1754326"/>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a:spAutoFit/>
          </a:bodyPr>
          <a:lstStyle/>
          <a:p>
            <a:r>
              <a:rPr lang="en-GB" sz="1800" dirty="0">
                <a:solidFill>
                  <a:srgbClr val="FF0000"/>
                </a:solidFill>
              </a:rPr>
              <a:t>What do you notice about the paragraphs in this short extract?</a:t>
            </a:r>
          </a:p>
          <a:p>
            <a:r>
              <a:rPr lang="en-GB" sz="1800" dirty="0">
                <a:solidFill>
                  <a:schemeClr val="accent4">
                    <a:lumMod val="50000"/>
                  </a:schemeClr>
                </a:solidFill>
              </a:rPr>
              <a:t>How does the use of paragraphs in this extract affect the reader? </a:t>
            </a:r>
          </a:p>
          <a:p>
            <a:r>
              <a:rPr lang="en-GB" sz="1800" dirty="0">
                <a:solidFill>
                  <a:srgbClr val="00B050"/>
                </a:solidFill>
              </a:rPr>
              <a:t>Why is paragraphing such a useful tool for affecting a reader? Provide examples.</a:t>
            </a:r>
            <a:endParaRPr lang="en-GB" dirty="0"/>
          </a:p>
        </p:txBody>
      </p:sp>
    </p:spTree>
    <p:extLst>
      <p:ext uri="{BB962C8B-B14F-4D97-AF65-F5344CB8AC3E}">
        <p14:creationId xmlns:p14="http://schemas.microsoft.com/office/powerpoint/2010/main" val="1653545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C9C35B4-F5C6-4512-842D-67D34C5EDFAD}"/>
              </a:ext>
            </a:extLst>
          </p:cNvPr>
          <p:cNvSpPr txBox="1"/>
          <p:nvPr/>
        </p:nvSpPr>
        <p:spPr>
          <a:xfrm>
            <a:off x="4994031" y="210473"/>
            <a:ext cx="3889717" cy="1355436"/>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noAutofit/>
          </a:bodyPr>
          <a:lstStyle/>
          <a:p>
            <a:r>
              <a:rPr lang="en-GB" sz="1600" dirty="0"/>
              <a:t>The writer begins by describing their feelings about life and how they are lonely. The next paragraph links to a new place because it is connected to how they are going to alter their feelings and loneliness.</a:t>
            </a:r>
          </a:p>
        </p:txBody>
      </p:sp>
      <p:sp>
        <p:nvSpPr>
          <p:cNvPr id="10" name="TextBox 9">
            <a:extLst>
              <a:ext uri="{FF2B5EF4-FFF2-40B4-BE49-F238E27FC236}">
                <a16:creationId xmlns:a16="http://schemas.microsoft.com/office/drawing/2014/main" id="{988231CA-F6ED-4CF5-9A36-43ABD8D1663C}"/>
              </a:ext>
            </a:extLst>
          </p:cNvPr>
          <p:cNvSpPr txBox="1"/>
          <p:nvPr/>
        </p:nvSpPr>
        <p:spPr>
          <a:xfrm>
            <a:off x="4994030" y="1883612"/>
            <a:ext cx="3889717" cy="2643158"/>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noAutofit/>
          </a:bodyPr>
          <a:lstStyle/>
          <a:p>
            <a:r>
              <a:rPr lang="en-GB" sz="1500" dirty="0"/>
              <a:t>The writer ended the first paragraph with a blunt short sentence to highlight the character’s sense of doubt about whether they would find a dog that is right for them or not.</a:t>
            </a:r>
          </a:p>
          <a:p>
            <a:endParaRPr lang="en-GB" sz="1500" dirty="0"/>
          </a:p>
          <a:p>
            <a:r>
              <a:rPr lang="en-GB" sz="1500" dirty="0"/>
              <a:t>The next paragraph then changes to a new place – describing the dog centre and its surroundings. It’s linked to the previous paragraph because the character wants to find a dog at a rescue centre.</a:t>
            </a:r>
          </a:p>
        </p:txBody>
      </p:sp>
      <p:sp>
        <p:nvSpPr>
          <p:cNvPr id="12" name="TextBox 11">
            <a:extLst>
              <a:ext uri="{FF2B5EF4-FFF2-40B4-BE49-F238E27FC236}">
                <a16:creationId xmlns:a16="http://schemas.microsoft.com/office/drawing/2014/main" id="{80984BB4-7A25-4FFA-969B-A3341C6868FB}"/>
              </a:ext>
            </a:extLst>
          </p:cNvPr>
          <p:cNvSpPr txBox="1"/>
          <p:nvPr/>
        </p:nvSpPr>
        <p:spPr>
          <a:xfrm>
            <a:off x="5001065" y="4844472"/>
            <a:ext cx="3889717" cy="1355436"/>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noAutofit/>
          </a:bodyPr>
          <a:lstStyle/>
          <a:p>
            <a:r>
              <a:rPr lang="en-GB" sz="1600" dirty="0"/>
              <a:t>These two paragraphs are linked because the first says you can go into the enclosures after filling in the paperwork, and the next the next describes the narrator walking through the enclosures.</a:t>
            </a:r>
          </a:p>
        </p:txBody>
      </p:sp>
      <p:sp>
        <p:nvSpPr>
          <p:cNvPr id="2" name="Rectangle 1">
            <a:extLst>
              <a:ext uri="{FF2B5EF4-FFF2-40B4-BE49-F238E27FC236}">
                <a16:creationId xmlns:a16="http://schemas.microsoft.com/office/drawing/2014/main" id="{B534C5AD-1721-B3DC-DCB8-4CC6AC6573EE}"/>
              </a:ext>
            </a:extLst>
          </p:cNvPr>
          <p:cNvSpPr/>
          <p:nvPr/>
        </p:nvSpPr>
        <p:spPr>
          <a:xfrm>
            <a:off x="260252" y="210473"/>
            <a:ext cx="4572000" cy="137191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spAutoFit/>
          </a:bodyPr>
          <a:lstStyle/>
          <a:p>
            <a:pPr marL="0" indent="0">
              <a:lnSpc>
                <a:spcPct val="107000"/>
              </a:lnSpc>
              <a:spcAft>
                <a:spcPts val="800"/>
              </a:spcAft>
              <a:buNone/>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It felt like there was something missing. Life was great for me: a decent flat, a job that I enjoyed, I was living in a town full of friendly folk and with my family nearby. I should have been happy, but I’d had this nagging feeling at the back of my mind for a while now. Ultimately, </a:t>
            </a:r>
            <a:r>
              <a:rPr lang="en-GB" sz="12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flat was wonderful but often too quiet. </a:t>
            </a:r>
          </a:p>
          <a:p>
            <a:pPr marL="0" indent="0">
              <a:lnSpc>
                <a:spcPct val="107000"/>
              </a:lnSpc>
              <a:spcAft>
                <a:spcPts val="800"/>
              </a:spcAft>
              <a:buNone/>
            </a:pPr>
            <a:r>
              <a:rPr lang="en-GB" sz="12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So now I found myself on the way to the local dog rehoming centre!</a:t>
            </a:r>
            <a:endParaRPr lang="en-GB" sz="1200" dirty="0">
              <a:highlight>
                <a:srgbClr val="FFFF00"/>
              </a:highlight>
            </a:endParaRPr>
          </a:p>
        </p:txBody>
      </p:sp>
      <p:sp>
        <p:nvSpPr>
          <p:cNvPr id="3" name="Rectangle 2">
            <a:extLst>
              <a:ext uri="{FF2B5EF4-FFF2-40B4-BE49-F238E27FC236}">
                <a16:creationId xmlns:a16="http://schemas.microsoft.com/office/drawing/2014/main" id="{19D1691B-9215-A108-A86B-F799431AE0B0}"/>
              </a:ext>
            </a:extLst>
          </p:cNvPr>
          <p:cNvSpPr/>
          <p:nvPr/>
        </p:nvSpPr>
        <p:spPr>
          <a:xfrm>
            <a:off x="260252" y="1910747"/>
            <a:ext cx="4572000" cy="20288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spAutoFit/>
          </a:bodyPr>
          <a:lstStyle/>
          <a:p>
            <a:pPr marL="0" indent="0">
              <a:lnSpc>
                <a:spcPct val="107000"/>
              </a:lnSpc>
              <a:spcAft>
                <a:spcPts val="800"/>
              </a:spcAft>
              <a:buNone/>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Unsurprisingly, it can be tremendously tough to choose just one animal out of hundreds, but I do believe in some sort of fate, and when you see your future canine, you just know</a:t>
            </a:r>
            <a:r>
              <a:rPr lang="en-GB" sz="1400" kern="1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least I hoped so.</a:t>
            </a:r>
          </a:p>
          <a:p>
            <a:pPr marL="0" indent="0">
              <a:lnSpc>
                <a:spcPct val="107000"/>
              </a:lnSpc>
              <a:spcAft>
                <a:spcPts val="800"/>
              </a:spcAft>
              <a:buNone/>
            </a:pPr>
            <a:r>
              <a:rPr lang="en-GB" sz="1400" kern="1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Based on the outskirts of my hometown, surrounded by countryside and located close to a dairy farm, the air at the home consisted of smells of fertiliser before a wave of doggy odours hits you.</a:t>
            </a:r>
            <a:endParaRPr lang="en-GB" sz="1400" dirty="0">
              <a:highlight>
                <a:srgbClr val="00FF00"/>
              </a:highlight>
            </a:endParaRPr>
          </a:p>
        </p:txBody>
      </p:sp>
      <p:sp>
        <p:nvSpPr>
          <p:cNvPr id="6" name="Rectangle 5">
            <a:extLst>
              <a:ext uri="{FF2B5EF4-FFF2-40B4-BE49-F238E27FC236}">
                <a16:creationId xmlns:a16="http://schemas.microsoft.com/office/drawing/2014/main" id="{8ABB17AB-07C7-96E4-065D-EE85C0CDB528}"/>
              </a:ext>
            </a:extLst>
          </p:cNvPr>
          <p:cNvSpPr/>
          <p:nvPr/>
        </p:nvSpPr>
        <p:spPr>
          <a:xfrm>
            <a:off x="253218" y="4844472"/>
            <a:ext cx="4572000" cy="156780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spAutoFit/>
          </a:bodyPr>
          <a:lstStyle/>
          <a:p>
            <a:pPr marL="0" indent="0">
              <a:lnSpc>
                <a:spcPct val="107000"/>
              </a:lnSpc>
              <a:spcAft>
                <a:spcPts val="800"/>
              </a:spcAft>
              <a:buNone/>
            </a:pPr>
            <a:r>
              <a:rPr lang="en-GB" sz="1400" kern="1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When you’ve filled in the numerous piles of paper, put your signature on every dotted line, you’re allowed into the enclosures. </a:t>
            </a:r>
          </a:p>
          <a:p>
            <a:pPr marL="0" indent="0">
              <a:lnSpc>
                <a:spcPct val="107000"/>
              </a:lnSpc>
              <a:spcAft>
                <a:spcPts val="800"/>
              </a:spcAft>
              <a:buNone/>
            </a:pPr>
            <a:r>
              <a:rPr lang="en-GB" sz="1400" kern="1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Walking in a straight line on a faded concrete floor, I felt like a visitor to a particularly intimidating prison, which in some ways I suppose I was.</a:t>
            </a:r>
            <a:endParaRPr lang="en-GB" sz="1400" dirty="0">
              <a:highlight>
                <a:srgbClr val="00FFFF"/>
              </a:highlight>
            </a:endParaRPr>
          </a:p>
        </p:txBody>
      </p:sp>
    </p:spTree>
    <p:extLst>
      <p:ext uri="{BB962C8B-B14F-4D97-AF65-F5344CB8AC3E}">
        <p14:creationId xmlns:p14="http://schemas.microsoft.com/office/powerpoint/2010/main" val="263413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0D574CB-B51D-45B0-8A63-6D1A159034CA}"/>
              </a:ext>
            </a:extLst>
          </p:cNvPr>
          <p:cNvSpPr txBox="1"/>
          <p:nvPr/>
        </p:nvSpPr>
        <p:spPr>
          <a:xfrm>
            <a:off x="4994029" y="367208"/>
            <a:ext cx="3889717" cy="1101840"/>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noAutofit/>
          </a:bodyPr>
          <a:lstStyle/>
          <a:p>
            <a:r>
              <a:rPr lang="en-GB" sz="1200" dirty="0"/>
              <a:t>Here the narrator shows their feelings about wanting to rescue all the dogs but knows that is impossible. </a:t>
            </a:r>
          </a:p>
          <a:p>
            <a:endParaRPr lang="en-GB" sz="1200" dirty="0"/>
          </a:p>
          <a:p>
            <a:r>
              <a:rPr lang="en-GB" sz="1200" dirty="0"/>
              <a:t>They then focus in on one specific dog in the next paragraph.</a:t>
            </a:r>
          </a:p>
        </p:txBody>
      </p:sp>
      <p:sp>
        <p:nvSpPr>
          <p:cNvPr id="11" name="TextBox 10">
            <a:extLst>
              <a:ext uri="{FF2B5EF4-FFF2-40B4-BE49-F238E27FC236}">
                <a16:creationId xmlns:a16="http://schemas.microsoft.com/office/drawing/2014/main" id="{6CAEFA28-5DF0-4205-B937-CA8E1A02E2EC}"/>
              </a:ext>
            </a:extLst>
          </p:cNvPr>
          <p:cNvSpPr txBox="1"/>
          <p:nvPr/>
        </p:nvSpPr>
        <p:spPr>
          <a:xfrm>
            <a:off x="5001065" y="1778371"/>
            <a:ext cx="3889717" cy="1650629"/>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noAutofit/>
          </a:bodyPr>
          <a:lstStyle/>
          <a:p>
            <a:r>
              <a:rPr lang="en-GB" sz="1600" dirty="0"/>
              <a:t>The writer describes how the dog seemed to be smiling at the narrator.</a:t>
            </a:r>
          </a:p>
          <a:p>
            <a:endParaRPr lang="en-GB" sz="1600" dirty="0"/>
          </a:p>
          <a:p>
            <a:r>
              <a:rPr lang="en-GB" sz="1600" dirty="0"/>
              <a:t>The next paragraph sees a change in place as they both go out onto the fields together. </a:t>
            </a:r>
          </a:p>
        </p:txBody>
      </p:sp>
      <p:sp>
        <p:nvSpPr>
          <p:cNvPr id="13" name="TextBox 12">
            <a:extLst>
              <a:ext uri="{FF2B5EF4-FFF2-40B4-BE49-F238E27FC236}">
                <a16:creationId xmlns:a16="http://schemas.microsoft.com/office/drawing/2014/main" id="{B2D29795-0BDB-4823-96D2-3B3AACD5E541}"/>
              </a:ext>
            </a:extLst>
          </p:cNvPr>
          <p:cNvSpPr txBox="1"/>
          <p:nvPr/>
        </p:nvSpPr>
        <p:spPr>
          <a:xfrm>
            <a:off x="5001065" y="3768539"/>
            <a:ext cx="3889717" cy="2878929"/>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noAutofit/>
          </a:bodyPr>
          <a:lstStyle/>
          <a:p>
            <a:r>
              <a:rPr lang="en-GB" sz="2000" dirty="0"/>
              <a:t>The narrator describes the dog as a beautiful creature trapped in a prison.</a:t>
            </a:r>
          </a:p>
          <a:p>
            <a:endParaRPr lang="en-GB" sz="2000" dirty="0"/>
          </a:p>
          <a:p>
            <a:r>
              <a:rPr lang="en-GB" sz="2000" dirty="0"/>
              <a:t>The final paragraph then describes the dog being put into the narrator’s car and heading off for freedom. </a:t>
            </a:r>
          </a:p>
        </p:txBody>
      </p:sp>
      <p:sp>
        <p:nvSpPr>
          <p:cNvPr id="2" name="Rectangle 1">
            <a:extLst>
              <a:ext uri="{FF2B5EF4-FFF2-40B4-BE49-F238E27FC236}">
                <a16:creationId xmlns:a16="http://schemas.microsoft.com/office/drawing/2014/main" id="{B4E7307B-92E5-5286-5936-7D189EE7E1D8}"/>
              </a:ext>
            </a:extLst>
          </p:cNvPr>
          <p:cNvSpPr/>
          <p:nvPr/>
        </p:nvSpPr>
        <p:spPr>
          <a:xfrm>
            <a:off x="253218" y="367208"/>
            <a:ext cx="4572000" cy="110677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spAutoFit/>
          </a:bodyPr>
          <a:lstStyle/>
          <a:p>
            <a:pPr marL="0" indent="0">
              <a:lnSpc>
                <a:spcPct val="107000"/>
              </a:lnSpc>
              <a:spcAft>
                <a:spcPts val="800"/>
              </a:spcAft>
              <a:buNone/>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Honestly, I really wanted to take them all home with me, </a:t>
            </a:r>
            <a:r>
              <a:rPr lang="en-GB" sz="1400" kern="1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but I knew that was just a far-fetched fantasy.</a:t>
            </a:r>
          </a:p>
          <a:p>
            <a:pPr marL="0" indent="0">
              <a:lnSpc>
                <a:spcPct val="107000"/>
              </a:lnSpc>
              <a:spcAft>
                <a:spcPts val="800"/>
              </a:spcAft>
              <a:buNone/>
            </a:pPr>
            <a:r>
              <a:rPr lang="en-GB" sz="1400" kern="1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Just as I was about to reach the end of the corridor, I noticed a little creature curled up in the corner of their cell.</a:t>
            </a:r>
            <a:endParaRPr lang="en-GB" sz="1400" dirty="0">
              <a:highlight>
                <a:srgbClr val="C0C0C0"/>
              </a:highlight>
            </a:endParaRPr>
          </a:p>
        </p:txBody>
      </p:sp>
      <p:sp>
        <p:nvSpPr>
          <p:cNvPr id="3" name="Rectangle 2">
            <a:extLst>
              <a:ext uri="{FF2B5EF4-FFF2-40B4-BE49-F238E27FC236}">
                <a16:creationId xmlns:a16="http://schemas.microsoft.com/office/drawing/2014/main" id="{4B73A812-D0BE-6EB6-7DC5-F69BEE4709AE}"/>
              </a:ext>
            </a:extLst>
          </p:cNvPr>
          <p:cNvSpPr/>
          <p:nvPr/>
        </p:nvSpPr>
        <p:spPr>
          <a:xfrm>
            <a:off x="253218" y="1778444"/>
            <a:ext cx="4572000" cy="150053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spAutoFit/>
          </a:bodyPr>
          <a:lstStyle/>
          <a:p>
            <a:pPr marL="0" indent="0">
              <a:lnSpc>
                <a:spcPct val="107000"/>
              </a:lnSpc>
              <a:spcAft>
                <a:spcPts val="800"/>
              </a:spcAft>
              <a:buNone/>
            </a:pPr>
            <a:r>
              <a:rPr lang="en-GB" sz="1600" kern="100" dirty="0">
                <a:solidFill>
                  <a:schemeClr val="bg1"/>
                </a:solidFill>
                <a:effectLst/>
                <a:highlight>
                  <a:srgbClr val="008000"/>
                </a:highlight>
                <a:latin typeface="Calibri" panose="020F0502020204030204" pitchFamily="34" charset="0"/>
                <a:ea typeface="Calibri" panose="020F0502020204030204" pitchFamily="34" charset="0"/>
                <a:cs typeface="Times New Roman" panose="02020603050405020304" pitchFamily="18" charset="0"/>
              </a:rPr>
              <a:t>If I didn’t know better, I’d say she was smiling at me.</a:t>
            </a:r>
          </a:p>
          <a:p>
            <a:pPr marL="0" indent="0">
              <a:lnSpc>
                <a:spcPct val="107000"/>
              </a:lnSpc>
              <a:spcAft>
                <a:spcPts val="800"/>
              </a:spcAft>
              <a:buNone/>
            </a:pPr>
            <a:r>
              <a:rPr lang="en-GB" sz="1600" kern="100" dirty="0">
                <a:solidFill>
                  <a:schemeClr val="bg1"/>
                </a:solidFill>
                <a:effectLst/>
                <a:highlight>
                  <a:srgbClr val="008000"/>
                </a:highlight>
                <a:latin typeface="Calibri" panose="020F0502020204030204" pitchFamily="34" charset="0"/>
                <a:ea typeface="Calibri" panose="020F0502020204030204" pitchFamily="34" charset="0"/>
                <a:cs typeface="Times New Roman" panose="02020603050405020304" pitchFamily="18" charset="0"/>
              </a:rPr>
              <a:t>We headed out for a stroll amongst the fields and trees around the home. </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She didn’t pull on her lead, even though she was excited to get out of her enclosure.</a:t>
            </a:r>
            <a:endParaRPr lang="en-GB" sz="1600" dirty="0"/>
          </a:p>
        </p:txBody>
      </p:sp>
      <p:sp>
        <p:nvSpPr>
          <p:cNvPr id="4" name="Rectangle 3">
            <a:extLst>
              <a:ext uri="{FF2B5EF4-FFF2-40B4-BE49-F238E27FC236}">
                <a16:creationId xmlns:a16="http://schemas.microsoft.com/office/drawing/2014/main" id="{6305B30A-AC9B-809F-3B6D-57D0DD4C13D0}"/>
              </a:ext>
            </a:extLst>
          </p:cNvPr>
          <p:cNvSpPr/>
          <p:nvPr/>
        </p:nvSpPr>
        <p:spPr>
          <a:xfrm>
            <a:off x="253218" y="3755092"/>
            <a:ext cx="4572000" cy="255268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spAutoFit/>
          </a:bodyPr>
          <a:lstStyle/>
          <a:p>
            <a:pPr marL="0" indent="0">
              <a:lnSpc>
                <a:spcPct val="107000"/>
              </a:lnSpc>
              <a:spcAft>
                <a:spcPts val="800"/>
              </a:spcAft>
              <a:buNone/>
            </a:pPr>
            <a:r>
              <a:rPr lang="en-GB" kern="100" dirty="0">
                <a:latin typeface="Calibri" panose="020F0502020204030204" pitchFamily="34" charset="0"/>
                <a:ea typeface="Calibri" panose="020F0502020204030204" pitchFamily="34" charset="0"/>
                <a:cs typeface="Times New Roman" panose="02020603050405020304" pitchFamily="18" charset="0"/>
              </a:rPr>
              <a:t>I</a:t>
            </a:r>
            <a:r>
              <a:rPr lang="en-GB" kern="100" dirty="0">
                <a:effectLst/>
                <a:latin typeface="Calibri" panose="020F0502020204030204" pitchFamily="34" charset="0"/>
                <a:ea typeface="Calibri" panose="020F0502020204030204" pitchFamily="34" charset="0"/>
                <a:cs typeface="Times New Roman" panose="02020603050405020304" pitchFamily="18" charset="0"/>
              </a:rPr>
              <a:t>t’s the name of a Greek goddess, the goddess of forgotten things, which felt particularly apt for such </a:t>
            </a:r>
            <a:r>
              <a:rPr lang="en-GB" kern="100" dirty="0">
                <a:solidFill>
                  <a:schemeClr val="bg1"/>
                </a:solidFill>
                <a:effectLst/>
                <a:highlight>
                  <a:srgbClr val="008080"/>
                </a:highlight>
                <a:latin typeface="Calibri" panose="020F0502020204030204" pitchFamily="34" charset="0"/>
                <a:ea typeface="Calibri" panose="020F0502020204030204" pitchFamily="34" charset="0"/>
                <a:cs typeface="Times New Roman" panose="02020603050405020304" pitchFamily="18" charset="0"/>
              </a:rPr>
              <a:t>a beautiful little creature trapped in a prison cell many miles from people. </a:t>
            </a:r>
          </a:p>
          <a:p>
            <a:pPr marL="0" indent="0">
              <a:lnSpc>
                <a:spcPct val="107000"/>
              </a:lnSpc>
              <a:spcAft>
                <a:spcPts val="800"/>
              </a:spcAft>
              <a:buNone/>
            </a:pPr>
            <a:r>
              <a:rPr lang="en-GB" kern="100" dirty="0">
                <a:solidFill>
                  <a:schemeClr val="bg1"/>
                </a:solidFill>
                <a:effectLst/>
                <a:highlight>
                  <a:srgbClr val="008080"/>
                </a:highlight>
                <a:latin typeface="Calibri" panose="020F0502020204030204" pitchFamily="34" charset="0"/>
                <a:ea typeface="Calibri" panose="020F0502020204030204" pitchFamily="34" charset="0"/>
                <a:cs typeface="Times New Roman" panose="02020603050405020304" pitchFamily="18" charset="0"/>
              </a:rPr>
              <a:t>Finally, I helped her into the back of my car and attached her to the special harness fitted in the back seat. </a:t>
            </a:r>
            <a:r>
              <a:rPr lang="en-GB" kern="100" dirty="0">
                <a:effectLst/>
                <a:latin typeface="Calibri" panose="020F0502020204030204" pitchFamily="34" charset="0"/>
                <a:ea typeface="Calibri" panose="020F0502020204030204" pitchFamily="34" charset="0"/>
                <a:cs typeface="Times New Roman" panose="02020603050405020304" pitchFamily="18" charset="0"/>
              </a:rPr>
              <a:t>Smiling at Lethe, we drove off, both on our way to our new lives</a:t>
            </a:r>
            <a:r>
              <a:rPr lang="en-US"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794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ABDBF-8515-9C59-DFD3-61BD884639BE}"/>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Revisit your story plan from previous lessons</a:t>
            </a:r>
            <a:endParaRPr lang="en-GB" dirty="0"/>
          </a:p>
        </p:txBody>
      </p:sp>
      <p:sp>
        <p:nvSpPr>
          <p:cNvPr id="3" name="Content Placeholder 2">
            <a:extLst>
              <a:ext uri="{FF2B5EF4-FFF2-40B4-BE49-F238E27FC236}">
                <a16:creationId xmlns:a16="http://schemas.microsoft.com/office/drawing/2014/main" id="{6B0B840C-2B8F-C64E-DFA9-2771415F12BF}"/>
              </a:ext>
            </a:extLst>
          </p:cNvPr>
          <p:cNvSpPr>
            <a:spLocks noGrp="1"/>
          </p:cNvSpPr>
          <p:nvPr>
            <p:ph idx="1"/>
          </p:nvPr>
        </p:nvSpPr>
        <p:spPr>
          <a:xfrm>
            <a:off x="628650" y="1825625"/>
            <a:ext cx="4599566" cy="4351338"/>
          </a:xfrm>
          <a:solidFill>
            <a:schemeClr val="bg1"/>
          </a:solidFill>
          <a:ln w="38100">
            <a:solidFill>
              <a:srgbClr val="00B050"/>
            </a:solidFill>
          </a:ln>
          <a:effectLst>
            <a:outerShdw blurRad="50800" dist="38100" dir="2700000" algn="tl" rotWithShape="0">
              <a:prstClr val="black">
                <a:alpha val="40000"/>
              </a:prstClr>
            </a:outerShdw>
          </a:effectLst>
        </p:spPr>
        <p:txBody>
          <a:bodyPr>
            <a:normAutofit fontScale="92500" lnSpcReduction="20000"/>
          </a:bodyPr>
          <a:lstStyle/>
          <a:p>
            <a:pPr marL="0" indent="0">
              <a:buNone/>
            </a:pPr>
            <a:r>
              <a:rPr lang="en-US" dirty="0"/>
              <a:t>In the next lesson we will be writing out our final stories that will then be assessed.</a:t>
            </a:r>
          </a:p>
          <a:p>
            <a:pPr marL="0" indent="0">
              <a:buNone/>
            </a:pPr>
            <a:endParaRPr lang="en-US" dirty="0"/>
          </a:p>
          <a:p>
            <a:pPr marL="0" indent="0">
              <a:buNone/>
            </a:pPr>
            <a:r>
              <a:rPr lang="en-US" dirty="0">
                <a:solidFill>
                  <a:srgbClr val="7030A0"/>
                </a:solidFill>
              </a:rPr>
              <a:t>Look at how you have planned your story and how you will link your paragraphs together. </a:t>
            </a:r>
          </a:p>
          <a:p>
            <a:pPr marL="0" indent="0">
              <a:buNone/>
            </a:pPr>
            <a:endParaRPr lang="en-US" dirty="0">
              <a:solidFill>
                <a:srgbClr val="7030A0"/>
              </a:solidFill>
            </a:endParaRPr>
          </a:p>
          <a:p>
            <a:pPr marL="0" indent="0">
              <a:buNone/>
            </a:pPr>
            <a:r>
              <a:rPr lang="en-US" b="1" dirty="0">
                <a:solidFill>
                  <a:srgbClr val="7030A0"/>
                </a:solidFill>
              </a:rPr>
              <a:t>Bonus Challenge: Consider whether you could include a one sentence paragraph in your story for effect. </a:t>
            </a:r>
            <a:endParaRPr lang="en-GB" b="1" dirty="0">
              <a:solidFill>
                <a:srgbClr val="7030A0"/>
              </a:solidFill>
            </a:endParaRPr>
          </a:p>
        </p:txBody>
      </p:sp>
      <p:graphicFrame>
        <p:nvGraphicFramePr>
          <p:cNvPr id="4" name="Table 3">
            <a:extLst>
              <a:ext uri="{FF2B5EF4-FFF2-40B4-BE49-F238E27FC236}">
                <a16:creationId xmlns:a16="http://schemas.microsoft.com/office/drawing/2014/main" id="{7D4D79D3-088A-59FE-1558-3B1D325E6343}"/>
              </a:ext>
            </a:extLst>
          </p:cNvPr>
          <p:cNvGraphicFramePr>
            <a:graphicFrameLocks noGrp="1"/>
          </p:cNvGraphicFramePr>
          <p:nvPr>
            <p:extLst>
              <p:ext uri="{D42A27DB-BD31-4B8C-83A1-F6EECF244321}">
                <p14:modId xmlns:p14="http://schemas.microsoft.com/office/powerpoint/2010/main" val="2058924872"/>
              </p:ext>
            </p:extLst>
          </p:nvPr>
        </p:nvGraphicFramePr>
        <p:xfrm>
          <a:off x="5467350" y="1825625"/>
          <a:ext cx="3048000" cy="29362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547097">
                  <a:extLst>
                    <a:ext uri="{9D8B030D-6E8A-4147-A177-3AD203B41FA5}">
                      <a16:colId xmlns:a16="http://schemas.microsoft.com/office/drawing/2014/main" val="2261057762"/>
                    </a:ext>
                  </a:extLst>
                </a:gridCol>
                <a:gridCol w="500903">
                  <a:extLst>
                    <a:ext uri="{9D8B030D-6E8A-4147-A177-3AD203B41FA5}">
                      <a16:colId xmlns:a16="http://schemas.microsoft.com/office/drawing/2014/main" val="3386762730"/>
                    </a:ext>
                  </a:extLst>
                </a:gridCol>
              </a:tblGrid>
              <a:tr h="370840">
                <a:tc>
                  <a:txBody>
                    <a:bodyPr/>
                    <a:lstStyle/>
                    <a:p>
                      <a:r>
                        <a:rPr lang="en-US" dirty="0"/>
                        <a:t>Success criteria</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397963816"/>
                  </a:ext>
                </a:extLst>
              </a:tr>
              <a:tr h="370840">
                <a:tc>
                  <a:txBody>
                    <a:bodyPr/>
                    <a:lstStyle/>
                    <a:p>
                      <a:r>
                        <a:rPr lang="en-US" dirty="0"/>
                        <a:t>Used </a:t>
                      </a:r>
                      <a:r>
                        <a:rPr lang="en-US" dirty="0" err="1"/>
                        <a:t>ToPTiPs</a:t>
                      </a:r>
                      <a:r>
                        <a:rPr lang="en-US" dirty="0"/>
                        <a:t> to </a:t>
                      </a:r>
                      <a:r>
                        <a:rPr lang="en-US" dirty="0" err="1"/>
                        <a:t>organise</a:t>
                      </a:r>
                      <a:r>
                        <a:rPr lang="en-US" dirty="0"/>
                        <a:t> paragraphs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19295232"/>
                  </a:ext>
                </a:extLst>
              </a:tr>
              <a:tr h="370840">
                <a:tc>
                  <a:txBody>
                    <a:bodyPr/>
                    <a:lstStyle/>
                    <a:p>
                      <a:r>
                        <a:rPr lang="en-US" dirty="0"/>
                        <a:t>Linked the endings and beginnings of paragraph together</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468077287"/>
                  </a:ext>
                </a:extLst>
              </a:tr>
              <a:tr h="370840">
                <a:tc>
                  <a:txBody>
                    <a:bodyPr/>
                    <a:lstStyle/>
                    <a:p>
                      <a:r>
                        <a:rPr lang="en-US" b="1" dirty="0">
                          <a:solidFill>
                            <a:schemeClr val="bg1"/>
                          </a:solidFill>
                        </a:rPr>
                        <a:t>Bonus criterion</a:t>
                      </a:r>
                      <a:endParaRPr lang="en-GB"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GB"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101757018"/>
                  </a:ext>
                </a:extLst>
              </a:tr>
              <a:tr h="370840">
                <a:tc>
                  <a:txBody>
                    <a:bodyPr/>
                    <a:lstStyle/>
                    <a:p>
                      <a:r>
                        <a:rPr lang="en-US" dirty="0"/>
                        <a:t>Included a one sentence paragraph for effect</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25618941"/>
                  </a:ext>
                </a:extLst>
              </a:tr>
            </a:tbl>
          </a:graphicData>
        </a:graphic>
      </p:graphicFrame>
    </p:spTree>
    <p:extLst>
      <p:ext uri="{BB962C8B-B14F-4D97-AF65-F5344CB8AC3E}">
        <p14:creationId xmlns:p14="http://schemas.microsoft.com/office/powerpoint/2010/main" val="4244699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EC2951-69A4-460D-865A-A75F3D4968E5}"/>
              </a:ext>
            </a:extLst>
          </p:cNvPr>
          <p:cNvSpPr txBox="1"/>
          <p:nvPr/>
        </p:nvSpPr>
        <p:spPr>
          <a:xfrm>
            <a:off x="309489" y="407963"/>
            <a:ext cx="8581293" cy="954107"/>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sz="2800" dirty="0"/>
              <a:t>Story Writing doesn’t just involve writing in paragraphs but being able to link and sequence paragraphs together!</a:t>
            </a:r>
          </a:p>
        </p:txBody>
      </p:sp>
      <p:sp>
        <p:nvSpPr>
          <p:cNvPr id="6" name="TextBox 5">
            <a:extLst>
              <a:ext uri="{FF2B5EF4-FFF2-40B4-BE49-F238E27FC236}">
                <a16:creationId xmlns:a16="http://schemas.microsoft.com/office/drawing/2014/main" id="{48D00940-8B09-49E0-A72B-751F0B176847}"/>
              </a:ext>
            </a:extLst>
          </p:cNvPr>
          <p:cNvSpPr txBox="1"/>
          <p:nvPr/>
        </p:nvSpPr>
        <p:spPr>
          <a:xfrm>
            <a:off x="309489" y="1991751"/>
            <a:ext cx="8581293" cy="317009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sz="4000" dirty="0"/>
              <a:t>The better organised a text is, the more engaging it is for a reader.</a:t>
            </a:r>
          </a:p>
          <a:p>
            <a:endParaRPr lang="en-GB" sz="4000" dirty="0"/>
          </a:p>
          <a:p>
            <a:r>
              <a:rPr lang="en-GB" sz="4000" dirty="0"/>
              <a:t>The more engaging a text is for a reader, the better the writer you become!</a:t>
            </a:r>
          </a:p>
        </p:txBody>
      </p:sp>
      <p:pic>
        <p:nvPicPr>
          <p:cNvPr id="2050" name="Picture 2" descr="Dna, Double Helix, Science, Rna, Medical, Biology">
            <a:extLst>
              <a:ext uri="{FF2B5EF4-FFF2-40B4-BE49-F238E27FC236}">
                <a16:creationId xmlns:a16="http://schemas.microsoft.com/office/drawing/2014/main" id="{778990FD-C6FF-4923-857D-1B6797DA70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6751" y="4741756"/>
            <a:ext cx="4937760" cy="246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972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Plenary: PIN peer assessment</a:t>
            </a:r>
          </a:p>
        </p:txBody>
      </p:sp>
      <p:sp>
        <p:nvSpPr>
          <p:cNvPr id="5" name="TextBox 4"/>
          <p:cNvSpPr txBox="1"/>
          <p:nvPr/>
        </p:nvSpPr>
        <p:spPr>
          <a:xfrm>
            <a:off x="3969573" y="1825625"/>
            <a:ext cx="4717228" cy="230832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Using our success criteria, we are now going to PIN peer assess our story plans.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P = Praise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I = Improvement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N = Now – What can the student do right NOW to improve?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02C309BF-67D3-4241-9A0C-4393CB95F8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9936" y="274638"/>
            <a:ext cx="1084064" cy="1143000"/>
          </a:xfrm>
          <a:prstGeom prst="rect">
            <a:avLst/>
          </a:prstGeom>
          <a:effectLst>
            <a:outerShdw blurRad="50800" dist="38100" dir="2700000" algn="tl" rotWithShape="0">
              <a:prstClr val="black">
                <a:alpha val="40000"/>
              </a:prstClr>
            </a:outerShdw>
          </a:effectLst>
        </p:spPr>
      </p:pic>
      <p:sp>
        <p:nvSpPr>
          <p:cNvPr id="7" name="Content Placeholder 2">
            <a:extLst>
              <a:ext uri="{FF2B5EF4-FFF2-40B4-BE49-F238E27FC236}">
                <a16:creationId xmlns:a16="http://schemas.microsoft.com/office/drawing/2014/main" id="{80D43001-1FB2-461C-BEA1-F61D418F48C0}"/>
              </a:ext>
            </a:extLst>
          </p:cNvPr>
          <p:cNvSpPr txBox="1">
            <a:spLocks/>
          </p:cNvSpPr>
          <p:nvPr/>
        </p:nvSpPr>
        <p:spPr>
          <a:xfrm>
            <a:off x="3969572" y="4307568"/>
            <a:ext cx="4717227" cy="230832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a:solidFill>
                  <a:srgbClr val="FF0000"/>
                </a:solidFill>
              </a:rPr>
              <a:t>To describe how we can use paragraphs for effects in stories</a:t>
            </a:r>
          </a:p>
          <a:p>
            <a:r>
              <a:rPr lang="en-GB" sz="1800" dirty="0">
                <a:solidFill>
                  <a:schemeClr val="accent6">
                    <a:lumMod val="50000"/>
                  </a:schemeClr>
                </a:solidFill>
              </a:rPr>
              <a:t>To explain different ways of using paragraphs for effect in story writing</a:t>
            </a:r>
          </a:p>
          <a:p>
            <a:r>
              <a:rPr lang="en-GB" sz="1800" dirty="0">
                <a:solidFill>
                  <a:srgbClr val="00B050"/>
                </a:solidFill>
              </a:rPr>
              <a:t>To evaluate our use of paragraphing and organisation in our story plans</a:t>
            </a:r>
          </a:p>
        </p:txBody>
      </p:sp>
      <p:graphicFrame>
        <p:nvGraphicFramePr>
          <p:cNvPr id="9" name="Table 8">
            <a:extLst>
              <a:ext uri="{FF2B5EF4-FFF2-40B4-BE49-F238E27FC236}">
                <a16:creationId xmlns:a16="http://schemas.microsoft.com/office/drawing/2014/main" id="{5E0FE905-D65E-48FA-D51A-D385783DC16A}"/>
              </a:ext>
            </a:extLst>
          </p:cNvPr>
          <p:cNvGraphicFramePr>
            <a:graphicFrameLocks noGrp="1"/>
          </p:cNvGraphicFramePr>
          <p:nvPr>
            <p:extLst>
              <p:ext uri="{D42A27DB-BD31-4B8C-83A1-F6EECF244321}">
                <p14:modId xmlns:p14="http://schemas.microsoft.com/office/powerpoint/2010/main" val="2250316629"/>
              </p:ext>
            </p:extLst>
          </p:nvPr>
        </p:nvGraphicFramePr>
        <p:xfrm>
          <a:off x="457200" y="1825625"/>
          <a:ext cx="3048000" cy="29362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547097">
                  <a:extLst>
                    <a:ext uri="{9D8B030D-6E8A-4147-A177-3AD203B41FA5}">
                      <a16:colId xmlns:a16="http://schemas.microsoft.com/office/drawing/2014/main" val="2261057762"/>
                    </a:ext>
                  </a:extLst>
                </a:gridCol>
                <a:gridCol w="500903">
                  <a:extLst>
                    <a:ext uri="{9D8B030D-6E8A-4147-A177-3AD203B41FA5}">
                      <a16:colId xmlns:a16="http://schemas.microsoft.com/office/drawing/2014/main" val="3386762730"/>
                    </a:ext>
                  </a:extLst>
                </a:gridCol>
              </a:tblGrid>
              <a:tr h="370840">
                <a:tc>
                  <a:txBody>
                    <a:bodyPr/>
                    <a:lstStyle/>
                    <a:p>
                      <a:r>
                        <a:rPr lang="en-US" dirty="0"/>
                        <a:t>Success criteria</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397963816"/>
                  </a:ext>
                </a:extLst>
              </a:tr>
              <a:tr h="370840">
                <a:tc>
                  <a:txBody>
                    <a:bodyPr/>
                    <a:lstStyle/>
                    <a:p>
                      <a:r>
                        <a:rPr lang="en-US" dirty="0"/>
                        <a:t>Used </a:t>
                      </a:r>
                      <a:r>
                        <a:rPr lang="en-US" dirty="0" err="1"/>
                        <a:t>ToPTiPs</a:t>
                      </a:r>
                      <a:r>
                        <a:rPr lang="en-US" dirty="0"/>
                        <a:t> to </a:t>
                      </a:r>
                      <a:r>
                        <a:rPr lang="en-US" dirty="0" err="1"/>
                        <a:t>organise</a:t>
                      </a:r>
                      <a:r>
                        <a:rPr lang="en-US" dirty="0"/>
                        <a:t> paragraphs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819295232"/>
                  </a:ext>
                </a:extLst>
              </a:tr>
              <a:tr h="370840">
                <a:tc>
                  <a:txBody>
                    <a:bodyPr/>
                    <a:lstStyle/>
                    <a:p>
                      <a:r>
                        <a:rPr lang="en-US" dirty="0"/>
                        <a:t>Linked the endings and beginnings of paragraph together</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68077287"/>
                  </a:ext>
                </a:extLst>
              </a:tr>
              <a:tr h="370840">
                <a:tc>
                  <a:txBody>
                    <a:bodyPr/>
                    <a:lstStyle/>
                    <a:p>
                      <a:r>
                        <a:rPr lang="en-US" b="1" dirty="0">
                          <a:solidFill>
                            <a:schemeClr val="bg1"/>
                          </a:solidFill>
                        </a:rPr>
                        <a:t>Bonus criterion</a:t>
                      </a:r>
                      <a:endParaRPr lang="en-GB"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GB"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101757018"/>
                  </a:ext>
                </a:extLst>
              </a:tr>
              <a:tr h="370840">
                <a:tc>
                  <a:txBody>
                    <a:bodyPr/>
                    <a:lstStyle/>
                    <a:p>
                      <a:r>
                        <a:rPr lang="en-US" dirty="0"/>
                        <a:t>Included a one sentence paragraph for effect</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625618941"/>
                  </a:ext>
                </a:extLst>
              </a:tr>
            </a:tbl>
          </a:graphicData>
        </a:graphic>
      </p:graphicFrame>
    </p:spTree>
    <p:extLst>
      <p:ext uri="{BB962C8B-B14F-4D97-AF65-F5344CB8AC3E}">
        <p14:creationId xmlns:p14="http://schemas.microsoft.com/office/powerpoint/2010/main" val="1706158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A4DC0C-150D-CAF6-0CDD-39BB57E2A018}"/>
              </a:ext>
            </a:extLst>
          </p:cNvPr>
          <p:cNvSpPr txBox="1"/>
          <p:nvPr/>
        </p:nvSpPr>
        <p:spPr>
          <a:xfrm>
            <a:off x="563536" y="795836"/>
            <a:ext cx="4610892" cy="347787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sz="2000" dirty="0"/>
              <a:t>Although the wind was howling through the trees like wolves chasing their prey, she was not afraid. She knew what she had to do and nothing and no one was going to stop her.</a:t>
            </a:r>
          </a:p>
          <a:p>
            <a:endParaRPr lang="en-GB" sz="2000" dirty="0"/>
          </a:p>
          <a:p>
            <a:r>
              <a:rPr lang="en-GB" sz="2000" dirty="0">
                <a:highlight>
                  <a:srgbClr val="FFFF00"/>
                </a:highlight>
              </a:rPr>
              <a:t>Just let them try.</a:t>
            </a:r>
          </a:p>
          <a:p>
            <a:endParaRPr lang="en-GB" sz="2000" dirty="0"/>
          </a:p>
          <a:p>
            <a:r>
              <a:rPr lang="en-GB" sz="2000" dirty="0"/>
              <a:t>She brushed aside the reaching branches, determined to make her way through the dense forest. </a:t>
            </a:r>
          </a:p>
        </p:txBody>
      </p:sp>
      <p:sp>
        <p:nvSpPr>
          <p:cNvPr id="5" name="TextBox 4">
            <a:extLst>
              <a:ext uri="{FF2B5EF4-FFF2-40B4-BE49-F238E27FC236}">
                <a16:creationId xmlns:a16="http://schemas.microsoft.com/office/drawing/2014/main" id="{FA64192F-5BF2-B1F6-1A76-310AE4534271}"/>
              </a:ext>
            </a:extLst>
          </p:cNvPr>
          <p:cNvSpPr txBox="1"/>
          <p:nvPr/>
        </p:nvSpPr>
        <p:spPr>
          <a:xfrm>
            <a:off x="5615493" y="795836"/>
            <a:ext cx="3098202" cy="4801314"/>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US" dirty="0"/>
              <a:t>The first paragraph helps to build up atmosphere and tone by making the wind seem like it is attacking the character, but we are told she will not be deterred or stopped from what she needs to do.</a:t>
            </a:r>
          </a:p>
          <a:p>
            <a:endParaRPr lang="en-US" dirty="0"/>
          </a:p>
          <a:p>
            <a:r>
              <a:rPr lang="en-US" dirty="0"/>
              <a:t>The second paragraph is </a:t>
            </a:r>
            <a:r>
              <a:rPr lang="en-US" dirty="0">
                <a:highlight>
                  <a:srgbClr val="FFFF00"/>
                </a:highlight>
              </a:rPr>
              <a:t>just one sentence</a:t>
            </a:r>
            <a:r>
              <a:rPr lang="en-US" dirty="0"/>
              <a:t>, but it is powerful because it conveys how focused and determined the character is to carry on.</a:t>
            </a:r>
          </a:p>
          <a:p>
            <a:endParaRPr lang="en-US" dirty="0"/>
          </a:p>
          <a:p>
            <a:r>
              <a:rPr lang="en-US" dirty="0"/>
              <a:t>The next paragraph returns to describing the character’s actions.</a:t>
            </a:r>
            <a:endParaRPr lang="en-GB" dirty="0"/>
          </a:p>
        </p:txBody>
      </p:sp>
    </p:spTree>
    <p:extLst>
      <p:ext uri="{BB962C8B-B14F-4D97-AF65-F5344CB8AC3E}">
        <p14:creationId xmlns:p14="http://schemas.microsoft.com/office/powerpoint/2010/main" val="1073916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9B2DA-7E33-4E93-AF92-1469F2B48FE3}"/>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Learning outcomes</a:t>
            </a:r>
          </a:p>
        </p:txBody>
      </p:sp>
      <p:sp>
        <p:nvSpPr>
          <p:cNvPr id="3" name="Content Placeholder 2">
            <a:extLst>
              <a:ext uri="{FF2B5EF4-FFF2-40B4-BE49-F238E27FC236}">
                <a16:creationId xmlns:a16="http://schemas.microsoft.com/office/drawing/2014/main" id="{4B7914D4-FE75-4171-9645-5AC4F3DAB563}"/>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4000" dirty="0">
                <a:solidFill>
                  <a:srgbClr val="FF0000"/>
                </a:solidFill>
              </a:rPr>
              <a:t>To describe how we can use paragraphs for effects in stories</a:t>
            </a:r>
          </a:p>
          <a:p>
            <a:r>
              <a:rPr lang="en-GB" sz="4000" dirty="0">
                <a:solidFill>
                  <a:schemeClr val="accent4">
                    <a:lumMod val="50000"/>
                  </a:schemeClr>
                </a:solidFill>
              </a:rPr>
              <a:t>To explain different ways of using paragraphs for effect in story writing</a:t>
            </a:r>
          </a:p>
          <a:p>
            <a:r>
              <a:rPr lang="en-GB" sz="4000" dirty="0">
                <a:solidFill>
                  <a:srgbClr val="00B050"/>
                </a:solidFill>
              </a:rPr>
              <a:t>To evaluate our use of paragraphing and organisation in our story plans</a:t>
            </a:r>
          </a:p>
        </p:txBody>
      </p:sp>
    </p:spTree>
    <p:extLst>
      <p:ext uri="{BB962C8B-B14F-4D97-AF65-F5344CB8AC3E}">
        <p14:creationId xmlns:p14="http://schemas.microsoft.com/office/powerpoint/2010/main" val="2186888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4EDDD72A-8C68-4F99-B854-6ECD7B7F0180}"/>
              </a:ext>
            </a:extLst>
          </p:cNvPr>
          <p:cNvSpPr txBox="1">
            <a:spLocks noChangeArrowheads="1"/>
          </p:cNvSpPr>
          <p:nvPr/>
        </p:nvSpPr>
        <p:spPr bwMode="auto">
          <a:xfrm>
            <a:off x="333209" y="1420692"/>
            <a:ext cx="8332489" cy="4742095"/>
          </a:xfrm>
          <a:prstGeom prst="rect">
            <a:avLst/>
          </a:prstGeom>
          <a:solidFill>
            <a:srgbClr val="FFFFFF"/>
          </a:solidFill>
          <a:ln w="38100">
            <a:solidFill>
              <a:srgbClr val="7030A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numCol="1"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Writers use paragraphs to create an order and a structure to their texts.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If texts were one huge mass of writing, then it </a:t>
            </a:r>
            <a:r>
              <a:rPr lang="en-GB" sz="3200" dirty="0">
                <a:solidFill>
                  <a:prstClr val="black"/>
                </a:solidFill>
                <a:latin typeface="Calibri" panose="020F0502020204030204"/>
              </a:rPr>
              <a:t>would be</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 difficult for a reader to break down the ideas presented to them.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However, dividing up a text into smaller sections is useful for a writer and helpful for a reader.</a:t>
            </a:r>
          </a:p>
        </p:txBody>
      </p:sp>
      <p:sp>
        <p:nvSpPr>
          <p:cNvPr id="6" name="TextBox 5">
            <a:extLst>
              <a:ext uri="{FF2B5EF4-FFF2-40B4-BE49-F238E27FC236}">
                <a16:creationId xmlns:a16="http://schemas.microsoft.com/office/drawing/2014/main" id="{DDDC38B7-C06A-4D08-A87D-7A281BFD6D94}"/>
              </a:ext>
            </a:extLst>
          </p:cNvPr>
          <p:cNvSpPr txBox="1"/>
          <p:nvPr/>
        </p:nvSpPr>
        <p:spPr>
          <a:xfrm>
            <a:off x="333209" y="441995"/>
            <a:ext cx="8332489" cy="646331"/>
          </a:xfrm>
          <a:prstGeom prst="rect">
            <a:avLst/>
          </a:prstGeom>
          <a:solidFill>
            <a:srgbClr val="FFFFFF"/>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Why is paragraphing important?  </a:t>
            </a:r>
          </a:p>
        </p:txBody>
      </p:sp>
      <p:pic>
        <p:nvPicPr>
          <p:cNvPr id="1026" name="Picture 2" descr="Steps, List, Ordered List, Items, Numbered List">
            <a:extLst>
              <a:ext uri="{FF2B5EF4-FFF2-40B4-BE49-F238E27FC236}">
                <a16:creationId xmlns:a16="http://schemas.microsoft.com/office/drawing/2014/main" id="{3CFBE538-4416-4A0A-B71A-F2CA0D4A88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2516" y="54814"/>
            <a:ext cx="943182" cy="1420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021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4EDDD72A-8C68-4F99-B854-6ECD7B7F0180}"/>
              </a:ext>
            </a:extLst>
          </p:cNvPr>
          <p:cNvSpPr txBox="1">
            <a:spLocks noChangeArrowheads="1"/>
          </p:cNvSpPr>
          <p:nvPr/>
        </p:nvSpPr>
        <p:spPr bwMode="auto">
          <a:xfrm>
            <a:off x="333209" y="1673910"/>
            <a:ext cx="8332489" cy="4742095"/>
          </a:xfrm>
          <a:prstGeom prst="rect">
            <a:avLst/>
          </a:prstGeom>
          <a:solidFill>
            <a:srgbClr val="FFFFFF"/>
          </a:solidFill>
          <a:ln w="38100">
            <a:solidFill>
              <a:srgbClr val="7030A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numCol="1"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7030A0"/>
                </a:solidFill>
                <a:effectLst/>
                <a:uLnTx/>
                <a:uFillTx/>
                <a:latin typeface="Calibri" panose="020F0502020204030204"/>
                <a:ea typeface="+mn-ea"/>
                <a:cs typeface="+mn-cs"/>
              </a:rPr>
              <a:t>We can use the acronym </a:t>
            </a:r>
            <a:r>
              <a:rPr kumimoji="0" lang="en-GB" sz="2400" b="1" i="0" u="none" strike="noStrike" kern="1200" cap="none" spc="0" normalizeH="0" baseline="0" noProof="0" dirty="0" err="1">
                <a:ln>
                  <a:noFill/>
                </a:ln>
                <a:solidFill>
                  <a:srgbClr val="7030A0"/>
                </a:solidFill>
                <a:effectLst/>
                <a:highlight>
                  <a:srgbClr val="FFFF00"/>
                </a:highlight>
                <a:uLnTx/>
                <a:uFillTx/>
                <a:latin typeface="Calibri" panose="020F0502020204030204"/>
                <a:ea typeface="+mn-ea"/>
                <a:cs typeface="+mn-cs"/>
              </a:rPr>
              <a:t>To</a:t>
            </a:r>
            <a:r>
              <a:rPr kumimoji="0" lang="en-GB" sz="2400" b="1" i="0" u="none" strike="noStrike" kern="1200" cap="none" spc="0" normalizeH="0" baseline="0" noProof="0" dirty="0" err="1">
                <a:ln>
                  <a:noFill/>
                </a:ln>
                <a:solidFill>
                  <a:srgbClr val="7030A0"/>
                </a:solidFill>
                <a:effectLst/>
                <a:highlight>
                  <a:srgbClr val="00FF00"/>
                </a:highlight>
                <a:uLnTx/>
                <a:uFillTx/>
                <a:latin typeface="Calibri" panose="020F0502020204030204"/>
                <a:ea typeface="+mn-ea"/>
                <a:cs typeface="+mn-cs"/>
              </a:rPr>
              <a:t>P</a:t>
            </a:r>
            <a:r>
              <a:rPr kumimoji="0" lang="en-GB" sz="2400" b="1" i="0" u="none" strike="noStrike" kern="1200" cap="none" spc="0" normalizeH="0" baseline="0" noProof="0" dirty="0" err="1">
                <a:ln>
                  <a:noFill/>
                </a:ln>
                <a:solidFill>
                  <a:srgbClr val="7030A0"/>
                </a:solidFill>
                <a:effectLst/>
                <a:highlight>
                  <a:srgbClr val="00FFFF"/>
                </a:highlight>
                <a:uLnTx/>
                <a:uFillTx/>
                <a:latin typeface="Calibri" panose="020F0502020204030204"/>
                <a:ea typeface="+mn-ea"/>
                <a:cs typeface="+mn-cs"/>
              </a:rPr>
              <a:t>Ti</a:t>
            </a:r>
            <a:r>
              <a:rPr kumimoji="0" lang="en-GB" sz="2400" b="1" i="0" u="none" strike="noStrike" kern="1200" cap="none" spc="0" normalizeH="0" baseline="0" noProof="0" dirty="0" err="1">
                <a:ln>
                  <a:noFill/>
                </a:ln>
                <a:solidFill>
                  <a:srgbClr val="7030A0"/>
                </a:solidFill>
                <a:effectLst/>
                <a:highlight>
                  <a:srgbClr val="FF00FF"/>
                </a:highlight>
                <a:uLnTx/>
                <a:uFillTx/>
                <a:latin typeface="Calibri" panose="020F0502020204030204"/>
                <a:ea typeface="+mn-ea"/>
                <a:cs typeface="+mn-cs"/>
              </a:rPr>
              <a:t>P</a:t>
            </a:r>
            <a:r>
              <a:rPr kumimoji="0" lang="en-GB" sz="2400" b="1" i="0" u="none" strike="noStrike" kern="1200" cap="none" spc="0" normalizeH="0" baseline="0" noProof="0" dirty="0" err="1">
                <a:ln>
                  <a:noFill/>
                </a:ln>
                <a:solidFill>
                  <a:srgbClr val="7030A0"/>
                </a:solidFill>
                <a:effectLst/>
                <a:uLnTx/>
                <a:uFillTx/>
                <a:latin typeface="Calibri" panose="020F0502020204030204"/>
                <a:ea typeface="+mn-ea"/>
                <a:cs typeface="+mn-cs"/>
              </a:rPr>
              <a:t>s</a:t>
            </a:r>
            <a:r>
              <a:rPr kumimoji="0" lang="en-GB" sz="2400" b="1"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srgbClr val="7030A0"/>
                </a:solidFill>
                <a:effectLst/>
                <a:uLnTx/>
                <a:uFillTx/>
                <a:latin typeface="Calibri" panose="020F0502020204030204"/>
                <a:ea typeface="+mn-ea"/>
                <a:cs typeface="+mn-cs"/>
              </a:rPr>
              <a:t>to help us remember where to put new paragraphs:</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kumimoji="0" lang="en-GB" sz="2400" b="0" i="1" u="none" strike="noStrike" kern="1200" cap="none" spc="0" normalizeH="0" baseline="0" noProof="0" dirty="0">
                <a:ln>
                  <a:noFill/>
                </a:ln>
                <a:solidFill>
                  <a:srgbClr val="7030A0"/>
                </a:solidFill>
                <a:effectLst/>
                <a:uLnTx/>
                <a:uFillTx/>
                <a:latin typeface="Calibri" panose="020F0502020204030204"/>
                <a:ea typeface="+mn-ea"/>
                <a:cs typeface="+mn-cs"/>
              </a:rPr>
              <a:t>New </a:t>
            </a:r>
            <a:r>
              <a:rPr kumimoji="0" lang="en-GB" sz="2400" b="1" i="1" u="none" strike="noStrike" kern="1200" cap="none" spc="0" normalizeH="0" baseline="0" noProof="0" dirty="0">
                <a:ln>
                  <a:noFill/>
                </a:ln>
                <a:solidFill>
                  <a:srgbClr val="7030A0"/>
                </a:solidFill>
                <a:effectLst/>
                <a:highlight>
                  <a:srgbClr val="FFFF00"/>
                </a:highlight>
                <a:uLnTx/>
                <a:uFillTx/>
                <a:latin typeface="Calibri" panose="020F0502020204030204"/>
                <a:ea typeface="+mn-ea"/>
                <a:cs typeface="+mn-cs"/>
              </a:rPr>
              <a:t>To</a:t>
            </a:r>
            <a:r>
              <a:rPr kumimoji="0" lang="en-GB" sz="2400" b="0" i="1" u="none" strike="noStrike" kern="1200" cap="none" spc="0" normalizeH="0" baseline="0" noProof="0" dirty="0">
                <a:ln>
                  <a:noFill/>
                </a:ln>
                <a:solidFill>
                  <a:srgbClr val="7030A0"/>
                </a:solidFill>
                <a:effectLst/>
                <a:uLnTx/>
                <a:uFillTx/>
                <a:latin typeface="Calibri" panose="020F0502020204030204"/>
                <a:ea typeface="+mn-ea"/>
                <a:cs typeface="+mn-cs"/>
              </a:rPr>
              <a:t>pic</a:t>
            </a:r>
            <a:r>
              <a:rPr kumimoji="0" lang="en-GB" sz="2400" b="0" i="0" u="none" strike="noStrike" kern="1200" cap="none" spc="0" normalizeH="0" baseline="0" noProof="0" dirty="0">
                <a:ln>
                  <a:noFill/>
                </a:ln>
                <a:solidFill>
                  <a:srgbClr val="7030A0"/>
                </a:solidFill>
                <a:effectLst/>
                <a:uLnTx/>
                <a:uFillTx/>
                <a:latin typeface="Calibri" panose="020F0502020204030204"/>
                <a:ea typeface="+mn-ea"/>
                <a:cs typeface="+mn-cs"/>
              </a:rPr>
              <a:t>: Whenever you start a new topic, add in a new paragraph.</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kumimoji="0" lang="en-GB" sz="2400" b="0" i="1" u="none" strike="noStrike" kern="1200" cap="none" spc="0" normalizeH="0" baseline="0" noProof="0" dirty="0">
                <a:ln>
                  <a:noFill/>
                </a:ln>
                <a:solidFill>
                  <a:srgbClr val="7030A0"/>
                </a:solidFill>
                <a:effectLst/>
                <a:uLnTx/>
                <a:uFillTx/>
                <a:latin typeface="Calibri" panose="020F0502020204030204"/>
                <a:ea typeface="+mn-ea"/>
                <a:cs typeface="+mn-cs"/>
              </a:rPr>
              <a:t>New </a:t>
            </a:r>
            <a:r>
              <a:rPr kumimoji="0" lang="en-GB" sz="2400" b="1" i="1" u="none" strike="noStrike" kern="1200" cap="none" spc="0" normalizeH="0" baseline="0" noProof="0" dirty="0">
                <a:ln>
                  <a:noFill/>
                </a:ln>
                <a:solidFill>
                  <a:srgbClr val="7030A0"/>
                </a:solidFill>
                <a:effectLst/>
                <a:highlight>
                  <a:srgbClr val="00FF00"/>
                </a:highlight>
                <a:uLnTx/>
                <a:uFillTx/>
                <a:latin typeface="Calibri" panose="020F0502020204030204"/>
                <a:ea typeface="+mn-ea"/>
                <a:cs typeface="+mn-cs"/>
              </a:rPr>
              <a:t>P</a:t>
            </a:r>
            <a:r>
              <a:rPr kumimoji="0" lang="en-GB" sz="2400" b="0" i="1" u="none" strike="noStrike" kern="1200" cap="none" spc="0" normalizeH="0" baseline="0" noProof="0" dirty="0">
                <a:ln>
                  <a:noFill/>
                </a:ln>
                <a:solidFill>
                  <a:srgbClr val="7030A0"/>
                </a:solidFill>
                <a:effectLst/>
                <a:uLnTx/>
                <a:uFillTx/>
                <a:latin typeface="Calibri" panose="020F0502020204030204"/>
                <a:ea typeface="+mn-ea"/>
                <a:cs typeface="+mn-cs"/>
              </a:rPr>
              <a:t>erson</a:t>
            </a:r>
            <a:r>
              <a:rPr kumimoji="0" lang="en-GB" sz="2400" b="0" i="0" u="none" strike="noStrike" kern="1200" cap="none" spc="0" normalizeH="0" baseline="0" noProof="0" dirty="0">
                <a:ln>
                  <a:noFill/>
                </a:ln>
                <a:solidFill>
                  <a:srgbClr val="7030A0"/>
                </a:solidFill>
                <a:effectLst/>
                <a:uLnTx/>
                <a:uFillTx/>
                <a:latin typeface="Calibri" panose="020F0502020204030204"/>
                <a:ea typeface="+mn-ea"/>
                <a:cs typeface="+mn-cs"/>
              </a:rPr>
              <a:t>: Whenever you talk about a new person or have a new person talking, add in a new paragraph.</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kumimoji="0" lang="en-GB" sz="2400" b="0" i="1" u="none" strike="noStrike" kern="1200" cap="none" spc="0" normalizeH="0" baseline="0" noProof="0" dirty="0">
                <a:ln>
                  <a:noFill/>
                </a:ln>
                <a:solidFill>
                  <a:srgbClr val="7030A0"/>
                </a:solidFill>
                <a:effectLst/>
                <a:uLnTx/>
                <a:uFillTx/>
                <a:latin typeface="Calibri" panose="020F0502020204030204"/>
                <a:ea typeface="+mn-ea"/>
                <a:cs typeface="+mn-cs"/>
              </a:rPr>
              <a:t>New </a:t>
            </a:r>
            <a:r>
              <a:rPr kumimoji="0" lang="en-GB" sz="2400" b="1" i="1" u="none" strike="noStrike" kern="1200" cap="none" spc="0" normalizeH="0" baseline="0" noProof="0" dirty="0">
                <a:ln>
                  <a:noFill/>
                </a:ln>
                <a:solidFill>
                  <a:srgbClr val="7030A0"/>
                </a:solidFill>
                <a:effectLst/>
                <a:highlight>
                  <a:srgbClr val="00FFFF"/>
                </a:highlight>
                <a:uLnTx/>
                <a:uFillTx/>
                <a:latin typeface="Calibri" panose="020F0502020204030204"/>
                <a:ea typeface="+mn-ea"/>
                <a:cs typeface="+mn-cs"/>
              </a:rPr>
              <a:t>Ti</a:t>
            </a:r>
            <a:r>
              <a:rPr kumimoji="0" lang="en-GB" sz="2400" b="0" i="1" u="none" strike="noStrike" kern="1200" cap="none" spc="0" normalizeH="0" baseline="0" noProof="0" dirty="0">
                <a:ln>
                  <a:noFill/>
                </a:ln>
                <a:solidFill>
                  <a:srgbClr val="7030A0"/>
                </a:solidFill>
                <a:effectLst/>
                <a:uLnTx/>
                <a:uFillTx/>
                <a:latin typeface="Calibri" panose="020F0502020204030204"/>
                <a:ea typeface="+mn-ea"/>
                <a:cs typeface="+mn-cs"/>
              </a:rPr>
              <a:t>me: </a:t>
            </a:r>
            <a:r>
              <a:rPr kumimoji="0" lang="en-GB" sz="2400" b="0" i="0" u="none" strike="noStrike" kern="1200" cap="none" spc="0" normalizeH="0" baseline="0" noProof="0" dirty="0">
                <a:ln>
                  <a:noFill/>
                </a:ln>
                <a:solidFill>
                  <a:srgbClr val="7030A0"/>
                </a:solidFill>
                <a:effectLst/>
                <a:uLnTx/>
                <a:uFillTx/>
                <a:latin typeface="Calibri" panose="020F0502020204030204"/>
                <a:ea typeface="+mn-ea"/>
                <a:cs typeface="+mn-cs"/>
              </a:rPr>
              <a:t>Whenever you change the time in your writing (so back to the past or move forwards to the future), you put a new paragraph in.</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kumimoji="0" lang="en-GB" sz="2400" b="0" i="1" u="none" strike="noStrike" kern="1200" cap="none" spc="0" normalizeH="0" baseline="0" noProof="0" dirty="0">
                <a:ln>
                  <a:noFill/>
                </a:ln>
                <a:solidFill>
                  <a:srgbClr val="7030A0"/>
                </a:solidFill>
                <a:effectLst/>
                <a:uLnTx/>
                <a:uFillTx/>
                <a:latin typeface="Calibri" panose="020F0502020204030204"/>
                <a:ea typeface="+mn-ea"/>
                <a:cs typeface="+mn-cs"/>
              </a:rPr>
              <a:t>New </a:t>
            </a:r>
            <a:r>
              <a:rPr kumimoji="0" lang="en-GB" sz="2400" b="1" i="1" u="none" strike="noStrike" kern="1200" cap="none" spc="0" normalizeH="0" baseline="0" noProof="0" dirty="0">
                <a:ln>
                  <a:noFill/>
                </a:ln>
                <a:solidFill>
                  <a:srgbClr val="7030A0"/>
                </a:solidFill>
                <a:effectLst/>
                <a:highlight>
                  <a:srgbClr val="FF00FF"/>
                </a:highlight>
                <a:uLnTx/>
                <a:uFillTx/>
                <a:latin typeface="Calibri" panose="020F0502020204030204"/>
                <a:ea typeface="+mn-ea"/>
                <a:cs typeface="+mn-cs"/>
              </a:rPr>
              <a:t>P</a:t>
            </a:r>
            <a:r>
              <a:rPr kumimoji="0" lang="en-GB" sz="2400" b="0" i="1" u="none" strike="noStrike" kern="1200" cap="none" spc="0" normalizeH="0" baseline="0" noProof="0" dirty="0">
                <a:ln>
                  <a:noFill/>
                </a:ln>
                <a:solidFill>
                  <a:srgbClr val="7030A0"/>
                </a:solidFill>
                <a:effectLst/>
                <a:uLnTx/>
                <a:uFillTx/>
                <a:latin typeface="Calibri" panose="020F0502020204030204"/>
                <a:ea typeface="+mn-ea"/>
                <a:cs typeface="+mn-cs"/>
              </a:rPr>
              <a:t>lace: </a:t>
            </a:r>
            <a:r>
              <a:rPr kumimoji="0" lang="en-GB" sz="2400" b="0" i="0" u="none" strike="noStrike" kern="1200" cap="none" spc="0" normalizeH="0" baseline="0" noProof="0" dirty="0">
                <a:ln>
                  <a:noFill/>
                </a:ln>
                <a:solidFill>
                  <a:srgbClr val="7030A0"/>
                </a:solidFill>
                <a:effectLst/>
                <a:uLnTx/>
                <a:uFillTx/>
                <a:latin typeface="Calibri" panose="020F0502020204030204"/>
                <a:ea typeface="+mn-ea"/>
                <a:cs typeface="+mn-cs"/>
              </a:rPr>
              <a:t>Whenever you switch places in a piece of writing, you add in a new paragraph</a:t>
            </a:r>
            <a:r>
              <a:rPr kumimoji="0" lang="en-GB" sz="2400" b="1" i="0" u="none" strike="noStrike" kern="1200" cap="none" spc="0" normalizeH="0" baseline="0" noProof="0" dirty="0">
                <a:ln>
                  <a:noFill/>
                </a:ln>
                <a:solidFill>
                  <a:srgbClr val="7030A0"/>
                </a:solidFill>
                <a:effectLst/>
                <a:uLnTx/>
                <a:uFillTx/>
                <a:latin typeface="Calibri" panose="020F0502020204030204"/>
                <a:ea typeface="+mn-ea"/>
                <a:cs typeface="+mn-cs"/>
              </a:rPr>
              <a:t>.</a:t>
            </a:r>
          </a:p>
        </p:txBody>
      </p:sp>
      <p:sp>
        <p:nvSpPr>
          <p:cNvPr id="6" name="TextBox 5">
            <a:extLst>
              <a:ext uri="{FF2B5EF4-FFF2-40B4-BE49-F238E27FC236}">
                <a16:creationId xmlns:a16="http://schemas.microsoft.com/office/drawing/2014/main" id="{DDDC38B7-C06A-4D08-A87D-7A281BFD6D94}"/>
              </a:ext>
            </a:extLst>
          </p:cNvPr>
          <p:cNvSpPr txBox="1"/>
          <p:nvPr/>
        </p:nvSpPr>
        <p:spPr>
          <a:xfrm>
            <a:off x="333209" y="321724"/>
            <a:ext cx="8332489" cy="1077218"/>
          </a:xfrm>
          <a:prstGeom prst="rect">
            <a:avLst/>
          </a:prstGeom>
          <a:solidFill>
            <a:srgbClr val="FFFFFF"/>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There is an easier way to remember the rules for using paragraphs effectively</a:t>
            </a:r>
          </a:p>
        </p:txBody>
      </p:sp>
      <p:pic>
        <p:nvPicPr>
          <p:cNvPr id="3" name="Picture 2">
            <a:extLst>
              <a:ext uri="{FF2B5EF4-FFF2-40B4-BE49-F238E27FC236}">
                <a16:creationId xmlns:a16="http://schemas.microsoft.com/office/drawing/2014/main" id="{75F654A4-3221-4D57-8CD9-16AFE8A21714}"/>
              </a:ext>
            </a:extLst>
          </p:cNvPr>
          <p:cNvPicPr>
            <a:picLocks noChangeAspect="1"/>
          </p:cNvPicPr>
          <p:nvPr/>
        </p:nvPicPr>
        <p:blipFill rotWithShape="1">
          <a:blip r:embed="rId2"/>
          <a:srcRect l="13402" t="23709" r="16839" b="19557"/>
          <a:stretch/>
        </p:blipFill>
        <p:spPr>
          <a:xfrm>
            <a:off x="6873863" y="759660"/>
            <a:ext cx="1936928" cy="1278564"/>
          </a:xfrm>
          <a:prstGeom prst="rect">
            <a:avLst/>
          </a:prstGeom>
        </p:spPr>
      </p:pic>
    </p:spTree>
    <p:extLst>
      <p:ext uri="{BB962C8B-B14F-4D97-AF65-F5344CB8AC3E}">
        <p14:creationId xmlns:p14="http://schemas.microsoft.com/office/powerpoint/2010/main" val="2906236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455AEB-CF0E-8466-2C53-36B758745B38}"/>
              </a:ext>
            </a:extLst>
          </p:cNvPr>
          <p:cNvSpPr>
            <a:spLocks noGrp="1"/>
          </p:cNvSpPr>
          <p:nvPr>
            <p:ph idx="1"/>
          </p:nvPr>
        </p:nvSpPr>
        <p:spPr>
          <a:xfrm>
            <a:off x="142513" y="263043"/>
            <a:ext cx="6512930" cy="6184056"/>
          </a:xfrm>
        </p:spPr>
        <p:txBody>
          <a:bodyPr>
            <a:noAutofit/>
          </a:bodyPr>
          <a:lstStyle/>
          <a:p>
            <a:pPr marL="0" indent="0">
              <a:lnSpc>
                <a:spcPct val="107000"/>
              </a:lnSpc>
              <a:spcAft>
                <a:spcPts val="800"/>
              </a:spcAft>
              <a:buNone/>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It felt like there was something missing. Life was great for me: a decent flat, a job that I enjoyed, I was living in a town full of friendly folk and with my family nearby. I should have been happy, but I’d had this nagging feeling at the back of my mind for a while now. Ultimately, the flat was wonderful but often too quiet. </a:t>
            </a:r>
          </a:p>
          <a:p>
            <a:pPr marL="0" indent="0">
              <a:lnSpc>
                <a:spcPct val="107000"/>
              </a:lnSpc>
              <a:spcAft>
                <a:spcPts val="800"/>
              </a:spcAft>
              <a:buNone/>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So now I found myself on the way to the local dog rehoming centre! I’m always filled with a little trepidation when going to these places. They serve a fantastic purpose, but it can be incredibly challenging to see so many saddened and desperate animals, all longing for their own identity with a new owner and a new home. Unsurprisingly, it can be tremendously tough to choose just one animal out of hundreds, but I do believe in some sort of fate, and when you see your future canine, you just know. At least I hoped so.</a:t>
            </a:r>
          </a:p>
          <a:p>
            <a:pPr marL="0" indent="0">
              <a:lnSpc>
                <a:spcPct val="107000"/>
              </a:lnSpc>
              <a:spcAft>
                <a:spcPts val="800"/>
              </a:spcAft>
              <a:buNone/>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Based on the outskirts of my hometown, surrounded by countryside and located close to a dairy farm, the air at the home consisted of smells of fertiliser before a wave of doggy odours hits you. Putting together hundreds of dogs together is never going to greet your nose with pleasant fragrances, and the overwhelming ‘eau du </a:t>
            </a:r>
            <a:r>
              <a:rPr lang="en-GB" sz="900" kern="100" dirty="0" err="1">
                <a:effectLst/>
                <a:latin typeface="Calibri" panose="020F0502020204030204" pitchFamily="34" charset="0"/>
                <a:ea typeface="Calibri" panose="020F0502020204030204" pitchFamily="34" charset="0"/>
                <a:cs typeface="Times New Roman" panose="02020603050405020304" pitchFamily="18" charset="0"/>
              </a:rPr>
              <a:t>parfam</a:t>
            </a:r>
            <a:r>
              <a:rPr lang="en-GB" sz="900" kern="100" dirty="0">
                <a:effectLst/>
                <a:latin typeface="Calibri" panose="020F0502020204030204" pitchFamily="34" charset="0"/>
                <a:ea typeface="Calibri" panose="020F0502020204030204" pitchFamily="34" charset="0"/>
                <a:cs typeface="Times New Roman" panose="02020603050405020304" pitchFamily="18" charset="0"/>
              </a:rPr>
              <a:t>’ is made up of urine, defecation, and cheap meat. When you’ve filled in the numerous piles of paper, put your signature on every dotted line, you’re allowed into the enclosures. </a:t>
            </a:r>
          </a:p>
          <a:p>
            <a:pPr marL="0" indent="0">
              <a:lnSpc>
                <a:spcPct val="107000"/>
              </a:lnSpc>
              <a:spcAft>
                <a:spcPts val="800"/>
              </a:spcAft>
              <a:buNone/>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Walking in a straight line on a faded concrete floor, I felt like a visitor to a particularly intimidating prison, which in some ways I suppose I was. Going past each cage, the howls and whines increased. Some of the animals barked, others lay down and cried. Honestly, I really wanted to take them all home with me, but I knew that was just a far-fetched fantasy.</a:t>
            </a:r>
          </a:p>
          <a:p>
            <a:pPr marL="0" indent="0">
              <a:lnSpc>
                <a:spcPct val="107000"/>
              </a:lnSpc>
              <a:spcAft>
                <a:spcPts val="800"/>
              </a:spcAft>
              <a:buNone/>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Just as I was about to reach the end of the corridor, I noticed a little creature curled up in the corner of their cell. She wasn’t interested in getting my attention, it was as if she was resigned to being bottom of the pile and last in the queue for a new place to live. She was a little Jack Russell-type dog, with a beautiful brown head, a predominantly white body and a large black patch on her back that was shaped similarly to a heart. Was this ordained by some force above? I didn’t know, but I had a good feeling about this one.</a:t>
            </a:r>
          </a:p>
          <a:p>
            <a:pPr marL="0" indent="0">
              <a:lnSpc>
                <a:spcPct val="107000"/>
              </a:lnSpc>
              <a:spcAft>
                <a:spcPts val="800"/>
              </a:spcAft>
              <a:buNone/>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As I walked into her cage, she looked up at me for the first time and her tail immediately began to wag. Its speed accelerated, to the point where I was worried she was going to fly off into the air and disappear for good. She jumped up and put her paws on my knees. If I didn’t know better, I’d say she was smiling at me.</a:t>
            </a:r>
          </a:p>
          <a:p>
            <a:pPr marL="0" indent="0">
              <a:lnSpc>
                <a:spcPct val="107000"/>
              </a:lnSpc>
              <a:spcAft>
                <a:spcPts val="800"/>
              </a:spcAft>
              <a:buNone/>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We headed out for a stroll amongst the fields and trees around the home. She didn’t pull on her lead, even though she was excited to get out of her enclosure. She was the one for me!</a:t>
            </a:r>
          </a:p>
          <a:p>
            <a:pPr marL="0" indent="0">
              <a:lnSpc>
                <a:spcPct val="107000"/>
              </a:lnSpc>
              <a:spcAft>
                <a:spcPts val="800"/>
              </a:spcAft>
              <a:buNone/>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The sun began to head towards the horizon as the daylight was drawing to a close, but what a successful few hours this had been. Having considered giving my new friend a moniker, I went with ‘Lethe’. It’s a bit unusual, isn’t it? It’s the name of a Greek goddess, the goddess of forgotten things, which felt particularly apt for such a beautiful little creature trapped in a prison cell many miles from people. </a:t>
            </a:r>
          </a:p>
          <a:p>
            <a:pPr marL="0" indent="0">
              <a:lnSpc>
                <a:spcPct val="107000"/>
              </a:lnSpc>
              <a:spcAft>
                <a:spcPts val="800"/>
              </a:spcAft>
              <a:buNone/>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Finally, I helped her into the back of my car and attached her to the special harness fitted in the back seat. Smiling at Lethe, we drove off, both on our way to our new lives</a:t>
            </a: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900" dirty="0"/>
          </a:p>
        </p:txBody>
      </p:sp>
    </p:spTree>
    <p:extLst>
      <p:ext uri="{BB962C8B-B14F-4D97-AF65-F5344CB8AC3E}">
        <p14:creationId xmlns:p14="http://schemas.microsoft.com/office/powerpoint/2010/main" val="3254519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7F8F1F6-66FC-B5A7-F951-21316C198426}"/>
              </a:ext>
            </a:extLst>
          </p:cNvPr>
          <p:cNvSpPr/>
          <p:nvPr/>
        </p:nvSpPr>
        <p:spPr>
          <a:xfrm>
            <a:off x="468507" y="1014977"/>
            <a:ext cx="1802034" cy="493597"/>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The narrator visits the local dog centre.</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038218BC-58C7-AF09-4FA1-B94FA1C86F97}"/>
              </a:ext>
            </a:extLst>
          </p:cNvPr>
          <p:cNvSpPr/>
          <p:nvPr/>
        </p:nvSpPr>
        <p:spPr>
          <a:xfrm>
            <a:off x="468507" y="1726815"/>
            <a:ext cx="1802034" cy="493597"/>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The narrator describes the local dog centre.</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F3156DB0-3764-D201-A560-305DFF694D54}"/>
              </a:ext>
            </a:extLst>
          </p:cNvPr>
          <p:cNvSpPr/>
          <p:nvPr/>
        </p:nvSpPr>
        <p:spPr>
          <a:xfrm>
            <a:off x="468507" y="2446012"/>
            <a:ext cx="1802034" cy="493597"/>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The narrator describes the local dog centre.</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80A75660-F028-97AE-F079-BFCF30C8E6A2}"/>
              </a:ext>
            </a:extLst>
          </p:cNvPr>
          <p:cNvSpPr/>
          <p:nvPr/>
        </p:nvSpPr>
        <p:spPr>
          <a:xfrm>
            <a:off x="481985" y="3147014"/>
            <a:ext cx="1802034" cy="493597"/>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The narrator notices one specific dog.</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664972AB-D969-5FA0-AFAB-EF08412FC1D5}"/>
              </a:ext>
            </a:extLst>
          </p:cNvPr>
          <p:cNvSpPr/>
          <p:nvPr/>
        </p:nvSpPr>
        <p:spPr>
          <a:xfrm>
            <a:off x="481985" y="3861220"/>
            <a:ext cx="1802034" cy="493597"/>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The narrator describes meeting the dog.</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99DA94E9-1B51-96AE-B4DD-8BF4BCB1AE25}"/>
              </a:ext>
            </a:extLst>
          </p:cNvPr>
          <p:cNvSpPr/>
          <p:nvPr/>
        </p:nvSpPr>
        <p:spPr>
          <a:xfrm>
            <a:off x="511091" y="4526101"/>
            <a:ext cx="1802034" cy="493597"/>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The narrator walks the dog.</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0E265A6F-83AD-4F5E-AC9E-766D329D0871}"/>
              </a:ext>
            </a:extLst>
          </p:cNvPr>
          <p:cNvSpPr/>
          <p:nvPr/>
        </p:nvSpPr>
        <p:spPr>
          <a:xfrm>
            <a:off x="511091" y="5257219"/>
            <a:ext cx="1802034" cy="493597"/>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The narrator gives the dog a name.</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Arrow: Down 10">
            <a:extLst>
              <a:ext uri="{FF2B5EF4-FFF2-40B4-BE49-F238E27FC236}">
                <a16:creationId xmlns:a16="http://schemas.microsoft.com/office/drawing/2014/main" id="{5E01601C-8D2C-5827-5A21-9E899615DCCB}"/>
              </a:ext>
            </a:extLst>
          </p:cNvPr>
          <p:cNvSpPr/>
          <p:nvPr/>
        </p:nvSpPr>
        <p:spPr>
          <a:xfrm>
            <a:off x="1203767" y="1518732"/>
            <a:ext cx="416689" cy="216225"/>
          </a:xfrm>
          <a:prstGeom prst="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row: Down 11">
            <a:extLst>
              <a:ext uri="{FF2B5EF4-FFF2-40B4-BE49-F238E27FC236}">
                <a16:creationId xmlns:a16="http://schemas.microsoft.com/office/drawing/2014/main" id="{2CCF9CBE-8B71-BCB9-8582-B26D8A25DE1A}"/>
              </a:ext>
            </a:extLst>
          </p:cNvPr>
          <p:cNvSpPr/>
          <p:nvPr/>
        </p:nvSpPr>
        <p:spPr>
          <a:xfrm>
            <a:off x="1203764" y="2225030"/>
            <a:ext cx="416689" cy="216225"/>
          </a:xfrm>
          <a:prstGeom prst="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Arrow: Down 12">
            <a:extLst>
              <a:ext uri="{FF2B5EF4-FFF2-40B4-BE49-F238E27FC236}">
                <a16:creationId xmlns:a16="http://schemas.microsoft.com/office/drawing/2014/main" id="{3C34E24C-0E94-3BD9-F8CD-759777568C12}"/>
              </a:ext>
            </a:extLst>
          </p:cNvPr>
          <p:cNvSpPr/>
          <p:nvPr/>
        </p:nvSpPr>
        <p:spPr>
          <a:xfrm>
            <a:off x="1219050" y="2925841"/>
            <a:ext cx="416689" cy="234941"/>
          </a:xfrm>
          <a:prstGeom prst="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row: Down 13">
            <a:extLst>
              <a:ext uri="{FF2B5EF4-FFF2-40B4-BE49-F238E27FC236}">
                <a16:creationId xmlns:a16="http://schemas.microsoft.com/office/drawing/2014/main" id="{3203EBF0-19DA-5A6A-1344-53D9BC8BF649}"/>
              </a:ext>
            </a:extLst>
          </p:cNvPr>
          <p:cNvSpPr/>
          <p:nvPr/>
        </p:nvSpPr>
        <p:spPr>
          <a:xfrm>
            <a:off x="1219050" y="3657228"/>
            <a:ext cx="416689" cy="216225"/>
          </a:xfrm>
          <a:prstGeom prst="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Arrow: Down 14">
            <a:extLst>
              <a:ext uri="{FF2B5EF4-FFF2-40B4-BE49-F238E27FC236}">
                <a16:creationId xmlns:a16="http://schemas.microsoft.com/office/drawing/2014/main" id="{8511E935-82DA-D1E1-4422-2271A4B883A0}"/>
              </a:ext>
            </a:extLst>
          </p:cNvPr>
          <p:cNvSpPr/>
          <p:nvPr/>
        </p:nvSpPr>
        <p:spPr>
          <a:xfrm>
            <a:off x="1203764" y="4319098"/>
            <a:ext cx="416689" cy="193471"/>
          </a:xfrm>
          <a:prstGeom prst="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Arrow: Down 15">
            <a:extLst>
              <a:ext uri="{FF2B5EF4-FFF2-40B4-BE49-F238E27FC236}">
                <a16:creationId xmlns:a16="http://schemas.microsoft.com/office/drawing/2014/main" id="{17E57EA5-F04D-6128-8670-5682D14DC1AD}"/>
              </a:ext>
            </a:extLst>
          </p:cNvPr>
          <p:cNvSpPr/>
          <p:nvPr/>
        </p:nvSpPr>
        <p:spPr>
          <a:xfrm>
            <a:off x="1219050" y="4997029"/>
            <a:ext cx="416689" cy="260190"/>
          </a:xfrm>
          <a:prstGeom prst="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74EE3FCF-01EE-AC09-062C-E00E9078CD39}"/>
              </a:ext>
            </a:extLst>
          </p:cNvPr>
          <p:cNvSpPr/>
          <p:nvPr/>
        </p:nvSpPr>
        <p:spPr>
          <a:xfrm>
            <a:off x="485693" y="266273"/>
            <a:ext cx="1802034" cy="493597"/>
          </a:xfrm>
          <a:prstGeom prst="round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The narrator hints at their sadness.</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Arrow: Down 17">
            <a:extLst>
              <a:ext uri="{FF2B5EF4-FFF2-40B4-BE49-F238E27FC236}">
                <a16:creationId xmlns:a16="http://schemas.microsoft.com/office/drawing/2014/main" id="{20808572-6322-C9DA-2F70-C6DFEC077CF7}"/>
              </a:ext>
            </a:extLst>
          </p:cNvPr>
          <p:cNvSpPr/>
          <p:nvPr/>
        </p:nvSpPr>
        <p:spPr>
          <a:xfrm>
            <a:off x="1203763" y="769241"/>
            <a:ext cx="416689" cy="264036"/>
          </a:xfrm>
          <a:prstGeom prst="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09BFA862-3DEC-6BA3-A38D-1740242EA57D}"/>
              </a:ext>
            </a:extLst>
          </p:cNvPr>
          <p:cNvSpPr/>
          <p:nvPr/>
        </p:nvSpPr>
        <p:spPr>
          <a:xfrm>
            <a:off x="511090" y="6007662"/>
            <a:ext cx="1802034" cy="493597"/>
          </a:xfrm>
          <a:prstGeom prst="round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The narrator and his new dog head home together.</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Arrow: Down 19">
            <a:extLst>
              <a:ext uri="{FF2B5EF4-FFF2-40B4-BE49-F238E27FC236}">
                <a16:creationId xmlns:a16="http://schemas.microsoft.com/office/drawing/2014/main" id="{9D11EA97-3235-1DDE-C1CC-E59BE628E02C}"/>
              </a:ext>
            </a:extLst>
          </p:cNvPr>
          <p:cNvSpPr/>
          <p:nvPr/>
        </p:nvSpPr>
        <p:spPr>
          <a:xfrm>
            <a:off x="1219049" y="5763719"/>
            <a:ext cx="416689" cy="264036"/>
          </a:xfrm>
          <a:prstGeom prst="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descr="A yellow face with blue tears&#10;&#10;AI-generated content may be incorrect.">
            <a:extLst>
              <a:ext uri="{FF2B5EF4-FFF2-40B4-BE49-F238E27FC236}">
                <a16:creationId xmlns:a16="http://schemas.microsoft.com/office/drawing/2014/main" id="{A5666DA8-48E7-2E76-C2A5-37FDD957F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2514" y="266273"/>
            <a:ext cx="477452" cy="477452"/>
          </a:xfrm>
          <a:prstGeom prst="rect">
            <a:avLst/>
          </a:prstGeom>
        </p:spPr>
      </p:pic>
      <p:pic>
        <p:nvPicPr>
          <p:cNvPr id="23" name="Picture 22" descr="A yellow face with blue tears&#10;&#10;AI-generated content may be incorrect.">
            <a:extLst>
              <a:ext uri="{FF2B5EF4-FFF2-40B4-BE49-F238E27FC236}">
                <a16:creationId xmlns:a16="http://schemas.microsoft.com/office/drawing/2014/main" id="{9E917E59-C38C-69BB-7E22-527FB0E619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2510" y="1014977"/>
            <a:ext cx="477452" cy="477452"/>
          </a:xfrm>
          <a:prstGeom prst="rect">
            <a:avLst/>
          </a:prstGeom>
        </p:spPr>
      </p:pic>
      <p:pic>
        <p:nvPicPr>
          <p:cNvPr id="24" name="Picture 23" descr="A yellow face with blue tears&#10;&#10;AI-generated content may be incorrect.">
            <a:extLst>
              <a:ext uri="{FF2B5EF4-FFF2-40B4-BE49-F238E27FC236}">
                <a16:creationId xmlns:a16="http://schemas.microsoft.com/office/drawing/2014/main" id="{597329A3-BDC1-8B74-CF4E-02E75B80C6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2510" y="1734887"/>
            <a:ext cx="477452" cy="477452"/>
          </a:xfrm>
          <a:prstGeom prst="rect">
            <a:avLst/>
          </a:prstGeom>
        </p:spPr>
      </p:pic>
      <p:pic>
        <p:nvPicPr>
          <p:cNvPr id="25" name="Picture 24" descr="A yellow face with blue tears&#10;&#10;AI-generated content may be incorrect.">
            <a:extLst>
              <a:ext uri="{FF2B5EF4-FFF2-40B4-BE49-F238E27FC236}">
                <a16:creationId xmlns:a16="http://schemas.microsoft.com/office/drawing/2014/main" id="{93628FA5-8571-BC2A-E5B3-265E2B686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4077" y="2441255"/>
            <a:ext cx="477452" cy="477452"/>
          </a:xfrm>
          <a:prstGeom prst="rect">
            <a:avLst/>
          </a:prstGeom>
        </p:spPr>
      </p:pic>
      <p:pic>
        <p:nvPicPr>
          <p:cNvPr id="27" name="Picture 26" descr="A yellow face with a teardrop&#10;&#10;AI-generated content may be incorrect.">
            <a:extLst>
              <a:ext uri="{FF2B5EF4-FFF2-40B4-BE49-F238E27FC236}">
                <a16:creationId xmlns:a16="http://schemas.microsoft.com/office/drawing/2014/main" id="{94A95FC1-0CBD-AA04-5F8E-666725AA18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077" y="3176751"/>
            <a:ext cx="477452" cy="477452"/>
          </a:xfrm>
          <a:prstGeom prst="rect">
            <a:avLst/>
          </a:prstGeom>
        </p:spPr>
      </p:pic>
      <p:pic>
        <p:nvPicPr>
          <p:cNvPr id="29" name="Picture 28" descr="A yellow smiley face with green eyes and a black background&#10;&#10;AI-generated content may be incorrect.">
            <a:extLst>
              <a:ext uri="{FF2B5EF4-FFF2-40B4-BE49-F238E27FC236}">
                <a16:creationId xmlns:a16="http://schemas.microsoft.com/office/drawing/2014/main" id="{05305AF2-C724-388C-F6B4-AF940F1A83A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627" b="96718" l="8125" r="92891">
                        <a14:foregroundMark x1="50313" y1="92142" x2="50313" y2="92142"/>
                        <a14:foregroundMark x1="8281" y1="47927" x2="8281" y2="47927"/>
                        <a14:foregroundMark x1="52891" y1="3713" x2="52891" y2="3713"/>
                        <a14:foregroundMark x1="92891" y1="43351" x2="92891" y2="43351"/>
                        <a14:foregroundMark x1="54609" y1="96718" x2="54609" y2="96718"/>
                      </a14:backgroundRemoval>
                    </a14:imgEffect>
                  </a14:imgLayer>
                </a14:imgProps>
              </a:ext>
              <a:ext uri="{28A0092B-C50C-407E-A947-70E740481C1C}">
                <a14:useLocalDpi xmlns:a14="http://schemas.microsoft.com/office/drawing/2010/main" val="0"/>
              </a:ext>
            </a:extLst>
          </a:blip>
          <a:stretch>
            <a:fillRect/>
          </a:stretch>
        </p:blipFill>
        <p:spPr>
          <a:xfrm>
            <a:off x="2462510" y="3861220"/>
            <a:ext cx="477452" cy="431945"/>
          </a:xfrm>
          <a:prstGeom prst="rect">
            <a:avLst/>
          </a:prstGeom>
        </p:spPr>
      </p:pic>
      <p:pic>
        <p:nvPicPr>
          <p:cNvPr id="30" name="Picture 29" descr="A yellow smiley face with green eyes and a black background&#10;&#10;AI-generated content may be incorrect.">
            <a:extLst>
              <a:ext uri="{FF2B5EF4-FFF2-40B4-BE49-F238E27FC236}">
                <a16:creationId xmlns:a16="http://schemas.microsoft.com/office/drawing/2014/main" id="{CF878BF8-455E-8246-31D9-241D13D81A1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627" b="96718" l="8125" r="92891">
                        <a14:foregroundMark x1="50313" y1="92142" x2="50313" y2="92142"/>
                        <a14:foregroundMark x1="8281" y1="47927" x2="8281" y2="47927"/>
                        <a14:foregroundMark x1="52891" y1="3713" x2="52891" y2="3713"/>
                        <a14:foregroundMark x1="92891" y1="43351" x2="92891" y2="43351"/>
                        <a14:foregroundMark x1="54609" y1="96718" x2="54609" y2="96718"/>
                      </a14:backgroundRemoval>
                    </a14:imgEffect>
                  </a14:imgLayer>
                </a14:imgProps>
              </a:ext>
              <a:ext uri="{28A0092B-C50C-407E-A947-70E740481C1C}">
                <a14:useLocalDpi xmlns:a14="http://schemas.microsoft.com/office/drawing/2010/main" val="0"/>
              </a:ext>
            </a:extLst>
          </a:blip>
          <a:stretch>
            <a:fillRect/>
          </a:stretch>
        </p:blipFill>
        <p:spPr>
          <a:xfrm>
            <a:off x="2474077" y="4556926"/>
            <a:ext cx="477452" cy="431945"/>
          </a:xfrm>
          <a:prstGeom prst="rect">
            <a:avLst/>
          </a:prstGeom>
        </p:spPr>
      </p:pic>
      <p:pic>
        <p:nvPicPr>
          <p:cNvPr id="31" name="Picture 30" descr="A yellow smiley face with green eyes and a black background&#10;&#10;AI-generated content may be incorrect.">
            <a:extLst>
              <a:ext uri="{FF2B5EF4-FFF2-40B4-BE49-F238E27FC236}">
                <a16:creationId xmlns:a16="http://schemas.microsoft.com/office/drawing/2014/main" id="{E1455897-3E67-1A31-01AB-15575388CFA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627" b="96718" l="8125" r="92891">
                        <a14:foregroundMark x1="50313" y1="92142" x2="50313" y2="92142"/>
                        <a14:foregroundMark x1="8281" y1="47927" x2="8281" y2="47927"/>
                        <a14:foregroundMark x1="52891" y1="3713" x2="52891" y2="3713"/>
                        <a14:foregroundMark x1="92891" y1="43351" x2="92891" y2="43351"/>
                        <a14:foregroundMark x1="54609" y1="96718" x2="54609" y2="96718"/>
                      </a14:backgroundRemoval>
                    </a14:imgEffect>
                  </a14:imgLayer>
                </a14:imgProps>
              </a:ext>
              <a:ext uri="{28A0092B-C50C-407E-A947-70E740481C1C}">
                <a14:useLocalDpi xmlns:a14="http://schemas.microsoft.com/office/drawing/2010/main" val="0"/>
              </a:ext>
            </a:extLst>
          </a:blip>
          <a:stretch>
            <a:fillRect/>
          </a:stretch>
        </p:blipFill>
        <p:spPr>
          <a:xfrm>
            <a:off x="2474077" y="5303084"/>
            <a:ext cx="477452" cy="431945"/>
          </a:xfrm>
          <a:prstGeom prst="rect">
            <a:avLst/>
          </a:prstGeom>
        </p:spPr>
      </p:pic>
      <p:pic>
        <p:nvPicPr>
          <p:cNvPr id="33" name="Picture 32" descr="A smiley face with sunglasses&#10;&#10;AI-generated content may be incorrect.">
            <a:extLst>
              <a:ext uri="{FF2B5EF4-FFF2-40B4-BE49-F238E27FC236}">
                <a16:creationId xmlns:a16="http://schemas.microsoft.com/office/drawing/2014/main" id="{82F60F72-A190-5638-BC16-49F7F5ECDA6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756" b="92642" l="1875" r="99063">
                        <a14:foregroundMark x1="71797" y1="9448" x2="71797" y2="9448"/>
                        <a14:foregroundMark x1="55234" y1="6104" x2="55234" y2="6104"/>
                        <a14:foregroundMark x1="46250" y1="1839" x2="46250" y2="1839"/>
                        <a14:foregroundMark x1="92891" y1="35953" x2="92891" y2="35953"/>
                        <a14:foregroundMark x1="8047" y1="45736" x2="8047" y2="45736"/>
                        <a14:foregroundMark x1="8828" y1="31355" x2="8828" y2="31355"/>
                        <a14:foregroundMark x1="5703" y1="48244" x2="5703" y2="48244"/>
                        <a14:foregroundMark x1="10234" y1="29849" x2="10234" y2="29849"/>
                        <a14:foregroundMark x1="7734" y1="32776" x2="7734" y2="32776"/>
                        <a14:foregroundMark x1="8984" y1="35953" x2="8984" y2="35953"/>
                        <a14:foregroundMark x1="9141" y1="38127" x2="9141" y2="38127"/>
                        <a14:foregroundMark x1="7422" y1="33612" x2="7422" y2="33612"/>
                        <a14:foregroundMark x1="13438" y1="28344" x2="13438" y2="28344"/>
                        <a14:foregroundMark x1="5703" y1="29348" x2="5703" y2="29348"/>
                        <a14:foregroundMark x1="5234" y1="31020" x2="5234" y2="31020"/>
                        <a14:foregroundMark x1="3984" y1="32107" x2="3984" y2="32107"/>
                        <a14:foregroundMark x1="4297" y1="31940" x2="4297" y2="31940"/>
                        <a14:foregroundMark x1="4297" y1="31940" x2="4297" y2="31940"/>
                        <a14:foregroundMark x1="4297" y1="31689" x2="4297" y2="31689"/>
                        <a14:foregroundMark x1="2344" y1="30184" x2="2344" y2="30184"/>
                        <a14:foregroundMark x1="3359" y1="32107" x2="3359" y2="32107"/>
                        <a14:foregroundMark x1="3516" y1="33445" x2="3516" y2="33445"/>
                        <a14:foregroundMark x1="3125" y1="31522" x2="3125" y2="31522"/>
                        <a14:foregroundMark x1="4766" y1="29013" x2="4766" y2="29013"/>
                        <a14:foregroundMark x1="2188" y1="31187" x2="2188" y2="31187"/>
                        <a14:foregroundMark x1="4297" y1="30686" x2="4297" y2="30686"/>
                        <a14:foregroundMark x1="2031" y1="32943" x2="2031" y2="32943"/>
                        <a14:foregroundMark x1="3984" y1="34615" x2="3984" y2="34615"/>
                        <a14:foregroundMark x1="3359" y1="34281" x2="3359" y2="34281"/>
                        <a14:foregroundMark x1="3125" y1="29515" x2="3125" y2="29515"/>
                        <a14:foregroundMark x1="94922" y1="45736" x2="94922" y2="45736"/>
                        <a14:foregroundMark x1="99063" y1="32274" x2="99063" y2="32274"/>
                        <a14:foregroundMark x1="50625" y1="92642" x2="50625" y2="92642"/>
                      </a14:backgroundRemoval>
                    </a14:imgEffect>
                  </a14:imgLayer>
                </a14:imgProps>
              </a:ext>
              <a:ext uri="{28A0092B-C50C-407E-A947-70E740481C1C}">
                <a14:useLocalDpi xmlns:a14="http://schemas.microsoft.com/office/drawing/2010/main" val="0"/>
              </a:ext>
            </a:extLst>
          </a:blip>
          <a:stretch>
            <a:fillRect/>
          </a:stretch>
        </p:blipFill>
        <p:spPr>
          <a:xfrm>
            <a:off x="2485648" y="6031400"/>
            <a:ext cx="477452" cy="446119"/>
          </a:xfrm>
          <a:prstGeom prst="rect">
            <a:avLst/>
          </a:prstGeom>
        </p:spPr>
      </p:pic>
      <p:sp>
        <p:nvSpPr>
          <p:cNvPr id="34" name="TextBox 33">
            <a:extLst>
              <a:ext uri="{FF2B5EF4-FFF2-40B4-BE49-F238E27FC236}">
                <a16:creationId xmlns:a16="http://schemas.microsoft.com/office/drawing/2014/main" id="{7B0C0C37-E8C7-5A45-4F59-C92D389CDC01}"/>
              </a:ext>
            </a:extLst>
          </p:cNvPr>
          <p:cNvSpPr txBox="1"/>
          <p:nvPr/>
        </p:nvSpPr>
        <p:spPr>
          <a:xfrm>
            <a:off x="3796496" y="504999"/>
            <a:ext cx="4595150" cy="5632311"/>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structure of the story is designed to keep us engaged by building up to the happy ending.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narrator starts off very sad and offers a pretty miserable description of the dog rescue centre, but when he meets one specific dog, he begins to feel happier.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His happiness only increases towards the end, and the ending shows him now joyful that he has found his new pet.</a:t>
            </a:r>
          </a:p>
        </p:txBody>
      </p:sp>
    </p:spTree>
    <p:extLst>
      <p:ext uri="{BB962C8B-B14F-4D97-AF65-F5344CB8AC3E}">
        <p14:creationId xmlns:p14="http://schemas.microsoft.com/office/powerpoint/2010/main" val="1769130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5B2295-CE0E-4E3B-93FE-F90F582BD5C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768009">
            <a:off x="5353132" y="2564195"/>
            <a:ext cx="3397268" cy="2547951"/>
          </a:xfrm>
          <a:prstGeom prst="rect">
            <a:avLst/>
          </a:prstGeom>
          <a:ln w="38100">
            <a:solidFill>
              <a:srgbClr val="7030A0"/>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B3E01D6B-E8F2-4875-9108-0950C8609BF4}"/>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lang="en-GB" sz="2800" dirty="0"/>
              <a:t>However, being able to make paragraphs ‘seamless’ and ‘flow’ into each other is quite a skill</a:t>
            </a:r>
          </a:p>
        </p:txBody>
      </p:sp>
      <p:sp>
        <p:nvSpPr>
          <p:cNvPr id="3" name="Content Placeholder 2">
            <a:extLst>
              <a:ext uri="{FF2B5EF4-FFF2-40B4-BE49-F238E27FC236}">
                <a16:creationId xmlns:a16="http://schemas.microsoft.com/office/drawing/2014/main" id="{52971ED7-EE61-47AC-89DA-3908A5B7017A}"/>
              </a:ext>
            </a:extLst>
          </p:cNvPr>
          <p:cNvSpPr>
            <a:spLocks noGrp="1"/>
          </p:cNvSpPr>
          <p:nvPr>
            <p:ph idx="1"/>
          </p:nvPr>
        </p:nvSpPr>
        <p:spPr>
          <a:xfrm>
            <a:off x="628650" y="1825625"/>
            <a:ext cx="5293848" cy="4351338"/>
          </a:xfrm>
          <a:solidFill>
            <a:schemeClr val="bg1"/>
          </a:solidFill>
          <a:ln w="38100">
            <a:solidFill>
              <a:srgbClr val="00B050"/>
            </a:solidFill>
          </a:ln>
          <a:effectLst>
            <a:outerShdw blurRad="50800" dist="38100" dir="2700000" algn="tl" rotWithShape="0">
              <a:prstClr val="black">
                <a:alpha val="40000"/>
              </a:prstClr>
            </a:outerShdw>
          </a:effectLst>
        </p:spPr>
        <p:txBody>
          <a:bodyPr>
            <a:normAutofit/>
          </a:bodyPr>
          <a:lstStyle/>
          <a:p>
            <a:pPr marL="0" indent="0">
              <a:buNone/>
            </a:pPr>
            <a:r>
              <a:rPr lang="en-GB" sz="3600" dirty="0">
                <a:solidFill>
                  <a:srgbClr val="7030A0"/>
                </a:solidFill>
              </a:rPr>
              <a:t>On your worksheet, explain how the writer is able to link each set of paragraphs together.</a:t>
            </a:r>
          </a:p>
          <a:p>
            <a:pPr marL="0" indent="0">
              <a:buNone/>
            </a:pPr>
            <a:endParaRPr lang="en-GB" sz="3600" dirty="0">
              <a:solidFill>
                <a:srgbClr val="7030A0"/>
              </a:solidFill>
            </a:endParaRPr>
          </a:p>
          <a:p>
            <a:pPr marL="0" indent="0">
              <a:buNone/>
            </a:pPr>
            <a:r>
              <a:rPr lang="en-GB" sz="3600" b="1" dirty="0">
                <a:solidFill>
                  <a:srgbClr val="7030A0"/>
                </a:solidFill>
              </a:rPr>
              <a:t>Bonus Challenge: Explain how each link may help to affect readers.</a:t>
            </a:r>
          </a:p>
          <a:p>
            <a:pPr marL="0" indent="0">
              <a:buNone/>
            </a:pPr>
            <a:endParaRPr lang="en-GB" sz="3600" dirty="0"/>
          </a:p>
          <a:p>
            <a:pPr marL="0" indent="0">
              <a:buNone/>
            </a:pPr>
            <a:endParaRPr lang="en-GB" sz="3600" dirty="0"/>
          </a:p>
        </p:txBody>
      </p:sp>
    </p:spTree>
    <p:extLst>
      <p:ext uri="{BB962C8B-B14F-4D97-AF65-F5344CB8AC3E}">
        <p14:creationId xmlns:p14="http://schemas.microsoft.com/office/powerpoint/2010/main" val="760062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814E92E6-46A5-439A-BA97-379B5E1AE383}"/>
              </a:ext>
            </a:extLst>
          </p:cNvPr>
          <p:cNvSpPr txBox="1"/>
          <p:nvPr/>
        </p:nvSpPr>
        <p:spPr>
          <a:xfrm>
            <a:off x="4965895" y="3607507"/>
            <a:ext cx="4065562" cy="821539"/>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noAutofit/>
          </a:bodyPr>
          <a:lstStyle/>
          <a:p>
            <a:r>
              <a:rPr lang="en-GB" sz="1100" dirty="0"/>
              <a:t>How is the writer able to link these paragraphs?</a:t>
            </a:r>
          </a:p>
        </p:txBody>
      </p:sp>
      <p:sp>
        <p:nvSpPr>
          <p:cNvPr id="5" name="Rectangle 4">
            <a:extLst>
              <a:ext uri="{FF2B5EF4-FFF2-40B4-BE49-F238E27FC236}">
                <a16:creationId xmlns:a16="http://schemas.microsoft.com/office/drawing/2014/main" id="{2CE2D709-F2BE-499A-B413-04661116F4BF}"/>
              </a:ext>
            </a:extLst>
          </p:cNvPr>
          <p:cNvSpPr/>
          <p:nvPr/>
        </p:nvSpPr>
        <p:spPr>
          <a:xfrm>
            <a:off x="260252" y="210473"/>
            <a:ext cx="4572000" cy="92929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spAutoFit/>
          </a:bodyPr>
          <a:lstStyle/>
          <a:p>
            <a:pPr marL="0" indent="0">
              <a:lnSpc>
                <a:spcPct val="107000"/>
              </a:lnSpc>
              <a:spcAft>
                <a:spcPts val="800"/>
              </a:spcAft>
              <a:buNone/>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It felt like there was something missing. Life was great for me: a decent flat, a job that I enjoyed, I was living in a town full of friendly folk and with my family nearby. I should have been happy, but I’d had this nagging feeling at the back of my mind for a while now. Ultimately, the flat was wonderful but often too quiet. </a:t>
            </a:r>
          </a:p>
          <a:p>
            <a:pPr marL="0" indent="0">
              <a:lnSpc>
                <a:spcPct val="107000"/>
              </a:lnSpc>
              <a:spcAft>
                <a:spcPts val="800"/>
              </a:spcAft>
              <a:buNone/>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So now I found myself on the way to the local dog rehoming centre!</a:t>
            </a:r>
            <a:endParaRPr lang="en-GB" sz="900" dirty="0"/>
          </a:p>
        </p:txBody>
      </p:sp>
      <p:sp>
        <p:nvSpPr>
          <p:cNvPr id="7" name="Rectangle 6">
            <a:extLst>
              <a:ext uri="{FF2B5EF4-FFF2-40B4-BE49-F238E27FC236}">
                <a16:creationId xmlns:a16="http://schemas.microsoft.com/office/drawing/2014/main" id="{02120C6C-9E9C-44C7-A881-BA7037495FC3}"/>
              </a:ext>
            </a:extLst>
          </p:cNvPr>
          <p:cNvSpPr/>
          <p:nvPr/>
        </p:nvSpPr>
        <p:spPr>
          <a:xfrm>
            <a:off x="253218" y="1235255"/>
            <a:ext cx="4572000" cy="122443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spAutoFit/>
          </a:bodyPr>
          <a:lstStyle/>
          <a:p>
            <a:pPr marL="0" indent="0">
              <a:lnSpc>
                <a:spcPct val="107000"/>
              </a:lnSpc>
              <a:spcAft>
                <a:spcPts val="800"/>
              </a:spcAft>
              <a:buNone/>
            </a:pPr>
            <a:r>
              <a:rPr lang="en-GB" sz="1050" kern="100" dirty="0">
                <a:effectLst/>
                <a:latin typeface="Calibri" panose="020F0502020204030204" pitchFamily="34" charset="0"/>
                <a:ea typeface="Calibri" panose="020F0502020204030204" pitchFamily="34" charset="0"/>
                <a:cs typeface="Times New Roman" panose="02020603050405020304" pitchFamily="18" charset="0"/>
              </a:rPr>
              <a:t>Unsurprisingly, it can be tremendously tough to choose just one animal out of hundreds, but I do believe in some sort of fate, and when you see your future canine, you just know. At least I hoped so.</a:t>
            </a:r>
          </a:p>
          <a:p>
            <a:pPr marL="0" indent="0">
              <a:lnSpc>
                <a:spcPct val="107000"/>
              </a:lnSpc>
              <a:spcAft>
                <a:spcPts val="800"/>
              </a:spcAft>
              <a:buNone/>
            </a:pPr>
            <a:r>
              <a:rPr lang="en-GB" sz="1050" kern="100" dirty="0">
                <a:effectLst/>
                <a:latin typeface="Calibri" panose="020F0502020204030204" pitchFamily="34" charset="0"/>
                <a:ea typeface="Calibri" panose="020F0502020204030204" pitchFamily="34" charset="0"/>
                <a:cs typeface="Times New Roman" panose="02020603050405020304" pitchFamily="18" charset="0"/>
              </a:rPr>
              <a:t>Based on the outskirts of my hometown, surrounded by countryside and located close to a dairy farm, the air at the home consisted of smells of fertiliser before a wave of doggy odours hits you.</a:t>
            </a:r>
            <a:endParaRPr lang="en-GB" sz="1050" dirty="0"/>
          </a:p>
        </p:txBody>
      </p:sp>
      <p:sp>
        <p:nvSpPr>
          <p:cNvPr id="9" name="Rectangle 8">
            <a:extLst>
              <a:ext uri="{FF2B5EF4-FFF2-40B4-BE49-F238E27FC236}">
                <a16:creationId xmlns:a16="http://schemas.microsoft.com/office/drawing/2014/main" id="{949B8686-EC3A-43EF-A24C-917B256297CD}"/>
              </a:ext>
            </a:extLst>
          </p:cNvPr>
          <p:cNvSpPr/>
          <p:nvPr/>
        </p:nvSpPr>
        <p:spPr>
          <a:xfrm>
            <a:off x="253218" y="2550709"/>
            <a:ext cx="4572000" cy="91146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spAutoFit/>
          </a:bodyPr>
          <a:lstStyle/>
          <a:p>
            <a:pPr marL="0" indent="0">
              <a:lnSpc>
                <a:spcPct val="107000"/>
              </a:lnSpc>
              <a:spcAft>
                <a:spcPts val="800"/>
              </a:spcAft>
              <a:buNone/>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When you’ve filled in the numerous piles of paper, put your signature on every dotted line, you’re allowed into the enclosures. </a:t>
            </a:r>
          </a:p>
          <a:p>
            <a:pPr marL="0" indent="0">
              <a:lnSpc>
                <a:spcPct val="107000"/>
              </a:lnSpc>
              <a:spcAft>
                <a:spcPts val="800"/>
              </a:spcAft>
              <a:buNone/>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Walking in a straight line on a faded concrete floor, I felt like a visitor to a particularly intimidating prison, which in some ways I suppose I was.</a:t>
            </a:r>
            <a:endParaRPr lang="en-GB" sz="1100" dirty="0"/>
          </a:p>
        </p:txBody>
      </p:sp>
      <p:sp>
        <p:nvSpPr>
          <p:cNvPr id="11" name="Rectangle 10">
            <a:extLst>
              <a:ext uri="{FF2B5EF4-FFF2-40B4-BE49-F238E27FC236}">
                <a16:creationId xmlns:a16="http://schemas.microsoft.com/office/drawing/2014/main" id="{AEAA91C5-EE29-4F9A-A784-1566D543F786}"/>
              </a:ext>
            </a:extLst>
          </p:cNvPr>
          <p:cNvSpPr/>
          <p:nvPr/>
        </p:nvSpPr>
        <p:spPr>
          <a:xfrm>
            <a:off x="253218" y="3642677"/>
            <a:ext cx="4572000" cy="846257"/>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spAutoFit/>
          </a:bodyPr>
          <a:lstStyle/>
          <a:p>
            <a:pPr marL="0" indent="0">
              <a:lnSpc>
                <a:spcPct val="107000"/>
              </a:lnSpc>
              <a:spcAft>
                <a:spcPts val="800"/>
              </a:spcAft>
              <a:buNone/>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Honestly, I really wanted to take them all home with me, but I knew that was just a far-fetched fantasy.</a:t>
            </a:r>
          </a:p>
          <a:p>
            <a:pPr marL="0" indent="0">
              <a:lnSpc>
                <a:spcPct val="107000"/>
              </a:lnSpc>
              <a:spcAft>
                <a:spcPts val="800"/>
              </a:spcAft>
              <a:buNone/>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Just as I was about to reach the end of the corridor, I noticed a little creature curled up in the corner of their cell.</a:t>
            </a:r>
            <a:endParaRPr lang="en-GB" sz="1000" dirty="0"/>
          </a:p>
        </p:txBody>
      </p:sp>
      <p:sp>
        <p:nvSpPr>
          <p:cNvPr id="13" name="Rectangle 12">
            <a:extLst>
              <a:ext uri="{FF2B5EF4-FFF2-40B4-BE49-F238E27FC236}">
                <a16:creationId xmlns:a16="http://schemas.microsoft.com/office/drawing/2014/main" id="{E0658534-185E-4901-9814-32C48ECDF332}"/>
              </a:ext>
            </a:extLst>
          </p:cNvPr>
          <p:cNvSpPr/>
          <p:nvPr/>
        </p:nvSpPr>
        <p:spPr>
          <a:xfrm>
            <a:off x="253218" y="4541250"/>
            <a:ext cx="4572000" cy="70583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spAutoFit/>
          </a:bodyPr>
          <a:lstStyle/>
          <a:p>
            <a:pPr marL="0" indent="0">
              <a:lnSpc>
                <a:spcPct val="107000"/>
              </a:lnSpc>
              <a:spcAft>
                <a:spcPts val="800"/>
              </a:spcAft>
              <a:buNone/>
            </a:pPr>
            <a:r>
              <a:rPr lang="en-GB" sz="1050" kern="100" dirty="0">
                <a:effectLst/>
                <a:latin typeface="Calibri" panose="020F0502020204030204" pitchFamily="34" charset="0"/>
                <a:ea typeface="Calibri" panose="020F0502020204030204" pitchFamily="34" charset="0"/>
                <a:cs typeface="Times New Roman" panose="02020603050405020304" pitchFamily="18" charset="0"/>
              </a:rPr>
              <a:t>If I didn’t know better, I’d say she was smiling at me.</a:t>
            </a:r>
          </a:p>
          <a:p>
            <a:pPr marL="0" indent="0">
              <a:lnSpc>
                <a:spcPct val="107000"/>
              </a:lnSpc>
              <a:spcAft>
                <a:spcPts val="800"/>
              </a:spcAft>
              <a:buNone/>
            </a:pPr>
            <a:r>
              <a:rPr lang="en-GB" sz="1050" kern="100" dirty="0">
                <a:effectLst/>
                <a:latin typeface="Calibri" panose="020F0502020204030204" pitchFamily="34" charset="0"/>
                <a:ea typeface="Calibri" panose="020F0502020204030204" pitchFamily="34" charset="0"/>
                <a:cs typeface="Times New Roman" panose="02020603050405020304" pitchFamily="18" charset="0"/>
              </a:rPr>
              <a:t>We headed out for a stroll amongst the fields and trees around the home. She didn’t pull on her lead, even though she was excited to get out of her enclosure.</a:t>
            </a:r>
            <a:endParaRPr lang="en-GB" sz="1050" dirty="0"/>
          </a:p>
        </p:txBody>
      </p:sp>
      <p:sp>
        <p:nvSpPr>
          <p:cNvPr id="15" name="Rectangle 14">
            <a:extLst>
              <a:ext uri="{FF2B5EF4-FFF2-40B4-BE49-F238E27FC236}">
                <a16:creationId xmlns:a16="http://schemas.microsoft.com/office/drawing/2014/main" id="{AA0184EE-EC29-42A4-9AAB-C160B0CAEA33}"/>
              </a:ext>
            </a:extLst>
          </p:cNvPr>
          <p:cNvSpPr/>
          <p:nvPr/>
        </p:nvSpPr>
        <p:spPr>
          <a:xfrm>
            <a:off x="253218" y="5429116"/>
            <a:ext cx="4572000" cy="1255472"/>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spAutoFit/>
          </a:bodyPr>
          <a:lstStyle/>
          <a:p>
            <a:pPr marL="0" indent="0">
              <a:lnSpc>
                <a:spcPct val="107000"/>
              </a:lnSpc>
              <a:spcAft>
                <a:spcPts val="800"/>
              </a:spcAft>
              <a:buNone/>
            </a:pPr>
            <a:r>
              <a:rPr lang="en-GB" sz="1050" kern="100" dirty="0">
                <a:effectLst/>
                <a:latin typeface="Calibri" panose="020F0502020204030204" pitchFamily="34" charset="0"/>
                <a:ea typeface="Calibri" panose="020F0502020204030204" pitchFamily="34" charset="0"/>
                <a:cs typeface="Times New Roman" panose="02020603050405020304" pitchFamily="18" charset="0"/>
              </a:rPr>
              <a:t> It’s the name of a Greek goddess, the goddess of forgotten things, which felt particularly apt for such a beautiful little creature trapped in a prison cell many miles from people. </a:t>
            </a:r>
          </a:p>
          <a:p>
            <a:pPr marL="0" indent="0">
              <a:lnSpc>
                <a:spcPct val="107000"/>
              </a:lnSpc>
              <a:spcAft>
                <a:spcPts val="800"/>
              </a:spcAft>
              <a:buNone/>
            </a:pPr>
            <a:r>
              <a:rPr lang="en-GB" sz="1050" kern="100" dirty="0">
                <a:effectLst/>
                <a:latin typeface="Calibri" panose="020F0502020204030204" pitchFamily="34" charset="0"/>
                <a:ea typeface="Calibri" panose="020F0502020204030204" pitchFamily="34" charset="0"/>
                <a:cs typeface="Times New Roman" panose="02020603050405020304" pitchFamily="18" charset="0"/>
              </a:rPr>
              <a:t>Finally, I helped her into the back of my car and attached her to the special harness fitted in the back seat. Smiling at Lethe, we drove off, both on our way to our new lives</a:t>
            </a: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B86A2384-088B-4B66-87F4-0C48E18C5965}"/>
              </a:ext>
            </a:extLst>
          </p:cNvPr>
          <p:cNvSpPr txBox="1"/>
          <p:nvPr/>
        </p:nvSpPr>
        <p:spPr>
          <a:xfrm>
            <a:off x="4965895" y="210473"/>
            <a:ext cx="4065563" cy="786369"/>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noAutofit/>
          </a:bodyPr>
          <a:lstStyle/>
          <a:p>
            <a:r>
              <a:rPr lang="en-GB" sz="1050" dirty="0"/>
              <a:t>How is the writer able to link these paragraphs?</a:t>
            </a:r>
          </a:p>
          <a:p>
            <a:r>
              <a:rPr lang="en-GB" sz="1050" i="1" dirty="0"/>
              <a:t>The writer begins by describing their feelings about life and how they are lonely. The next paragraph links to a new place because it is connected to how they are going to alter their feelings and loneliness.</a:t>
            </a:r>
          </a:p>
          <a:p>
            <a:endParaRPr lang="en-GB" sz="1050" dirty="0"/>
          </a:p>
        </p:txBody>
      </p:sp>
      <p:sp>
        <p:nvSpPr>
          <p:cNvPr id="19" name="TextBox 18">
            <a:extLst>
              <a:ext uri="{FF2B5EF4-FFF2-40B4-BE49-F238E27FC236}">
                <a16:creationId xmlns:a16="http://schemas.microsoft.com/office/drawing/2014/main" id="{174267B8-6880-467C-8EA6-0B19BC6135FF}"/>
              </a:ext>
            </a:extLst>
          </p:cNvPr>
          <p:cNvSpPr txBox="1"/>
          <p:nvPr/>
        </p:nvSpPr>
        <p:spPr>
          <a:xfrm>
            <a:off x="4965896" y="1109046"/>
            <a:ext cx="4065562" cy="1502399"/>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noAutofit/>
          </a:bodyPr>
          <a:lstStyle/>
          <a:p>
            <a:r>
              <a:rPr lang="en-GB" sz="1100" dirty="0"/>
              <a:t>How is the writer able to link these paragraphs?</a:t>
            </a:r>
          </a:p>
        </p:txBody>
      </p:sp>
      <p:pic>
        <p:nvPicPr>
          <p:cNvPr id="17" name="Picture 16">
            <a:extLst>
              <a:ext uri="{FF2B5EF4-FFF2-40B4-BE49-F238E27FC236}">
                <a16:creationId xmlns:a16="http://schemas.microsoft.com/office/drawing/2014/main" id="{1C3EC290-2221-4FB2-A9DE-10906F47AB15}"/>
              </a:ext>
            </a:extLst>
          </p:cNvPr>
          <p:cNvPicPr>
            <a:picLocks noChangeAspect="1"/>
          </p:cNvPicPr>
          <p:nvPr/>
        </p:nvPicPr>
        <p:blipFill>
          <a:blip r:embed="rId2"/>
          <a:stretch>
            <a:fillRect/>
          </a:stretch>
        </p:blipFill>
        <p:spPr>
          <a:xfrm>
            <a:off x="8616461" y="-208954"/>
            <a:ext cx="478302" cy="726651"/>
          </a:xfrm>
          <a:prstGeom prst="rect">
            <a:avLst/>
          </a:prstGeom>
        </p:spPr>
      </p:pic>
      <p:pic>
        <p:nvPicPr>
          <p:cNvPr id="21" name="Picture 20">
            <a:extLst>
              <a:ext uri="{FF2B5EF4-FFF2-40B4-BE49-F238E27FC236}">
                <a16:creationId xmlns:a16="http://schemas.microsoft.com/office/drawing/2014/main" id="{8F7A159A-C6FB-4E5C-80C9-24C097E332F7}"/>
              </a:ext>
            </a:extLst>
          </p:cNvPr>
          <p:cNvPicPr>
            <a:picLocks noChangeAspect="1"/>
          </p:cNvPicPr>
          <p:nvPr/>
        </p:nvPicPr>
        <p:blipFill>
          <a:blip r:embed="rId2"/>
          <a:stretch>
            <a:fillRect/>
          </a:stretch>
        </p:blipFill>
        <p:spPr>
          <a:xfrm>
            <a:off x="8584809" y="745720"/>
            <a:ext cx="478302" cy="726651"/>
          </a:xfrm>
          <a:prstGeom prst="rect">
            <a:avLst/>
          </a:prstGeom>
        </p:spPr>
      </p:pic>
      <p:sp>
        <p:nvSpPr>
          <p:cNvPr id="23" name="TextBox 22">
            <a:extLst>
              <a:ext uri="{FF2B5EF4-FFF2-40B4-BE49-F238E27FC236}">
                <a16:creationId xmlns:a16="http://schemas.microsoft.com/office/drawing/2014/main" id="{57F2D2A0-F0EC-440E-A99A-91EF87763090}"/>
              </a:ext>
            </a:extLst>
          </p:cNvPr>
          <p:cNvSpPr txBox="1"/>
          <p:nvPr/>
        </p:nvSpPr>
        <p:spPr>
          <a:xfrm>
            <a:off x="4965895" y="2744104"/>
            <a:ext cx="4065563" cy="786369"/>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noAutofit/>
          </a:bodyPr>
          <a:lstStyle/>
          <a:p>
            <a:r>
              <a:rPr lang="en-GB" sz="1100" dirty="0"/>
              <a:t>How is the writer able to link these paragraphs?</a:t>
            </a:r>
          </a:p>
        </p:txBody>
      </p:sp>
      <p:pic>
        <p:nvPicPr>
          <p:cNvPr id="25" name="Picture 24">
            <a:extLst>
              <a:ext uri="{FF2B5EF4-FFF2-40B4-BE49-F238E27FC236}">
                <a16:creationId xmlns:a16="http://schemas.microsoft.com/office/drawing/2014/main" id="{1D6C21BE-8A51-49A7-8700-4C1869C2A8F5}"/>
              </a:ext>
            </a:extLst>
          </p:cNvPr>
          <p:cNvPicPr>
            <a:picLocks noChangeAspect="1"/>
          </p:cNvPicPr>
          <p:nvPr/>
        </p:nvPicPr>
        <p:blipFill>
          <a:blip r:embed="rId2"/>
          <a:stretch>
            <a:fillRect/>
          </a:stretch>
        </p:blipFill>
        <p:spPr>
          <a:xfrm>
            <a:off x="8616461" y="2324677"/>
            <a:ext cx="478302" cy="726651"/>
          </a:xfrm>
          <a:prstGeom prst="rect">
            <a:avLst/>
          </a:prstGeom>
        </p:spPr>
      </p:pic>
      <p:pic>
        <p:nvPicPr>
          <p:cNvPr id="27" name="Picture 26">
            <a:extLst>
              <a:ext uri="{FF2B5EF4-FFF2-40B4-BE49-F238E27FC236}">
                <a16:creationId xmlns:a16="http://schemas.microsoft.com/office/drawing/2014/main" id="{9B0293DD-3E03-4EA8-B04A-6EBFDFAAB5F9}"/>
              </a:ext>
            </a:extLst>
          </p:cNvPr>
          <p:cNvPicPr>
            <a:picLocks noChangeAspect="1"/>
          </p:cNvPicPr>
          <p:nvPr/>
        </p:nvPicPr>
        <p:blipFill>
          <a:blip r:embed="rId2"/>
          <a:stretch>
            <a:fillRect/>
          </a:stretch>
        </p:blipFill>
        <p:spPr>
          <a:xfrm>
            <a:off x="8584809" y="3279351"/>
            <a:ext cx="478302" cy="726651"/>
          </a:xfrm>
          <a:prstGeom prst="rect">
            <a:avLst/>
          </a:prstGeom>
        </p:spPr>
      </p:pic>
      <p:sp>
        <p:nvSpPr>
          <p:cNvPr id="31" name="TextBox 30">
            <a:extLst>
              <a:ext uri="{FF2B5EF4-FFF2-40B4-BE49-F238E27FC236}">
                <a16:creationId xmlns:a16="http://schemas.microsoft.com/office/drawing/2014/main" id="{EA5C599A-FA91-4BE6-802E-996228427F8A}"/>
              </a:ext>
            </a:extLst>
          </p:cNvPr>
          <p:cNvSpPr txBox="1"/>
          <p:nvPr/>
        </p:nvSpPr>
        <p:spPr>
          <a:xfrm>
            <a:off x="4965895" y="4541250"/>
            <a:ext cx="4065562" cy="775662"/>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noAutofit/>
          </a:bodyPr>
          <a:lstStyle/>
          <a:p>
            <a:r>
              <a:rPr lang="en-GB" sz="1100" dirty="0"/>
              <a:t>How is the writer able to link these paragraphs?</a:t>
            </a:r>
          </a:p>
        </p:txBody>
      </p:sp>
      <p:pic>
        <p:nvPicPr>
          <p:cNvPr id="33" name="Picture 32">
            <a:extLst>
              <a:ext uri="{FF2B5EF4-FFF2-40B4-BE49-F238E27FC236}">
                <a16:creationId xmlns:a16="http://schemas.microsoft.com/office/drawing/2014/main" id="{7E6A74AD-348A-4070-9F3B-3E9C87D043B3}"/>
              </a:ext>
            </a:extLst>
          </p:cNvPr>
          <p:cNvPicPr>
            <a:picLocks noChangeAspect="1"/>
          </p:cNvPicPr>
          <p:nvPr/>
        </p:nvPicPr>
        <p:blipFill>
          <a:blip r:embed="rId2"/>
          <a:stretch>
            <a:fillRect/>
          </a:stretch>
        </p:blipFill>
        <p:spPr>
          <a:xfrm>
            <a:off x="8584809" y="4213093"/>
            <a:ext cx="478302" cy="726651"/>
          </a:xfrm>
          <a:prstGeom prst="rect">
            <a:avLst/>
          </a:prstGeom>
        </p:spPr>
      </p:pic>
      <p:sp>
        <p:nvSpPr>
          <p:cNvPr id="35" name="TextBox 34">
            <a:extLst>
              <a:ext uri="{FF2B5EF4-FFF2-40B4-BE49-F238E27FC236}">
                <a16:creationId xmlns:a16="http://schemas.microsoft.com/office/drawing/2014/main" id="{25D2AEA9-4352-46CF-BD52-2ABAED31D08C}"/>
              </a:ext>
            </a:extLst>
          </p:cNvPr>
          <p:cNvSpPr txBox="1"/>
          <p:nvPr/>
        </p:nvSpPr>
        <p:spPr>
          <a:xfrm>
            <a:off x="4965895" y="5429115"/>
            <a:ext cx="4065562" cy="1218411"/>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noAutofit/>
          </a:bodyPr>
          <a:lstStyle/>
          <a:p>
            <a:r>
              <a:rPr lang="en-GB" sz="1100" dirty="0"/>
              <a:t>How is the writer able to link these paragraphs?</a:t>
            </a:r>
          </a:p>
        </p:txBody>
      </p:sp>
      <p:pic>
        <p:nvPicPr>
          <p:cNvPr id="37" name="Picture 36">
            <a:extLst>
              <a:ext uri="{FF2B5EF4-FFF2-40B4-BE49-F238E27FC236}">
                <a16:creationId xmlns:a16="http://schemas.microsoft.com/office/drawing/2014/main" id="{8C1D3D28-E0AB-4520-8983-AFD5FB1D8BFE}"/>
              </a:ext>
            </a:extLst>
          </p:cNvPr>
          <p:cNvPicPr>
            <a:picLocks noChangeAspect="1"/>
          </p:cNvPicPr>
          <p:nvPr/>
        </p:nvPicPr>
        <p:blipFill>
          <a:blip r:embed="rId2"/>
          <a:stretch>
            <a:fillRect/>
          </a:stretch>
        </p:blipFill>
        <p:spPr>
          <a:xfrm>
            <a:off x="8584809" y="5100959"/>
            <a:ext cx="478302" cy="726651"/>
          </a:xfrm>
          <a:prstGeom prst="rect">
            <a:avLst/>
          </a:prstGeom>
        </p:spPr>
      </p:pic>
    </p:spTree>
    <p:extLst>
      <p:ext uri="{BB962C8B-B14F-4D97-AF65-F5344CB8AC3E}">
        <p14:creationId xmlns:p14="http://schemas.microsoft.com/office/powerpoint/2010/main" val="14605457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2755</Words>
  <Application>Microsoft Office PowerPoint</Application>
  <PresentationFormat>On-screen Show (4:3)</PresentationFormat>
  <Paragraphs>146</Paragraphs>
  <Slides>14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Light</vt:lpstr>
      <vt:lpstr>gg sans</vt:lpstr>
      <vt:lpstr>Times New Roman</vt:lpstr>
      <vt:lpstr>Office Theme</vt:lpstr>
      <vt:lpstr>2_Office Theme</vt:lpstr>
      <vt:lpstr>PowerPoint Presentation</vt:lpstr>
      <vt:lpstr>PowerPoint Presentation</vt:lpstr>
      <vt:lpstr>Learning outcomes</vt:lpstr>
      <vt:lpstr>PowerPoint Presentation</vt:lpstr>
      <vt:lpstr>PowerPoint Presentation</vt:lpstr>
      <vt:lpstr>PowerPoint Presentation</vt:lpstr>
      <vt:lpstr>PowerPoint Presentation</vt:lpstr>
      <vt:lpstr>However, being able to make paragraphs ‘seamless’ and ‘flow’ into each other is quite a skill</vt:lpstr>
      <vt:lpstr>PowerPoint Presentation</vt:lpstr>
      <vt:lpstr>PowerPoint Presentation</vt:lpstr>
      <vt:lpstr>PowerPoint Presentation</vt:lpstr>
      <vt:lpstr>Revisit your story plan from previous lessons</vt:lpstr>
      <vt:lpstr>PowerPoint Presentation</vt:lpstr>
      <vt:lpstr>Plenary: PIN peer assessment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 Wassell</dc:creator>
  <cp:lastModifiedBy>Chezka Mae Madrona</cp:lastModifiedBy>
  <cp:revision>18</cp:revision>
  <dcterms:created xsi:type="dcterms:W3CDTF">2020-08-02T15:42:36Z</dcterms:created>
  <dcterms:modified xsi:type="dcterms:W3CDTF">2025-08-12T09:42:09Z</dcterms:modified>
</cp:coreProperties>
</file>