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7" r:id="rId3"/>
    <p:sldId id="325" r:id="rId4"/>
    <p:sldId id="258" r:id="rId5"/>
    <p:sldId id="259" r:id="rId6"/>
    <p:sldId id="265" r:id="rId7"/>
    <p:sldId id="266" r:id="rId8"/>
    <p:sldId id="316" r:id="rId9"/>
    <p:sldId id="261" r:id="rId10"/>
    <p:sldId id="328" r:id="rId11"/>
    <p:sldId id="260" r:id="rId12"/>
    <p:sldId id="329" r:id="rId13"/>
    <p:sldId id="262" r:id="rId14"/>
    <p:sldId id="263" r:id="rId15"/>
    <p:sldId id="326" r:id="rId16"/>
    <p:sldId id="327"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AC8A0A-39F5-4298-AB11-70ADB3CA1E02}">
          <p14:sldIdLst>
            <p14:sldId id="257"/>
            <p14:sldId id="325"/>
            <p14:sldId id="258"/>
            <p14:sldId id="259"/>
            <p14:sldId id="265"/>
            <p14:sldId id="266"/>
            <p14:sldId id="316"/>
          </p14:sldIdLst>
        </p14:section>
        <p14:section name="For KS3 students" id="{A84525EB-BEB1-48D7-8E22-44F8A26D0F81}">
          <p14:sldIdLst>
            <p14:sldId id="261"/>
            <p14:sldId id="328"/>
          </p14:sldIdLst>
        </p14:section>
        <p14:section name="For KS4 students" id="{E5309B6B-FF16-4D4F-A6D0-A94FDEEAA4DE}">
          <p14:sldIdLst>
            <p14:sldId id="260"/>
            <p14:sldId id="329"/>
            <p14:sldId id="262"/>
            <p14:sldId id="263"/>
            <p14:sldId id="326"/>
            <p14:sldId id="327"/>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0C82D-8461-45DD-8190-742D22834FFA}" v="14" dt="2025-03-16T17:18:33.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33" autoAdjust="0"/>
  </p:normalViewPr>
  <p:slideViewPr>
    <p:cSldViewPr snapToGrid="0">
      <p:cViewPr varScale="1">
        <p:scale>
          <a:sx n="83" d="100"/>
          <a:sy n="83" d="100"/>
        </p:scale>
        <p:origin x="7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ED50C82D-8461-45DD-8190-742D22834FFA}"/>
    <pc:docChg chg="undo custSel addSld delSld modSld delMainMaster addSection modSection">
      <pc:chgData name="Paul Wassell" userId="609912a88ec840f0" providerId="LiveId" clId="{ED50C82D-8461-45DD-8190-742D22834FFA}" dt="2025-03-16T17:26:06.302" v="3483" actId="20577"/>
      <pc:docMkLst>
        <pc:docMk/>
      </pc:docMkLst>
      <pc:sldChg chg="addSp modSp mod">
        <pc:chgData name="Paul Wassell" userId="609912a88ec840f0" providerId="LiveId" clId="{ED50C82D-8461-45DD-8190-742D22834FFA}" dt="2025-03-16T16:52:53.129" v="304" actId="1076"/>
        <pc:sldMkLst>
          <pc:docMk/>
          <pc:sldMk cId="431341519" sldId="257"/>
        </pc:sldMkLst>
        <pc:spChg chg="add mod">
          <ac:chgData name="Paul Wassell" userId="609912a88ec840f0" providerId="LiveId" clId="{ED50C82D-8461-45DD-8190-742D22834FFA}" dt="2025-03-16T16:39:43.222" v="103" actId="113"/>
          <ac:spMkLst>
            <pc:docMk/>
            <pc:sldMk cId="431341519" sldId="257"/>
            <ac:spMk id="5" creationId="{717F656B-AA16-F0C5-3494-B2589B7F82C6}"/>
          </ac:spMkLst>
        </pc:spChg>
        <pc:picChg chg="add mod">
          <ac:chgData name="Paul Wassell" userId="609912a88ec840f0" providerId="LiveId" clId="{ED50C82D-8461-45DD-8190-742D22834FFA}" dt="2025-03-16T16:52:53.129" v="304" actId="1076"/>
          <ac:picMkLst>
            <pc:docMk/>
            <pc:sldMk cId="431341519" sldId="257"/>
            <ac:picMk id="6" creationId="{11579EE1-62F8-771F-8CD8-81ECF7EC16A2}"/>
          </ac:picMkLst>
        </pc:picChg>
      </pc:sldChg>
      <pc:sldChg chg="modSp mod">
        <pc:chgData name="Paul Wassell" userId="609912a88ec840f0" providerId="LiveId" clId="{ED50C82D-8461-45DD-8190-742D22834FFA}" dt="2025-03-16T17:11:11.975" v="1572" actId="20577"/>
        <pc:sldMkLst>
          <pc:docMk/>
          <pc:sldMk cId="476796415" sldId="258"/>
        </pc:sldMkLst>
        <pc:spChg chg="mod">
          <ac:chgData name="Paul Wassell" userId="609912a88ec840f0" providerId="LiveId" clId="{ED50C82D-8461-45DD-8190-742D22834FFA}" dt="2025-03-16T17:11:11.975" v="1572" actId="20577"/>
          <ac:spMkLst>
            <pc:docMk/>
            <pc:sldMk cId="476796415" sldId="258"/>
            <ac:spMk id="3" creationId="{EB2A6E29-ADD0-4A1B-8112-AAFD2FF7033E}"/>
          </ac:spMkLst>
        </pc:spChg>
      </pc:sldChg>
      <pc:sldChg chg="modSp mod">
        <pc:chgData name="Paul Wassell" userId="609912a88ec840f0" providerId="LiveId" clId="{ED50C82D-8461-45DD-8190-742D22834FFA}" dt="2025-03-16T16:45:52.160" v="292" actId="20577"/>
        <pc:sldMkLst>
          <pc:docMk/>
          <pc:sldMk cId="1211891735" sldId="259"/>
        </pc:sldMkLst>
        <pc:spChg chg="mod">
          <ac:chgData name="Paul Wassell" userId="609912a88ec840f0" providerId="LiveId" clId="{ED50C82D-8461-45DD-8190-742D22834FFA}" dt="2025-03-16T16:45:52.160" v="292" actId="20577"/>
          <ac:spMkLst>
            <pc:docMk/>
            <pc:sldMk cId="1211891735" sldId="259"/>
            <ac:spMk id="4" creationId="{48DA5357-C854-4711-9BD2-CF25FDFE246E}"/>
          </ac:spMkLst>
        </pc:spChg>
      </pc:sldChg>
      <pc:sldChg chg="modSp mod">
        <pc:chgData name="Paul Wassell" userId="609912a88ec840f0" providerId="LiveId" clId="{ED50C82D-8461-45DD-8190-742D22834FFA}" dt="2025-03-16T17:11:16.572" v="1573" actId="20577"/>
        <pc:sldMkLst>
          <pc:docMk/>
          <pc:sldMk cId="1348299370" sldId="264"/>
        </pc:sldMkLst>
        <pc:spChg chg="mod">
          <ac:chgData name="Paul Wassell" userId="609912a88ec840f0" providerId="LiveId" clId="{ED50C82D-8461-45DD-8190-742D22834FFA}" dt="2025-03-16T17:11:16.572" v="1573" actId="20577"/>
          <ac:spMkLst>
            <pc:docMk/>
            <pc:sldMk cId="1348299370" sldId="264"/>
            <ac:spMk id="4" creationId="{6B08612C-9681-4E08-8E7E-FA32A343F114}"/>
          </ac:spMkLst>
        </pc:spChg>
      </pc:sldChg>
      <pc:sldChg chg="modSp mod">
        <pc:chgData name="Paul Wassell" userId="609912a88ec840f0" providerId="LiveId" clId="{ED50C82D-8461-45DD-8190-742D22834FFA}" dt="2025-03-16T16:51:49.633" v="299" actId="13926"/>
        <pc:sldMkLst>
          <pc:docMk/>
          <pc:sldMk cId="87006903" sldId="316"/>
        </pc:sldMkLst>
        <pc:spChg chg="mod">
          <ac:chgData name="Paul Wassell" userId="609912a88ec840f0" providerId="LiveId" clId="{ED50C82D-8461-45DD-8190-742D22834FFA}" dt="2025-03-16T16:51:49.633" v="299" actId="13926"/>
          <ac:spMkLst>
            <pc:docMk/>
            <pc:sldMk cId="87006903" sldId="316"/>
            <ac:spMk id="3" creationId="{CF5C03ED-4D4E-FEA4-73AC-6ACE9EB48347}"/>
          </ac:spMkLst>
        </pc:spChg>
      </pc:sldChg>
      <pc:sldChg chg="del">
        <pc:chgData name="Paul Wassell" userId="609912a88ec840f0" providerId="LiveId" clId="{ED50C82D-8461-45DD-8190-742D22834FFA}" dt="2025-03-16T16:51:58.541" v="300" actId="47"/>
        <pc:sldMkLst>
          <pc:docMk/>
          <pc:sldMk cId="344627413" sldId="317"/>
        </pc:sldMkLst>
      </pc:sldChg>
      <pc:sldChg chg="del">
        <pc:chgData name="Paul Wassell" userId="609912a88ec840f0" providerId="LiveId" clId="{ED50C82D-8461-45DD-8190-742D22834FFA}" dt="2025-03-16T16:47:01.209" v="293" actId="47"/>
        <pc:sldMkLst>
          <pc:docMk/>
          <pc:sldMk cId="2281558900" sldId="324"/>
        </pc:sldMkLst>
      </pc:sldChg>
      <pc:sldChg chg="addSp delSp modSp new mod">
        <pc:chgData name="Paul Wassell" userId="609912a88ec840f0" providerId="LiveId" clId="{ED50C82D-8461-45DD-8190-742D22834FFA}" dt="2025-03-16T16:52:54.766" v="305"/>
        <pc:sldMkLst>
          <pc:docMk/>
          <pc:sldMk cId="504915164" sldId="325"/>
        </pc:sldMkLst>
        <pc:spChg chg="del">
          <ac:chgData name="Paul Wassell" userId="609912a88ec840f0" providerId="LiveId" clId="{ED50C82D-8461-45DD-8190-742D22834FFA}" dt="2025-03-16T16:38:46.235" v="3" actId="478"/>
          <ac:spMkLst>
            <pc:docMk/>
            <pc:sldMk cId="504915164" sldId="325"/>
            <ac:spMk id="2" creationId="{5833880E-81A8-B5C3-EAC5-85716BC92427}"/>
          </ac:spMkLst>
        </pc:spChg>
        <pc:spChg chg="del">
          <ac:chgData name="Paul Wassell" userId="609912a88ec840f0" providerId="LiveId" clId="{ED50C82D-8461-45DD-8190-742D22834FFA}" dt="2025-03-16T16:38:46.235" v="3" actId="478"/>
          <ac:spMkLst>
            <pc:docMk/>
            <pc:sldMk cId="504915164" sldId="325"/>
            <ac:spMk id="3" creationId="{BF3DE479-230A-454A-769E-D36329B901AD}"/>
          </ac:spMkLst>
        </pc:spChg>
        <pc:spChg chg="add mod">
          <ac:chgData name="Paul Wassell" userId="609912a88ec840f0" providerId="LiveId" clId="{ED50C82D-8461-45DD-8190-742D22834FFA}" dt="2025-03-16T16:45:33.691" v="287" actId="113"/>
          <ac:spMkLst>
            <pc:docMk/>
            <pc:sldMk cId="504915164" sldId="325"/>
            <ac:spMk id="5" creationId="{0F47F6C1-9545-FBAD-B857-3D7FA117A48C}"/>
          </ac:spMkLst>
        </pc:spChg>
        <pc:picChg chg="add mod ord">
          <ac:chgData name="Paul Wassell" userId="609912a88ec840f0" providerId="LiveId" clId="{ED50C82D-8461-45DD-8190-742D22834FFA}" dt="2025-03-16T16:38:38.683" v="2" actId="167"/>
          <ac:picMkLst>
            <pc:docMk/>
            <pc:sldMk cId="504915164" sldId="325"/>
            <ac:picMk id="4" creationId="{43DB704F-DE12-DD5D-23D3-E1E84ED1CD6B}"/>
          </ac:picMkLst>
        </pc:picChg>
        <pc:picChg chg="add mod">
          <ac:chgData name="Paul Wassell" userId="609912a88ec840f0" providerId="LiveId" clId="{ED50C82D-8461-45DD-8190-742D22834FFA}" dt="2025-03-16T16:52:54.766" v="305"/>
          <ac:picMkLst>
            <pc:docMk/>
            <pc:sldMk cId="504915164" sldId="325"/>
            <ac:picMk id="6" creationId="{91EA5330-7D3B-8BF6-6323-476ED229BC8D}"/>
          </ac:picMkLst>
        </pc:picChg>
      </pc:sldChg>
      <pc:sldChg chg="addSp delSp modSp new mod setBg">
        <pc:chgData name="Paul Wassell" userId="609912a88ec840f0" providerId="LiveId" clId="{ED50C82D-8461-45DD-8190-742D22834FFA}" dt="2025-03-16T17:06:02.828" v="1110" actId="207"/>
        <pc:sldMkLst>
          <pc:docMk/>
          <pc:sldMk cId="3091249792" sldId="326"/>
        </pc:sldMkLst>
        <pc:spChg chg="del">
          <ac:chgData name="Paul Wassell" userId="609912a88ec840f0" providerId="LiveId" clId="{ED50C82D-8461-45DD-8190-742D22834FFA}" dt="2025-03-16T16:57:41.945" v="307" actId="478"/>
          <ac:spMkLst>
            <pc:docMk/>
            <pc:sldMk cId="3091249792" sldId="326"/>
            <ac:spMk id="2" creationId="{33823458-3B89-17C7-A222-4BCCF91ED356}"/>
          </ac:spMkLst>
        </pc:spChg>
        <pc:spChg chg="del">
          <ac:chgData name="Paul Wassell" userId="609912a88ec840f0" providerId="LiveId" clId="{ED50C82D-8461-45DD-8190-742D22834FFA}" dt="2025-03-16T16:57:41.945" v="307" actId="478"/>
          <ac:spMkLst>
            <pc:docMk/>
            <pc:sldMk cId="3091249792" sldId="326"/>
            <ac:spMk id="3" creationId="{5AABC039-9FAD-37A8-0167-4170907E8E65}"/>
          </ac:spMkLst>
        </pc:spChg>
        <pc:spChg chg="add mod">
          <ac:chgData name="Paul Wassell" userId="609912a88ec840f0" providerId="LiveId" clId="{ED50C82D-8461-45DD-8190-742D22834FFA}" dt="2025-03-16T17:04:10.815" v="798" actId="14100"/>
          <ac:spMkLst>
            <pc:docMk/>
            <pc:sldMk cId="3091249792" sldId="326"/>
            <ac:spMk id="4" creationId="{0E74598C-F9A8-21AD-4BE9-0EE45A88DA9C}"/>
          </ac:spMkLst>
        </pc:spChg>
        <pc:spChg chg="add mod">
          <ac:chgData name="Paul Wassell" userId="609912a88ec840f0" providerId="LiveId" clId="{ED50C82D-8461-45DD-8190-742D22834FFA}" dt="2025-03-16T17:05:53.881" v="1108" actId="113"/>
          <ac:spMkLst>
            <pc:docMk/>
            <pc:sldMk cId="3091249792" sldId="326"/>
            <ac:spMk id="6" creationId="{09FA5B7F-E3C5-8114-4BF7-F76AC4353050}"/>
          </ac:spMkLst>
        </pc:spChg>
        <pc:spChg chg="add mod">
          <ac:chgData name="Paul Wassell" userId="609912a88ec840f0" providerId="LiveId" clId="{ED50C82D-8461-45DD-8190-742D22834FFA}" dt="2025-03-16T17:06:02.828" v="1110" actId="207"/>
          <ac:spMkLst>
            <pc:docMk/>
            <pc:sldMk cId="3091249792" sldId="326"/>
            <ac:spMk id="7" creationId="{A770C24E-D866-A95E-4403-B3AAA5212D4B}"/>
          </ac:spMkLst>
        </pc:spChg>
      </pc:sldChg>
      <pc:sldChg chg="addSp delSp modSp mod">
        <pc:chgData name="Paul Wassell" userId="609912a88ec840f0" providerId="LiveId" clId="{ED50C82D-8461-45DD-8190-742D22834FFA}" dt="2025-03-16T17:10:56.494" v="1571" actId="14861"/>
        <pc:sldMkLst>
          <pc:docMk/>
          <pc:sldMk cId="2802306335" sldId="327"/>
        </pc:sldMkLst>
        <pc:spChg chg="mod">
          <ac:chgData name="Paul Wassell" userId="609912a88ec840f0" providerId="LiveId" clId="{ED50C82D-8461-45DD-8190-742D22834FFA}" dt="2025-03-16T17:06:44.997" v="1177" actId="20577"/>
          <ac:spMkLst>
            <pc:docMk/>
            <pc:sldMk cId="2802306335" sldId="327"/>
            <ac:spMk id="2" creationId="{B91A8F40-9571-8BFD-FCA4-1A7C1C711C05}"/>
          </ac:spMkLst>
        </pc:spChg>
        <pc:spChg chg="mod">
          <ac:chgData name="Paul Wassell" userId="609912a88ec840f0" providerId="LiveId" clId="{ED50C82D-8461-45DD-8190-742D22834FFA}" dt="2025-03-16T17:06:30.377" v="1112" actId="27636"/>
          <ac:spMkLst>
            <pc:docMk/>
            <pc:sldMk cId="2802306335" sldId="327"/>
            <ac:spMk id="3" creationId="{680DAC22-F852-7963-D87D-D1C8E37419E6}"/>
          </ac:spMkLst>
        </pc:spChg>
        <pc:spChg chg="add mod">
          <ac:chgData name="Paul Wassell" userId="609912a88ec840f0" providerId="LiveId" clId="{ED50C82D-8461-45DD-8190-742D22834FFA}" dt="2025-03-16T17:10:56.494" v="1571" actId="14861"/>
          <ac:spMkLst>
            <pc:docMk/>
            <pc:sldMk cId="2802306335" sldId="327"/>
            <ac:spMk id="4" creationId="{0B22F28C-375F-E3CE-AC84-85E9ABCEC974}"/>
          </ac:spMkLst>
        </pc:spChg>
        <pc:picChg chg="del">
          <ac:chgData name="Paul Wassell" userId="609912a88ec840f0" providerId="LiveId" clId="{ED50C82D-8461-45DD-8190-742D22834FFA}" dt="2025-03-16T17:06:48.818" v="1178" actId="478"/>
          <ac:picMkLst>
            <pc:docMk/>
            <pc:sldMk cId="2802306335" sldId="327"/>
            <ac:picMk id="30" creationId="{B7735EB8-6669-EA91-E173-645849A71723}"/>
          </ac:picMkLst>
        </pc:picChg>
      </pc:sldChg>
      <pc:sldChg chg="addSp modSp new mod setBg">
        <pc:chgData name="Paul Wassell" userId="609912a88ec840f0" providerId="LiveId" clId="{ED50C82D-8461-45DD-8190-742D22834FFA}" dt="2025-03-16T17:18:27.343" v="2496" actId="14861"/>
        <pc:sldMkLst>
          <pc:docMk/>
          <pc:sldMk cId="3201599557" sldId="328"/>
        </pc:sldMkLst>
        <pc:spChg chg="mod">
          <ac:chgData name="Paul Wassell" userId="609912a88ec840f0" providerId="LiveId" clId="{ED50C82D-8461-45DD-8190-742D22834FFA}" dt="2025-03-16T17:18:27.343" v="2496" actId="14861"/>
          <ac:spMkLst>
            <pc:docMk/>
            <pc:sldMk cId="3201599557" sldId="328"/>
            <ac:spMk id="2" creationId="{FAF320EB-C058-C799-6A09-BC6CB1C44401}"/>
          </ac:spMkLst>
        </pc:spChg>
        <pc:spChg chg="mod">
          <ac:chgData name="Paul Wassell" userId="609912a88ec840f0" providerId="LiveId" clId="{ED50C82D-8461-45DD-8190-742D22834FFA}" dt="2025-03-16T17:17:53.702" v="2427" actId="27636"/>
          <ac:spMkLst>
            <pc:docMk/>
            <pc:sldMk cId="3201599557" sldId="328"/>
            <ac:spMk id="3" creationId="{8DA78AE7-17CB-1859-6C6C-10D55988F086}"/>
          </ac:spMkLst>
        </pc:spChg>
        <pc:spChg chg="add mod">
          <ac:chgData name="Paul Wassell" userId="609912a88ec840f0" providerId="LiveId" clId="{ED50C82D-8461-45DD-8190-742D22834FFA}" dt="2025-03-16T17:17:55.724" v="2428" actId="14100"/>
          <ac:spMkLst>
            <pc:docMk/>
            <pc:sldMk cId="3201599557" sldId="328"/>
            <ac:spMk id="4" creationId="{EF6E8A02-5961-0A65-85A8-813F5333E53A}"/>
          </ac:spMkLst>
        </pc:spChg>
      </pc:sldChg>
      <pc:sldChg chg="modSp mod">
        <pc:chgData name="Paul Wassell" userId="609912a88ec840f0" providerId="LiveId" clId="{ED50C82D-8461-45DD-8190-742D22834FFA}" dt="2025-03-16T17:26:06.302" v="3483" actId="20577"/>
        <pc:sldMkLst>
          <pc:docMk/>
          <pc:sldMk cId="1856353214" sldId="329"/>
        </pc:sldMkLst>
        <pc:spChg chg="mod">
          <ac:chgData name="Paul Wassell" userId="609912a88ec840f0" providerId="LiveId" clId="{ED50C82D-8461-45DD-8190-742D22834FFA}" dt="2025-03-16T17:26:06.302" v="3483" actId="20577"/>
          <ac:spMkLst>
            <pc:docMk/>
            <pc:sldMk cId="1856353214" sldId="329"/>
            <ac:spMk id="3" creationId="{3F5098B4-C4A1-B137-FDC6-A5C450C38F6A}"/>
          </ac:spMkLst>
        </pc:spChg>
        <pc:spChg chg="mod">
          <ac:chgData name="Paul Wassell" userId="609912a88ec840f0" providerId="LiveId" clId="{ED50C82D-8461-45DD-8190-742D22834FFA}" dt="2025-03-16T17:24:22.104" v="3116" actId="20577"/>
          <ac:spMkLst>
            <pc:docMk/>
            <pc:sldMk cId="1856353214" sldId="329"/>
            <ac:spMk id="4" creationId="{516AA4A4-A4FD-0FF7-3268-DA528E0916BE}"/>
          </ac:spMkLst>
        </pc:spChg>
      </pc:sldChg>
      <pc:sldMasterChg chg="del delSldLayout">
        <pc:chgData name="Paul Wassell" userId="609912a88ec840f0" providerId="LiveId" clId="{ED50C82D-8461-45DD-8190-742D22834FFA}" dt="2025-03-16T16:47:01.209" v="293" actId="47"/>
        <pc:sldMasterMkLst>
          <pc:docMk/>
          <pc:sldMasterMk cId="475295276" sldId="2147483696"/>
        </pc:sldMasterMkLst>
        <pc:sldLayoutChg chg="del">
          <pc:chgData name="Paul Wassell" userId="609912a88ec840f0" providerId="LiveId" clId="{ED50C82D-8461-45DD-8190-742D22834FFA}" dt="2025-03-16T16:47:01.209" v="293" actId="47"/>
          <pc:sldLayoutMkLst>
            <pc:docMk/>
            <pc:sldMasterMk cId="475295276" sldId="2147483696"/>
            <pc:sldLayoutMk cId="2050810596" sldId="2147483697"/>
          </pc:sldLayoutMkLst>
        </pc:sldLayoutChg>
        <pc:sldLayoutChg chg="del">
          <pc:chgData name="Paul Wassell" userId="609912a88ec840f0" providerId="LiveId" clId="{ED50C82D-8461-45DD-8190-742D22834FFA}" dt="2025-03-16T16:47:01.209" v="293" actId="47"/>
          <pc:sldLayoutMkLst>
            <pc:docMk/>
            <pc:sldMasterMk cId="475295276" sldId="2147483696"/>
            <pc:sldLayoutMk cId="2452823557" sldId="2147483698"/>
          </pc:sldLayoutMkLst>
        </pc:sldLayoutChg>
        <pc:sldLayoutChg chg="del">
          <pc:chgData name="Paul Wassell" userId="609912a88ec840f0" providerId="LiveId" clId="{ED50C82D-8461-45DD-8190-742D22834FFA}" dt="2025-03-16T16:47:01.209" v="293" actId="47"/>
          <pc:sldLayoutMkLst>
            <pc:docMk/>
            <pc:sldMasterMk cId="475295276" sldId="2147483696"/>
            <pc:sldLayoutMk cId="1723579234" sldId="2147483699"/>
          </pc:sldLayoutMkLst>
        </pc:sldLayoutChg>
        <pc:sldLayoutChg chg="del">
          <pc:chgData name="Paul Wassell" userId="609912a88ec840f0" providerId="LiveId" clId="{ED50C82D-8461-45DD-8190-742D22834FFA}" dt="2025-03-16T16:47:01.209" v="293" actId="47"/>
          <pc:sldLayoutMkLst>
            <pc:docMk/>
            <pc:sldMasterMk cId="475295276" sldId="2147483696"/>
            <pc:sldLayoutMk cId="3214651027" sldId="2147483700"/>
          </pc:sldLayoutMkLst>
        </pc:sldLayoutChg>
        <pc:sldLayoutChg chg="del">
          <pc:chgData name="Paul Wassell" userId="609912a88ec840f0" providerId="LiveId" clId="{ED50C82D-8461-45DD-8190-742D22834FFA}" dt="2025-03-16T16:47:01.209" v="293" actId="47"/>
          <pc:sldLayoutMkLst>
            <pc:docMk/>
            <pc:sldMasterMk cId="475295276" sldId="2147483696"/>
            <pc:sldLayoutMk cId="1525122275" sldId="2147483701"/>
          </pc:sldLayoutMkLst>
        </pc:sldLayoutChg>
        <pc:sldLayoutChg chg="del">
          <pc:chgData name="Paul Wassell" userId="609912a88ec840f0" providerId="LiveId" clId="{ED50C82D-8461-45DD-8190-742D22834FFA}" dt="2025-03-16T16:47:01.209" v="293" actId="47"/>
          <pc:sldLayoutMkLst>
            <pc:docMk/>
            <pc:sldMasterMk cId="475295276" sldId="2147483696"/>
            <pc:sldLayoutMk cId="1782643475" sldId="2147483702"/>
          </pc:sldLayoutMkLst>
        </pc:sldLayoutChg>
        <pc:sldLayoutChg chg="del">
          <pc:chgData name="Paul Wassell" userId="609912a88ec840f0" providerId="LiveId" clId="{ED50C82D-8461-45DD-8190-742D22834FFA}" dt="2025-03-16T16:47:01.209" v="293" actId="47"/>
          <pc:sldLayoutMkLst>
            <pc:docMk/>
            <pc:sldMasterMk cId="475295276" sldId="2147483696"/>
            <pc:sldLayoutMk cId="2841970639" sldId="2147483703"/>
          </pc:sldLayoutMkLst>
        </pc:sldLayoutChg>
        <pc:sldLayoutChg chg="del">
          <pc:chgData name="Paul Wassell" userId="609912a88ec840f0" providerId="LiveId" clId="{ED50C82D-8461-45DD-8190-742D22834FFA}" dt="2025-03-16T16:47:01.209" v="293" actId="47"/>
          <pc:sldLayoutMkLst>
            <pc:docMk/>
            <pc:sldMasterMk cId="475295276" sldId="2147483696"/>
            <pc:sldLayoutMk cId="211023259" sldId="2147483704"/>
          </pc:sldLayoutMkLst>
        </pc:sldLayoutChg>
        <pc:sldLayoutChg chg="del">
          <pc:chgData name="Paul Wassell" userId="609912a88ec840f0" providerId="LiveId" clId="{ED50C82D-8461-45DD-8190-742D22834FFA}" dt="2025-03-16T16:47:01.209" v="293" actId="47"/>
          <pc:sldLayoutMkLst>
            <pc:docMk/>
            <pc:sldMasterMk cId="475295276" sldId="2147483696"/>
            <pc:sldLayoutMk cId="865372011" sldId="2147483705"/>
          </pc:sldLayoutMkLst>
        </pc:sldLayoutChg>
        <pc:sldLayoutChg chg="del">
          <pc:chgData name="Paul Wassell" userId="609912a88ec840f0" providerId="LiveId" clId="{ED50C82D-8461-45DD-8190-742D22834FFA}" dt="2025-03-16T16:47:01.209" v="293" actId="47"/>
          <pc:sldLayoutMkLst>
            <pc:docMk/>
            <pc:sldMasterMk cId="475295276" sldId="2147483696"/>
            <pc:sldLayoutMk cId="382852342" sldId="2147483706"/>
          </pc:sldLayoutMkLst>
        </pc:sldLayoutChg>
        <pc:sldLayoutChg chg="del">
          <pc:chgData name="Paul Wassell" userId="609912a88ec840f0" providerId="LiveId" clId="{ED50C82D-8461-45DD-8190-742D22834FFA}" dt="2025-03-16T16:47:01.209" v="293" actId="47"/>
          <pc:sldLayoutMkLst>
            <pc:docMk/>
            <pc:sldMasterMk cId="475295276" sldId="2147483696"/>
            <pc:sldLayoutMk cId="2497929075"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A807D-68F6-4B4E-9959-1C5EBFA05F66}"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16DD8-8012-4DB1-B7AF-59D8801EB145}" type="slidenum">
              <a:rPr lang="en-GB" smtClean="0"/>
              <a:t>‹#›</a:t>
            </a:fld>
            <a:endParaRPr lang="en-GB"/>
          </a:p>
        </p:txBody>
      </p:sp>
    </p:spTree>
    <p:extLst>
      <p:ext uri="{BB962C8B-B14F-4D97-AF65-F5344CB8AC3E}">
        <p14:creationId xmlns:p14="http://schemas.microsoft.com/office/powerpoint/2010/main" val="374590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Useful for students to have as notes in their exercise book and to refer to for the rest of the lesson</a:t>
            </a:r>
          </a:p>
        </p:txBody>
      </p:sp>
      <p:sp>
        <p:nvSpPr>
          <p:cNvPr id="4" name="Slide Number Placeholder 3"/>
          <p:cNvSpPr>
            <a:spLocks noGrp="1"/>
          </p:cNvSpPr>
          <p:nvPr>
            <p:ph type="sldNum" sz="quarter" idx="5"/>
          </p:nvPr>
        </p:nvSpPr>
        <p:spPr/>
        <p:txBody>
          <a:bodyPr/>
          <a:lstStyle/>
          <a:p>
            <a:fld id="{61416DD8-8012-4DB1-B7AF-59D8801EB145}" type="slidenum">
              <a:rPr lang="en-GB" smtClean="0"/>
              <a:t>5</a:t>
            </a:fld>
            <a:endParaRPr lang="en-GB"/>
          </a:p>
        </p:txBody>
      </p:sp>
    </p:spTree>
    <p:extLst>
      <p:ext uri="{BB962C8B-B14F-4D97-AF65-F5344CB8AC3E}">
        <p14:creationId xmlns:p14="http://schemas.microsoft.com/office/powerpoint/2010/main" val="148223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KS3 students</a:t>
            </a:r>
          </a:p>
        </p:txBody>
      </p:sp>
      <p:sp>
        <p:nvSpPr>
          <p:cNvPr id="4" name="Slide Number Placeholder 3"/>
          <p:cNvSpPr>
            <a:spLocks noGrp="1"/>
          </p:cNvSpPr>
          <p:nvPr>
            <p:ph type="sldNum" sz="quarter" idx="10"/>
          </p:nvPr>
        </p:nvSpPr>
        <p:spPr/>
        <p:txBody>
          <a:bodyPr/>
          <a:lstStyle/>
          <a:p>
            <a:fld id="{61416DD8-8012-4DB1-B7AF-59D8801EB145}" type="slidenum">
              <a:rPr lang="en-GB" smtClean="0"/>
              <a:t>8</a:t>
            </a:fld>
            <a:endParaRPr lang="en-GB"/>
          </a:p>
        </p:txBody>
      </p:sp>
    </p:spTree>
    <p:extLst>
      <p:ext uri="{BB962C8B-B14F-4D97-AF65-F5344CB8AC3E}">
        <p14:creationId xmlns:p14="http://schemas.microsoft.com/office/powerpoint/2010/main" val="403363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KS4 students</a:t>
            </a:r>
          </a:p>
        </p:txBody>
      </p:sp>
      <p:sp>
        <p:nvSpPr>
          <p:cNvPr id="4" name="Slide Number Placeholder 3"/>
          <p:cNvSpPr>
            <a:spLocks noGrp="1"/>
          </p:cNvSpPr>
          <p:nvPr>
            <p:ph type="sldNum" sz="quarter" idx="10"/>
          </p:nvPr>
        </p:nvSpPr>
        <p:spPr/>
        <p:txBody>
          <a:bodyPr/>
          <a:lstStyle/>
          <a:p>
            <a:fld id="{61416DD8-8012-4DB1-B7AF-59D8801EB145}" type="slidenum">
              <a:rPr lang="en-GB" smtClean="0"/>
              <a:t>10</a:t>
            </a:fld>
            <a:endParaRPr lang="en-GB"/>
          </a:p>
        </p:txBody>
      </p:sp>
    </p:spTree>
    <p:extLst>
      <p:ext uri="{BB962C8B-B14F-4D97-AF65-F5344CB8AC3E}">
        <p14:creationId xmlns:p14="http://schemas.microsoft.com/office/powerpoint/2010/main" val="79072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ECCB-88DC-44A1-B506-2EB76C75F9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5F3D8FB-9E9B-4D16-8CBD-368F1AD8290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24455D-27C9-408F-80CB-A6E9AD480A5D}"/>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5" name="Footer Placeholder 4">
            <a:extLst>
              <a:ext uri="{FF2B5EF4-FFF2-40B4-BE49-F238E27FC236}">
                <a16:creationId xmlns:a16="http://schemas.microsoft.com/office/drawing/2014/main" id="{E7D7CE11-F9A3-49FA-91C6-4C95C2F50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2CEE8-1B8F-4A1E-8B7C-636A085BB98D}"/>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327445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CBD8-BF30-4D05-9880-58E43F8C0C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2B58EF-3550-48BE-8D8C-C01449070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ECBD2-C1DD-4057-9884-EE6D26BC68C6}"/>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5" name="Footer Placeholder 4">
            <a:extLst>
              <a:ext uri="{FF2B5EF4-FFF2-40B4-BE49-F238E27FC236}">
                <a16:creationId xmlns:a16="http://schemas.microsoft.com/office/drawing/2014/main" id="{E16BD602-3DFF-42D5-9767-3971AE2A5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02E383-2814-4699-A8E3-D3C038283778}"/>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137304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CA860E-C7F1-4881-A108-86464DDEEFF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AC754D-DDB8-4009-BC0A-CA1972F6D50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C04183-58A5-4FFD-A6BF-F4951211FF58}"/>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5" name="Footer Placeholder 4">
            <a:extLst>
              <a:ext uri="{FF2B5EF4-FFF2-40B4-BE49-F238E27FC236}">
                <a16:creationId xmlns:a16="http://schemas.microsoft.com/office/drawing/2014/main" id="{B5B5AA37-5E82-4B2D-BD17-37ABF96DB7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51A573-EAA4-4CFC-AEF7-413D38734C46}"/>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143819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418572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248626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075889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196566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7A30D9-9F58-4807-95F7-3EE67EB79514}"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65538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7A30D9-9F58-4807-95F7-3EE67EB79514}"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65290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30D9-9F58-4807-95F7-3EE67EB79514}"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264176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60576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1607-8691-484E-90BB-9497D0FB88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68DE65-350F-4D74-B329-980E1592A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27112E-BF9A-4037-80AA-0B17E944E7D8}"/>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5" name="Footer Placeholder 4">
            <a:extLst>
              <a:ext uri="{FF2B5EF4-FFF2-40B4-BE49-F238E27FC236}">
                <a16:creationId xmlns:a16="http://schemas.microsoft.com/office/drawing/2014/main" id="{F9ED7B88-5BF3-4BFD-8A4A-5B534219D8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44AD0E-B69F-4CEC-BA46-16A3AB2A24E4}"/>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2981965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69936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500162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36389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35D5-E97F-4A69-B4AD-D68F7006A97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F69DC2-FF77-4D46-B15A-1A4B371D75F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45F73-8BA3-428C-A8BD-376B3AF0C9D6}"/>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5" name="Footer Placeholder 4">
            <a:extLst>
              <a:ext uri="{FF2B5EF4-FFF2-40B4-BE49-F238E27FC236}">
                <a16:creationId xmlns:a16="http://schemas.microsoft.com/office/drawing/2014/main" id="{65C23977-3F4D-402C-8579-364BDF7C07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19DD42-A0FE-4146-9C48-610AE7564055}"/>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155531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8393-569A-4D33-AC3D-D426D943B4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B5406B-7AD7-42D2-8667-B403DCA658C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FE7A93-C5DB-4972-AED4-CE4C9D0069B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D70D51-10D9-4EF2-A9FB-431AB4603780}"/>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6" name="Footer Placeholder 5">
            <a:extLst>
              <a:ext uri="{FF2B5EF4-FFF2-40B4-BE49-F238E27FC236}">
                <a16:creationId xmlns:a16="http://schemas.microsoft.com/office/drawing/2014/main" id="{73913AEF-51E9-49BA-92B5-7B1204B58D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C9B935-B689-4BCB-AC6F-9E0053A5204F}"/>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330716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BA88-F328-4F27-9EDF-6CC8CE1C403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C77E52-DF8B-4043-B3EB-E636BD66B25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AD90453-A74B-477A-9DEB-63C0B5AF2C7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6BE055-E2DB-4A93-9FBC-7EAA77552A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A5B14-95D8-448D-97BA-F2265EC881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73BF6B-D244-4A50-8B94-9C2A2B87911D}"/>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8" name="Footer Placeholder 7">
            <a:extLst>
              <a:ext uri="{FF2B5EF4-FFF2-40B4-BE49-F238E27FC236}">
                <a16:creationId xmlns:a16="http://schemas.microsoft.com/office/drawing/2014/main" id="{1D5C6259-5891-4068-9AC1-22C99F1AB9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9F372C-9EAE-4B06-BCD3-54AF4E51A7E2}"/>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38228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D713-B0CA-4B24-B152-72BD7E7F46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B12AD-E290-4A7C-91B6-798A8D45F461}"/>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4" name="Footer Placeholder 3">
            <a:extLst>
              <a:ext uri="{FF2B5EF4-FFF2-40B4-BE49-F238E27FC236}">
                <a16:creationId xmlns:a16="http://schemas.microsoft.com/office/drawing/2014/main" id="{269C8053-77A6-40F9-86D0-1C57D4AC3B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834C9F-A769-4798-BEC5-37074E94B9F2}"/>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403675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B3B5D-9C99-48E5-81CB-3494D75AF814}"/>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3" name="Footer Placeholder 2">
            <a:extLst>
              <a:ext uri="{FF2B5EF4-FFF2-40B4-BE49-F238E27FC236}">
                <a16:creationId xmlns:a16="http://schemas.microsoft.com/office/drawing/2014/main" id="{BE37BF3C-593C-471E-BE3D-1F6CB76E65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EA078D-A085-47A9-9169-5708A0EBE3B1}"/>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427961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77EF-24F0-4919-8A61-08BAE09425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261235-6367-4124-A097-0906A2A068B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775E8F-0170-4765-BF0B-5476213248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22D6E4-006D-4367-B607-3CCC407BBE16}"/>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6" name="Footer Placeholder 5">
            <a:extLst>
              <a:ext uri="{FF2B5EF4-FFF2-40B4-BE49-F238E27FC236}">
                <a16:creationId xmlns:a16="http://schemas.microsoft.com/office/drawing/2014/main" id="{E1D5E6CA-3477-4563-8E88-880D70B5B0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25AAF9-CCD4-48B6-9C3F-093D2F1FE2EC}"/>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72497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88A2-7833-49FE-8D92-8791D7B777F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DD14B7-65BE-4B5C-962F-163F6F7A19F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B4982355-0B82-405C-A438-B955A1992C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5C90B7-CFCF-412E-9380-A316BF742C91}"/>
              </a:ext>
            </a:extLst>
          </p:cNvPr>
          <p:cNvSpPr>
            <a:spLocks noGrp="1"/>
          </p:cNvSpPr>
          <p:nvPr>
            <p:ph type="dt" sz="half" idx="10"/>
          </p:nvPr>
        </p:nvSpPr>
        <p:spPr/>
        <p:txBody>
          <a:bodyPr/>
          <a:lstStyle/>
          <a:p>
            <a:fld id="{01FECF3C-0FC8-4CD2-A18D-57BC46F6732F}" type="datetimeFigureOut">
              <a:rPr lang="en-GB" smtClean="0"/>
              <a:t>12/08/2025</a:t>
            </a:fld>
            <a:endParaRPr lang="en-GB"/>
          </a:p>
        </p:txBody>
      </p:sp>
      <p:sp>
        <p:nvSpPr>
          <p:cNvPr id="6" name="Footer Placeholder 5">
            <a:extLst>
              <a:ext uri="{FF2B5EF4-FFF2-40B4-BE49-F238E27FC236}">
                <a16:creationId xmlns:a16="http://schemas.microsoft.com/office/drawing/2014/main" id="{4F2610B4-CC79-49F0-BA8C-EECBD27FF5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83D574-BE5D-466A-AB83-18006360FD0E}"/>
              </a:ext>
            </a:extLst>
          </p:cNvPr>
          <p:cNvSpPr>
            <a:spLocks noGrp="1"/>
          </p:cNvSpPr>
          <p:nvPr>
            <p:ph type="sldNum" sz="quarter" idx="12"/>
          </p:nvPr>
        </p:nvSpPr>
        <p:spPr/>
        <p:txBody>
          <a:bodyPr/>
          <a:lstStyle/>
          <a:p>
            <a:fld id="{6A4C979C-A0CD-40DB-83A3-8DDE59443E93}" type="slidenum">
              <a:rPr lang="en-GB" smtClean="0"/>
              <a:t>‹#›</a:t>
            </a:fld>
            <a:endParaRPr lang="en-GB"/>
          </a:p>
        </p:txBody>
      </p:sp>
    </p:spTree>
    <p:extLst>
      <p:ext uri="{BB962C8B-B14F-4D97-AF65-F5344CB8AC3E}">
        <p14:creationId xmlns:p14="http://schemas.microsoft.com/office/powerpoint/2010/main" val="386908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0B14A-E9F9-4849-9243-67F45693A50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9BFA9-5600-4894-A853-F5356761168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48606-698A-4767-89AD-9769E73E543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FECF3C-0FC8-4CD2-A18D-57BC46F6732F}" type="datetimeFigureOut">
              <a:rPr lang="en-GB" smtClean="0"/>
              <a:t>12/08/2025</a:t>
            </a:fld>
            <a:endParaRPr lang="en-GB"/>
          </a:p>
        </p:txBody>
      </p:sp>
      <p:sp>
        <p:nvSpPr>
          <p:cNvPr id="5" name="Footer Placeholder 4">
            <a:extLst>
              <a:ext uri="{FF2B5EF4-FFF2-40B4-BE49-F238E27FC236}">
                <a16:creationId xmlns:a16="http://schemas.microsoft.com/office/drawing/2014/main" id="{A545F277-B5C9-4D7A-ACFD-B1002B9F13C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E969D9-098F-42C4-BCFF-76FEF52F11C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4C979C-A0CD-40DB-83A3-8DDE59443E93}" type="slidenum">
              <a:rPr lang="en-GB" smtClean="0"/>
              <a:t>‹#›</a:t>
            </a:fld>
            <a:endParaRPr lang="en-GB"/>
          </a:p>
        </p:txBody>
      </p:sp>
      <p:sp>
        <p:nvSpPr>
          <p:cNvPr id="7" name="Footer Placeholder 2">
            <a:extLst>
              <a:ext uri="{FF2B5EF4-FFF2-40B4-BE49-F238E27FC236}">
                <a16:creationId xmlns:a16="http://schemas.microsoft.com/office/drawing/2014/main" id="{1EE40756-28B2-C7E9-6EAC-DE71F83D4EB5}"/>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DD79BBB-E0CE-6215-BBE1-46F747CC25F2}"/>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2EE7535-4944-2CED-B144-DC6D2EFB2C71}"/>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E4426682-DAE4-16D2-BBD4-DBCCDBCAE27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540225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7A30D9-9F58-4807-95F7-3EE67EB79514}"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475FFB-F4D5-43F9-9444-BF91F27AAABD}" type="slidenum">
              <a:rPr lang="en-GB" smtClean="0"/>
              <a:t>‹#›</a:t>
            </a:fld>
            <a:endParaRPr lang="en-GB"/>
          </a:p>
        </p:txBody>
      </p:sp>
      <p:sp>
        <p:nvSpPr>
          <p:cNvPr id="7" name="Footer Placeholder 2">
            <a:extLst>
              <a:ext uri="{FF2B5EF4-FFF2-40B4-BE49-F238E27FC236}">
                <a16:creationId xmlns:a16="http://schemas.microsoft.com/office/drawing/2014/main" id="{7D248C15-F5E9-6842-AD11-A2627F7AB75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2DA4B93-D29E-9E4C-64FB-AE2A7FE1AA05}"/>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CDB75514-14D3-02E6-7488-ADFB87B389EA}"/>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B0D15172-6546-CA46-D9CE-7694BF8241AE}"/>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2042773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cDhdb6J3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youtube.com/watch?v=w8faZ9LRor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oaMw91MC9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youtube.com/watch?v=FYgzizpCTK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church&#10;&#10;Description generated with very high confidence">
            <a:extLst>
              <a:ext uri="{FF2B5EF4-FFF2-40B4-BE49-F238E27FC236}">
                <a16:creationId xmlns:a16="http://schemas.microsoft.com/office/drawing/2014/main" id="{683B989A-0E2B-47C1-91A0-40DF49BC7CFB}"/>
              </a:ext>
            </a:extLst>
          </p:cNvPr>
          <p:cNvPicPr>
            <a:picLocks noChangeAspect="1"/>
          </p:cNvPicPr>
          <p:nvPr/>
        </p:nvPicPr>
        <p:blipFill rotWithShape="1">
          <a:blip r:embed="rId2">
            <a:extLst>
              <a:ext uri="{28A0092B-C50C-407E-A947-70E740481C1C}">
                <a14:useLocalDpi xmlns:a14="http://schemas.microsoft.com/office/drawing/2010/main" val="0"/>
              </a:ext>
            </a:extLst>
          </a:blip>
          <a:srcRect t="34959" b="8791"/>
          <a:stretch/>
        </p:blipFill>
        <p:spPr>
          <a:xfrm>
            <a:off x="20" y="10"/>
            <a:ext cx="9143979" cy="6857990"/>
          </a:xfrm>
          <a:prstGeom prst="rect">
            <a:avLst/>
          </a:prstGeom>
        </p:spPr>
      </p:pic>
      <p:sp>
        <p:nvSpPr>
          <p:cNvPr id="2" name="Title 1">
            <a:extLst>
              <a:ext uri="{FF2B5EF4-FFF2-40B4-BE49-F238E27FC236}">
                <a16:creationId xmlns:a16="http://schemas.microsoft.com/office/drawing/2014/main" id="{CBCEDBC6-3091-42AD-B029-A76BA11936A3}"/>
              </a:ext>
            </a:extLst>
          </p:cNvPr>
          <p:cNvSpPr>
            <a:spLocks noGrp="1"/>
          </p:cNvSpPr>
          <p:nvPr>
            <p:ph type="title"/>
          </p:nvPr>
        </p:nvSpPr>
        <p:spPr>
          <a:xfrm>
            <a:off x="532086" y="325120"/>
            <a:ext cx="8124234" cy="518160"/>
          </a:xfrm>
          <a:solidFill>
            <a:schemeClr val="bg1"/>
          </a:solidFill>
          <a:ln w="38100">
            <a:solidFill>
              <a:srgbClr val="7030A0"/>
            </a:solidFill>
          </a:ln>
          <a:effectLst>
            <a:outerShdw blurRad="50800" dist="38100" dir="2700000" algn="tl" rotWithShape="0">
              <a:prstClr val="black">
                <a:alpha val="40000"/>
              </a:prstClr>
            </a:outerShdw>
          </a:effectLst>
        </p:spPr>
        <p:txBody>
          <a:bodyPr anchor="t">
            <a:normAutofit fontScale="90000"/>
          </a:bodyPr>
          <a:lstStyle/>
          <a:p>
            <a:r>
              <a:rPr lang="en-GB" sz="3200" b="1" u="sng" dirty="0"/>
              <a:t>Understanding Genre</a:t>
            </a:r>
            <a:br>
              <a:rPr lang="en-GB" sz="3200" b="1" u="sng" dirty="0"/>
            </a:br>
            <a:endParaRPr lang="en-GB" sz="3100" dirty="0"/>
          </a:p>
        </p:txBody>
      </p:sp>
      <p:sp>
        <p:nvSpPr>
          <p:cNvPr id="3" name="Content Placeholder 2">
            <a:extLst>
              <a:ext uri="{FF2B5EF4-FFF2-40B4-BE49-F238E27FC236}">
                <a16:creationId xmlns:a16="http://schemas.microsoft.com/office/drawing/2014/main" id="{AC952C6A-047F-4250-8F1F-B44B775C0E75}"/>
              </a:ext>
            </a:extLst>
          </p:cNvPr>
          <p:cNvSpPr>
            <a:spLocks noGrp="1"/>
          </p:cNvSpPr>
          <p:nvPr>
            <p:ph idx="1"/>
          </p:nvPr>
        </p:nvSpPr>
        <p:spPr>
          <a:xfrm>
            <a:off x="532086" y="1080774"/>
            <a:ext cx="3153102" cy="3022967"/>
          </a:xfrm>
          <a:solidFill>
            <a:schemeClr val="accent3">
              <a:lumMod val="20000"/>
              <a:lumOff val="80000"/>
            </a:schemeClr>
          </a:solidFill>
          <a:ln w="38100">
            <a:solidFill>
              <a:srgbClr val="00B050"/>
            </a:solidFill>
          </a:ln>
          <a:effectLst>
            <a:outerShdw blurRad="50800" dist="38100" dir="2700000" algn="tl" rotWithShape="0">
              <a:prstClr val="black">
                <a:alpha val="40000"/>
              </a:prstClr>
            </a:outerShdw>
          </a:effectLst>
        </p:spPr>
        <p:txBody>
          <a:bodyPr anchor="ctr">
            <a:normAutofit fontScale="92500"/>
          </a:bodyPr>
          <a:lstStyle/>
          <a:p>
            <a:pPr marL="0" indent="0">
              <a:buNone/>
            </a:pPr>
            <a:r>
              <a:rPr lang="en-GB" sz="1600" b="1" dirty="0"/>
              <a:t>Look at this house.</a:t>
            </a:r>
            <a:br>
              <a:rPr lang="en-GB" sz="1600" dirty="0"/>
            </a:br>
            <a:br>
              <a:rPr lang="en-GB" sz="2400" dirty="0"/>
            </a:br>
            <a:r>
              <a:rPr lang="en-GB" sz="2400" dirty="0">
                <a:solidFill>
                  <a:srgbClr val="FF0000"/>
                </a:solidFill>
              </a:rPr>
              <a:t>What kind of story would be set here?</a:t>
            </a:r>
            <a:br>
              <a:rPr lang="en-GB" sz="2400" dirty="0"/>
            </a:br>
            <a:r>
              <a:rPr lang="en-GB" sz="2400" dirty="0">
                <a:solidFill>
                  <a:schemeClr val="accent4">
                    <a:lumMod val="75000"/>
                  </a:schemeClr>
                </a:solidFill>
              </a:rPr>
              <a:t>Why would this kind of story be set here?</a:t>
            </a:r>
            <a:br>
              <a:rPr lang="en-GB" sz="2400" dirty="0"/>
            </a:br>
            <a:r>
              <a:rPr lang="en-GB" sz="2400" dirty="0">
                <a:solidFill>
                  <a:srgbClr val="00B050"/>
                </a:solidFill>
              </a:rPr>
              <a:t>What other characters, objects, themes or places would you expect to see in this kind of story?</a:t>
            </a:r>
            <a:endParaRPr lang="en-GB" sz="1600" dirty="0"/>
          </a:p>
        </p:txBody>
      </p:sp>
      <p:sp>
        <p:nvSpPr>
          <p:cNvPr id="5" name="TextBox 4">
            <a:extLst>
              <a:ext uri="{FF2B5EF4-FFF2-40B4-BE49-F238E27FC236}">
                <a16:creationId xmlns:a16="http://schemas.microsoft.com/office/drawing/2014/main" id="{717F656B-AA16-F0C5-3494-B2589B7F82C6}"/>
              </a:ext>
            </a:extLst>
          </p:cNvPr>
          <p:cNvSpPr txBox="1"/>
          <p:nvPr/>
        </p:nvSpPr>
        <p:spPr>
          <a:xfrm>
            <a:off x="5253198" y="5332551"/>
            <a:ext cx="3403122"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Key term:</a:t>
            </a:r>
            <a:r>
              <a:rPr lang="en-GB" b="1" dirty="0"/>
              <a:t> Genre </a:t>
            </a:r>
            <a:r>
              <a:rPr lang="en-GB" dirty="0"/>
              <a:t>– A style or category of art, literature or film. Each type has different conventions. </a:t>
            </a:r>
          </a:p>
        </p:txBody>
      </p:sp>
      <p:pic>
        <p:nvPicPr>
          <p:cNvPr id="6" name="Picture 5">
            <a:extLst>
              <a:ext uri="{FF2B5EF4-FFF2-40B4-BE49-F238E27FC236}">
                <a16:creationId xmlns:a16="http://schemas.microsoft.com/office/drawing/2014/main" id="{11579EE1-62F8-771F-8CD8-81ECF7EC16A2}"/>
              </a:ext>
            </a:extLst>
          </p:cNvPr>
          <p:cNvPicPr>
            <a:picLocks noChangeAspect="1"/>
          </p:cNvPicPr>
          <p:nvPr/>
        </p:nvPicPr>
        <p:blipFill>
          <a:blip r:embed="rId3"/>
          <a:stretch>
            <a:fillRect/>
          </a:stretch>
        </p:blipFill>
        <p:spPr>
          <a:xfrm>
            <a:off x="487680" y="5777226"/>
            <a:ext cx="2338570" cy="677233"/>
          </a:xfrm>
          <a:prstGeom prst="rect">
            <a:avLst/>
          </a:prstGeom>
        </p:spPr>
      </p:pic>
    </p:spTree>
    <p:extLst>
      <p:ext uri="{BB962C8B-B14F-4D97-AF65-F5344CB8AC3E}">
        <p14:creationId xmlns:p14="http://schemas.microsoft.com/office/powerpoint/2010/main" val="431341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B52D-6F7A-4132-9B43-68C05A9AC8C5}"/>
              </a:ext>
            </a:extLst>
          </p:cNvPr>
          <p:cNvSpPr>
            <a:spLocks noGrp="1"/>
          </p:cNvSpPr>
          <p:nvPr>
            <p:ph type="title"/>
          </p:nvPr>
        </p:nvSpPr>
        <p:spPr>
          <a:xfrm>
            <a:off x="628650" y="365127"/>
            <a:ext cx="8398566" cy="915034"/>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We’ll watch two short trailers to two films</a:t>
            </a:r>
          </a:p>
        </p:txBody>
      </p:sp>
      <p:sp>
        <p:nvSpPr>
          <p:cNvPr id="3" name="Content Placeholder 2">
            <a:extLst>
              <a:ext uri="{FF2B5EF4-FFF2-40B4-BE49-F238E27FC236}">
                <a16:creationId xmlns:a16="http://schemas.microsoft.com/office/drawing/2014/main" id="{9D385F50-08A2-4C5B-B711-EA60184AADED}"/>
              </a:ext>
            </a:extLst>
          </p:cNvPr>
          <p:cNvSpPr>
            <a:spLocks noGrp="1"/>
          </p:cNvSpPr>
          <p:nvPr>
            <p:ph idx="1"/>
          </p:nvPr>
        </p:nvSpPr>
        <p:spPr>
          <a:xfrm>
            <a:off x="628650" y="1587086"/>
            <a:ext cx="2531993"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28 Days Later: </a:t>
            </a:r>
            <a:r>
              <a:rPr lang="en-GB" dirty="0">
                <a:hlinkClick r:id="rId3"/>
              </a:rPr>
              <a:t>https://www.youtube.com/watch?v=FcDhdb6J3rM</a:t>
            </a:r>
            <a:endParaRPr lang="en-GB" dirty="0"/>
          </a:p>
          <a:p>
            <a:r>
              <a:rPr lang="en-GB" dirty="0" err="1"/>
              <a:t>Zombieland</a:t>
            </a:r>
            <a:r>
              <a:rPr lang="en-GB" dirty="0"/>
              <a:t>:</a:t>
            </a:r>
          </a:p>
          <a:p>
            <a:r>
              <a:rPr lang="en-GB" dirty="0">
                <a:hlinkClick r:id="rId4"/>
              </a:rPr>
              <a:t>https://www.youtube.com/watch?v=w8faZ9LRors</a:t>
            </a:r>
            <a:endParaRPr lang="en-GB" dirty="0"/>
          </a:p>
        </p:txBody>
      </p:sp>
      <p:graphicFrame>
        <p:nvGraphicFramePr>
          <p:cNvPr id="4" name="Table 3">
            <a:extLst>
              <a:ext uri="{FF2B5EF4-FFF2-40B4-BE49-F238E27FC236}">
                <a16:creationId xmlns:a16="http://schemas.microsoft.com/office/drawing/2014/main" id="{BC45F753-0D22-4081-BFBE-A62A013BAAB6}"/>
              </a:ext>
            </a:extLst>
          </p:cNvPr>
          <p:cNvGraphicFramePr>
            <a:graphicFrameLocks noGrp="1"/>
          </p:cNvGraphicFramePr>
          <p:nvPr>
            <p:extLst>
              <p:ext uri="{D42A27DB-BD31-4B8C-83A1-F6EECF244321}">
                <p14:modId xmlns:p14="http://schemas.microsoft.com/office/powerpoint/2010/main" val="2528315266"/>
              </p:ext>
            </p:extLst>
          </p:nvPr>
        </p:nvGraphicFramePr>
        <p:xfrm>
          <a:off x="3371850" y="1587086"/>
          <a:ext cx="5655366" cy="3754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85122">
                  <a:extLst>
                    <a:ext uri="{9D8B030D-6E8A-4147-A177-3AD203B41FA5}">
                      <a16:colId xmlns:a16="http://schemas.microsoft.com/office/drawing/2014/main" val="1975639221"/>
                    </a:ext>
                  </a:extLst>
                </a:gridCol>
                <a:gridCol w="1885122">
                  <a:extLst>
                    <a:ext uri="{9D8B030D-6E8A-4147-A177-3AD203B41FA5}">
                      <a16:colId xmlns:a16="http://schemas.microsoft.com/office/drawing/2014/main" val="2638691610"/>
                    </a:ext>
                  </a:extLst>
                </a:gridCol>
                <a:gridCol w="1885122">
                  <a:extLst>
                    <a:ext uri="{9D8B030D-6E8A-4147-A177-3AD203B41FA5}">
                      <a16:colId xmlns:a16="http://schemas.microsoft.com/office/drawing/2014/main" val="2281125359"/>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dirty="0"/>
                        <a:t>28 Days Later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dirty="0" err="1"/>
                        <a:t>Zombieland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4286666563"/>
                  </a:ext>
                </a:extLst>
              </a:tr>
              <a:tr h="370840">
                <a:tc>
                  <a:txBody>
                    <a:bodyPr/>
                    <a:lstStyle/>
                    <a:p>
                      <a:r>
                        <a:rPr lang="en-GB" sz="1800" dirty="0"/>
                        <a:t>What do you notice about the music?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800" dirty="0"/>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616933"/>
                  </a:ext>
                </a:extLst>
              </a:tr>
              <a:tr h="370840">
                <a:tc>
                  <a:txBody>
                    <a:bodyPr/>
                    <a:lstStyle/>
                    <a:p>
                      <a:r>
                        <a:rPr lang="en-GB" sz="1800" dirty="0"/>
                        <a:t>What tone/atmosphere is built?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46399912"/>
                  </a:ext>
                </a:extLst>
              </a:tr>
              <a:tr h="370840">
                <a:tc>
                  <a:txBody>
                    <a:bodyPr/>
                    <a:lstStyle/>
                    <a:p>
                      <a:r>
                        <a:rPr lang="en-GB" sz="1800" dirty="0"/>
                        <a:t>What type of characters do you see?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98608212"/>
                  </a:ext>
                </a:extLst>
              </a:tr>
              <a:tr h="370840">
                <a:tc>
                  <a:txBody>
                    <a:bodyPr/>
                    <a:lstStyle/>
                    <a:p>
                      <a:r>
                        <a:rPr lang="en-GB" sz="1800" dirty="0"/>
                        <a:t>What is the aim of this film?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34245909"/>
                  </a:ext>
                </a:extLst>
              </a:tr>
            </a:tbl>
          </a:graphicData>
        </a:graphic>
      </p:graphicFrame>
      <p:sp>
        <p:nvSpPr>
          <p:cNvPr id="5" name="TextBox 4">
            <a:extLst>
              <a:ext uri="{FF2B5EF4-FFF2-40B4-BE49-F238E27FC236}">
                <a16:creationId xmlns:a16="http://schemas.microsoft.com/office/drawing/2014/main" id="{BA121911-E2D4-471B-ADBA-AA80A805A0C3}"/>
              </a:ext>
            </a:extLst>
          </p:cNvPr>
          <p:cNvSpPr txBox="1"/>
          <p:nvPr/>
        </p:nvSpPr>
        <p:spPr>
          <a:xfrm>
            <a:off x="3371850" y="5526157"/>
            <a:ext cx="5655366" cy="1200329"/>
          </a:xfrm>
          <a:prstGeom prst="rect">
            <a:avLst/>
          </a:prstGeom>
          <a:solidFill>
            <a:schemeClr val="accent4">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chemeClr val="accent4">
                    <a:lumMod val="75000"/>
                  </a:schemeClr>
                </a:solidFill>
              </a:rPr>
              <a:t>How does ‘</a:t>
            </a:r>
            <a:r>
              <a:rPr lang="en-GB" dirty="0" err="1">
                <a:solidFill>
                  <a:schemeClr val="accent4">
                    <a:lumMod val="75000"/>
                  </a:schemeClr>
                </a:solidFill>
              </a:rPr>
              <a:t>Zombieland</a:t>
            </a:r>
            <a:r>
              <a:rPr lang="en-GB" dirty="0">
                <a:solidFill>
                  <a:schemeClr val="accent4">
                    <a:lumMod val="75000"/>
                  </a:schemeClr>
                </a:solidFill>
              </a:rPr>
              <a:t>’ combine the conventions of ‘comedy’ and ‘horror’?</a:t>
            </a:r>
          </a:p>
          <a:p>
            <a:r>
              <a:rPr lang="en-GB" dirty="0">
                <a:solidFill>
                  <a:srgbClr val="00B050"/>
                </a:solidFill>
              </a:rPr>
              <a:t>Why do you think the writers of the film chose to do this? How does this film make the audience feel?</a:t>
            </a:r>
          </a:p>
        </p:txBody>
      </p:sp>
      <p:pic>
        <p:nvPicPr>
          <p:cNvPr id="6" name="Graphic 5">
            <a:extLst>
              <a:ext uri="{FF2B5EF4-FFF2-40B4-BE49-F238E27FC236}">
                <a16:creationId xmlns:a16="http://schemas.microsoft.com/office/drawing/2014/main" id="{555007C4-CC10-4D01-A0F4-277E131CC1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6129" y="96340"/>
            <a:ext cx="861047" cy="1158240"/>
          </a:xfrm>
          <a:prstGeom prst="rect">
            <a:avLst/>
          </a:prstGeom>
        </p:spPr>
      </p:pic>
    </p:spTree>
    <p:extLst>
      <p:ext uri="{BB962C8B-B14F-4D97-AF65-F5344CB8AC3E}">
        <p14:creationId xmlns:p14="http://schemas.microsoft.com/office/powerpoint/2010/main" val="142541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F90C735-6079-EB57-D2F1-2DD002242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C9549-51FF-A1C1-3CD6-BC0A5C6CEB3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Let’s explore how the two films use genre conventions</a:t>
            </a:r>
            <a:endParaRPr lang="en-GB" dirty="0"/>
          </a:p>
        </p:txBody>
      </p:sp>
      <p:sp>
        <p:nvSpPr>
          <p:cNvPr id="3" name="Content Placeholder 2">
            <a:extLst>
              <a:ext uri="{FF2B5EF4-FFF2-40B4-BE49-F238E27FC236}">
                <a16:creationId xmlns:a16="http://schemas.microsoft.com/office/drawing/2014/main" id="{3F5098B4-C4A1-B137-FDC6-A5C450C38F6A}"/>
              </a:ext>
            </a:extLst>
          </p:cNvPr>
          <p:cNvSpPr>
            <a:spLocks noGrp="1"/>
          </p:cNvSpPr>
          <p:nvPr>
            <p:ph idx="1"/>
          </p:nvPr>
        </p:nvSpPr>
        <p:spPr>
          <a:xfrm>
            <a:off x="4572000" y="1898777"/>
            <a:ext cx="3943350"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285750" indent="-285750">
              <a:buFont typeface="Arial" panose="020B0604020202020204" pitchFamily="34" charset="0"/>
              <a:buChar char="•"/>
            </a:pPr>
            <a:r>
              <a:rPr lang="en-US" sz="2000" b="1" dirty="0"/>
              <a:t>Zombieland </a:t>
            </a:r>
            <a:r>
              <a:rPr lang="en-US" sz="2000" dirty="0"/>
              <a:t>uses horror genre conventions such as zombies, end-of-the-world settings and plot events and conflict between characters and monsters, but it also uses comedic conventions.</a:t>
            </a:r>
          </a:p>
          <a:p>
            <a:pPr marL="285750" indent="-285750">
              <a:buFont typeface="Arial" panose="020B0604020202020204" pitchFamily="34" charset="0"/>
              <a:buChar char="•"/>
            </a:pPr>
            <a:r>
              <a:rPr lang="en-US" sz="2000" dirty="0"/>
              <a:t>In Zombieland, a small group of survivors battle the monsters, and they use slapstick or physical comedy; it is designed to make people laugh and be entertained; exaggerated characters either good or bad; comedic situations are engineered which are often unlikely or exaggerated; usually have happy endings for the good characters and not so happy for the bad characters).</a:t>
            </a:r>
          </a:p>
        </p:txBody>
      </p:sp>
      <p:sp>
        <p:nvSpPr>
          <p:cNvPr id="4" name="Content Placeholder 2">
            <a:extLst>
              <a:ext uri="{FF2B5EF4-FFF2-40B4-BE49-F238E27FC236}">
                <a16:creationId xmlns:a16="http://schemas.microsoft.com/office/drawing/2014/main" id="{516AA4A4-A4FD-0FF7-3268-DA528E0916BE}"/>
              </a:ext>
            </a:extLst>
          </p:cNvPr>
          <p:cNvSpPr txBox="1">
            <a:spLocks/>
          </p:cNvSpPr>
          <p:nvPr/>
        </p:nvSpPr>
        <p:spPr>
          <a:xfrm>
            <a:off x="628650" y="1889633"/>
            <a:ext cx="3723894" cy="43513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28 Days Later </a:t>
            </a: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is a horror film, but it is also a zombie film. Zombie films have become incredibly popular in the later 20</a:t>
            </a:r>
            <a:r>
              <a:rPr kumimoji="0" lang="en-US" sz="200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 and </a:t>
            </a:r>
            <a:r>
              <a:rPr lang="en-US" sz="2000" dirty="0">
                <a:solidFill>
                  <a:prstClr val="black"/>
                </a:solidFill>
                <a:latin typeface="Calibri" panose="020F0502020204030204"/>
              </a:rPr>
              <a:t>early 2</a:t>
            </a: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200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 centuries.</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2000" b="0" dirty="0">
                <a:solidFill>
                  <a:prstClr val="black"/>
                </a:solidFill>
                <a:latin typeface="Calibri" panose="020F0502020204030204"/>
              </a:rPr>
              <a:t>28 Days Later twists some conventions because zombies don’t usually run – they walk slowly and menacingly. Making the zombies run as fast as the characters add greater tension and fear.</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28 Days Later is also uses some science </a:t>
            </a:r>
            <a:r>
              <a:rPr kumimoji="0" lang="en-US" sz="2000" i="0" u="none" strike="noStrike" kern="1200" cap="none" spc="0" normalizeH="0" baseline="0" noProof="0" dirty="0" err="1">
                <a:ln>
                  <a:noFill/>
                </a:ln>
                <a:solidFill>
                  <a:prstClr val="black"/>
                </a:solidFill>
                <a:effectLst/>
                <a:uLnTx/>
                <a:uFillTx/>
                <a:latin typeface="Calibri" panose="020F0502020204030204"/>
                <a:ea typeface="+mn-ea"/>
                <a:cs typeface="+mn-cs"/>
              </a:rPr>
              <a:t>fictio</a:t>
            </a:r>
            <a:r>
              <a:rPr lang="en-US" sz="2000" dirty="0">
                <a:solidFill>
                  <a:prstClr val="black"/>
                </a:solidFill>
                <a:latin typeface="Calibri" panose="020F0502020204030204"/>
              </a:rPr>
              <a:t>n conventions as the ‘zombies’ are infected by an engineered virus.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35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BD9425B-6DCC-4E7E-877B-F14F90F26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59"/>
            <a:ext cx="9144000" cy="6822281"/>
          </a:xfrm>
          <a:prstGeom prst="rect">
            <a:avLst/>
          </a:prstGeom>
        </p:spPr>
      </p:pic>
      <p:sp>
        <p:nvSpPr>
          <p:cNvPr id="2" name="Title 1">
            <a:extLst>
              <a:ext uri="{FF2B5EF4-FFF2-40B4-BE49-F238E27FC236}">
                <a16:creationId xmlns:a16="http://schemas.microsoft.com/office/drawing/2014/main" id="{7C0DC856-E910-402D-845B-B622416F6B89}"/>
              </a:ext>
            </a:extLst>
          </p:cNvPr>
          <p:cNvSpPr>
            <a:spLocks noGrp="1"/>
          </p:cNvSpPr>
          <p:nvPr>
            <p:ph type="title"/>
          </p:nvPr>
        </p:nvSpPr>
        <p:spPr>
          <a:xfrm>
            <a:off x="394137" y="1913950"/>
            <a:ext cx="3444765" cy="134275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algn="ctr"/>
            <a:r>
              <a:rPr lang="en-GB" sz="2200" dirty="0"/>
              <a:t>It’s important to consider genre in a text to see if it sticks to genre conventions or not.</a:t>
            </a:r>
          </a:p>
        </p:txBody>
      </p:sp>
      <p:sp>
        <p:nvSpPr>
          <p:cNvPr id="3" name="Content Placeholder 2">
            <a:extLst>
              <a:ext uri="{FF2B5EF4-FFF2-40B4-BE49-F238E27FC236}">
                <a16:creationId xmlns:a16="http://schemas.microsoft.com/office/drawing/2014/main" id="{17C0C9FC-1E4B-44DA-BEE6-DC7EBB61EA7D}"/>
              </a:ext>
            </a:extLst>
          </p:cNvPr>
          <p:cNvSpPr>
            <a:spLocks noGrp="1"/>
          </p:cNvSpPr>
          <p:nvPr>
            <p:ph idx="1"/>
          </p:nvPr>
        </p:nvSpPr>
        <p:spPr>
          <a:xfrm>
            <a:off x="394137" y="3417573"/>
            <a:ext cx="3444765" cy="2619839"/>
          </a:xfrm>
          <a:solidFill>
            <a:schemeClr val="bg1"/>
          </a:solidFill>
          <a:ln w="38100">
            <a:solidFill>
              <a:srgbClr val="7030A0"/>
            </a:solidFill>
          </a:ln>
          <a:effectLst>
            <a:outerShdw blurRad="50800" dist="38100" dir="2700000" algn="tl" rotWithShape="0">
              <a:prstClr val="black">
                <a:alpha val="40000"/>
              </a:prstClr>
            </a:outerShdw>
          </a:effectLst>
        </p:spPr>
        <p:txBody>
          <a:bodyPr anchor="ctr">
            <a:normAutofit/>
          </a:bodyPr>
          <a:lstStyle/>
          <a:p>
            <a:r>
              <a:rPr lang="en-GB" sz="1600" dirty="0"/>
              <a:t>Writers use conventions to help a text stay in a particular genre, e.g. horror, romance, science fiction, etc.</a:t>
            </a:r>
          </a:p>
          <a:p>
            <a:r>
              <a:rPr lang="en-GB" sz="1600" dirty="0"/>
              <a:t>However, a writer can also </a:t>
            </a:r>
            <a:r>
              <a:rPr lang="en-GB" sz="1600" b="1" u="sng" dirty="0"/>
              <a:t>go against</a:t>
            </a:r>
            <a:r>
              <a:rPr lang="en-GB" sz="1600" dirty="0"/>
              <a:t> these conventions to surprise, shock or humour their readers. </a:t>
            </a:r>
          </a:p>
        </p:txBody>
      </p:sp>
    </p:spTree>
    <p:extLst>
      <p:ext uri="{BB962C8B-B14F-4D97-AF65-F5344CB8AC3E}">
        <p14:creationId xmlns:p14="http://schemas.microsoft.com/office/powerpoint/2010/main" val="243414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CD98-E92F-4E0D-9041-26DA6564369B}"/>
              </a:ext>
            </a:extLst>
          </p:cNvPr>
          <p:cNvSpPr>
            <a:spLocks noGrp="1"/>
          </p:cNvSpPr>
          <p:nvPr>
            <p:ph type="title"/>
          </p:nvPr>
        </p:nvSpPr>
        <p:spPr>
          <a:xfrm>
            <a:off x="628650" y="365126"/>
            <a:ext cx="8350097" cy="1325563"/>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Let’s look at a short extract from a narrative</a:t>
            </a:r>
          </a:p>
        </p:txBody>
      </p:sp>
      <p:sp>
        <p:nvSpPr>
          <p:cNvPr id="3" name="Content Placeholder 2">
            <a:extLst>
              <a:ext uri="{FF2B5EF4-FFF2-40B4-BE49-F238E27FC236}">
                <a16:creationId xmlns:a16="http://schemas.microsoft.com/office/drawing/2014/main" id="{4E5ED0DB-A16A-4042-9B9C-94EB1C02539D}"/>
              </a:ext>
            </a:extLst>
          </p:cNvPr>
          <p:cNvSpPr>
            <a:spLocks noGrp="1"/>
          </p:cNvSpPr>
          <p:nvPr>
            <p:ph idx="1"/>
          </p:nvPr>
        </p:nvSpPr>
        <p:spPr>
          <a:xfrm>
            <a:off x="628650" y="1825625"/>
            <a:ext cx="5221307"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a:bodyPr>
          <a:lstStyle/>
          <a:p>
            <a:pPr marL="0" indent="0">
              <a:buNone/>
            </a:pPr>
            <a:r>
              <a:rPr lang="en-US" dirty="0"/>
              <a:t>“I can assure you,” said I, “that it will take a very tangible ghost to frighten me.” And I stood up before the fire with my glass in my hand.</a:t>
            </a:r>
          </a:p>
          <a:p>
            <a:pPr marL="0" indent="0">
              <a:buNone/>
            </a:pPr>
            <a:r>
              <a:rPr lang="en-US" dirty="0"/>
              <a:t>“It is your own choosing,” said the man with the withered arm, and glanced at me askance.</a:t>
            </a:r>
          </a:p>
          <a:p>
            <a:pPr marL="0" indent="0">
              <a:buNone/>
            </a:pPr>
            <a:r>
              <a:rPr lang="en-US" dirty="0"/>
              <a:t>“Eight-and-twenty years,” said I, “I have lived, and never a ghost have I seen as yet.”</a:t>
            </a:r>
          </a:p>
          <a:p>
            <a:pPr marL="0" indent="0">
              <a:buNone/>
            </a:pPr>
            <a:r>
              <a:rPr lang="en-US" dirty="0"/>
              <a:t>The old woman sat staring hard into the fire, her pale eyes wide open. “Ay,” she broke in; “and eight-and-twenty years you have lived and never seen the likes of this house, I reckon. There’s a many things to see, when one’s still but eight-and-twenty.” She swayed her head slowly from side to side. “A many things to see and sorrow for.”</a:t>
            </a:r>
          </a:p>
          <a:p>
            <a:endParaRPr lang="en-GB" dirty="0"/>
          </a:p>
        </p:txBody>
      </p:sp>
      <p:sp>
        <p:nvSpPr>
          <p:cNvPr id="4" name="Content Placeholder 2">
            <a:extLst>
              <a:ext uri="{FF2B5EF4-FFF2-40B4-BE49-F238E27FC236}">
                <a16:creationId xmlns:a16="http://schemas.microsoft.com/office/drawing/2014/main" id="{AD643C94-6C82-4605-920B-5CD6F81DA7F0}"/>
              </a:ext>
            </a:extLst>
          </p:cNvPr>
          <p:cNvSpPr txBox="1">
            <a:spLocks/>
          </p:cNvSpPr>
          <p:nvPr/>
        </p:nvSpPr>
        <p:spPr>
          <a:xfrm>
            <a:off x="6059277" y="1825625"/>
            <a:ext cx="2919470" cy="418291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FF0000"/>
                </a:solidFill>
              </a:rPr>
              <a:t>What parts of this story suggest that it is a ghost story?</a:t>
            </a:r>
          </a:p>
          <a:p>
            <a:pPr marL="0" indent="0">
              <a:buNone/>
            </a:pPr>
            <a:r>
              <a:rPr lang="en-GB" dirty="0">
                <a:solidFill>
                  <a:schemeClr val="accent4">
                    <a:lumMod val="75000"/>
                  </a:schemeClr>
                </a:solidFill>
              </a:rPr>
              <a:t>Look at the last paragraph carefully. What do you think is likely to happen next if this is a ghost story? Why?</a:t>
            </a:r>
          </a:p>
          <a:p>
            <a:pPr marL="0" indent="0">
              <a:buNone/>
            </a:pPr>
            <a:r>
              <a:rPr lang="en-GB" dirty="0">
                <a:solidFill>
                  <a:srgbClr val="00B050"/>
                </a:solidFill>
              </a:rPr>
              <a:t>How does the writer set up this story using genre conventions to engage the reader? </a:t>
            </a:r>
          </a:p>
          <a:p>
            <a:endParaRPr lang="en-GB" dirty="0"/>
          </a:p>
        </p:txBody>
      </p:sp>
      <p:pic>
        <p:nvPicPr>
          <p:cNvPr id="7" name="Graphic 6">
            <a:extLst>
              <a:ext uri="{FF2B5EF4-FFF2-40B4-BE49-F238E27FC236}">
                <a16:creationId xmlns:a16="http://schemas.microsoft.com/office/drawing/2014/main" id="{8956BA81-D8EA-4DEB-87C4-74BF9F19D5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9501" y="423092"/>
            <a:ext cx="1100500" cy="1209629"/>
          </a:xfrm>
          <a:prstGeom prst="rect">
            <a:avLst/>
          </a:prstGeom>
        </p:spPr>
      </p:pic>
    </p:spTree>
    <p:extLst>
      <p:ext uri="{BB962C8B-B14F-4D97-AF65-F5344CB8AC3E}">
        <p14:creationId xmlns:p14="http://schemas.microsoft.com/office/powerpoint/2010/main" val="18566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E74598C-F9A8-21AD-4BE9-0EE45A88DA9C}"/>
              </a:ext>
            </a:extLst>
          </p:cNvPr>
          <p:cNvSpPr>
            <a:spLocks noGrp="1"/>
          </p:cNvSpPr>
          <p:nvPr>
            <p:ph idx="1"/>
          </p:nvPr>
        </p:nvSpPr>
        <p:spPr>
          <a:xfrm>
            <a:off x="592074" y="557657"/>
            <a:ext cx="5221307" cy="256349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1400" dirty="0"/>
              <a:t>“I can assure you,” said I, “that it will take a very tangible ghost to frighten me.” And I stood up before the fire with my glass in my hand.</a:t>
            </a:r>
          </a:p>
          <a:p>
            <a:pPr marL="0" indent="0">
              <a:buNone/>
            </a:pPr>
            <a:r>
              <a:rPr lang="en-US" sz="1400" dirty="0"/>
              <a:t>“It is your own choosing,” said the man with the </a:t>
            </a:r>
            <a:r>
              <a:rPr lang="en-US" sz="1400" dirty="0">
                <a:highlight>
                  <a:srgbClr val="FFFF00"/>
                </a:highlight>
              </a:rPr>
              <a:t>withered arm,</a:t>
            </a:r>
            <a:r>
              <a:rPr lang="en-US" sz="1400" dirty="0"/>
              <a:t> and glanced at me </a:t>
            </a:r>
            <a:r>
              <a:rPr lang="en-US" sz="1400" dirty="0">
                <a:highlight>
                  <a:srgbClr val="FF00FF"/>
                </a:highlight>
              </a:rPr>
              <a:t>askance</a:t>
            </a:r>
            <a:r>
              <a:rPr lang="en-US" sz="1400" dirty="0"/>
              <a:t>.</a:t>
            </a:r>
          </a:p>
          <a:p>
            <a:pPr marL="0" indent="0">
              <a:buNone/>
            </a:pPr>
            <a:r>
              <a:rPr lang="en-US" sz="1400" dirty="0"/>
              <a:t>“Eight-and-twenty years,” said I, “I have lived, and never a ghost have I seen as yet.”</a:t>
            </a:r>
          </a:p>
          <a:p>
            <a:pPr marL="0" indent="0">
              <a:buNone/>
            </a:pPr>
            <a:r>
              <a:rPr lang="en-US" sz="1400" dirty="0"/>
              <a:t>The old woman sat </a:t>
            </a:r>
            <a:r>
              <a:rPr lang="en-US" sz="1400" dirty="0">
                <a:highlight>
                  <a:srgbClr val="00FF00"/>
                </a:highlight>
              </a:rPr>
              <a:t>staring hard into the fire</a:t>
            </a:r>
            <a:r>
              <a:rPr lang="en-US" sz="1400" dirty="0"/>
              <a:t>, her </a:t>
            </a:r>
            <a:r>
              <a:rPr lang="en-US" sz="1400" dirty="0">
                <a:highlight>
                  <a:srgbClr val="C0C0C0"/>
                </a:highlight>
              </a:rPr>
              <a:t>pale eyes wide open</a:t>
            </a:r>
            <a:r>
              <a:rPr lang="en-US" sz="1400" dirty="0"/>
              <a:t>. “Ay,” she broke in; “and eight-and-twenty years you have lived and never seen the likes of this house, I reckon. There’s a many things to see, when one’s still but eight-and-twenty.”</a:t>
            </a:r>
            <a:r>
              <a:rPr lang="en-US" sz="1400" dirty="0">
                <a:highlight>
                  <a:srgbClr val="00FFFF"/>
                </a:highlight>
              </a:rPr>
              <a:t> She swayed her head slowly from side to side. “A many things to see and sorrow for.”</a:t>
            </a:r>
          </a:p>
          <a:p>
            <a:endParaRPr lang="en-GB" sz="1400" dirty="0"/>
          </a:p>
        </p:txBody>
      </p:sp>
      <p:sp>
        <p:nvSpPr>
          <p:cNvPr id="6" name="TextBox 5">
            <a:extLst>
              <a:ext uri="{FF2B5EF4-FFF2-40B4-BE49-F238E27FC236}">
                <a16:creationId xmlns:a16="http://schemas.microsoft.com/office/drawing/2014/main" id="{09FA5B7F-E3C5-8114-4BF7-F76AC4353050}"/>
              </a:ext>
            </a:extLst>
          </p:cNvPr>
          <p:cNvSpPr txBox="1"/>
          <p:nvPr/>
        </p:nvSpPr>
        <p:spPr>
          <a:xfrm>
            <a:off x="6138672" y="557657"/>
            <a:ext cx="2712720" cy="480131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b="1" dirty="0"/>
              <a:t>Some ghost story conventions: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Suspense</a:t>
            </a:r>
          </a:p>
          <a:p>
            <a:pPr marL="285750" indent="-285750">
              <a:buFont typeface="Arial" panose="020B0604020202020204" pitchFamily="34" charset="0"/>
              <a:buChar char="•"/>
            </a:pPr>
            <a:r>
              <a:rPr lang="en-GB" dirty="0"/>
              <a:t>Fear</a:t>
            </a:r>
          </a:p>
          <a:p>
            <a:pPr marL="285750" indent="-285750">
              <a:buFont typeface="Arial" panose="020B0604020202020204" pitchFamily="34" charset="0"/>
              <a:buChar char="•"/>
            </a:pPr>
            <a:r>
              <a:rPr lang="en-GB" dirty="0"/>
              <a:t>Atmosphere</a:t>
            </a:r>
          </a:p>
          <a:p>
            <a:pPr marL="285750" indent="-285750">
              <a:buFont typeface="Arial" panose="020B0604020202020204" pitchFamily="34" charset="0"/>
              <a:buChar char="•"/>
            </a:pPr>
            <a:r>
              <a:rPr lang="en-GB" dirty="0"/>
              <a:t>The Supernatural</a:t>
            </a:r>
          </a:p>
          <a:p>
            <a:pPr marL="285750" indent="-285750">
              <a:buFont typeface="Arial" panose="020B0604020202020204" pitchFamily="34" charset="0"/>
              <a:buChar char="•"/>
            </a:pPr>
            <a:r>
              <a:rPr lang="en-GB" dirty="0"/>
              <a:t>Psychology</a:t>
            </a:r>
          </a:p>
          <a:p>
            <a:pPr marL="285750" indent="-285750">
              <a:buFont typeface="Arial" panose="020B0604020202020204" pitchFamily="34" charset="0"/>
              <a:buChar char="•"/>
            </a:pPr>
            <a:r>
              <a:rPr lang="en-GB" dirty="0"/>
              <a:t>Disturbing settings</a:t>
            </a:r>
          </a:p>
          <a:p>
            <a:pPr marL="285750" indent="-285750">
              <a:buFont typeface="Arial" panose="020B0604020202020204" pitchFamily="34" charset="0"/>
              <a:buChar char="•"/>
            </a:pPr>
            <a:r>
              <a:rPr lang="en-GB" dirty="0"/>
              <a:t>Revenge</a:t>
            </a:r>
          </a:p>
          <a:p>
            <a:pPr marL="285750" indent="-285750">
              <a:buFont typeface="Arial" panose="020B0604020202020204" pitchFamily="34" charset="0"/>
              <a:buChar char="•"/>
            </a:pPr>
            <a:r>
              <a:rPr lang="en-GB" dirty="0"/>
              <a:t>Justice</a:t>
            </a:r>
          </a:p>
          <a:p>
            <a:pPr marL="285750" indent="-285750">
              <a:buFont typeface="Arial" panose="020B0604020202020204" pitchFamily="34" charset="0"/>
              <a:buChar char="•"/>
            </a:pPr>
            <a:r>
              <a:rPr lang="en-GB" dirty="0"/>
              <a:t>Use of the five senses for tension</a:t>
            </a:r>
          </a:p>
          <a:p>
            <a:pPr marL="285750" indent="-285750">
              <a:buFont typeface="Arial" panose="020B0604020202020204" pitchFamily="34" charset="0"/>
              <a:buChar char="•"/>
            </a:pPr>
            <a:r>
              <a:rPr lang="en-GB" dirty="0"/>
              <a:t>Victims</a:t>
            </a:r>
          </a:p>
          <a:p>
            <a:pPr marL="285750" indent="-285750">
              <a:buFont typeface="Arial" panose="020B0604020202020204" pitchFamily="34" charset="0"/>
              <a:buChar char="•"/>
            </a:pPr>
            <a:r>
              <a:rPr lang="en-GB" dirty="0"/>
              <a:t>Tragic events from the past</a:t>
            </a:r>
          </a:p>
          <a:p>
            <a:pPr marL="285750" indent="-285750">
              <a:buFont typeface="Arial" panose="020B0604020202020204" pitchFamily="34" charset="0"/>
              <a:buChar char="•"/>
            </a:pPr>
            <a:r>
              <a:rPr lang="en-GB" dirty="0"/>
              <a:t>Unusual characters</a:t>
            </a:r>
          </a:p>
        </p:txBody>
      </p:sp>
      <p:sp>
        <p:nvSpPr>
          <p:cNvPr id="7" name="TextBox 6">
            <a:extLst>
              <a:ext uri="{FF2B5EF4-FFF2-40B4-BE49-F238E27FC236}">
                <a16:creationId xmlns:a16="http://schemas.microsoft.com/office/drawing/2014/main" id="{A770C24E-D866-A95E-4403-B3AAA5212D4B}"/>
              </a:ext>
            </a:extLst>
          </p:cNvPr>
          <p:cNvSpPr txBox="1"/>
          <p:nvPr/>
        </p:nvSpPr>
        <p:spPr>
          <a:xfrm>
            <a:off x="592074" y="3327646"/>
            <a:ext cx="5221307" cy="2800767"/>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dirty="0"/>
              <a:t>We have a confident protagonist who does not believe in ghosts because he is 28 and has never seen one. The man and the old woman are critical of him and seem full of fear, reflected in their serious natures. </a:t>
            </a:r>
            <a:r>
              <a:rPr lang="en-US" sz="1600" dirty="0">
                <a:highlight>
                  <a:srgbClr val="FFFF00"/>
                </a:highlight>
              </a:rPr>
              <a:t>The man has a withered arm </a:t>
            </a:r>
            <a:r>
              <a:rPr lang="en-US" sz="1600" dirty="0"/>
              <a:t>which may hint at previous tragedy, whilst he looks at the protagonist with </a:t>
            </a:r>
            <a:r>
              <a:rPr lang="en-US" sz="1600" dirty="0">
                <a:highlight>
                  <a:srgbClr val="FF00FF"/>
                </a:highlight>
              </a:rPr>
              <a:t>askance or deep suspicion.</a:t>
            </a:r>
          </a:p>
          <a:p>
            <a:endParaRPr lang="en-US" sz="1600" dirty="0"/>
          </a:p>
          <a:p>
            <a:r>
              <a:rPr lang="en-US" sz="1600" dirty="0"/>
              <a:t>The old woman </a:t>
            </a:r>
            <a:r>
              <a:rPr lang="en-US" sz="1600" dirty="0">
                <a:highlight>
                  <a:srgbClr val="00FF00"/>
                </a:highlight>
              </a:rPr>
              <a:t>stares into the fire</a:t>
            </a:r>
            <a:r>
              <a:rPr lang="en-US" sz="1600" dirty="0"/>
              <a:t> and eyes are </a:t>
            </a:r>
            <a:r>
              <a:rPr lang="en-US" sz="1600" dirty="0">
                <a:highlight>
                  <a:srgbClr val="C0C0C0"/>
                </a:highlight>
              </a:rPr>
              <a:t>wide open</a:t>
            </a:r>
            <a:r>
              <a:rPr lang="en-US" sz="1600" dirty="0"/>
              <a:t>, which suggests she too has experienced tragedy in the past. </a:t>
            </a:r>
            <a:r>
              <a:rPr lang="en-US" sz="1600" dirty="0">
                <a:highlight>
                  <a:srgbClr val="00FFFF"/>
                </a:highlight>
              </a:rPr>
              <a:t>Her movements </a:t>
            </a:r>
            <a:r>
              <a:rPr lang="en-US" sz="1600" dirty="0"/>
              <a:t>are also unusual and add to the building sense of </a:t>
            </a:r>
            <a:r>
              <a:rPr lang="en-US" sz="1600" b="1" dirty="0"/>
              <a:t>tension. </a:t>
            </a:r>
            <a:endParaRPr lang="en-GB" sz="1600" b="1" dirty="0"/>
          </a:p>
        </p:txBody>
      </p:sp>
    </p:spTree>
    <p:extLst>
      <p:ext uri="{BB962C8B-B14F-4D97-AF65-F5344CB8AC3E}">
        <p14:creationId xmlns:p14="http://schemas.microsoft.com/office/powerpoint/2010/main" val="309124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27BCE82-2512-CDBA-8643-99FB5E84B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A8F40-9571-8BFD-FCA4-1A7C1C711C0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600" dirty="0"/>
              <a:t>Consider how you will use genre conventions in your own story</a:t>
            </a:r>
            <a:endParaRPr lang="en-GB" sz="3600" dirty="0"/>
          </a:p>
        </p:txBody>
      </p:sp>
      <p:sp>
        <p:nvSpPr>
          <p:cNvPr id="3" name="Content Placeholder 2">
            <a:extLst>
              <a:ext uri="{FF2B5EF4-FFF2-40B4-BE49-F238E27FC236}">
                <a16:creationId xmlns:a16="http://schemas.microsoft.com/office/drawing/2014/main" id="{680DAC22-F852-7963-D87D-D1C8E37419E6}"/>
              </a:ext>
            </a:extLst>
          </p:cNvPr>
          <p:cNvSpPr>
            <a:spLocks noGrp="1"/>
          </p:cNvSpPr>
          <p:nvPr>
            <p:ph idx="1"/>
          </p:nvPr>
        </p:nvSpPr>
        <p:spPr>
          <a:xfrm>
            <a:off x="628650" y="1825625"/>
            <a:ext cx="3626358" cy="208661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20000"/>
          </a:bodyPr>
          <a:lstStyle/>
          <a:p>
            <a:pPr marL="0" indent="0">
              <a:buNone/>
            </a:pPr>
            <a:r>
              <a:rPr lang="en-US" sz="2000" b="1" dirty="0"/>
              <a:t>AO5 Content and organisation</a:t>
            </a:r>
          </a:p>
          <a:p>
            <a:pPr marL="0" indent="0">
              <a:buNone/>
            </a:pPr>
            <a:r>
              <a:rPr lang="en-US" sz="2000" dirty="0"/>
              <a:t>Communicate clearly, effectively and imaginatively, selecting and adapting tone, </a:t>
            </a:r>
            <a:r>
              <a:rPr lang="en-US" sz="2000" dirty="0">
                <a:highlight>
                  <a:srgbClr val="FFFF00"/>
                </a:highlight>
              </a:rPr>
              <a:t>style and register </a:t>
            </a:r>
            <a:r>
              <a:rPr lang="en-US" sz="2000" dirty="0"/>
              <a:t>for different forms, purposes and audiences.</a:t>
            </a:r>
          </a:p>
          <a:p>
            <a:pPr marL="0" indent="0">
              <a:buNone/>
            </a:pPr>
            <a:r>
              <a:rPr lang="en-US" sz="2000" dirty="0" err="1"/>
              <a:t>Organise</a:t>
            </a:r>
            <a:r>
              <a:rPr lang="en-US" sz="2000" dirty="0"/>
              <a:t> information and ideas, using structural and grammatical features to </a:t>
            </a:r>
            <a:r>
              <a:rPr lang="en-US" sz="2000" dirty="0">
                <a:highlight>
                  <a:srgbClr val="00FF00"/>
                </a:highlight>
              </a:rPr>
              <a:t>support coherence and cohesion of texts</a:t>
            </a:r>
            <a:r>
              <a:rPr lang="en-US" sz="2000" dirty="0"/>
              <a:t>.</a:t>
            </a:r>
            <a:endParaRPr lang="en-GB" sz="2000" dirty="0"/>
          </a:p>
        </p:txBody>
      </p:sp>
      <p:sp>
        <p:nvSpPr>
          <p:cNvPr id="4" name="TextBox 3">
            <a:extLst>
              <a:ext uri="{FF2B5EF4-FFF2-40B4-BE49-F238E27FC236}">
                <a16:creationId xmlns:a16="http://schemas.microsoft.com/office/drawing/2014/main" id="{0B22F28C-375F-E3CE-AC84-85E9ABCEC974}"/>
              </a:ext>
            </a:extLst>
          </p:cNvPr>
          <p:cNvSpPr txBox="1"/>
          <p:nvPr/>
        </p:nvSpPr>
        <p:spPr>
          <a:xfrm>
            <a:off x="4437888" y="1825625"/>
            <a:ext cx="4077462" cy="34163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If you have a </a:t>
            </a:r>
            <a:r>
              <a:rPr lang="en-US" dirty="0" err="1"/>
              <a:t>favourite</a:t>
            </a:r>
            <a:r>
              <a:rPr lang="en-US" dirty="0"/>
              <a:t> genre then it may be useful to base your story for the exam question around that.</a:t>
            </a:r>
          </a:p>
          <a:p>
            <a:endParaRPr lang="en-US" dirty="0"/>
          </a:p>
          <a:p>
            <a:r>
              <a:rPr lang="en-US" dirty="0"/>
              <a:t>It doesn’t have to be books: you may be interested in films or television </a:t>
            </a:r>
            <a:r>
              <a:rPr lang="en-US" dirty="0" err="1"/>
              <a:t>programmes</a:t>
            </a:r>
            <a:r>
              <a:rPr lang="en-US" dirty="0"/>
              <a:t> within a specific genre.</a:t>
            </a:r>
          </a:p>
          <a:p>
            <a:endParaRPr lang="en-US" dirty="0"/>
          </a:p>
          <a:p>
            <a:r>
              <a:rPr lang="en-US" dirty="0"/>
              <a:t>Use your knowledge of genre conventions to help give your writing a consistent tone and style that will impress the examiners.</a:t>
            </a:r>
            <a:endParaRPr lang="en-GB" dirty="0"/>
          </a:p>
        </p:txBody>
      </p:sp>
    </p:spTree>
    <p:extLst>
      <p:ext uri="{BB962C8B-B14F-4D97-AF65-F5344CB8AC3E}">
        <p14:creationId xmlns:p14="http://schemas.microsoft.com/office/powerpoint/2010/main" val="280230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My Word</a:t>
            </a:r>
          </a:p>
        </p:txBody>
      </p:sp>
      <p:sp>
        <p:nvSpPr>
          <p:cNvPr id="3" name="Content Placeholder 2"/>
          <p:cNvSpPr>
            <a:spLocks noGrp="1"/>
          </p:cNvSpPr>
          <p:nvPr>
            <p:ph idx="1"/>
          </p:nvPr>
        </p:nvSpPr>
        <p:spPr>
          <a:xfrm>
            <a:off x="628650" y="1825625"/>
            <a:ext cx="4340915"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800" dirty="0"/>
              <a:t>Choose a word to describe your learning from this lesson.</a:t>
            </a:r>
          </a:p>
          <a:p>
            <a:r>
              <a:rPr lang="en-GB" sz="2800" dirty="0"/>
              <a:t>You will then choose a student to explain how it relates to the learning.</a:t>
            </a:r>
          </a:p>
          <a:p>
            <a:endParaRPr lang="en-GB" sz="2800" dirty="0"/>
          </a:p>
          <a:p>
            <a:r>
              <a:rPr lang="en-GB" sz="2800" dirty="0"/>
              <a:t>Be prepared to share your ideas.</a:t>
            </a:r>
          </a:p>
        </p:txBody>
      </p:sp>
      <p:sp>
        <p:nvSpPr>
          <p:cNvPr id="4" name="Rectangle 3">
            <a:extLst>
              <a:ext uri="{FF2B5EF4-FFF2-40B4-BE49-F238E27FC236}">
                <a16:creationId xmlns:a16="http://schemas.microsoft.com/office/drawing/2014/main" id="{6B08612C-9681-4E08-8E7E-FA32A343F114}"/>
              </a:ext>
            </a:extLst>
          </p:cNvPr>
          <p:cNvSpPr/>
          <p:nvPr/>
        </p:nvSpPr>
        <p:spPr>
          <a:xfrm>
            <a:off x="5068956" y="1825625"/>
            <a:ext cx="3446394" cy="44012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2800" dirty="0">
                <a:solidFill>
                  <a:srgbClr val="FF0000"/>
                </a:solidFill>
              </a:rPr>
              <a:t>To describe genre and key conventions of different genres</a:t>
            </a:r>
          </a:p>
          <a:p>
            <a:r>
              <a:rPr lang="en-GB" sz="2800" dirty="0">
                <a:solidFill>
                  <a:schemeClr val="accent4">
                    <a:lumMod val="75000"/>
                  </a:schemeClr>
                </a:solidFill>
              </a:rPr>
              <a:t>To explain how genre can impact on a reader or audience</a:t>
            </a:r>
          </a:p>
          <a:p>
            <a:r>
              <a:rPr lang="en-GB" sz="2800" dirty="0">
                <a:solidFill>
                  <a:srgbClr val="00B050"/>
                </a:solidFill>
              </a:rPr>
              <a:t>To evaluate how a text uses genre conventions to affect its readers</a:t>
            </a:r>
          </a:p>
        </p:txBody>
      </p:sp>
      <p:pic>
        <p:nvPicPr>
          <p:cNvPr id="6" name="Graphic 5">
            <a:extLst>
              <a:ext uri="{FF2B5EF4-FFF2-40B4-BE49-F238E27FC236}">
                <a16:creationId xmlns:a16="http://schemas.microsoft.com/office/drawing/2014/main" id="{516C794E-8F80-4381-AFDE-60039758C2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350000" y="146369"/>
            <a:ext cx="2165350" cy="1544320"/>
          </a:xfrm>
          <a:prstGeom prst="rect">
            <a:avLst/>
          </a:prstGeom>
        </p:spPr>
      </p:pic>
    </p:spTree>
    <p:extLst>
      <p:ext uri="{BB962C8B-B14F-4D97-AF65-F5344CB8AC3E}">
        <p14:creationId xmlns:p14="http://schemas.microsoft.com/office/powerpoint/2010/main" val="134829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hurch&#10;&#10;Description generated with very high confidence">
            <a:extLst>
              <a:ext uri="{FF2B5EF4-FFF2-40B4-BE49-F238E27FC236}">
                <a16:creationId xmlns:a16="http://schemas.microsoft.com/office/drawing/2014/main" id="{43DB704F-DE12-DD5D-23D3-E1E84ED1CD6B}"/>
              </a:ext>
            </a:extLst>
          </p:cNvPr>
          <p:cNvPicPr>
            <a:picLocks noChangeAspect="1"/>
          </p:cNvPicPr>
          <p:nvPr/>
        </p:nvPicPr>
        <p:blipFill rotWithShape="1">
          <a:blip r:embed="rId2">
            <a:extLst>
              <a:ext uri="{28A0092B-C50C-407E-A947-70E740481C1C}">
                <a14:useLocalDpi xmlns:a14="http://schemas.microsoft.com/office/drawing/2010/main" val="0"/>
              </a:ext>
            </a:extLst>
          </a:blip>
          <a:srcRect t="34959" b="8791"/>
          <a:stretch/>
        </p:blipFill>
        <p:spPr>
          <a:xfrm>
            <a:off x="20" y="10"/>
            <a:ext cx="9143979" cy="6857990"/>
          </a:xfrm>
          <a:prstGeom prst="rect">
            <a:avLst/>
          </a:prstGeom>
        </p:spPr>
      </p:pic>
      <p:sp>
        <p:nvSpPr>
          <p:cNvPr id="5" name="TextBox 4">
            <a:extLst>
              <a:ext uri="{FF2B5EF4-FFF2-40B4-BE49-F238E27FC236}">
                <a16:creationId xmlns:a16="http://schemas.microsoft.com/office/drawing/2014/main" id="{0F47F6C1-9545-FBAD-B857-3D7FA117A48C}"/>
              </a:ext>
            </a:extLst>
          </p:cNvPr>
          <p:cNvSpPr txBox="1"/>
          <p:nvPr/>
        </p:nvSpPr>
        <p:spPr>
          <a:xfrm>
            <a:off x="5132832" y="2365248"/>
            <a:ext cx="2487168" cy="3416320"/>
          </a:xfrm>
          <a:prstGeom prst="rect">
            <a:avLst/>
          </a:prstGeom>
          <a:solidFill>
            <a:schemeClr val="bg1">
              <a:lumMod val="95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You would most likely find this kind of setting in a horror story or a Gothic story.</a:t>
            </a:r>
          </a:p>
          <a:p>
            <a:endParaRPr lang="en-US" dirty="0"/>
          </a:p>
          <a:p>
            <a:r>
              <a:rPr lang="en-GB" dirty="0"/>
              <a:t>Stories are categorised into genres by the key conventions they include, such as </a:t>
            </a:r>
            <a:r>
              <a:rPr lang="en-GB" b="1" dirty="0"/>
              <a:t>settings, objects, character types, themes and plot events.</a:t>
            </a:r>
          </a:p>
        </p:txBody>
      </p:sp>
      <p:pic>
        <p:nvPicPr>
          <p:cNvPr id="6" name="Picture 5">
            <a:extLst>
              <a:ext uri="{FF2B5EF4-FFF2-40B4-BE49-F238E27FC236}">
                <a16:creationId xmlns:a16="http://schemas.microsoft.com/office/drawing/2014/main" id="{91EA5330-7D3B-8BF6-6323-476ED229BC8D}"/>
              </a:ext>
            </a:extLst>
          </p:cNvPr>
          <p:cNvPicPr>
            <a:picLocks noChangeAspect="1"/>
          </p:cNvPicPr>
          <p:nvPr/>
        </p:nvPicPr>
        <p:blipFill>
          <a:blip r:embed="rId3"/>
          <a:stretch>
            <a:fillRect/>
          </a:stretch>
        </p:blipFill>
        <p:spPr>
          <a:xfrm>
            <a:off x="487680" y="5777226"/>
            <a:ext cx="2338570" cy="677233"/>
          </a:xfrm>
          <a:prstGeom prst="rect">
            <a:avLst/>
          </a:prstGeom>
        </p:spPr>
      </p:pic>
    </p:spTree>
    <p:extLst>
      <p:ext uri="{BB962C8B-B14F-4D97-AF65-F5344CB8AC3E}">
        <p14:creationId xmlns:p14="http://schemas.microsoft.com/office/powerpoint/2010/main" val="50491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8812-FDEB-4FC3-B63A-977F0E36FDCD}"/>
              </a:ext>
            </a:extLst>
          </p:cNvPr>
          <p:cNvSpPr>
            <a:spLocks noGrp="1"/>
          </p:cNvSpPr>
          <p:nvPr>
            <p:ph type="title"/>
          </p:nvPr>
        </p:nvSpPr>
        <p:spPr>
          <a:xfrm>
            <a:off x="491490" y="599439"/>
            <a:ext cx="7961630" cy="100127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Learning outcomes</a:t>
            </a:r>
          </a:p>
        </p:txBody>
      </p:sp>
      <p:sp>
        <p:nvSpPr>
          <p:cNvPr id="3" name="Content Placeholder 2">
            <a:extLst>
              <a:ext uri="{FF2B5EF4-FFF2-40B4-BE49-F238E27FC236}">
                <a16:creationId xmlns:a16="http://schemas.microsoft.com/office/drawing/2014/main" id="{EB2A6E29-ADD0-4A1B-8112-AAFD2FF7033E}"/>
              </a:ext>
            </a:extLst>
          </p:cNvPr>
          <p:cNvSpPr>
            <a:spLocks noGrp="1"/>
          </p:cNvSpPr>
          <p:nvPr>
            <p:ph idx="1"/>
          </p:nvPr>
        </p:nvSpPr>
        <p:spPr>
          <a:xfrm>
            <a:off x="491490" y="1894314"/>
            <a:ext cx="7961630" cy="346222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200" dirty="0">
                <a:solidFill>
                  <a:srgbClr val="FF0000"/>
                </a:solidFill>
              </a:rPr>
              <a:t>To describe genre and key conventions of different genres</a:t>
            </a:r>
          </a:p>
          <a:p>
            <a:r>
              <a:rPr lang="en-GB" sz="3200" dirty="0">
                <a:solidFill>
                  <a:schemeClr val="accent4">
                    <a:lumMod val="75000"/>
                  </a:schemeClr>
                </a:solidFill>
              </a:rPr>
              <a:t>To explain how genre can impact on a reader or audience</a:t>
            </a:r>
          </a:p>
          <a:p>
            <a:r>
              <a:rPr lang="en-GB" sz="3200" dirty="0">
                <a:solidFill>
                  <a:srgbClr val="00B050"/>
                </a:solidFill>
              </a:rPr>
              <a:t>To evaluate how a text uses genre conventions to affect its readers</a:t>
            </a:r>
          </a:p>
        </p:txBody>
      </p:sp>
      <p:pic>
        <p:nvPicPr>
          <p:cNvPr id="6" name="Graphic 5">
            <a:extLst>
              <a:ext uri="{FF2B5EF4-FFF2-40B4-BE49-F238E27FC236}">
                <a16:creationId xmlns:a16="http://schemas.microsoft.com/office/drawing/2014/main" id="{54DD934C-37B1-44D5-9819-A8E8869FA6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5094" y="299719"/>
            <a:ext cx="1880541" cy="1600718"/>
          </a:xfrm>
          <a:prstGeom prst="rect">
            <a:avLst/>
          </a:prstGeom>
        </p:spPr>
      </p:pic>
    </p:spTree>
    <p:extLst>
      <p:ext uri="{BB962C8B-B14F-4D97-AF65-F5344CB8AC3E}">
        <p14:creationId xmlns:p14="http://schemas.microsoft.com/office/powerpoint/2010/main" val="47679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FD52-6D83-4B16-AFB5-C100EEDD31D5}"/>
              </a:ext>
            </a:extLst>
          </p:cNvPr>
          <p:cNvSpPr>
            <a:spLocks noGrp="1"/>
          </p:cNvSpPr>
          <p:nvPr>
            <p:ph type="title"/>
          </p:nvPr>
        </p:nvSpPr>
        <p:spPr>
          <a:xfrm>
            <a:off x="628650" y="365126"/>
            <a:ext cx="8197299" cy="559213"/>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dirty="0"/>
              <a:t>Let’s analyse different genres:</a:t>
            </a:r>
          </a:p>
        </p:txBody>
      </p:sp>
      <p:sp>
        <p:nvSpPr>
          <p:cNvPr id="3" name="Content Placeholder 2">
            <a:extLst>
              <a:ext uri="{FF2B5EF4-FFF2-40B4-BE49-F238E27FC236}">
                <a16:creationId xmlns:a16="http://schemas.microsoft.com/office/drawing/2014/main" id="{544498B4-B06E-40AF-A266-7484A947A798}"/>
              </a:ext>
            </a:extLst>
          </p:cNvPr>
          <p:cNvSpPr>
            <a:spLocks noGrp="1"/>
          </p:cNvSpPr>
          <p:nvPr>
            <p:ph idx="1"/>
          </p:nvPr>
        </p:nvSpPr>
        <p:spPr>
          <a:xfrm>
            <a:off x="628651" y="1133060"/>
            <a:ext cx="2856230" cy="5615609"/>
          </a:xfrm>
          <a:solidFill>
            <a:schemeClr val="bg1"/>
          </a:solidFill>
          <a:ln w="38100">
            <a:solidFill>
              <a:srgbClr val="7030A0"/>
            </a:solidFill>
          </a:ln>
          <a:effectLst>
            <a:outerShdw blurRad="50800" dist="38100" dir="2700000" algn="tl" rotWithShape="0">
              <a:prstClr val="black">
                <a:alpha val="40000"/>
              </a:prstClr>
            </a:outerShdw>
          </a:effectLst>
        </p:spPr>
        <p:txBody>
          <a:bodyPr numCol="1">
            <a:normAutofit/>
          </a:bodyPr>
          <a:lstStyle/>
          <a:p>
            <a:pPr marL="285750" indent="-285750">
              <a:buFont typeface="Arial" charset="0"/>
              <a:buChar char="•"/>
            </a:pPr>
            <a:r>
              <a:rPr lang="en-US" sz="2400" dirty="0">
                <a:latin typeface="VAG Rounded" charset="0"/>
                <a:ea typeface="VAG Rounded" charset="0"/>
                <a:cs typeface="VAG Rounded" charset="0"/>
              </a:rPr>
              <a:t>Action/Adventure</a:t>
            </a:r>
          </a:p>
          <a:p>
            <a:pPr marL="285750" indent="-285750">
              <a:buFont typeface="Arial" charset="0"/>
              <a:buChar char="•"/>
            </a:pPr>
            <a:r>
              <a:rPr lang="en-US" sz="2000" dirty="0">
                <a:latin typeface="VAG Rounded" charset="0"/>
                <a:ea typeface="VAG Rounded" charset="0"/>
                <a:cs typeface="VAG Rounded" charset="0"/>
              </a:rPr>
              <a:t>Crime/Detective Fiction</a:t>
            </a:r>
          </a:p>
          <a:p>
            <a:pPr marL="285750" indent="-285750">
              <a:buFont typeface="Arial" charset="0"/>
              <a:buChar char="•"/>
            </a:pPr>
            <a:r>
              <a:rPr lang="en-US" sz="2400" dirty="0">
                <a:latin typeface="VAG Rounded" charset="0"/>
                <a:ea typeface="VAG Rounded" charset="0"/>
                <a:cs typeface="VAG Rounded" charset="0"/>
              </a:rPr>
              <a:t>Comedy</a:t>
            </a:r>
          </a:p>
          <a:p>
            <a:pPr marL="285750" indent="-285750">
              <a:buFont typeface="Arial" charset="0"/>
              <a:buChar char="•"/>
            </a:pPr>
            <a:r>
              <a:rPr lang="en-US" sz="2400" dirty="0">
                <a:latin typeface="VAG Rounded" charset="0"/>
                <a:ea typeface="VAG Rounded" charset="0"/>
                <a:cs typeface="VAG Rounded" charset="0"/>
              </a:rPr>
              <a:t>Fable</a:t>
            </a:r>
          </a:p>
          <a:p>
            <a:pPr marL="285750" indent="-285750">
              <a:buFont typeface="Arial" charset="0"/>
              <a:buChar char="•"/>
            </a:pPr>
            <a:r>
              <a:rPr lang="en-US" sz="2400" dirty="0">
                <a:latin typeface="VAG Rounded" charset="0"/>
                <a:ea typeface="VAG Rounded" charset="0"/>
                <a:cs typeface="VAG Rounded" charset="0"/>
              </a:rPr>
              <a:t>Fairy tale</a:t>
            </a:r>
          </a:p>
          <a:p>
            <a:pPr marL="285750" indent="-285750">
              <a:buFont typeface="Arial" charset="0"/>
              <a:buChar char="•"/>
            </a:pPr>
            <a:r>
              <a:rPr lang="en-US" sz="2400" dirty="0">
                <a:latin typeface="VAG Rounded" charset="0"/>
                <a:ea typeface="VAG Rounded" charset="0"/>
                <a:cs typeface="VAG Rounded" charset="0"/>
              </a:rPr>
              <a:t>Fantasy</a:t>
            </a:r>
          </a:p>
          <a:p>
            <a:pPr marL="285750" indent="-285750">
              <a:buFont typeface="Arial" charset="0"/>
              <a:buChar char="•"/>
            </a:pPr>
            <a:r>
              <a:rPr lang="en-US" sz="2400" dirty="0">
                <a:latin typeface="VAG Rounded" charset="0"/>
                <a:ea typeface="VAG Rounded" charset="0"/>
                <a:cs typeface="VAG Rounded" charset="0"/>
              </a:rPr>
              <a:t>Historical fiction</a:t>
            </a:r>
          </a:p>
          <a:p>
            <a:pPr marL="285750" indent="-285750">
              <a:buFont typeface="Arial" charset="0"/>
              <a:buChar char="•"/>
            </a:pPr>
            <a:r>
              <a:rPr lang="en-US" sz="2400" dirty="0">
                <a:latin typeface="VAG Rounded" charset="0"/>
                <a:ea typeface="VAG Rounded" charset="0"/>
                <a:cs typeface="VAG Rounded" charset="0"/>
              </a:rPr>
              <a:t>Horror</a:t>
            </a:r>
          </a:p>
          <a:p>
            <a:pPr marL="285750" indent="-285750">
              <a:buFont typeface="Arial" charset="0"/>
              <a:buChar char="•"/>
            </a:pPr>
            <a:r>
              <a:rPr lang="en-US" sz="2400" dirty="0">
                <a:latin typeface="VAG Rounded" charset="0"/>
                <a:ea typeface="VAG Rounded" charset="0"/>
                <a:cs typeface="VAG Rounded" charset="0"/>
              </a:rPr>
              <a:t>Mystery</a:t>
            </a:r>
          </a:p>
          <a:p>
            <a:pPr marL="285750" indent="-285750">
              <a:buFont typeface="Arial" charset="0"/>
              <a:buChar char="•"/>
            </a:pPr>
            <a:r>
              <a:rPr lang="en-US" sz="2400" dirty="0">
                <a:latin typeface="VAG Rounded" charset="0"/>
                <a:ea typeface="VAG Rounded" charset="0"/>
                <a:cs typeface="VAG Rounded" charset="0"/>
              </a:rPr>
              <a:t>Science fiction</a:t>
            </a:r>
          </a:p>
          <a:p>
            <a:pPr marL="285750" indent="-285750">
              <a:buFont typeface="Arial" charset="0"/>
              <a:buChar char="•"/>
            </a:pPr>
            <a:r>
              <a:rPr lang="en-US" sz="2400" dirty="0">
                <a:latin typeface="VAG Rounded" charset="0"/>
                <a:ea typeface="VAG Rounded" charset="0"/>
                <a:cs typeface="VAG Rounded" charset="0"/>
              </a:rPr>
              <a:t>Suspense/Thriller</a:t>
            </a:r>
          </a:p>
          <a:p>
            <a:pPr marL="285750" indent="-285750">
              <a:buFont typeface="Arial" charset="0"/>
              <a:buChar char="•"/>
            </a:pPr>
            <a:r>
              <a:rPr lang="en-US" sz="2400" dirty="0">
                <a:latin typeface="VAG Rounded" charset="0"/>
                <a:ea typeface="VAG Rounded" charset="0"/>
                <a:cs typeface="VAG Rounded" charset="0"/>
              </a:rPr>
              <a:t>Tragedy</a:t>
            </a:r>
          </a:p>
          <a:p>
            <a:endParaRPr lang="en-GB" sz="2400" dirty="0"/>
          </a:p>
        </p:txBody>
      </p:sp>
      <p:sp>
        <p:nvSpPr>
          <p:cNvPr id="4" name="TextBox 3">
            <a:extLst>
              <a:ext uri="{FF2B5EF4-FFF2-40B4-BE49-F238E27FC236}">
                <a16:creationId xmlns:a16="http://schemas.microsoft.com/office/drawing/2014/main" id="{48DA5357-C854-4711-9BD2-CF25FDFE246E}"/>
              </a:ext>
            </a:extLst>
          </p:cNvPr>
          <p:cNvSpPr txBox="1"/>
          <p:nvPr/>
        </p:nvSpPr>
        <p:spPr>
          <a:xfrm>
            <a:off x="3617843" y="1133060"/>
            <a:ext cx="5208106" cy="489364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400" b="1" dirty="0"/>
              <a:t>Choose one of these genres that you know well.</a:t>
            </a:r>
          </a:p>
          <a:p>
            <a:endParaRPr lang="en-GB" sz="2400" dirty="0"/>
          </a:p>
          <a:p>
            <a:r>
              <a:rPr lang="en-GB" sz="2400" dirty="0">
                <a:solidFill>
                  <a:srgbClr val="FF0000"/>
                </a:solidFill>
              </a:rPr>
              <a:t>What objects, characters and settings would you expect to see in each genre?</a:t>
            </a:r>
          </a:p>
          <a:p>
            <a:r>
              <a:rPr lang="en-GB" sz="2400" dirty="0">
                <a:solidFill>
                  <a:schemeClr val="accent4">
                    <a:lumMod val="75000"/>
                  </a:schemeClr>
                </a:solidFill>
              </a:rPr>
              <a:t>What ideas or themes would you expect to see in each genre? </a:t>
            </a:r>
            <a:r>
              <a:rPr lang="en-GB" sz="2400" i="1" dirty="0">
                <a:solidFill>
                  <a:schemeClr val="accent4">
                    <a:lumMod val="75000"/>
                  </a:schemeClr>
                </a:solidFill>
              </a:rPr>
              <a:t>Example: Violence in horror texts</a:t>
            </a:r>
          </a:p>
          <a:p>
            <a:r>
              <a:rPr lang="en-GB" sz="2400" dirty="0">
                <a:solidFill>
                  <a:srgbClr val="00B050"/>
                </a:solidFill>
              </a:rPr>
              <a:t>Why would you expect to see these ideas or objects in this genre? </a:t>
            </a:r>
            <a:r>
              <a:rPr lang="en-GB" sz="2400" i="1" dirty="0">
                <a:solidFill>
                  <a:srgbClr val="00B050"/>
                </a:solidFill>
              </a:rPr>
              <a:t>Example: I expect to see violence in a horror text because the writer wants to terrify and disgust the reader</a:t>
            </a:r>
          </a:p>
        </p:txBody>
      </p:sp>
      <p:sp>
        <p:nvSpPr>
          <p:cNvPr id="5" name="TextBox 4">
            <a:extLst>
              <a:ext uri="{FF2B5EF4-FFF2-40B4-BE49-F238E27FC236}">
                <a16:creationId xmlns:a16="http://schemas.microsoft.com/office/drawing/2014/main" id="{538449AC-1DAB-4CD6-AEB1-253E44C6CC87}"/>
              </a:ext>
            </a:extLst>
          </p:cNvPr>
          <p:cNvSpPr txBox="1"/>
          <p:nvPr/>
        </p:nvSpPr>
        <p:spPr>
          <a:xfrm>
            <a:off x="3617843" y="6102338"/>
            <a:ext cx="5208106"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Key term: Genre – A style or category of art, literature or film. Each type has different conventions. </a:t>
            </a:r>
          </a:p>
        </p:txBody>
      </p:sp>
      <p:pic>
        <p:nvPicPr>
          <p:cNvPr id="8" name="Graphic 7">
            <a:extLst>
              <a:ext uri="{FF2B5EF4-FFF2-40B4-BE49-F238E27FC236}">
                <a16:creationId xmlns:a16="http://schemas.microsoft.com/office/drawing/2014/main" id="{16543ECF-3D7C-4310-8181-E6B7980C1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7310" y="146272"/>
            <a:ext cx="1595120" cy="986788"/>
          </a:xfrm>
          <a:prstGeom prst="rect">
            <a:avLst/>
          </a:prstGeom>
        </p:spPr>
      </p:pic>
    </p:spTree>
    <p:extLst>
      <p:ext uri="{BB962C8B-B14F-4D97-AF65-F5344CB8AC3E}">
        <p14:creationId xmlns:p14="http://schemas.microsoft.com/office/powerpoint/2010/main" val="121189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BB931-4FE3-4745-8B9E-62DEF28BFC02}"/>
              </a:ext>
            </a:extLst>
          </p:cNvPr>
          <p:cNvSpPr/>
          <p:nvPr/>
        </p:nvSpPr>
        <p:spPr>
          <a:xfrm>
            <a:off x="203200" y="197346"/>
            <a:ext cx="4368800" cy="6186309"/>
          </a:xfrm>
          <a:prstGeom prst="rect">
            <a:avLst/>
          </a:prstGeom>
          <a:solidFill>
            <a:schemeClr val="bg1"/>
          </a:solidFill>
          <a:ln w="38100">
            <a:solidFill>
              <a:srgbClr val="7030A0"/>
            </a:solidFill>
          </a:ln>
        </p:spPr>
        <p:txBody>
          <a:bodyPr wrap="square">
            <a:spAutoFit/>
          </a:bodyPr>
          <a:lstStyle/>
          <a:p>
            <a:r>
              <a:rPr lang="en-GB" sz="1100" b="1" dirty="0"/>
              <a:t>Action</a:t>
            </a:r>
          </a:p>
          <a:p>
            <a:endParaRPr lang="en-GB" sz="1100" dirty="0"/>
          </a:p>
          <a:p>
            <a:pPr marL="285750" indent="-285750">
              <a:buFont typeface="Arial" panose="020B0604020202020204" pitchFamily="34" charset="0"/>
              <a:buChar char="•"/>
            </a:pPr>
            <a:r>
              <a:rPr lang="en-GB" sz="1100" dirty="0"/>
              <a:t>Car chases</a:t>
            </a:r>
          </a:p>
          <a:p>
            <a:pPr marL="285750" indent="-285750">
              <a:buFont typeface="Arial" panose="020B0604020202020204" pitchFamily="34" charset="0"/>
              <a:buChar char="•"/>
            </a:pPr>
            <a:r>
              <a:rPr lang="en-GB" sz="1100" dirty="0"/>
              <a:t>Fighting</a:t>
            </a:r>
          </a:p>
          <a:p>
            <a:pPr marL="285750" indent="-285750">
              <a:buFont typeface="Arial" panose="020B0604020202020204" pitchFamily="34" charset="0"/>
              <a:buChar char="•"/>
            </a:pPr>
            <a:r>
              <a:rPr lang="en-GB" sz="1100" dirty="0"/>
              <a:t>Gunplay or shootouts</a:t>
            </a:r>
          </a:p>
          <a:p>
            <a:pPr marL="285750" indent="-285750">
              <a:buFont typeface="Arial" panose="020B0604020202020204" pitchFamily="34" charset="0"/>
              <a:buChar char="•"/>
            </a:pPr>
            <a:r>
              <a:rPr lang="en-GB" sz="1100" dirty="0"/>
              <a:t>Similar to thriller and adventure, can sometimes can spy fiction.</a:t>
            </a:r>
          </a:p>
          <a:p>
            <a:endParaRPr lang="en-GB" sz="1100" dirty="0"/>
          </a:p>
          <a:p>
            <a:r>
              <a:rPr lang="en-GB" sz="1100" b="1" dirty="0"/>
              <a:t>Horror</a:t>
            </a:r>
          </a:p>
          <a:p>
            <a:endParaRPr lang="en-GB" sz="1100" dirty="0"/>
          </a:p>
          <a:p>
            <a:pPr marL="285750" indent="-285750">
              <a:buFont typeface="Arial" panose="020B0604020202020204" pitchFamily="34" charset="0"/>
              <a:buChar char="•"/>
            </a:pPr>
            <a:r>
              <a:rPr lang="en-GB" sz="1100" dirty="0"/>
              <a:t>Set in towns or cities, dark streets and narrow alleyways, or abandoned houses, barns, farms</a:t>
            </a:r>
          </a:p>
          <a:p>
            <a:pPr marL="285750" indent="-285750">
              <a:buFont typeface="Arial" panose="020B0604020202020204" pitchFamily="34" charset="0"/>
              <a:buChar char="•"/>
            </a:pPr>
            <a:r>
              <a:rPr lang="en-GB" sz="1100" dirty="0"/>
              <a:t>Can use dark colours like red and black (to represent evil, blood and danger)</a:t>
            </a:r>
          </a:p>
          <a:p>
            <a:pPr marL="285750" indent="-285750">
              <a:buFont typeface="Arial" panose="020B0604020202020204" pitchFamily="34" charset="0"/>
              <a:buChar char="•"/>
            </a:pPr>
            <a:r>
              <a:rPr lang="en-GB" sz="1100" dirty="0"/>
              <a:t>Usually have some sort of monster or supernatural being</a:t>
            </a:r>
          </a:p>
          <a:p>
            <a:pPr marL="285750" indent="-285750">
              <a:buFont typeface="Arial" panose="020B0604020202020204" pitchFamily="34" charset="0"/>
              <a:buChar char="•"/>
            </a:pPr>
            <a:r>
              <a:rPr lang="en-GB" sz="1100" dirty="0"/>
              <a:t>Can have a main protagonist that is a hero or victim</a:t>
            </a:r>
          </a:p>
          <a:p>
            <a:pPr marL="285750" indent="-285750">
              <a:buFont typeface="Arial" panose="020B0604020202020204" pitchFamily="34" charset="0"/>
              <a:buChar char="•"/>
            </a:pPr>
            <a:r>
              <a:rPr lang="en-GB" sz="1100" dirty="0"/>
              <a:t>Often have stupid or immoral teenagers that get killed</a:t>
            </a:r>
          </a:p>
          <a:p>
            <a:pPr marL="285750" indent="-285750">
              <a:buFont typeface="Arial" panose="020B0604020202020204" pitchFamily="34" charset="0"/>
              <a:buChar char="•"/>
            </a:pPr>
            <a:r>
              <a:rPr lang="en-GB" sz="1100" dirty="0"/>
              <a:t>Police officers</a:t>
            </a:r>
          </a:p>
          <a:p>
            <a:pPr marL="285750" indent="-285750">
              <a:buFont typeface="Arial" panose="020B0604020202020204" pitchFamily="34" charset="0"/>
              <a:buChar char="•"/>
            </a:pPr>
            <a:r>
              <a:rPr lang="en-GB" sz="1100" dirty="0"/>
              <a:t>Often end in a terrifying and shocking finale </a:t>
            </a:r>
          </a:p>
          <a:p>
            <a:endParaRPr lang="en-GB" sz="1100" dirty="0"/>
          </a:p>
          <a:p>
            <a:r>
              <a:rPr lang="en-US" sz="1100" b="1" dirty="0"/>
              <a:t>Crime Fiction</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Conflict and suspense coming from it</a:t>
            </a:r>
          </a:p>
          <a:p>
            <a:pPr marL="285750" indent="-285750">
              <a:buFont typeface="Arial" panose="020B0604020202020204" pitchFamily="34" charset="0"/>
              <a:buChar char="•"/>
            </a:pPr>
            <a:r>
              <a:rPr lang="en-US" sz="1100" dirty="0"/>
              <a:t>Time - They have a time frame in which suspense is built over it</a:t>
            </a:r>
          </a:p>
          <a:p>
            <a:pPr marL="285750" indent="-285750">
              <a:buFont typeface="Arial" panose="020B0604020202020204" pitchFamily="34" charset="0"/>
              <a:buChar char="•"/>
            </a:pPr>
            <a:r>
              <a:rPr lang="en-US" sz="1100" dirty="0"/>
              <a:t>Red herrings - Clues that aren't relevant to solving the crime</a:t>
            </a:r>
          </a:p>
          <a:p>
            <a:pPr marL="285750" indent="-285750">
              <a:buFont typeface="Arial" panose="020B0604020202020204" pitchFamily="34" charset="0"/>
              <a:buChar char="•"/>
            </a:pPr>
            <a:r>
              <a:rPr lang="en-US" sz="1100" dirty="0"/>
              <a:t>Foreshadowing - Hints at what is to come</a:t>
            </a:r>
          </a:p>
          <a:p>
            <a:pPr marL="285750" indent="-285750">
              <a:buFont typeface="Arial" panose="020B0604020202020204" pitchFamily="34" charset="0"/>
              <a:buChar char="•"/>
            </a:pPr>
            <a:r>
              <a:rPr lang="en-US" sz="1100" dirty="0"/>
              <a:t>Strong characters in conflict with each other</a:t>
            </a:r>
          </a:p>
          <a:p>
            <a:pPr marL="285750" indent="-285750">
              <a:buFont typeface="Arial" panose="020B0604020202020204" pitchFamily="34" charset="0"/>
              <a:buChar char="•"/>
            </a:pPr>
            <a:r>
              <a:rPr lang="en-US" sz="1100" dirty="0"/>
              <a:t>Usually a protagonist as a kind of hero with a nemesis or enemy that is their equal.</a:t>
            </a:r>
          </a:p>
          <a:p>
            <a:pPr marL="285750" indent="-285750">
              <a:buFont typeface="Arial" panose="020B0604020202020204" pitchFamily="34" charset="0"/>
              <a:buChar char="•"/>
            </a:pPr>
            <a:endParaRPr lang="en-US" sz="1100" dirty="0"/>
          </a:p>
          <a:p>
            <a:r>
              <a:rPr lang="en-US" sz="1100" b="1" dirty="0"/>
              <a:t>Fables</a:t>
            </a:r>
          </a:p>
          <a:p>
            <a:endParaRPr lang="en-US" sz="1100" dirty="0"/>
          </a:p>
          <a:p>
            <a:pPr marL="171450" indent="-171450">
              <a:buFont typeface="Arial" panose="020B0604020202020204" pitchFamily="34" charset="0"/>
              <a:buChar char="•"/>
            </a:pPr>
            <a:r>
              <a:rPr lang="en-US" sz="1100" dirty="0"/>
              <a:t>Animals and plants that are anthropomorphized or talk and act like humans</a:t>
            </a:r>
          </a:p>
          <a:p>
            <a:pPr marL="171450" indent="-171450">
              <a:buFont typeface="Arial" panose="020B0604020202020204" pitchFamily="34" charset="0"/>
              <a:buChar char="•"/>
            </a:pPr>
            <a:r>
              <a:rPr lang="en-US" sz="1100" dirty="0"/>
              <a:t>Legendary creatures</a:t>
            </a:r>
          </a:p>
          <a:p>
            <a:pPr marL="171450" indent="-171450">
              <a:buFont typeface="Arial" panose="020B0604020202020204" pitchFamily="34" charset="0"/>
              <a:buChar char="•"/>
            </a:pPr>
            <a:r>
              <a:rPr lang="en-US" sz="1100" dirty="0"/>
              <a:t>Plants, inanimate </a:t>
            </a:r>
          </a:p>
          <a:p>
            <a:pPr marL="171450" indent="-171450">
              <a:buFont typeface="Arial" panose="020B0604020202020204" pitchFamily="34" charset="0"/>
              <a:buChar char="•"/>
            </a:pPr>
            <a:r>
              <a:rPr lang="en-US" sz="1100" dirty="0"/>
              <a:t>Usually leads to a moral lesson</a:t>
            </a:r>
            <a:endParaRPr lang="en-GB" sz="1100" dirty="0"/>
          </a:p>
        </p:txBody>
      </p:sp>
      <p:sp>
        <p:nvSpPr>
          <p:cNvPr id="5" name="Rectangle 4">
            <a:extLst>
              <a:ext uri="{FF2B5EF4-FFF2-40B4-BE49-F238E27FC236}">
                <a16:creationId xmlns:a16="http://schemas.microsoft.com/office/drawing/2014/main" id="{F45A8AFB-F60A-4166-98D8-474E9F74EB30}"/>
              </a:ext>
            </a:extLst>
          </p:cNvPr>
          <p:cNvSpPr/>
          <p:nvPr/>
        </p:nvSpPr>
        <p:spPr>
          <a:xfrm>
            <a:off x="4683760" y="197346"/>
            <a:ext cx="4368800" cy="6186309"/>
          </a:xfrm>
          <a:prstGeom prst="rect">
            <a:avLst/>
          </a:prstGeom>
          <a:solidFill>
            <a:schemeClr val="bg1"/>
          </a:solidFill>
          <a:ln w="38100">
            <a:solidFill>
              <a:srgbClr val="7030A0"/>
            </a:solidFill>
          </a:ln>
        </p:spPr>
        <p:txBody>
          <a:bodyPr wrap="square">
            <a:spAutoFit/>
          </a:bodyPr>
          <a:lstStyle/>
          <a:p>
            <a:r>
              <a:rPr lang="en-GB" sz="1100" b="1" dirty="0"/>
              <a:t>Comedy</a:t>
            </a:r>
          </a:p>
          <a:p>
            <a:endParaRPr lang="en-GB" sz="1100" dirty="0"/>
          </a:p>
          <a:p>
            <a:pPr marL="285750" indent="-285750">
              <a:buFont typeface="Arial" panose="020B0604020202020204" pitchFamily="34" charset="0"/>
              <a:buChar char="•"/>
            </a:pPr>
            <a:r>
              <a:rPr lang="en-US" sz="1100" dirty="0"/>
              <a:t>Can contain slapstick or physical comedy</a:t>
            </a:r>
          </a:p>
          <a:p>
            <a:pPr marL="285750" indent="-285750">
              <a:buFont typeface="Arial" panose="020B0604020202020204" pitchFamily="34" charset="0"/>
              <a:buChar char="•"/>
            </a:pPr>
            <a:r>
              <a:rPr lang="en-US" sz="1100" dirty="0"/>
              <a:t>Designed to make people laugh and be entertained</a:t>
            </a:r>
          </a:p>
          <a:p>
            <a:pPr marL="285750" indent="-285750">
              <a:buFont typeface="Arial" panose="020B0604020202020204" pitchFamily="34" charset="0"/>
              <a:buChar char="•"/>
            </a:pPr>
            <a:r>
              <a:rPr lang="en-US" sz="1100" dirty="0"/>
              <a:t>Exaggerated characters either good or bad</a:t>
            </a:r>
          </a:p>
          <a:p>
            <a:pPr marL="285750" indent="-285750">
              <a:buFont typeface="Arial" panose="020B0604020202020204" pitchFamily="34" charset="0"/>
              <a:buChar char="•"/>
            </a:pPr>
            <a:r>
              <a:rPr lang="en-US" sz="1100" dirty="0"/>
              <a:t>Comedic situations are engineered which are often unlikely or exaggerated</a:t>
            </a:r>
          </a:p>
          <a:p>
            <a:pPr marL="285750" indent="-285750">
              <a:buFont typeface="Arial" panose="020B0604020202020204" pitchFamily="34" charset="0"/>
              <a:buChar char="•"/>
            </a:pPr>
            <a:r>
              <a:rPr lang="en-US" sz="1100" dirty="0"/>
              <a:t>Usually have happy endings for the good characters and not so happy for the bad characters</a:t>
            </a:r>
          </a:p>
          <a:p>
            <a:pPr marL="285750" indent="-285750">
              <a:buFont typeface="Arial" panose="020B0604020202020204" pitchFamily="34" charset="0"/>
              <a:buChar char="•"/>
            </a:pPr>
            <a:endParaRPr lang="en-GB" sz="1100" dirty="0"/>
          </a:p>
          <a:p>
            <a:r>
              <a:rPr lang="en-GB" sz="1100" b="1" dirty="0"/>
              <a:t>Fairy Tale</a:t>
            </a:r>
          </a:p>
          <a:p>
            <a:endParaRPr lang="en-GB" sz="1100" dirty="0"/>
          </a:p>
          <a:p>
            <a:pPr marL="285750" indent="-285750">
              <a:buFont typeface="Arial" panose="020B0604020202020204" pitchFamily="34" charset="0"/>
              <a:buChar char="•"/>
            </a:pPr>
            <a:r>
              <a:rPr lang="en-US" sz="1100" dirty="0"/>
              <a:t>Folklore characters (Fairies, goblins, elves, trolls, witches, giants, talking animals)</a:t>
            </a:r>
          </a:p>
          <a:p>
            <a:pPr marL="285750" indent="-285750">
              <a:buFont typeface="Arial" panose="020B0604020202020204" pitchFamily="34" charset="0"/>
              <a:buChar char="•"/>
            </a:pPr>
            <a:r>
              <a:rPr lang="en-US" sz="1100" dirty="0"/>
              <a:t>Magic</a:t>
            </a:r>
          </a:p>
          <a:p>
            <a:pPr marL="285750" indent="-285750">
              <a:buFont typeface="Arial" panose="020B0604020202020204" pitchFamily="34" charset="0"/>
              <a:buChar char="•"/>
            </a:pPr>
            <a:r>
              <a:rPr lang="en-US" sz="1100" dirty="0"/>
              <a:t>Can begin with 'Once upon a time' and end with 'And they lived happily ever after'</a:t>
            </a:r>
          </a:p>
          <a:p>
            <a:pPr marL="285750" indent="-285750">
              <a:buFont typeface="Arial" panose="020B0604020202020204" pitchFamily="34" charset="0"/>
              <a:buChar char="•"/>
            </a:pPr>
            <a:r>
              <a:rPr lang="en-US" sz="1100" dirty="0"/>
              <a:t>Sometimes there is a surprise ending or a twist</a:t>
            </a:r>
          </a:p>
          <a:p>
            <a:pPr marL="285750" indent="-285750">
              <a:buFont typeface="Arial" panose="020B0604020202020204" pitchFamily="34" charset="0"/>
              <a:buChar char="•"/>
            </a:pPr>
            <a:r>
              <a:rPr lang="en-US" sz="1100" dirty="0"/>
              <a:t>Contains royalty and poor characters</a:t>
            </a:r>
          </a:p>
          <a:p>
            <a:pPr marL="285750" indent="-285750">
              <a:buFont typeface="Arial" panose="020B0604020202020204" pitchFamily="34" charset="0"/>
              <a:buChar char="•"/>
            </a:pPr>
            <a:r>
              <a:rPr lang="en-US" sz="1100" dirty="0"/>
              <a:t>Usually has an evil character and a very good character</a:t>
            </a:r>
          </a:p>
          <a:p>
            <a:pPr marL="285750" indent="-285750">
              <a:buFont typeface="Arial" panose="020B0604020202020204" pitchFamily="34" charset="0"/>
              <a:buChar char="•"/>
            </a:pPr>
            <a:endParaRPr lang="en-GB" sz="1100" dirty="0"/>
          </a:p>
          <a:p>
            <a:r>
              <a:rPr lang="en-US" sz="1100" b="1" dirty="0"/>
              <a:t>Fantasy</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Magic</a:t>
            </a:r>
          </a:p>
          <a:p>
            <a:pPr marL="285750" indent="-285750">
              <a:buFont typeface="Arial" panose="020B0604020202020204" pitchFamily="34" charset="0"/>
              <a:buChar char="•"/>
            </a:pPr>
            <a:r>
              <a:rPr lang="en-US" sz="1100" dirty="0"/>
              <a:t>Supernatural events</a:t>
            </a:r>
          </a:p>
          <a:p>
            <a:pPr marL="285750" indent="-285750">
              <a:buFont typeface="Arial" panose="020B0604020202020204" pitchFamily="34" charset="0"/>
              <a:buChar char="•"/>
            </a:pPr>
            <a:r>
              <a:rPr lang="en-US" sz="1100" dirty="0"/>
              <a:t>Imagined monsters and creatures</a:t>
            </a:r>
          </a:p>
          <a:p>
            <a:pPr marL="285750" indent="-285750">
              <a:buFont typeface="Arial" panose="020B0604020202020204" pitchFamily="34" charset="0"/>
              <a:buChar char="•"/>
            </a:pPr>
            <a:r>
              <a:rPr lang="en-US" sz="1100" dirty="0"/>
              <a:t>Worlds very different to our own</a:t>
            </a:r>
          </a:p>
          <a:p>
            <a:pPr marL="285750" indent="-285750">
              <a:buFont typeface="Arial" panose="020B0604020202020204" pitchFamily="34" charset="0"/>
              <a:buChar char="•"/>
            </a:pPr>
            <a:r>
              <a:rPr lang="en-US" sz="1100" dirty="0"/>
              <a:t>Can contain characters from myths</a:t>
            </a:r>
          </a:p>
          <a:p>
            <a:pPr marL="285750" indent="-285750">
              <a:buFont typeface="Arial" panose="020B0604020202020204" pitchFamily="34" charset="0"/>
              <a:buChar char="•"/>
            </a:pPr>
            <a:endParaRPr lang="en-US" sz="1100" dirty="0"/>
          </a:p>
          <a:p>
            <a:r>
              <a:rPr lang="en-US" sz="1100" b="1" dirty="0"/>
              <a:t>Historical Fiction</a:t>
            </a:r>
          </a:p>
          <a:p>
            <a:endParaRPr lang="en-US" sz="1100" dirty="0"/>
          </a:p>
          <a:p>
            <a:pPr marL="171450" indent="-171450">
              <a:buFont typeface="Arial" panose="020B0604020202020204" pitchFamily="34" charset="0"/>
              <a:buChar char="•"/>
            </a:pPr>
            <a:r>
              <a:rPr lang="en-US" sz="1100" dirty="0"/>
              <a:t>It reconstructs past events</a:t>
            </a:r>
          </a:p>
          <a:p>
            <a:pPr marL="171450" indent="-171450">
              <a:buFont typeface="Arial" panose="020B0604020202020204" pitchFamily="34" charset="0"/>
              <a:buChar char="•"/>
            </a:pPr>
            <a:r>
              <a:rPr lang="en-US" sz="1100" dirty="0"/>
              <a:t>It is usually inspired by real events from the past</a:t>
            </a:r>
          </a:p>
          <a:p>
            <a:pPr marL="171450" indent="-171450">
              <a:buFont typeface="Arial" panose="020B0604020202020204" pitchFamily="34" charset="0"/>
              <a:buChar char="•"/>
            </a:pPr>
            <a:r>
              <a:rPr lang="en-US" sz="1100" dirty="0"/>
              <a:t>Writers will end in their own elements which is why it is fiction and not non-fiction</a:t>
            </a:r>
            <a:endParaRPr lang="en-GB" sz="1100" dirty="0"/>
          </a:p>
        </p:txBody>
      </p:sp>
      <p:pic>
        <p:nvPicPr>
          <p:cNvPr id="7" name="Graphic 6">
            <a:extLst>
              <a:ext uri="{FF2B5EF4-FFF2-40B4-BE49-F238E27FC236}">
                <a16:creationId xmlns:a16="http://schemas.microsoft.com/office/drawing/2014/main" id="{E5D3CF2C-FE71-4D12-8137-F238CEAC91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2960" y="0"/>
            <a:ext cx="2346960" cy="1172793"/>
          </a:xfrm>
          <a:prstGeom prst="rect">
            <a:avLst/>
          </a:prstGeom>
        </p:spPr>
      </p:pic>
      <p:pic>
        <p:nvPicPr>
          <p:cNvPr id="9" name="Graphic 8">
            <a:extLst>
              <a:ext uri="{FF2B5EF4-FFF2-40B4-BE49-F238E27FC236}">
                <a16:creationId xmlns:a16="http://schemas.microsoft.com/office/drawing/2014/main" id="{03C484A3-BF7A-462E-846E-4FA6C597A8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6012" y="3789680"/>
            <a:ext cx="1816548" cy="1503680"/>
          </a:xfrm>
          <a:prstGeom prst="rect">
            <a:avLst/>
          </a:prstGeom>
        </p:spPr>
      </p:pic>
    </p:spTree>
    <p:extLst>
      <p:ext uri="{BB962C8B-B14F-4D97-AF65-F5344CB8AC3E}">
        <p14:creationId xmlns:p14="http://schemas.microsoft.com/office/powerpoint/2010/main" val="365948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BB931-4FE3-4745-8B9E-62DEF28BFC02}"/>
              </a:ext>
            </a:extLst>
          </p:cNvPr>
          <p:cNvSpPr/>
          <p:nvPr/>
        </p:nvSpPr>
        <p:spPr>
          <a:xfrm>
            <a:off x="203200" y="197346"/>
            <a:ext cx="4368800" cy="6355586"/>
          </a:xfrm>
          <a:prstGeom prst="rect">
            <a:avLst/>
          </a:prstGeom>
          <a:solidFill>
            <a:schemeClr val="bg1"/>
          </a:solidFill>
          <a:ln w="38100">
            <a:solidFill>
              <a:srgbClr val="7030A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Mystery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Arial" panose="020B0604020202020204" pitchFamily="34" charset="0"/>
              <a:buChar char="•"/>
            </a:pPr>
            <a:r>
              <a:rPr lang="en-US" sz="1100" dirty="0">
                <a:solidFill>
                  <a:prstClr val="black"/>
                </a:solidFill>
              </a:rPr>
              <a:t>A strong hook at the beginning to engage the reader</a:t>
            </a:r>
          </a:p>
          <a:p>
            <a:pPr marL="285750" lvl="0" indent="-285750">
              <a:buFont typeface="Arial" panose="020B0604020202020204" pitchFamily="34" charset="0"/>
              <a:buChar char="•"/>
            </a:pPr>
            <a:r>
              <a:rPr lang="en-US" sz="1100" dirty="0">
                <a:solidFill>
                  <a:prstClr val="black"/>
                </a:solidFill>
              </a:rPr>
              <a:t>Red herrings - Clues that aren't helpful or relevant</a:t>
            </a:r>
          </a:p>
          <a:p>
            <a:pPr marL="285750" lvl="0" indent="-285750">
              <a:buFont typeface="Arial" panose="020B0604020202020204" pitchFamily="34" charset="0"/>
              <a:buChar char="•"/>
            </a:pPr>
            <a:r>
              <a:rPr lang="en-US" sz="1100" dirty="0">
                <a:solidFill>
                  <a:prstClr val="black"/>
                </a:solidFill>
              </a:rPr>
              <a:t>Building suspense and tension</a:t>
            </a:r>
          </a:p>
          <a:p>
            <a:pPr marL="285750" lvl="0" indent="-285750">
              <a:buFont typeface="Arial" panose="020B0604020202020204" pitchFamily="34" charset="0"/>
              <a:buChar char="•"/>
            </a:pPr>
            <a:r>
              <a:rPr lang="en-US" sz="1100" dirty="0">
                <a:solidFill>
                  <a:prstClr val="black"/>
                </a:solidFill>
              </a:rPr>
              <a:t>Similar to crime fiction</a:t>
            </a:r>
          </a:p>
          <a:p>
            <a:pPr marL="285750" lvl="0" indent="-285750">
              <a:buFont typeface="Arial" panose="020B0604020202020204" pitchFamily="34" charset="0"/>
              <a:buChar cha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Science Fiction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Arial" panose="020B0604020202020204" pitchFamily="34" charset="0"/>
              <a:buChar char="•"/>
            </a:pPr>
            <a:r>
              <a:rPr lang="en-US" sz="1100" dirty="0">
                <a:solidFill>
                  <a:prstClr val="black"/>
                </a:solidFill>
              </a:rPr>
              <a:t>Stories that talk about science and technology of the future</a:t>
            </a:r>
          </a:p>
          <a:p>
            <a:pPr marL="285750" lvl="0" indent="-285750">
              <a:buFont typeface="Arial" panose="020B0604020202020204" pitchFamily="34" charset="0"/>
              <a:buChar char="•"/>
            </a:pPr>
            <a:r>
              <a:rPr lang="en-US" sz="1100" dirty="0">
                <a:solidFill>
                  <a:prstClr val="black"/>
                </a:solidFill>
              </a:rPr>
              <a:t>Usually set in a futuristic world different from our own because of advances in science and technology</a:t>
            </a:r>
          </a:p>
          <a:p>
            <a:pPr marL="285750" lvl="0" indent="-285750">
              <a:buFont typeface="Arial" panose="020B0604020202020204" pitchFamily="34" charset="0"/>
              <a:buChar char="•"/>
            </a:pPr>
            <a:r>
              <a:rPr lang="en-US" sz="1100" dirty="0">
                <a:solidFill>
                  <a:prstClr val="black"/>
                </a:solidFill>
              </a:rPr>
              <a:t>Usually questions the morality of our own world by showing the advantages and disadvantages of the growing power of science and technology</a:t>
            </a:r>
          </a:p>
          <a:p>
            <a:pPr marL="285750" lvl="0" indent="-285750">
              <a:buFont typeface="Arial" panose="020B0604020202020204" pitchFamily="34" charset="0"/>
              <a:buChar char="•"/>
            </a:pPr>
            <a:r>
              <a:rPr lang="en-US" sz="1100" dirty="0">
                <a:solidFill>
                  <a:prstClr val="black"/>
                </a:solidFill>
              </a:rPr>
              <a:t>Can contain aliens, monsters, time travel, space and look at both utopias and dystopias</a:t>
            </a:r>
          </a:p>
          <a:p>
            <a:pPr marL="285750" lvl="0" indent="-285750">
              <a:buFont typeface="Arial" panose="020B0604020202020204" pitchFamily="34" charset="0"/>
              <a:buChar cha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Calibri" panose="020F0502020204030204"/>
              </a:rPr>
              <a:t>Thriller</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buFont typeface="Arial" panose="020B0604020202020204" pitchFamily="34" charset="0"/>
              <a:buChar char="•"/>
            </a:pPr>
            <a:r>
              <a:rPr lang="en-US" sz="1100" dirty="0">
                <a:solidFill>
                  <a:prstClr val="black"/>
                </a:solidFill>
              </a:rPr>
              <a:t>Covering-up important information</a:t>
            </a:r>
          </a:p>
          <a:p>
            <a:pPr marL="285750" lvl="0" indent="-285750">
              <a:buFont typeface="Arial" panose="020B0604020202020204" pitchFamily="34" charset="0"/>
              <a:buChar char="•"/>
            </a:pPr>
            <a:r>
              <a:rPr lang="en-US" sz="1100" dirty="0">
                <a:solidFill>
                  <a:prstClr val="black"/>
                </a:solidFill>
              </a:rPr>
              <a:t>Red herrings</a:t>
            </a:r>
          </a:p>
          <a:p>
            <a:pPr marL="285750" lvl="0" indent="-285750">
              <a:buFont typeface="Arial" panose="020B0604020202020204" pitchFamily="34" charset="0"/>
              <a:buChar char="•"/>
            </a:pPr>
            <a:r>
              <a:rPr lang="en-US" sz="1100" dirty="0">
                <a:solidFill>
                  <a:prstClr val="black"/>
                </a:solidFill>
              </a:rPr>
              <a:t>Plot twists</a:t>
            </a:r>
          </a:p>
          <a:p>
            <a:pPr marL="285750" lvl="0" indent="-285750">
              <a:buFont typeface="Arial" panose="020B0604020202020204" pitchFamily="34" charset="0"/>
              <a:buChar char="•"/>
            </a:pPr>
            <a:r>
              <a:rPr lang="en-US" sz="1100" dirty="0">
                <a:solidFill>
                  <a:prstClr val="black"/>
                </a:solidFill>
              </a:rPr>
              <a:t>Cliffhangers</a:t>
            </a:r>
          </a:p>
          <a:p>
            <a:pPr marL="285750" lvl="0" indent="-285750">
              <a:buFont typeface="Arial" panose="020B0604020202020204" pitchFamily="34" charset="0"/>
              <a:buChar char="•"/>
            </a:pPr>
            <a:r>
              <a:rPr lang="en-US" sz="1100" dirty="0">
                <a:solidFill>
                  <a:prstClr val="black"/>
                </a:solidFill>
              </a:rPr>
              <a:t>Usually driven by a villain</a:t>
            </a:r>
          </a:p>
          <a:p>
            <a:pPr marL="285750" lvl="0" indent="-285750">
              <a:buFont typeface="Arial" panose="020B0604020202020204" pitchFamily="34" charset="0"/>
              <a:buChar char="•"/>
            </a:pPr>
            <a:r>
              <a:rPr lang="en-US" sz="1100" dirty="0">
                <a:solidFill>
                  <a:prstClr val="black"/>
                </a:solidFill>
              </a:rPr>
              <a:t>A hero must thwart or stop the villain</a:t>
            </a:r>
          </a:p>
          <a:p>
            <a:pPr marL="285750" lvl="0" indent="-285750">
              <a:buFont typeface="Arial" panose="020B0604020202020204" pitchFamily="34" charset="0"/>
              <a:buChar char="•"/>
            </a:pPr>
            <a:r>
              <a:rPr lang="en-US" sz="1100" dirty="0">
                <a:solidFill>
                  <a:prstClr val="black"/>
                </a:solidFill>
              </a:rPr>
              <a:t>Contains suspense, excitement, surprise, anxiety and anticipation</a:t>
            </a:r>
          </a:p>
          <a:p>
            <a:pPr marL="285750" lvl="0" indent="-285750">
              <a:buFont typeface="Arial" panose="020B0604020202020204" pitchFamily="34" charset="0"/>
              <a:buChar cha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Tragedy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lvl="0" indent="-171450">
              <a:buFont typeface="Arial" panose="020B0604020202020204" pitchFamily="34" charset="0"/>
              <a:buChar char="•"/>
            </a:pPr>
            <a:r>
              <a:rPr lang="en-US" sz="1100" dirty="0">
                <a:solidFill>
                  <a:prstClr val="black"/>
                </a:solidFill>
              </a:rPr>
              <a:t>Serious plot</a:t>
            </a:r>
          </a:p>
          <a:p>
            <a:pPr marL="171450" lvl="0" indent="-171450">
              <a:buFont typeface="Arial" panose="020B0604020202020204" pitchFamily="34" charset="0"/>
              <a:buChar char="•"/>
            </a:pPr>
            <a:r>
              <a:rPr lang="en-US" sz="1100" dirty="0">
                <a:solidFill>
                  <a:prstClr val="black"/>
                </a:solidFill>
              </a:rPr>
              <a:t>Main protagonist can be a hero but often has a 'flaw' that leads to their downfall</a:t>
            </a:r>
          </a:p>
          <a:p>
            <a:pPr marL="171450" lvl="0" indent="-171450">
              <a:buFont typeface="Arial" panose="020B0604020202020204" pitchFamily="34" charset="0"/>
              <a:buChar char="•"/>
            </a:pPr>
            <a:r>
              <a:rPr lang="en-US" sz="1100" dirty="0">
                <a:solidFill>
                  <a:prstClr val="black"/>
                </a:solidFill>
              </a:rPr>
              <a:t>Looks at moral weakness and issues, social pressures and having to conform to them</a:t>
            </a:r>
          </a:p>
          <a:p>
            <a:pPr marL="171450" lvl="0" indent="-171450">
              <a:buFont typeface="Arial" panose="020B0604020202020204" pitchFamily="34" charset="0"/>
              <a:buChar char="•"/>
            </a:pPr>
            <a:r>
              <a:rPr lang="en-US" sz="1100" dirty="0">
                <a:solidFill>
                  <a:prstClr val="black"/>
                </a:solidFill>
              </a:rPr>
              <a:t>Usually has a sad ending that can include loss and death</a:t>
            </a:r>
          </a:p>
          <a:p>
            <a:pPr marL="171450" lvl="0" indent="-171450">
              <a:buFont typeface="Arial" panose="020B0604020202020204" pitchFamily="34" charset="0"/>
              <a:buChar char="•"/>
            </a:pPr>
            <a:r>
              <a:rPr lang="en-US" sz="1100" dirty="0">
                <a:solidFill>
                  <a:prstClr val="black"/>
                </a:solidFill>
              </a:rPr>
              <a:t>Can contains villains or antagonists that can sometimes succeed</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45A8AFB-F60A-4166-98D8-474E9F74EB30}"/>
              </a:ext>
            </a:extLst>
          </p:cNvPr>
          <p:cNvSpPr/>
          <p:nvPr/>
        </p:nvSpPr>
        <p:spPr>
          <a:xfrm>
            <a:off x="4704080" y="197346"/>
            <a:ext cx="4368800" cy="3170099"/>
          </a:xfrm>
          <a:prstGeom prst="rect">
            <a:avLst/>
          </a:prstGeom>
          <a:solidFill>
            <a:schemeClr val="bg1"/>
          </a:solidFill>
          <a:ln w="38100">
            <a:solidFill>
              <a:srgbClr val="7030A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There are literally hundreds of genres and sub-genres out there. Each of the genres listed</a:t>
            </a:r>
            <a:r>
              <a:rPr lang="en-GB" sz="2000" b="1" dirty="0">
                <a:solidFill>
                  <a:prstClr val="black"/>
                </a:solidFill>
                <a:latin typeface="Calibri" panose="020F0502020204030204"/>
              </a:rPr>
              <a:t> here have many more sub-genres which are combinations of other genres.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Genre is all about being able to categorise different </a:t>
            </a:r>
            <a:r>
              <a:rPr lang="en-GB" sz="2000" b="1" dirty="0">
                <a:solidFill>
                  <a:prstClr val="black"/>
                </a:solidFill>
                <a:latin typeface="Calibri" panose="020F0502020204030204"/>
              </a:rPr>
              <a:t>types of media (books, films, music, etc) into different areas.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5BCE602A-1737-4B42-A77C-2B5CEBECA3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9282" y="3174778"/>
            <a:ext cx="3911598" cy="3581622"/>
          </a:xfrm>
          <a:prstGeom prst="rect">
            <a:avLst/>
          </a:prstGeom>
        </p:spPr>
      </p:pic>
    </p:spTree>
    <p:extLst>
      <p:ext uri="{BB962C8B-B14F-4D97-AF65-F5344CB8AC3E}">
        <p14:creationId xmlns:p14="http://schemas.microsoft.com/office/powerpoint/2010/main" val="267843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B67B-8564-EBD3-2802-55A3E453A74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600" dirty="0"/>
              <a:t>You are marked out of 24 marks for AO5</a:t>
            </a:r>
            <a:endParaRPr lang="en-GB" sz="3600" dirty="0"/>
          </a:p>
        </p:txBody>
      </p:sp>
      <p:sp>
        <p:nvSpPr>
          <p:cNvPr id="3" name="Content Placeholder 2">
            <a:extLst>
              <a:ext uri="{FF2B5EF4-FFF2-40B4-BE49-F238E27FC236}">
                <a16:creationId xmlns:a16="http://schemas.microsoft.com/office/drawing/2014/main" id="{CF5C03ED-4D4E-FEA4-73AC-6ACE9EB48347}"/>
              </a:ext>
            </a:extLst>
          </p:cNvPr>
          <p:cNvSpPr>
            <a:spLocks noGrp="1"/>
          </p:cNvSpPr>
          <p:nvPr>
            <p:ph idx="1"/>
          </p:nvPr>
        </p:nvSpPr>
        <p:spPr>
          <a:xfrm>
            <a:off x="628650" y="1825625"/>
            <a:ext cx="7886700" cy="208661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AO5 Content and organisation</a:t>
            </a:r>
          </a:p>
          <a:p>
            <a:pPr marL="0" indent="0">
              <a:buNone/>
            </a:pPr>
            <a:r>
              <a:rPr lang="en-US" sz="2000" dirty="0"/>
              <a:t>Communicate clearly, effectively and imaginatively, selecting and adapting tone, </a:t>
            </a:r>
            <a:r>
              <a:rPr lang="en-US" sz="2000" dirty="0">
                <a:highlight>
                  <a:srgbClr val="FFFF00"/>
                </a:highlight>
              </a:rPr>
              <a:t>style and register </a:t>
            </a:r>
            <a:r>
              <a:rPr lang="en-US" sz="2000" dirty="0"/>
              <a:t>for different forms, purposes and audiences.</a:t>
            </a:r>
          </a:p>
          <a:p>
            <a:pPr marL="0" indent="0">
              <a:buNone/>
            </a:pPr>
            <a:r>
              <a:rPr lang="en-US" sz="2000" dirty="0" err="1"/>
              <a:t>Organise</a:t>
            </a:r>
            <a:r>
              <a:rPr lang="en-US" sz="2000" dirty="0"/>
              <a:t> information and ideas, using structural and grammatical features to </a:t>
            </a:r>
            <a:r>
              <a:rPr lang="en-US" sz="2000" dirty="0">
                <a:highlight>
                  <a:srgbClr val="00FF00"/>
                </a:highlight>
              </a:rPr>
              <a:t>support coherence and cohesion of texts</a:t>
            </a:r>
            <a:r>
              <a:rPr lang="en-US" sz="2000" dirty="0"/>
              <a:t>.</a:t>
            </a:r>
            <a:endParaRPr lang="en-GB" sz="2000" dirty="0"/>
          </a:p>
        </p:txBody>
      </p:sp>
      <p:pic>
        <p:nvPicPr>
          <p:cNvPr id="30" name="Picture 29">
            <a:extLst>
              <a:ext uri="{FF2B5EF4-FFF2-40B4-BE49-F238E27FC236}">
                <a16:creationId xmlns:a16="http://schemas.microsoft.com/office/drawing/2014/main" id="{37AE3AC2-582E-2EF2-58ED-6DB569E545A5}"/>
              </a:ext>
            </a:extLst>
          </p:cNvPr>
          <p:cNvPicPr>
            <a:picLocks noChangeAspect="1"/>
          </p:cNvPicPr>
          <p:nvPr/>
        </p:nvPicPr>
        <p:blipFill>
          <a:blip r:embed="rId2"/>
          <a:stretch>
            <a:fillRect/>
          </a:stretch>
        </p:blipFill>
        <p:spPr>
          <a:xfrm>
            <a:off x="428263" y="4786041"/>
            <a:ext cx="8287473" cy="1043964"/>
          </a:xfrm>
          <a:prstGeom prst="rect">
            <a:avLst/>
          </a:prstGeom>
        </p:spPr>
      </p:pic>
    </p:spTree>
    <p:extLst>
      <p:ext uri="{BB962C8B-B14F-4D97-AF65-F5344CB8AC3E}">
        <p14:creationId xmlns:p14="http://schemas.microsoft.com/office/powerpoint/2010/main" val="8700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3094-AEE8-49FB-81F1-5EBE69BD057C}"/>
              </a:ext>
            </a:extLst>
          </p:cNvPr>
          <p:cNvSpPr>
            <a:spLocks noGrp="1"/>
          </p:cNvSpPr>
          <p:nvPr>
            <p:ph type="title"/>
          </p:nvPr>
        </p:nvSpPr>
        <p:spPr>
          <a:xfrm>
            <a:off x="628649" y="365127"/>
            <a:ext cx="8316565" cy="661034"/>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We’ll watch two short trailers to two films</a:t>
            </a:r>
          </a:p>
        </p:txBody>
      </p:sp>
      <p:sp>
        <p:nvSpPr>
          <p:cNvPr id="3" name="Content Placeholder 2">
            <a:extLst>
              <a:ext uri="{FF2B5EF4-FFF2-40B4-BE49-F238E27FC236}">
                <a16:creationId xmlns:a16="http://schemas.microsoft.com/office/drawing/2014/main" id="{F960408B-EAE4-4167-BC67-DE70E8C99CF5}"/>
              </a:ext>
            </a:extLst>
          </p:cNvPr>
          <p:cNvSpPr>
            <a:spLocks noGrp="1"/>
          </p:cNvSpPr>
          <p:nvPr>
            <p:ph idx="1"/>
          </p:nvPr>
        </p:nvSpPr>
        <p:spPr>
          <a:xfrm>
            <a:off x="628649" y="1304746"/>
            <a:ext cx="2031946"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000" dirty="0"/>
              <a:t>Dracula: </a:t>
            </a:r>
            <a:r>
              <a:rPr lang="en-GB" sz="2000" dirty="0">
                <a:hlinkClick r:id="rId3"/>
              </a:rPr>
              <a:t>https://www.youtube.com/watch?v=VoaMw91MC9k</a:t>
            </a:r>
            <a:endParaRPr lang="en-GB" sz="2000" dirty="0"/>
          </a:p>
          <a:p>
            <a:r>
              <a:rPr lang="en-GB" sz="2000" dirty="0"/>
              <a:t>Hotel Transylvania: </a:t>
            </a:r>
            <a:r>
              <a:rPr lang="en-GB" sz="2000" dirty="0">
                <a:hlinkClick r:id="rId4"/>
              </a:rPr>
              <a:t>https://www.youtube.com/watch?v=FYgzizpCTKU</a:t>
            </a:r>
            <a:endParaRPr lang="en-GB" sz="2000" dirty="0"/>
          </a:p>
          <a:p>
            <a:endParaRPr lang="en-GB" sz="2000" dirty="0"/>
          </a:p>
          <a:p>
            <a:pPr marL="0" indent="0">
              <a:buNone/>
            </a:pPr>
            <a:endParaRPr lang="en-GB" sz="2000" dirty="0"/>
          </a:p>
          <a:p>
            <a:endParaRPr lang="en-GB" sz="2000" dirty="0"/>
          </a:p>
        </p:txBody>
      </p:sp>
      <p:graphicFrame>
        <p:nvGraphicFramePr>
          <p:cNvPr id="4" name="Table 3">
            <a:extLst>
              <a:ext uri="{FF2B5EF4-FFF2-40B4-BE49-F238E27FC236}">
                <a16:creationId xmlns:a16="http://schemas.microsoft.com/office/drawing/2014/main" id="{79C4CC4E-B65C-411E-B1D8-1FF0B5797B64}"/>
              </a:ext>
            </a:extLst>
          </p:cNvPr>
          <p:cNvGraphicFramePr>
            <a:graphicFrameLocks noGrp="1"/>
          </p:cNvGraphicFramePr>
          <p:nvPr>
            <p:extLst>
              <p:ext uri="{D42A27DB-BD31-4B8C-83A1-F6EECF244321}">
                <p14:modId xmlns:p14="http://schemas.microsoft.com/office/powerpoint/2010/main" val="2415108078"/>
              </p:ext>
            </p:extLst>
          </p:nvPr>
        </p:nvGraphicFramePr>
        <p:xfrm>
          <a:off x="2802834" y="1304746"/>
          <a:ext cx="6142380" cy="4150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47460">
                  <a:extLst>
                    <a:ext uri="{9D8B030D-6E8A-4147-A177-3AD203B41FA5}">
                      <a16:colId xmlns:a16="http://schemas.microsoft.com/office/drawing/2014/main" val="4086328314"/>
                    </a:ext>
                  </a:extLst>
                </a:gridCol>
                <a:gridCol w="2047460">
                  <a:extLst>
                    <a:ext uri="{9D8B030D-6E8A-4147-A177-3AD203B41FA5}">
                      <a16:colId xmlns:a16="http://schemas.microsoft.com/office/drawing/2014/main" val="991667270"/>
                    </a:ext>
                  </a:extLst>
                </a:gridCol>
                <a:gridCol w="2047460">
                  <a:extLst>
                    <a:ext uri="{9D8B030D-6E8A-4147-A177-3AD203B41FA5}">
                      <a16:colId xmlns:a16="http://schemas.microsoft.com/office/drawing/2014/main" val="1608236335"/>
                    </a:ext>
                  </a:extLst>
                </a:gridCol>
              </a:tblGrid>
              <a:tr h="370840">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600" dirty="0"/>
                        <a:t>Dracula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600" dirty="0"/>
                        <a:t>Hotel Transylvania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042139381"/>
                  </a:ext>
                </a:extLst>
              </a:tr>
              <a:tr h="370840">
                <a:tc>
                  <a:txBody>
                    <a:bodyPr/>
                    <a:lstStyle/>
                    <a:p>
                      <a:r>
                        <a:rPr lang="en-GB" sz="1600" dirty="0"/>
                        <a:t>What do you notice about the music?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600" dirty="0"/>
                        <a:t>The scary music helps to make the film full of suspense at the start.</a:t>
                      </a:r>
                    </a:p>
                    <a:p>
                      <a:endParaRPr lang="en-GB" sz="1600" dirty="0"/>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18411018"/>
                  </a:ext>
                </a:extLst>
              </a:tr>
              <a:tr h="370840">
                <a:tc>
                  <a:txBody>
                    <a:bodyPr/>
                    <a:lstStyle/>
                    <a:p>
                      <a:r>
                        <a:rPr lang="en-GB" sz="1600" dirty="0"/>
                        <a:t>What tone/atmosphere is built?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21833731"/>
                  </a:ext>
                </a:extLst>
              </a:tr>
              <a:tr h="370840">
                <a:tc>
                  <a:txBody>
                    <a:bodyPr/>
                    <a:lstStyle/>
                    <a:p>
                      <a:r>
                        <a:rPr lang="en-GB" sz="1600" dirty="0"/>
                        <a:t>What type of characters do you see?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33036011"/>
                  </a:ext>
                </a:extLst>
              </a:tr>
              <a:tr h="370840">
                <a:tc>
                  <a:txBody>
                    <a:bodyPr/>
                    <a:lstStyle/>
                    <a:p>
                      <a:r>
                        <a:rPr lang="en-GB" sz="1600" dirty="0"/>
                        <a:t>What is the aim of this film?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34818722"/>
                  </a:ext>
                </a:extLst>
              </a:tr>
            </a:tbl>
          </a:graphicData>
        </a:graphic>
      </p:graphicFrame>
      <p:sp>
        <p:nvSpPr>
          <p:cNvPr id="5" name="TextBox 4">
            <a:extLst>
              <a:ext uri="{FF2B5EF4-FFF2-40B4-BE49-F238E27FC236}">
                <a16:creationId xmlns:a16="http://schemas.microsoft.com/office/drawing/2014/main" id="{2A32A5A1-BC69-41B7-9A39-2F21620CD0E7}"/>
              </a:ext>
            </a:extLst>
          </p:cNvPr>
          <p:cNvSpPr txBox="1"/>
          <p:nvPr/>
        </p:nvSpPr>
        <p:spPr>
          <a:xfrm>
            <a:off x="628649" y="5802590"/>
            <a:ext cx="8402293" cy="923330"/>
          </a:xfrm>
          <a:prstGeom prst="rect">
            <a:avLst/>
          </a:prstGeom>
          <a:solidFill>
            <a:schemeClr val="accent4">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chemeClr val="accent4">
                    <a:lumMod val="75000"/>
                  </a:schemeClr>
                </a:solidFill>
              </a:rPr>
              <a:t>How does ‘Hotel Transylvania’ combine the conventions of ‘comedy’ and ‘horror’?</a:t>
            </a:r>
          </a:p>
          <a:p>
            <a:r>
              <a:rPr lang="en-GB" dirty="0">
                <a:solidFill>
                  <a:srgbClr val="00B050"/>
                </a:solidFill>
              </a:rPr>
              <a:t>Why do you think the writers of the film chose to do this? How does this film make the audience feel?</a:t>
            </a:r>
          </a:p>
        </p:txBody>
      </p:sp>
      <p:pic>
        <p:nvPicPr>
          <p:cNvPr id="7" name="Graphic 6">
            <a:extLst>
              <a:ext uri="{FF2B5EF4-FFF2-40B4-BE49-F238E27FC236}">
                <a16:creationId xmlns:a16="http://schemas.microsoft.com/office/drawing/2014/main" id="{109E4E15-3699-4E96-8CB8-611F18CCB4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6129" y="96340"/>
            <a:ext cx="861047" cy="1158240"/>
          </a:xfrm>
          <a:prstGeom prst="rect">
            <a:avLst/>
          </a:prstGeom>
        </p:spPr>
      </p:pic>
    </p:spTree>
    <p:extLst>
      <p:ext uri="{BB962C8B-B14F-4D97-AF65-F5344CB8AC3E}">
        <p14:creationId xmlns:p14="http://schemas.microsoft.com/office/powerpoint/2010/main" val="40996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20EB-C058-C799-6A09-BC6CB1C4440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Let’s explore how the two films use genre conventions</a:t>
            </a:r>
            <a:endParaRPr lang="en-GB" dirty="0"/>
          </a:p>
        </p:txBody>
      </p:sp>
      <p:sp>
        <p:nvSpPr>
          <p:cNvPr id="3" name="Content Placeholder 2">
            <a:extLst>
              <a:ext uri="{FF2B5EF4-FFF2-40B4-BE49-F238E27FC236}">
                <a16:creationId xmlns:a16="http://schemas.microsoft.com/office/drawing/2014/main" id="{8DA78AE7-17CB-1859-6C6C-10D55988F086}"/>
              </a:ext>
            </a:extLst>
          </p:cNvPr>
          <p:cNvSpPr>
            <a:spLocks noGrp="1"/>
          </p:cNvSpPr>
          <p:nvPr>
            <p:ph idx="1"/>
          </p:nvPr>
        </p:nvSpPr>
        <p:spPr>
          <a:xfrm>
            <a:off x="4572000" y="1898777"/>
            <a:ext cx="3943350"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10000"/>
          </a:bodyPr>
          <a:lstStyle/>
          <a:p>
            <a:pPr marL="285750" indent="-285750">
              <a:buFont typeface="Arial" panose="020B0604020202020204" pitchFamily="34" charset="0"/>
              <a:buChar char="•"/>
            </a:pPr>
            <a:r>
              <a:rPr lang="en-US" sz="2000" b="1" dirty="0"/>
              <a:t>Hotel Transylvania </a:t>
            </a:r>
            <a:r>
              <a:rPr lang="en-US" sz="2000" dirty="0"/>
              <a:t>takes many horror conventions (character types, the supernatural, monsters, dark and mysterious settings, conflict between humans and monsters) and combines them with comedic conventions (slapstick or physical comedy; designed to make people laugh and be entertained; exaggerated characters either good or bad; comedic situations are engineered which are often unlikely or exaggerated; usually have happy endings for the good characters and not so happy for the bad characters).</a:t>
            </a:r>
          </a:p>
          <a:p>
            <a:pPr marL="285750" indent="-285750">
              <a:buFont typeface="Arial" panose="020B0604020202020204" pitchFamily="34" charset="0"/>
              <a:buChar char="•"/>
            </a:pPr>
            <a:r>
              <a:rPr lang="en-US" sz="2000" dirty="0"/>
              <a:t>It is also designed to appeal to children, and so there is little in the way of violence, it has clear moral messages, it has some toilet </a:t>
            </a:r>
            <a:r>
              <a:rPr lang="en-US" sz="2000" dirty="0" err="1"/>
              <a:t>humour</a:t>
            </a:r>
            <a:r>
              <a:rPr lang="en-US" sz="2000" dirty="0"/>
              <a:t> and it is fun!</a:t>
            </a:r>
          </a:p>
        </p:txBody>
      </p:sp>
      <p:sp>
        <p:nvSpPr>
          <p:cNvPr id="4" name="Content Placeholder 2">
            <a:extLst>
              <a:ext uri="{FF2B5EF4-FFF2-40B4-BE49-F238E27FC236}">
                <a16:creationId xmlns:a16="http://schemas.microsoft.com/office/drawing/2014/main" id="{EF6E8A02-5961-0A65-85A8-813F5333E53A}"/>
              </a:ext>
            </a:extLst>
          </p:cNvPr>
          <p:cNvSpPr txBox="1">
            <a:spLocks/>
          </p:cNvSpPr>
          <p:nvPr/>
        </p:nvSpPr>
        <p:spPr>
          <a:xfrm>
            <a:off x="628650" y="1889633"/>
            <a:ext cx="3723894" cy="43513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r>
              <a:rPr lang="en-US" sz="2000" b="1" dirty="0"/>
              <a:t>Dracula</a:t>
            </a:r>
            <a:r>
              <a:rPr lang="en-US" sz="2000" dirty="0"/>
              <a:t> is a horror film, and it was designed to scare audiences from which they derive entertainment (a ‘pleasing terror’).</a:t>
            </a:r>
          </a:p>
          <a:p>
            <a:pPr marL="285750" indent="-285750"/>
            <a:r>
              <a:rPr lang="en-US" sz="2000" dirty="0"/>
              <a:t>It contains many horror conventions such as monsters, specific character types, dark and mysterious settings, conflict between humans and monsters, archaic objects and so on.</a:t>
            </a:r>
          </a:p>
        </p:txBody>
      </p:sp>
    </p:spTree>
    <p:extLst>
      <p:ext uri="{BB962C8B-B14F-4D97-AF65-F5344CB8AC3E}">
        <p14:creationId xmlns:p14="http://schemas.microsoft.com/office/powerpoint/2010/main" val="3201599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2318</Words>
  <Application>Microsoft Office PowerPoint</Application>
  <PresentationFormat>On-screen Show (4:3)</PresentationFormat>
  <Paragraphs>220</Paragraphs>
  <Slides>16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Aptos Display</vt:lpstr>
      <vt:lpstr>Arial</vt:lpstr>
      <vt:lpstr>Calibri</vt:lpstr>
      <vt:lpstr>Calibri Light</vt:lpstr>
      <vt:lpstr>gg sans</vt:lpstr>
      <vt:lpstr>Times New Roman</vt:lpstr>
      <vt:lpstr>VAG Rounded</vt:lpstr>
      <vt:lpstr>Office Theme</vt:lpstr>
      <vt:lpstr>1_Office Theme</vt:lpstr>
      <vt:lpstr>Understanding Genre </vt:lpstr>
      <vt:lpstr>PowerPoint Presentation</vt:lpstr>
      <vt:lpstr>Learning outcomes</vt:lpstr>
      <vt:lpstr>Let’s analyse different genres:</vt:lpstr>
      <vt:lpstr>PowerPoint Presentation</vt:lpstr>
      <vt:lpstr>PowerPoint Presentation</vt:lpstr>
      <vt:lpstr>You are marked out of 24 marks for AO5</vt:lpstr>
      <vt:lpstr>We’ll watch two short trailers to two films</vt:lpstr>
      <vt:lpstr>Let’s explore how the two films use genre conventions</vt:lpstr>
      <vt:lpstr>We’ll watch two short trailers to two films</vt:lpstr>
      <vt:lpstr>Let’s explore how the two films use genre conventions</vt:lpstr>
      <vt:lpstr>It’s important to consider genre in a text to see if it sticks to genre conventions or not.</vt:lpstr>
      <vt:lpstr>Let’s look at a short extract from a narrative</vt:lpstr>
      <vt:lpstr>PowerPoint Presentation</vt:lpstr>
      <vt:lpstr>Consider how you will use genre conventions in your own story</vt:lpstr>
      <vt:lpstr>Plenary: My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Genre Tuesday, 12 December 2017</dc:title>
  <dc:creator>Mr P Wassell</dc:creator>
  <cp:lastModifiedBy>Chezka Mae Madrona</cp:lastModifiedBy>
  <cp:revision>15</cp:revision>
  <dcterms:created xsi:type="dcterms:W3CDTF">2017-12-12T08:14:13Z</dcterms:created>
  <dcterms:modified xsi:type="dcterms:W3CDTF">2025-08-12T09:41:49Z</dcterms:modified>
</cp:coreProperties>
</file>