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1"/>
  </p:notesMasterIdLst>
  <p:sldIdLst>
    <p:sldId id="256" r:id="rId5"/>
    <p:sldId id="257" r:id="rId6"/>
    <p:sldId id="319" r:id="rId7"/>
    <p:sldId id="325" r:id="rId8"/>
    <p:sldId id="306" r:id="rId9"/>
    <p:sldId id="268" r:id="rId10"/>
    <p:sldId id="305" r:id="rId11"/>
    <p:sldId id="315" r:id="rId12"/>
    <p:sldId id="307" r:id="rId13"/>
    <p:sldId id="308" r:id="rId14"/>
    <p:sldId id="318" r:id="rId15"/>
    <p:sldId id="320" r:id="rId16"/>
    <p:sldId id="286" r:id="rId17"/>
    <p:sldId id="321" r:id="rId18"/>
    <p:sldId id="322" r:id="rId19"/>
    <p:sldId id="3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385CB-B342-48C9-B88D-94D925F9733A}" v="18" dt="2025-03-28T17:11:42.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0E6385CB-B342-48C9-B88D-94D925F9733A}"/>
    <pc:docChg chg="undo custSel addSld delSld modSld sldOrd">
      <pc:chgData name="Paul Wassell" userId="609912a88ec840f0" providerId="LiveId" clId="{0E6385CB-B342-48C9-B88D-94D925F9733A}" dt="2025-03-28T17:12:26.421" v="2933" actId="20577"/>
      <pc:docMkLst>
        <pc:docMk/>
      </pc:docMkLst>
      <pc:sldChg chg="modSp mod">
        <pc:chgData name="Paul Wassell" userId="609912a88ec840f0" providerId="LiveId" clId="{0E6385CB-B342-48C9-B88D-94D925F9733A}" dt="2025-03-28T17:12:26.421" v="2933" actId="20577"/>
        <pc:sldMkLst>
          <pc:docMk/>
          <pc:sldMk cId="2115848118" sldId="256"/>
        </pc:sldMkLst>
        <pc:spChg chg="mod">
          <ac:chgData name="Paul Wassell" userId="609912a88ec840f0" providerId="LiveId" clId="{0E6385CB-B342-48C9-B88D-94D925F9733A}" dt="2025-03-28T14:18:39.388" v="103" actId="13926"/>
          <ac:spMkLst>
            <pc:docMk/>
            <pc:sldMk cId="2115848118" sldId="256"/>
            <ac:spMk id="5" creationId="{01656E21-6C21-2D78-18AE-A012BAA6D171}"/>
          </ac:spMkLst>
        </pc:spChg>
        <pc:spChg chg="mod">
          <ac:chgData name="Paul Wassell" userId="609912a88ec840f0" providerId="LiveId" clId="{0E6385CB-B342-48C9-B88D-94D925F9733A}" dt="2025-03-28T17:12:19.817" v="2921" actId="20577"/>
          <ac:spMkLst>
            <pc:docMk/>
            <pc:sldMk cId="2115848118" sldId="256"/>
            <ac:spMk id="6" creationId="{6D202550-AC97-8C93-64E0-5E94ED206031}"/>
          </ac:spMkLst>
        </pc:spChg>
        <pc:spChg chg="mod">
          <ac:chgData name="Paul Wassell" userId="609912a88ec840f0" providerId="LiveId" clId="{0E6385CB-B342-48C9-B88D-94D925F9733A}" dt="2025-03-28T17:12:26.421" v="2933" actId="20577"/>
          <ac:spMkLst>
            <pc:docMk/>
            <pc:sldMk cId="2115848118" sldId="256"/>
            <ac:spMk id="8" creationId="{DF69E3B0-701F-3DB5-38EE-5571F74D4FC4}"/>
          </ac:spMkLst>
        </pc:spChg>
      </pc:sldChg>
      <pc:sldChg chg="addSp delSp modSp mod">
        <pc:chgData name="Paul Wassell" userId="609912a88ec840f0" providerId="LiveId" clId="{0E6385CB-B342-48C9-B88D-94D925F9733A}" dt="2025-03-28T17:10:54.909" v="2862" actId="20577"/>
        <pc:sldMkLst>
          <pc:docMk/>
          <pc:sldMk cId="2495238666" sldId="257"/>
        </pc:sldMkLst>
        <pc:spChg chg="mod">
          <ac:chgData name="Paul Wassell" userId="609912a88ec840f0" providerId="LiveId" clId="{0E6385CB-B342-48C9-B88D-94D925F9733A}" dt="2025-03-28T17:10:54.909" v="2862" actId="20577"/>
          <ac:spMkLst>
            <pc:docMk/>
            <pc:sldMk cId="2495238666" sldId="257"/>
            <ac:spMk id="3" creationId="{EF2C705D-B962-FF74-E9B8-A727A199BD69}"/>
          </ac:spMkLst>
        </pc:spChg>
        <pc:spChg chg="add del">
          <ac:chgData name="Paul Wassell" userId="609912a88ec840f0" providerId="LiveId" clId="{0E6385CB-B342-48C9-B88D-94D925F9733A}" dt="2025-03-28T16:14:21.419" v="946" actId="22"/>
          <ac:spMkLst>
            <pc:docMk/>
            <pc:sldMk cId="2495238666" sldId="257"/>
            <ac:spMk id="5" creationId="{F0AB0FA0-31CE-2BD8-AB6B-39B684354730}"/>
          </ac:spMkLst>
        </pc:spChg>
      </pc:sldChg>
      <pc:sldChg chg="del">
        <pc:chgData name="Paul Wassell" userId="609912a88ec840f0" providerId="LiveId" clId="{0E6385CB-B342-48C9-B88D-94D925F9733A}" dt="2025-03-28T17:05:34.168" v="2417" actId="47"/>
        <pc:sldMkLst>
          <pc:docMk/>
          <pc:sldMk cId="4235539444" sldId="262"/>
        </pc:sldMkLst>
      </pc:sldChg>
      <pc:sldChg chg="del">
        <pc:chgData name="Paul Wassell" userId="609912a88ec840f0" providerId="LiveId" clId="{0E6385CB-B342-48C9-B88D-94D925F9733A}" dt="2025-03-28T17:05:34.168" v="2417" actId="47"/>
        <pc:sldMkLst>
          <pc:docMk/>
          <pc:sldMk cId="3195292318" sldId="263"/>
        </pc:sldMkLst>
      </pc:sldChg>
      <pc:sldChg chg="addSp delSp modSp mod">
        <pc:chgData name="Paul Wassell" userId="609912a88ec840f0" providerId="LiveId" clId="{0E6385CB-B342-48C9-B88D-94D925F9733A}" dt="2025-03-28T16:49:14.414" v="1598" actId="20577"/>
        <pc:sldMkLst>
          <pc:docMk/>
          <pc:sldMk cId="68825292" sldId="268"/>
        </pc:sldMkLst>
        <pc:spChg chg="mod">
          <ac:chgData name="Paul Wassell" userId="609912a88ec840f0" providerId="LiveId" clId="{0E6385CB-B342-48C9-B88D-94D925F9733A}" dt="2025-03-28T16:39:28.606" v="1245" actId="20577"/>
          <ac:spMkLst>
            <pc:docMk/>
            <pc:sldMk cId="68825292" sldId="268"/>
            <ac:spMk id="2" creationId="{46DBD7B9-FDC3-4C92-B595-44B25ADC350C}"/>
          </ac:spMkLst>
        </pc:spChg>
        <pc:spChg chg="del">
          <ac:chgData name="Paul Wassell" userId="609912a88ec840f0" providerId="LiveId" clId="{0E6385CB-B342-48C9-B88D-94D925F9733A}" dt="2025-03-28T16:44:28.661" v="1534" actId="478"/>
          <ac:spMkLst>
            <pc:docMk/>
            <pc:sldMk cId="68825292" sldId="268"/>
            <ac:spMk id="3" creationId="{A26E1A73-83F7-47DF-8A6F-CE5C88FFF561}"/>
          </ac:spMkLst>
        </pc:spChg>
        <pc:spChg chg="add del mod">
          <ac:chgData name="Paul Wassell" userId="609912a88ec840f0" providerId="LiveId" clId="{0E6385CB-B342-48C9-B88D-94D925F9733A}" dt="2025-03-28T16:44:34.292" v="1537" actId="478"/>
          <ac:spMkLst>
            <pc:docMk/>
            <pc:sldMk cId="68825292" sldId="268"/>
            <ac:spMk id="5" creationId="{987DE4ED-5B83-54A0-6775-2A74476B5864}"/>
          </ac:spMkLst>
        </pc:spChg>
        <pc:spChg chg="add mod">
          <ac:chgData name="Paul Wassell" userId="609912a88ec840f0" providerId="LiveId" clId="{0E6385CB-B342-48C9-B88D-94D925F9733A}" dt="2025-03-28T16:49:14.414" v="1598" actId="20577"/>
          <ac:spMkLst>
            <pc:docMk/>
            <pc:sldMk cId="68825292" sldId="268"/>
            <ac:spMk id="6" creationId="{18E8C861-A654-22B2-BD1D-D2D52794CFB4}"/>
          </ac:spMkLst>
        </pc:spChg>
        <pc:spChg chg="add mod">
          <ac:chgData name="Paul Wassell" userId="609912a88ec840f0" providerId="LiveId" clId="{0E6385CB-B342-48C9-B88D-94D925F9733A}" dt="2025-03-28T16:48:17.725" v="1576" actId="14100"/>
          <ac:spMkLst>
            <pc:docMk/>
            <pc:sldMk cId="68825292" sldId="268"/>
            <ac:spMk id="7" creationId="{C97456B9-2E3E-622E-F805-585E961E27DE}"/>
          </ac:spMkLst>
        </pc:spChg>
        <pc:picChg chg="mod">
          <ac:chgData name="Paul Wassell" userId="609912a88ec840f0" providerId="LiveId" clId="{0E6385CB-B342-48C9-B88D-94D925F9733A}" dt="2025-03-28T16:48:20.969" v="1577" actId="1076"/>
          <ac:picMkLst>
            <pc:docMk/>
            <pc:sldMk cId="68825292" sldId="268"/>
            <ac:picMk id="9" creationId="{1A972E89-9892-4C7E-B11C-83CFDE6FB456}"/>
          </ac:picMkLst>
        </pc:picChg>
      </pc:sldChg>
      <pc:sldChg chg="addSp delSp modSp add del mod">
        <pc:chgData name="Paul Wassell" userId="609912a88ec840f0" providerId="LiveId" clId="{0E6385CB-B342-48C9-B88D-94D925F9733A}" dt="2025-03-28T16:46:27.100" v="1562" actId="27636"/>
        <pc:sldMkLst>
          <pc:docMk/>
          <pc:sldMk cId="1683283189" sldId="305"/>
        </pc:sldMkLst>
        <pc:spChg chg="mod">
          <ac:chgData name="Paul Wassell" userId="609912a88ec840f0" providerId="LiveId" clId="{0E6385CB-B342-48C9-B88D-94D925F9733A}" dt="2025-03-28T16:46:27.100" v="1562" actId="27636"/>
          <ac:spMkLst>
            <pc:docMk/>
            <pc:sldMk cId="1683283189" sldId="305"/>
            <ac:spMk id="3" creationId="{76EB7C71-1184-43F8-B7AE-4C7958431E81}"/>
          </ac:spMkLst>
        </pc:spChg>
        <pc:spChg chg="mod">
          <ac:chgData name="Paul Wassell" userId="609912a88ec840f0" providerId="LiveId" clId="{0E6385CB-B342-48C9-B88D-94D925F9733A}" dt="2025-03-28T16:45:51.756" v="1551" actId="14100"/>
          <ac:spMkLst>
            <pc:docMk/>
            <pc:sldMk cId="1683283189" sldId="305"/>
            <ac:spMk id="7" creationId="{B8BC8484-7F80-B889-0013-456BE44A3F1D}"/>
          </ac:spMkLst>
        </pc:spChg>
        <pc:graphicFrameChg chg="add del mod modGraphic">
          <ac:chgData name="Paul Wassell" userId="609912a88ec840f0" providerId="LiveId" clId="{0E6385CB-B342-48C9-B88D-94D925F9733A}" dt="2025-03-28T16:46:09.168" v="1556" actId="21"/>
          <ac:graphicFrameMkLst>
            <pc:docMk/>
            <pc:sldMk cId="1683283189" sldId="305"/>
            <ac:graphicFrameMk id="2" creationId="{DDD559FA-FB76-F536-B208-F42D256A065C}"/>
          </ac:graphicFrameMkLst>
        </pc:graphicFrameChg>
        <pc:picChg chg="add mod">
          <ac:chgData name="Paul Wassell" userId="609912a88ec840f0" providerId="LiveId" clId="{0E6385CB-B342-48C9-B88D-94D925F9733A}" dt="2025-03-28T16:46:22.856" v="1560" actId="1076"/>
          <ac:picMkLst>
            <pc:docMk/>
            <pc:sldMk cId="1683283189" sldId="305"/>
            <ac:picMk id="4" creationId="{BFA51567-66E2-7FC2-CC18-238D9DE9173F}"/>
          </ac:picMkLst>
        </pc:picChg>
        <pc:picChg chg="del">
          <ac:chgData name="Paul Wassell" userId="609912a88ec840f0" providerId="LiveId" clId="{0E6385CB-B342-48C9-B88D-94D925F9733A}" dt="2025-03-28T16:45:26.723" v="1545" actId="478"/>
          <ac:picMkLst>
            <pc:docMk/>
            <pc:sldMk cId="1683283189" sldId="305"/>
            <ac:picMk id="6" creationId="{CC639E4B-CE8B-F8B5-947A-34883D92ABF8}"/>
          </ac:picMkLst>
        </pc:picChg>
      </pc:sldChg>
      <pc:sldChg chg="delSp modSp add mod setBg">
        <pc:chgData name="Paul Wassell" userId="609912a88ec840f0" providerId="LiveId" clId="{0E6385CB-B342-48C9-B88D-94D925F9733A}" dt="2025-03-28T16:35:14.876" v="1238" actId="20577"/>
        <pc:sldMkLst>
          <pc:docMk/>
          <pc:sldMk cId="792398541" sldId="306"/>
        </pc:sldMkLst>
        <pc:spChg chg="mod">
          <ac:chgData name="Paul Wassell" userId="609912a88ec840f0" providerId="LiveId" clId="{0E6385CB-B342-48C9-B88D-94D925F9733A}" dt="2025-03-28T16:22:34.422" v="1010" actId="1076"/>
          <ac:spMkLst>
            <pc:docMk/>
            <pc:sldMk cId="792398541" sldId="306"/>
            <ac:spMk id="5" creationId="{F75301F1-ECD5-95CF-5EC9-ECA96B30B1D7}"/>
          </ac:spMkLst>
        </pc:spChg>
        <pc:spChg chg="mod">
          <ac:chgData name="Paul Wassell" userId="609912a88ec840f0" providerId="LiveId" clId="{0E6385CB-B342-48C9-B88D-94D925F9733A}" dt="2025-03-28T16:22:36.264" v="1011" actId="1076"/>
          <ac:spMkLst>
            <pc:docMk/>
            <pc:sldMk cId="792398541" sldId="306"/>
            <ac:spMk id="6" creationId="{AA22244D-F450-F229-2C55-4771E4F6C4BA}"/>
          </ac:spMkLst>
        </pc:spChg>
        <pc:spChg chg="mod">
          <ac:chgData name="Paul Wassell" userId="609912a88ec840f0" providerId="LiveId" clId="{0E6385CB-B342-48C9-B88D-94D925F9733A}" dt="2025-03-28T16:15:58.749" v="970" actId="27636"/>
          <ac:spMkLst>
            <pc:docMk/>
            <pc:sldMk cId="792398541" sldId="306"/>
            <ac:spMk id="7" creationId="{9D526AB0-A28D-4125-121B-71FE6769A596}"/>
          </ac:spMkLst>
        </pc:spChg>
        <pc:spChg chg="mod">
          <ac:chgData name="Paul Wassell" userId="609912a88ec840f0" providerId="LiveId" clId="{0E6385CB-B342-48C9-B88D-94D925F9733A}" dt="2025-03-28T16:35:14.876" v="1238" actId="20577"/>
          <ac:spMkLst>
            <pc:docMk/>
            <pc:sldMk cId="792398541" sldId="306"/>
            <ac:spMk id="8" creationId="{41C28B41-6436-ADCC-CEC3-3609574FA073}"/>
          </ac:spMkLst>
        </pc:spChg>
        <pc:spChg chg="del">
          <ac:chgData name="Paul Wassell" userId="609912a88ec840f0" providerId="LiveId" clId="{0E6385CB-B342-48C9-B88D-94D925F9733A}" dt="2025-03-28T16:27:27.767" v="1226" actId="478"/>
          <ac:spMkLst>
            <pc:docMk/>
            <pc:sldMk cId="792398541" sldId="306"/>
            <ac:spMk id="9" creationId="{2D600E9C-30A7-042A-FD40-CFDBD25150C0}"/>
          </ac:spMkLst>
        </pc:spChg>
        <pc:graphicFrameChg chg="mod modGraphic">
          <ac:chgData name="Paul Wassell" userId="609912a88ec840f0" providerId="LiveId" clId="{0E6385CB-B342-48C9-B88D-94D925F9733A}" dt="2025-03-28T16:27:47.296" v="1230" actId="403"/>
          <ac:graphicFrameMkLst>
            <pc:docMk/>
            <pc:sldMk cId="792398541" sldId="306"/>
            <ac:graphicFrameMk id="4" creationId="{BAAAE683-A4AB-F442-7149-3BEBBCDAC923}"/>
          </ac:graphicFrameMkLst>
        </pc:graphicFrameChg>
        <pc:picChg chg="mod">
          <ac:chgData name="Paul Wassell" userId="609912a88ec840f0" providerId="LiveId" clId="{0E6385CB-B342-48C9-B88D-94D925F9733A}" dt="2025-03-28T16:27:34.385" v="1228" actId="1076"/>
          <ac:picMkLst>
            <pc:docMk/>
            <pc:sldMk cId="792398541" sldId="306"/>
            <ac:picMk id="10" creationId="{E8BCFEC7-AA2D-69BA-51AD-4D913D089CBD}"/>
          </ac:picMkLst>
        </pc:picChg>
      </pc:sldChg>
      <pc:sldChg chg="addSp delSp modSp mod">
        <pc:chgData name="Paul Wassell" userId="609912a88ec840f0" providerId="LiveId" clId="{0E6385CB-B342-48C9-B88D-94D925F9733A}" dt="2025-03-28T17:04:18.400" v="2412" actId="14861"/>
        <pc:sldMkLst>
          <pc:docMk/>
          <pc:sldMk cId="2068619300" sldId="307"/>
        </pc:sldMkLst>
        <pc:spChg chg="add mod">
          <ac:chgData name="Paul Wassell" userId="609912a88ec840f0" providerId="LiveId" clId="{0E6385CB-B342-48C9-B88D-94D925F9733A}" dt="2025-03-28T17:04:18.400" v="2412" actId="14861"/>
          <ac:spMkLst>
            <pc:docMk/>
            <pc:sldMk cId="2068619300" sldId="307"/>
            <ac:spMk id="2" creationId="{5E638C62-3196-6C3A-84EB-CDB96651F3CC}"/>
          </ac:spMkLst>
        </pc:spChg>
        <pc:spChg chg="mod">
          <ac:chgData name="Paul Wassell" userId="609912a88ec840f0" providerId="LiveId" clId="{0E6385CB-B342-48C9-B88D-94D925F9733A}" dt="2025-03-28T16:55:09.020" v="1718" actId="13926"/>
          <ac:spMkLst>
            <pc:docMk/>
            <pc:sldMk cId="2068619300" sldId="307"/>
            <ac:spMk id="5" creationId="{1EBC8433-EC0D-9745-A7F1-9B78DB3F8E60}"/>
          </ac:spMkLst>
        </pc:spChg>
        <pc:spChg chg="mod">
          <ac:chgData name="Paul Wassell" userId="609912a88ec840f0" providerId="LiveId" clId="{0E6385CB-B342-48C9-B88D-94D925F9733A}" dt="2025-03-28T16:52:47.763" v="1634" actId="13926"/>
          <ac:spMkLst>
            <pc:docMk/>
            <pc:sldMk cId="2068619300" sldId="307"/>
            <ac:spMk id="7" creationId="{D833B737-B75E-8485-EC40-567DCCC4DBB3}"/>
          </ac:spMkLst>
        </pc:spChg>
        <pc:spChg chg="del">
          <ac:chgData name="Paul Wassell" userId="609912a88ec840f0" providerId="LiveId" clId="{0E6385CB-B342-48C9-B88D-94D925F9733A}" dt="2025-03-28T16:49:57.181" v="1604" actId="478"/>
          <ac:spMkLst>
            <pc:docMk/>
            <pc:sldMk cId="2068619300" sldId="307"/>
            <ac:spMk id="8" creationId="{340787EB-2A13-3D4F-18FE-E357DA78A6AC}"/>
          </ac:spMkLst>
        </pc:spChg>
        <pc:spChg chg="del">
          <ac:chgData name="Paul Wassell" userId="609912a88ec840f0" providerId="LiveId" clId="{0E6385CB-B342-48C9-B88D-94D925F9733A}" dt="2025-03-28T16:49:57.181" v="1604" actId="478"/>
          <ac:spMkLst>
            <pc:docMk/>
            <pc:sldMk cId="2068619300" sldId="307"/>
            <ac:spMk id="9" creationId="{38553426-4916-B434-F9F0-F74337FFD6AE}"/>
          </ac:spMkLst>
        </pc:spChg>
        <pc:spChg chg="mod">
          <ac:chgData name="Paul Wassell" userId="609912a88ec840f0" providerId="LiveId" clId="{0E6385CB-B342-48C9-B88D-94D925F9733A}" dt="2025-03-28T17:00:32.279" v="1804" actId="1076"/>
          <ac:spMkLst>
            <pc:docMk/>
            <pc:sldMk cId="2068619300" sldId="307"/>
            <ac:spMk id="10" creationId="{D813EC5B-A501-7D84-1922-108854384B05}"/>
          </ac:spMkLst>
        </pc:spChg>
      </pc:sldChg>
      <pc:sldChg chg="addSp delSp modSp mod">
        <pc:chgData name="Paul Wassell" userId="609912a88ec840f0" providerId="LiveId" clId="{0E6385CB-B342-48C9-B88D-94D925F9733A}" dt="2025-03-28T17:11:46.985" v="2866" actId="1076"/>
        <pc:sldMkLst>
          <pc:docMk/>
          <pc:sldMk cId="1183324709" sldId="308"/>
        </pc:sldMkLst>
        <pc:spChg chg="del">
          <ac:chgData name="Paul Wassell" userId="609912a88ec840f0" providerId="LiveId" clId="{0E6385CB-B342-48C9-B88D-94D925F9733A}" dt="2025-03-28T16:50:23.247" v="1608" actId="478"/>
          <ac:spMkLst>
            <pc:docMk/>
            <pc:sldMk cId="1183324709" sldId="308"/>
            <ac:spMk id="2" creationId="{71619388-EABF-BE24-DAD5-BAC624C6F8C7}"/>
          </ac:spMkLst>
        </pc:spChg>
        <pc:spChg chg="del">
          <ac:chgData name="Paul Wassell" userId="609912a88ec840f0" providerId="LiveId" clId="{0E6385CB-B342-48C9-B88D-94D925F9733A}" dt="2025-03-28T16:50:23.247" v="1608" actId="478"/>
          <ac:spMkLst>
            <pc:docMk/>
            <pc:sldMk cId="1183324709" sldId="308"/>
            <ac:spMk id="3" creationId="{8CB09D2D-B1FC-FE49-76E8-839C8E7C165B}"/>
          </ac:spMkLst>
        </pc:spChg>
        <pc:spChg chg="del">
          <ac:chgData name="Paul Wassell" userId="609912a88ec840f0" providerId="LiveId" clId="{0E6385CB-B342-48C9-B88D-94D925F9733A}" dt="2025-03-28T17:04:37.615" v="2414" actId="478"/>
          <ac:spMkLst>
            <pc:docMk/>
            <pc:sldMk cId="1183324709" sldId="308"/>
            <ac:spMk id="4" creationId="{57B6FB64-C37B-0FBB-B58B-C05C90EA14D9}"/>
          </ac:spMkLst>
        </pc:spChg>
        <pc:spChg chg="mod">
          <ac:chgData name="Paul Wassell" userId="609912a88ec840f0" providerId="LiveId" clId="{0E6385CB-B342-48C9-B88D-94D925F9733A}" dt="2025-03-28T17:04:31.265" v="2413" actId="403"/>
          <ac:spMkLst>
            <pc:docMk/>
            <pc:sldMk cId="1183324709" sldId="308"/>
            <ac:spMk id="5" creationId="{8BF60248-1BD6-2F94-87D9-DC6DBDC838AD}"/>
          </ac:spMkLst>
        </pc:spChg>
        <pc:spChg chg="add mod">
          <ac:chgData name="Paul Wassell" userId="609912a88ec840f0" providerId="LiveId" clId="{0E6385CB-B342-48C9-B88D-94D925F9733A}" dt="2025-03-28T17:04:40.899" v="2415" actId="1076"/>
          <ac:spMkLst>
            <pc:docMk/>
            <pc:sldMk cId="1183324709" sldId="308"/>
            <ac:spMk id="6" creationId="{ADABC0F9-51A6-0F5A-AC2A-8DAA7FB148E0}"/>
          </ac:spMkLst>
        </pc:spChg>
        <pc:spChg chg="del">
          <ac:chgData name="Paul Wassell" userId="609912a88ec840f0" providerId="LiveId" clId="{0E6385CB-B342-48C9-B88D-94D925F9733A}" dt="2025-03-28T16:50:23.247" v="1608" actId="478"/>
          <ac:spMkLst>
            <pc:docMk/>
            <pc:sldMk cId="1183324709" sldId="308"/>
            <ac:spMk id="7" creationId="{F639AAB3-24BC-5085-7E59-22857A9EBE7E}"/>
          </ac:spMkLst>
        </pc:spChg>
        <pc:spChg chg="add mod">
          <ac:chgData name="Paul Wassell" userId="609912a88ec840f0" providerId="LiveId" clId="{0E6385CB-B342-48C9-B88D-94D925F9733A}" dt="2025-03-28T17:11:46.985" v="2866" actId="1076"/>
          <ac:spMkLst>
            <pc:docMk/>
            <pc:sldMk cId="1183324709" sldId="308"/>
            <ac:spMk id="8" creationId="{0B267E1C-6E71-2A91-D372-58200F797883}"/>
          </ac:spMkLst>
        </pc:spChg>
      </pc:sldChg>
      <pc:sldChg chg="modSp mod">
        <pc:chgData name="Paul Wassell" userId="609912a88ec840f0" providerId="LiveId" clId="{0E6385CB-B342-48C9-B88D-94D925F9733A}" dt="2025-03-28T17:11:01.685" v="2863"/>
        <pc:sldMkLst>
          <pc:docMk/>
          <pc:sldMk cId="2949414559" sldId="312"/>
        </pc:sldMkLst>
        <pc:spChg chg="mod">
          <ac:chgData name="Paul Wassell" userId="609912a88ec840f0" providerId="LiveId" clId="{0E6385CB-B342-48C9-B88D-94D925F9733A}" dt="2025-03-28T17:11:01.685" v="2863"/>
          <ac:spMkLst>
            <pc:docMk/>
            <pc:sldMk cId="2949414559" sldId="312"/>
            <ac:spMk id="15" creationId="{00000000-0000-0000-0000-000000000000}"/>
          </ac:spMkLst>
        </pc:spChg>
      </pc:sldChg>
      <pc:sldChg chg="del">
        <pc:chgData name="Paul Wassell" userId="609912a88ec840f0" providerId="LiveId" clId="{0E6385CB-B342-48C9-B88D-94D925F9733A}" dt="2025-03-28T16:47:37.943" v="1564" actId="47"/>
        <pc:sldMkLst>
          <pc:docMk/>
          <pc:sldMk cId="1032398697" sldId="313"/>
        </pc:sldMkLst>
      </pc:sldChg>
      <pc:sldChg chg="addSp delSp modSp del mod">
        <pc:chgData name="Paul Wassell" userId="609912a88ec840f0" providerId="LiveId" clId="{0E6385CB-B342-48C9-B88D-94D925F9733A}" dt="2025-03-28T16:48:04.816" v="1566" actId="47"/>
        <pc:sldMkLst>
          <pc:docMk/>
          <pc:sldMk cId="850402451" sldId="314"/>
        </pc:sldMkLst>
        <pc:spChg chg="add mod">
          <ac:chgData name="Paul Wassell" userId="609912a88ec840f0" providerId="LiveId" clId="{0E6385CB-B342-48C9-B88D-94D925F9733A}" dt="2025-03-28T16:48:03.296" v="1565" actId="21"/>
          <ac:spMkLst>
            <pc:docMk/>
            <pc:sldMk cId="850402451" sldId="314"/>
            <ac:spMk id="3" creationId="{4499672F-2018-03A3-24A6-3FC26596C9C0}"/>
          </ac:spMkLst>
        </pc:spChg>
        <pc:spChg chg="del">
          <ac:chgData name="Paul Wassell" userId="609912a88ec840f0" providerId="LiveId" clId="{0E6385CB-B342-48C9-B88D-94D925F9733A}" dt="2025-03-28T16:48:03.296" v="1565" actId="21"/>
          <ac:spMkLst>
            <pc:docMk/>
            <pc:sldMk cId="850402451" sldId="314"/>
            <ac:spMk id="5" creationId="{C97456B9-2E3E-622E-F805-585E961E27DE}"/>
          </ac:spMkLst>
        </pc:spChg>
        <pc:spChg chg="del mod">
          <ac:chgData name="Paul Wassell" userId="609912a88ec840f0" providerId="LiveId" clId="{0E6385CB-B342-48C9-B88D-94D925F9733A}" dt="2025-03-28T16:44:21.109" v="1533" actId="21"/>
          <ac:spMkLst>
            <pc:docMk/>
            <pc:sldMk cId="850402451" sldId="314"/>
            <ac:spMk id="6" creationId="{18E8C861-A654-22B2-BD1D-D2D52794CFB4}"/>
          </ac:spMkLst>
        </pc:spChg>
      </pc:sldChg>
      <pc:sldChg chg="ord">
        <pc:chgData name="Paul Wassell" userId="609912a88ec840f0" providerId="LiveId" clId="{0E6385CB-B342-48C9-B88D-94D925F9733A}" dt="2025-03-28T16:48:47.771" v="1581"/>
        <pc:sldMkLst>
          <pc:docMk/>
          <pc:sldMk cId="2447835520" sldId="315"/>
        </pc:sldMkLst>
      </pc:sldChg>
      <pc:sldChg chg="del">
        <pc:chgData name="Paul Wassell" userId="609912a88ec840f0" providerId="LiveId" clId="{0E6385CB-B342-48C9-B88D-94D925F9733A}" dt="2025-03-28T16:39:47.241" v="1246" actId="47"/>
        <pc:sldMkLst>
          <pc:docMk/>
          <pc:sldMk cId="87006903" sldId="316"/>
        </pc:sldMkLst>
      </pc:sldChg>
      <pc:sldChg chg="del">
        <pc:chgData name="Paul Wassell" userId="609912a88ec840f0" providerId="LiveId" clId="{0E6385CB-B342-48C9-B88D-94D925F9733A}" dt="2025-03-28T16:39:47.241" v="1246" actId="47"/>
        <pc:sldMkLst>
          <pc:docMk/>
          <pc:sldMk cId="344627413" sldId="317"/>
        </pc:sldMkLst>
      </pc:sldChg>
      <pc:sldChg chg="modSp mod">
        <pc:chgData name="Paul Wassell" userId="609912a88ec840f0" providerId="LiveId" clId="{0E6385CB-B342-48C9-B88D-94D925F9733A}" dt="2025-03-28T17:12:06.062" v="2913" actId="20577"/>
        <pc:sldMkLst>
          <pc:docMk/>
          <pc:sldMk cId="2917283000" sldId="318"/>
        </pc:sldMkLst>
        <pc:spChg chg="mod">
          <ac:chgData name="Paul Wassell" userId="609912a88ec840f0" providerId="LiveId" clId="{0E6385CB-B342-48C9-B88D-94D925F9733A}" dt="2025-03-28T17:12:06.062" v="2913" actId="20577"/>
          <ac:spMkLst>
            <pc:docMk/>
            <pc:sldMk cId="2917283000" sldId="318"/>
            <ac:spMk id="8" creationId="{B4318152-4A55-1FC5-5989-67840BDA0C13}"/>
          </ac:spMkLst>
        </pc:spChg>
      </pc:sldChg>
      <pc:sldChg chg="modSp mod ord">
        <pc:chgData name="Paul Wassell" userId="609912a88ec840f0" providerId="LiveId" clId="{0E6385CB-B342-48C9-B88D-94D925F9733A}" dt="2025-03-28T16:14:28.372" v="949"/>
        <pc:sldMkLst>
          <pc:docMk/>
          <pc:sldMk cId="1788049419" sldId="319"/>
        </pc:sldMkLst>
        <pc:spChg chg="mod">
          <ac:chgData name="Paul Wassell" userId="609912a88ec840f0" providerId="LiveId" clId="{0E6385CB-B342-48C9-B88D-94D925F9733A}" dt="2025-03-28T14:18:46.101" v="104"/>
          <ac:spMkLst>
            <pc:docMk/>
            <pc:sldMk cId="1788049419" sldId="319"/>
            <ac:spMk id="4" creationId="{56D11E7A-144E-48E7-94D3-2A4E269604DB}"/>
          </ac:spMkLst>
        </pc:spChg>
        <pc:spChg chg="mod">
          <ac:chgData name="Paul Wassell" userId="609912a88ec840f0" providerId="LiveId" clId="{0E6385CB-B342-48C9-B88D-94D925F9733A}" dt="2025-03-28T16:12:38.431" v="926" actId="20577"/>
          <ac:spMkLst>
            <pc:docMk/>
            <pc:sldMk cId="1788049419" sldId="319"/>
            <ac:spMk id="7" creationId="{6F9BCA4D-708F-1FED-901F-2423C3356285}"/>
          </ac:spMkLst>
        </pc:spChg>
        <pc:spChg chg="mod">
          <ac:chgData name="Paul Wassell" userId="609912a88ec840f0" providerId="LiveId" clId="{0E6385CB-B342-48C9-B88D-94D925F9733A}" dt="2025-03-28T16:09:36.629" v="426" actId="20577"/>
          <ac:spMkLst>
            <pc:docMk/>
            <pc:sldMk cId="1788049419" sldId="319"/>
            <ac:spMk id="9" creationId="{274C41F3-C0CF-2AF6-3817-15110438334C}"/>
          </ac:spMkLst>
        </pc:spChg>
        <pc:spChg chg="mod">
          <ac:chgData name="Paul Wassell" userId="609912a88ec840f0" providerId="LiveId" clId="{0E6385CB-B342-48C9-B88D-94D925F9733A}" dt="2025-03-28T16:10:54.840" v="655" actId="20577"/>
          <ac:spMkLst>
            <pc:docMk/>
            <pc:sldMk cId="1788049419" sldId="319"/>
            <ac:spMk id="15" creationId="{4FAA9E95-60DD-9A79-50E4-DF0731C7E138}"/>
          </ac:spMkLst>
        </pc:spChg>
        <pc:spChg chg="mod">
          <ac:chgData name="Paul Wassell" userId="609912a88ec840f0" providerId="LiveId" clId="{0E6385CB-B342-48C9-B88D-94D925F9733A}" dt="2025-03-28T16:11:26.619" v="793" actId="113"/>
          <ac:spMkLst>
            <pc:docMk/>
            <pc:sldMk cId="1788049419" sldId="319"/>
            <ac:spMk id="19" creationId="{79957622-773F-CE60-00A1-5BC912F1F005}"/>
          </ac:spMkLst>
        </pc:spChg>
        <pc:cxnChg chg="mod">
          <ac:chgData name="Paul Wassell" userId="609912a88ec840f0" providerId="LiveId" clId="{0E6385CB-B342-48C9-B88D-94D925F9733A}" dt="2025-03-28T16:12:12.722" v="794" actId="14100"/>
          <ac:cxnSpMkLst>
            <pc:docMk/>
            <pc:sldMk cId="1788049419" sldId="319"/>
            <ac:cxnSpMk id="6" creationId="{90E5EC11-7931-C1E0-1987-FD66E37CF096}"/>
          </ac:cxnSpMkLst>
        </pc:cxnChg>
      </pc:sldChg>
      <pc:sldChg chg="modSp mod">
        <pc:chgData name="Paul Wassell" userId="609912a88ec840f0" providerId="LiveId" clId="{0E6385CB-B342-48C9-B88D-94D925F9733A}" dt="2025-03-28T17:05:45.235" v="2439" actId="20577"/>
        <pc:sldMkLst>
          <pc:docMk/>
          <pc:sldMk cId="2587394588" sldId="320"/>
        </pc:sldMkLst>
        <pc:spChg chg="mod">
          <ac:chgData name="Paul Wassell" userId="609912a88ec840f0" providerId="LiveId" clId="{0E6385CB-B342-48C9-B88D-94D925F9733A}" dt="2025-03-28T17:05:45.235" v="2439" actId="20577"/>
          <ac:spMkLst>
            <pc:docMk/>
            <pc:sldMk cId="2587394588" sldId="320"/>
            <ac:spMk id="3" creationId="{FAAE7C38-F6F1-C2E8-E13A-77AF8522FA4D}"/>
          </ac:spMkLst>
        </pc:spChg>
      </pc:sldChg>
      <pc:sldChg chg="delSp modSp mod">
        <pc:chgData name="Paul Wassell" userId="609912a88ec840f0" providerId="LiveId" clId="{0E6385CB-B342-48C9-B88D-94D925F9733A}" dt="2025-03-28T17:10:34.423" v="2792" actId="113"/>
        <pc:sldMkLst>
          <pc:docMk/>
          <pc:sldMk cId="3818864562" sldId="322"/>
        </pc:sldMkLst>
        <pc:spChg chg="mod">
          <ac:chgData name="Paul Wassell" userId="609912a88ec840f0" providerId="LiveId" clId="{0E6385CB-B342-48C9-B88D-94D925F9733A}" dt="2025-03-28T17:07:38.772" v="2447" actId="1076"/>
          <ac:spMkLst>
            <pc:docMk/>
            <pc:sldMk cId="3818864562" sldId="322"/>
            <ac:spMk id="3" creationId="{1A086B27-23DD-849C-E1E5-83A922DE2591}"/>
          </ac:spMkLst>
        </pc:spChg>
        <pc:spChg chg="mod">
          <ac:chgData name="Paul Wassell" userId="609912a88ec840f0" providerId="LiveId" clId="{0E6385CB-B342-48C9-B88D-94D925F9733A}" dt="2025-03-28T17:09:06.251" v="2453" actId="20577"/>
          <ac:spMkLst>
            <pc:docMk/>
            <pc:sldMk cId="3818864562" sldId="322"/>
            <ac:spMk id="4" creationId="{C8586D79-6E9B-31F5-E782-7C17C12BC90E}"/>
          </ac:spMkLst>
        </pc:spChg>
        <pc:spChg chg="mod">
          <ac:chgData name="Paul Wassell" userId="609912a88ec840f0" providerId="LiveId" clId="{0E6385CB-B342-48C9-B88D-94D925F9733A}" dt="2025-03-28T17:06:24.872" v="2441"/>
          <ac:spMkLst>
            <pc:docMk/>
            <pc:sldMk cId="3818864562" sldId="322"/>
            <ac:spMk id="5" creationId="{961FC749-2204-07E3-CE87-2B7BD16F4F13}"/>
          </ac:spMkLst>
        </pc:spChg>
        <pc:spChg chg="mod">
          <ac:chgData name="Paul Wassell" userId="609912a88ec840f0" providerId="LiveId" clId="{0E6385CB-B342-48C9-B88D-94D925F9733A}" dt="2025-03-28T17:09:37.126" v="2554" actId="113"/>
          <ac:spMkLst>
            <pc:docMk/>
            <pc:sldMk cId="3818864562" sldId="322"/>
            <ac:spMk id="6" creationId="{148E2E9C-0493-BF51-9B43-596DD47B1A0B}"/>
          </ac:spMkLst>
        </pc:spChg>
        <pc:spChg chg="mod">
          <ac:chgData name="Paul Wassell" userId="609912a88ec840f0" providerId="LiveId" clId="{0E6385CB-B342-48C9-B88D-94D925F9733A}" dt="2025-03-28T17:10:03.670" v="2685" actId="113"/>
          <ac:spMkLst>
            <pc:docMk/>
            <pc:sldMk cId="3818864562" sldId="322"/>
            <ac:spMk id="7" creationId="{78748E8E-B25D-C788-7E83-847FD0643E2B}"/>
          </ac:spMkLst>
        </pc:spChg>
        <pc:spChg chg="mod">
          <ac:chgData name="Paul Wassell" userId="609912a88ec840f0" providerId="LiveId" clId="{0E6385CB-B342-48C9-B88D-94D925F9733A}" dt="2025-03-28T17:10:34.423" v="2792" actId="113"/>
          <ac:spMkLst>
            <pc:docMk/>
            <pc:sldMk cId="3818864562" sldId="322"/>
            <ac:spMk id="8" creationId="{3DB945D0-DE45-5A6C-2272-0474C9A600A0}"/>
          </ac:spMkLst>
        </pc:spChg>
        <pc:spChg chg="del">
          <ac:chgData name="Paul Wassell" userId="609912a88ec840f0" providerId="LiveId" clId="{0E6385CB-B342-48C9-B88D-94D925F9733A}" dt="2025-03-28T17:09:00.873" v="2449" actId="478"/>
          <ac:spMkLst>
            <pc:docMk/>
            <pc:sldMk cId="3818864562" sldId="322"/>
            <ac:spMk id="10" creationId="{3DB3D3B5-0D38-AF20-84EA-D1416EAA3941}"/>
          </ac:spMkLst>
        </pc:spChg>
        <pc:spChg chg="del">
          <ac:chgData name="Paul Wassell" userId="609912a88ec840f0" providerId="LiveId" clId="{0E6385CB-B342-48C9-B88D-94D925F9733A}" dt="2025-03-28T17:09:00.873" v="2449" actId="478"/>
          <ac:spMkLst>
            <pc:docMk/>
            <pc:sldMk cId="3818864562" sldId="322"/>
            <ac:spMk id="11" creationId="{B4C0064E-4126-6832-E3CF-7CF61A3701BF}"/>
          </ac:spMkLst>
        </pc:spChg>
      </pc:sldChg>
      <pc:sldChg chg="del">
        <pc:chgData name="Paul Wassell" userId="609912a88ec840f0" providerId="LiveId" clId="{0E6385CB-B342-48C9-B88D-94D925F9733A}" dt="2025-03-28T17:06:02.639" v="2440" actId="47"/>
        <pc:sldMkLst>
          <pc:docMk/>
          <pc:sldMk cId="3758581901" sldId="323"/>
        </pc:sldMkLst>
      </pc:sldChg>
      <pc:sldChg chg="add del ord">
        <pc:chgData name="Paul Wassell" userId="609912a88ec840f0" providerId="LiveId" clId="{0E6385CB-B342-48C9-B88D-94D925F9733A}" dt="2025-03-28T17:04:45.860" v="2416" actId="47"/>
        <pc:sldMkLst>
          <pc:docMk/>
          <pc:sldMk cId="673854811" sldId="324"/>
        </pc:sldMkLst>
      </pc:sldChg>
      <pc:sldChg chg="addSp delSp modSp new mod setBg">
        <pc:chgData name="Paul Wassell" userId="609912a88ec840f0" providerId="LiveId" clId="{0E6385CB-B342-48C9-B88D-94D925F9733A}" dt="2025-03-28T16:15:47.461" v="968"/>
        <pc:sldMkLst>
          <pc:docMk/>
          <pc:sldMk cId="602425705" sldId="325"/>
        </pc:sldMkLst>
        <pc:spChg chg="del">
          <ac:chgData name="Paul Wassell" userId="609912a88ec840f0" providerId="LiveId" clId="{0E6385CB-B342-48C9-B88D-94D925F9733A}" dt="2025-03-28T16:14:32.439" v="950" actId="478"/>
          <ac:spMkLst>
            <pc:docMk/>
            <pc:sldMk cId="602425705" sldId="325"/>
            <ac:spMk id="2" creationId="{9A91A3B2-1114-92D3-C571-CD188980AF56}"/>
          </ac:spMkLst>
        </pc:spChg>
        <pc:spChg chg="del">
          <ac:chgData name="Paul Wassell" userId="609912a88ec840f0" providerId="LiveId" clId="{0E6385CB-B342-48C9-B88D-94D925F9733A}" dt="2025-03-28T16:14:32.439" v="950" actId="478"/>
          <ac:spMkLst>
            <pc:docMk/>
            <pc:sldMk cId="602425705" sldId="325"/>
            <ac:spMk id="3" creationId="{66634AAD-2D2D-E28B-CB37-5D777AB90A44}"/>
          </ac:spMkLst>
        </pc:spChg>
        <pc:spChg chg="add mod">
          <ac:chgData name="Paul Wassell" userId="609912a88ec840f0" providerId="LiveId" clId="{0E6385CB-B342-48C9-B88D-94D925F9733A}" dt="2025-03-28T16:15:06.767" v="966" actId="14100"/>
          <ac:spMkLst>
            <pc:docMk/>
            <pc:sldMk cId="602425705" sldId="325"/>
            <ac:spMk id="5" creationId="{81182F13-F537-AD18-4250-477CC4D9E7FA}"/>
          </ac:spMkLst>
        </pc:spChg>
        <pc:spChg chg="add mod">
          <ac:chgData name="Paul Wassell" userId="609912a88ec840f0" providerId="LiveId" clId="{0E6385CB-B342-48C9-B88D-94D925F9733A}" dt="2025-03-28T16:15:47.461" v="968"/>
          <ac:spMkLst>
            <pc:docMk/>
            <pc:sldMk cId="602425705" sldId="325"/>
            <ac:spMk id="6" creationId="{02A3BD3D-5414-0F03-8809-2D4CFA4240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E6ADB-FB90-4224-BC34-80D164E96709}"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2317-90AF-425D-9351-6A44296ADD86}" type="slidenum">
              <a:rPr lang="en-GB" smtClean="0"/>
              <a:t>‹#›</a:t>
            </a:fld>
            <a:endParaRPr lang="en-GB"/>
          </a:p>
        </p:txBody>
      </p:sp>
    </p:spTree>
    <p:extLst>
      <p:ext uri="{BB962C8B-B14F-4D97-AF65-F5344CB8AC3E}">
        <p14:creationId xmlns:p14="http://schemas.microsoft.com/office/powerpoint/2010/main" val="119415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AE565E-A638-4504-AA0F-C62A433861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2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68F808-F967-4AB4-84AE-38E98864C3A9}"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81513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8849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69784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AE1E-4C03-4D52-9D23-48B23374AA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AF0DE92-2B28-4A68-B7DB-01CC28FEB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7EAEE5-838F-4DEE-8091-CAA5E7F4778F}"/>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3AB54D0E-5B8F-4939-A872-1CA31D043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33D96-9B97-4811-A8CA-54C8E476FC92}"/>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32408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9598-B866-4BA2-89D1-9FA03BAEE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CCBC4-0749-4493-8363-41029AF67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54875-C586-48CA-A109-850ABF88F0C3}"/>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DE36FDB4-599E-449B-97BA-90E328978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B082E-B903-4402-B632-AEB10D0F41B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03432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4A79-8964-4713-82B5-BC0298FCD72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36050-47FB-4278-A5F6-7763759AD6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094F9-A480-40DB-ACAF-F7C5367C4A7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58F1196D-F497-44A0-813B-8AAAAA260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56C-3997-438A-8EC8-71736912D36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3527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CF4F-5E4C-416D-9011-5E7DAB9518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9D0FC-C31E-4440-9FD1-53B115A842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E437C-CE62-47A9-B754-61D47118D5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1EBDB-364E-4D37-AAD9-51DBCE905A5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73B901EF-6B61-4F5D-8082-A32E22A9E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08D68-7040-469F-B51C-239F45035B7E}"/>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8882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0622-4E01-44F9-96C8-58B3A2A6BFD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7399C4-8D34-4FE6-96B1-13594531D0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30F36-DE48-42DE-A6B2-46782AD7EB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ABC725-7B5D-47C3-B6F0-5A6D770610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48C66-F158-466C-A694-DD37E46101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D96F45-A639-4C69-9E1C-F2297905FAB4}"/>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8" name="Footer Placeholder 7">
            <a:extLst>
              <a:ext uri="{FF2B5EF4-FFF2-40B4-BE49-F238E27FC236}">
                <a16:creationId xmlns:a16="http://schemas.microsoft.com/office/drawing/2014/main" id="{AC2B50DB-0BC3-4F44-B53E-219BC3950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0E0297-6623-41CE-86FC-E0F8C51E924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92918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8E88-2908-4AC3-8FB5-37EDF26DE4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9FD345-83F7-4FF7-8A87-18F79C505AC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4" name="Footer Placeholder 3">
            <a:extLst>
              <a:ext uri="{FF2B5EF4-FFF2-40B4-BE49-F238E27FC236}">
                <a16:creationId xmlns:a16="http://schemas.microsoft.com/office/drawing/2014/main" id="{3A82EE35-23EA-4FA0-B3A2-EDD0DB110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506F4-1832-469C-8D00-10AF53F24055}"/>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1332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96AB3-4336-42B9-B28F-E513195D085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3" name="Footer Placeholder 2">
            <a:extLst>
              <a:ext uri="{FF2B5EF4-FFF2-40B4-BE49-F238E27FC236}">
                <a16:creationId xmlns:a16="http://schemas.microsoft.com/office/drawing/2014/main" id="{4F9F8B8F-1FDA-4075-8973-BA94EFD8D6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A0E6F1-2ECE-4B2E-A2E4-CDC9B655086F}"/>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23266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8873-6822-4265-A98E-FE5DE12EDA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7571B7-67D7-4219-B4C3-D4106C82DA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5AA48A-D1E4-4511-932E-D4589FE0B6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9317DF-A649-4215-AC33-8F8137BF6258}"/>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01CAFC3C-423C-4A90-AF10-38D766442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608A9-9A37-41B6-AFC7-D97662654A71}"/>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6987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51255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6F8F-B0D3-4FDF-8662-E7D9F6B79A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35EA6-BBB5-492A-9C28-0FB191BD6C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799DCE0-F880-4BC6-8DF5-AD6C1B3A3A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D9BC3D-33CF-4380-AFC1-36CED46352D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CD10AE0C-27C2-4DA5-BCEF-7CF3C04E5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4ABF8-27B8-486B-B0C4-F99C6C9ABC79}"/>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57240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6BB4-ED16-4485-B8DF-3FE51D9872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97D422-8961-44A6-86E3-51012555D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EBBFA-DAF4-4291-BDF0-D0E797E6840C}"/>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E8703473-0BB4-42F1-8AAA-A7A049CF4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B26A4-1C70-426E-9D5B-6CF092F49A9C}"/>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2749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40AAC-FA73-489F-AAA3-1F10DD8238F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3E157-8F0B-419B-932A-DD87553F05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0BBB5-C2D7-453D-A1AE-ACBB18EA979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283B4563-1586-43AE-AC50-832D1B236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F7797-28D2-4E50-A39C-0AFFA5B42FA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49672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36096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77672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341473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2231237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3FD70D-0CB4-4E37-8D6F-5AA79CB048D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82187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3FD70D-0CB4-4E37-8D6F-5AA79CB048D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1711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FD70D-0CB4-4E37-8D6F-5AA79CB048D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47198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888281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803005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41726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087994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020638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886503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1168396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679409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4193612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08CDA-F937-4B5E-9CAA-AB476EAB745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207424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08CDA-F937-4B5E-9CAA-AB476EAB745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17020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800811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08CDA-F937-4B5E-9CAA-AB476EAB745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60655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981282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75058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2396352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76722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A30D9-9F58-4807-95F7-3EE67EB7951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62713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A30D9-9F58-4807-95F7-3EE67EB7951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65182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30D9-9F58-4807-95F7-3EE67EB7951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59614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4684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98543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A30D9-9F58-4807-95F7-3EE67EB7951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5FFB-F4D5-43F9-9444-BF91F27AAABD}" type="slidenum">
              <a:rPr lang="en-GB" smtClean="0"/>
              <a:t>‹#›</a:t>
            </a:fld>
            <a:endParaRPr lang="en-GB"/>
          </a:p>
        </p:txBody>
      </p:sp>
      <p:sp>
        <p:nvSpPr>
          <p:cNvPr id="7" name="Footer Placeholder 2">
            <a:extLst>
              <a:ext uri="{FF2B5EF4-FFF2-40B4-BE49-F238E27FC236}">
                <a16:creationId xmlns:a16="http://schemas.microsoft.com/office/drawing/2014/main" id="{50E21CFF-C759-7746-B0F1-30334BBFB612}"/>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8B1D49-283C-63D4-959A-611F86EE8E5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11CF34E-A9A9-6BCD-4FBE-4B36CED23A1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912EFB2-81AB-032B-198C-320C41E46C5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77182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FF1FE-96DD-43EA-9B79-0DA2C85158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5B5AB-65D2-47BE-A380-1E6983C3A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BAD94-D548-4F04-B627-1D8E3F28D8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8AAFBEAF-092F-4049-9BBE-30A2E06CD2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008D-6045-438F-810E-882BF46577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B25A57-50D0-49DD-90F8-FE20BE5D5309}" type="slidenum">
              <a:rPr lang="en-GB" smtClean="0"/>
              <a:t>‹#›</a:t>
            </a:fld>
            <a:endParaRPr lang="en-GB"/>
          </a:p>
        </p:txBody>
      </p:sp>
      <p:sp>
        <p:nvSpPr>
          <p:cNvPr id="7" name="Footer Placeholder 2">
            <a:extLst>
              <a:ext uri="{FF2B5EF4-FFF2-40B4-BE49-F238E27FC236}">
                <a16:creationId xmlns:a16="http://schemas.microsoft.com/office/drawing/2014/main" id="{378C5034-DD5A-5906-997F-34911D82EE8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858917-CAE2-EDBD-1E24-CDCC67C339F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031FC86-69D1-506F-58D8-14C59E854DE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59C9228-9813-DCD4-1F04-463313E5D9D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73534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FD70D-0CB4-4E37-8D6F-5AA79CB048DA}"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6F612-8063-4765-8DE1-6C28CCB78AEA}" type="slidenum">
              <a:rPr lang="en-GB" smtClean="0"/>
              <a:t>‹#›</a:t>
            </a:fld>
            <a:endParaRPr lang="en-GB"/>
          </a:p>
        </p:txBody>
      </p:sp>
      <p:sp>
        <p:nvSpPr>
          <p:cNvPr id="7" name="Footer Placeholder 2">
            <a:extLst>
              <a:ext uri="{FF2B5EF4-FFF2-40B4-BE49-F238E27FC236}">
                <a16:creationId xmlns:a16="http://schemas.microsoft.com/office/drawing/2014/main" id="{F8974F5F-25E6-3A20-EE3E-0AB4D619D5D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AC1372-3C3D-97E7-08EF-57D87868024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AC3D656-0B5E-98E6-D9AC-90E3FD59964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533FFBF-CB50-B353-746B-42A79FDABD3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212397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08CDA-F937-4B5E-9CAA-AB476EAB745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9C4C6-CB4B-4973-B2B8-ABB7B6F76970}" type="slidenum">
              <a:rPr lang="en-GB" smtClean="0"/>
              <a:t>‹#›</a:t>
            </a:fld>
            <a:endParaRPr lang="en-GB"/>
          </a:p>
        </p:txBody>
      </p:sp>
      <p:sp>
        <p:nvSpPr>
          <p:cNvPr id="7" name="Footer Placeholder 2">
            <a:extLst>
              <a:ext uri="{FF2B5EF4-FFF2-40B4-BE49-F238E27FC236}">
                <a16:creationId xmlns:a16="http://schemas.microsoft.com/office/drawing/2014/main" id="{338FF32C-1C0F-E1A6-D47F-5297B460F1C2}"/>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CDBA47-6CBA-FEFC-102B-CAFC5CE662D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7325FF6-E60E-E6E5-7311-1A357CA2F66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0C7506D7-EF4E-A172-F80C-8ABDFDB81BE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470778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656E21-6C21-2D78-18AE-A012BAA6D171}"/>
              </a:ext>
            </a:extLst>
          </p:cNvPr>
          <p:cNvSpPr txBox="1"/>
          <p:nvPr/>
        </p:nvSpPr>
        <p:spPr>
          <a:xfrm>
            <a:off x="526649" y="1182962"/>
            <a:ext cx="4572000" cy="243630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Imagine being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taken away from all that you know, all those you care for and your entire world as it has been. </a:t>
            </a: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Imagine being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forced to live within walls for the first time, behind bars and limited to eating only what others give you. </a:t>
            </a:r>
            <a:r>
              <a:rPr lang="en-GB"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is what happens to thousands of animals every year </a:t>
            </a:r>
            <a:r>
              <a:rPr lang="en-GB" sz="1600" dirty="0">
                <a:effectLst/>
                <a:latin typeface="Calibri" panose="020F0502020204030204" pitchFamily="34" charset="0"/>
                <a:ea typeface="Calibri" panose="020F0502020204030204" pitchFamily="34" charset="0"/>
                <a:cs typeface="Times New Roman" panose="02020603050405020304" pitchFamily="18" charset="0"/>
              </a:rPr>
              <a:t>when they are removed from their natural environments and placed into captivity – a less connotative term than ‘prison’. </a:t>
            </a:r>
          </a:p>
        </p:txBody>
      </p:sp>
      <p:sp>
        <p:nvSpPr>
          <p:cNvPr id="6" name="TextBox 5">
            <a:extLst>
              <a:ext uri="{FF2B5EF4-FFF2-40B4-BE49-F238E27FC236}">
                <a16:creationId xmlns:a16="http://schemas.microsoft.com/office/drawing/2014/main" id="{6D202550-AC97-8C93-64E0-5E94ED206031}"/>
              </a:ext>
            </a:extLst>
          </p:cNvPr>
          <p:cNvSpPr txBox="1"/>
          <p:nvPr/>
        </p:nvSpPr>
        <p:spPr>
          <a:xfrm>
            <a:off x="526649" y="428263"/>
            <a:ext cx="8316410"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Section B: Sentences</a:t>
            </a:r>
            <a:endParaRPr lang="en-GB" sz="2400" b="1" u="sng" dirty="0"/>
          </a:p>
        </p:txBody>
      </p:sp>
      <p:sp>
        <p:nvSpPr>
          <p:cNvPr id="8" name="TextBox 7">
            <a:extLst>
              <a:ext uri="{FF2B5EF4-FFF2-40B4-BE49-F238E27FC236}">
                <a16:creationId xmlns:a16="http://schemas.microsoft.com/office/drawing/2014/main" id="{DF69E3B0-701F-3DB5-38EE-5571F74D4FC4}"/>
              </a:ext>
            </a:extLst>
          </p:cNvPr>
          <p:cNvSpPr txBox="1"/>
          <p:nvPr/>
        </p:nvSpPr>
        <p:spPr>
          <a:xfrm>
            <a:off x="5416952" y="1182962"/>
            <a:ext cx="3426107" cy="501675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dirty="0"/>
              <a:t>Today we are going to explore how we can use our sentence structures to create effects and impact </a:t>
            </a:r>
            <a:r>
              <a:rPr lang="en-US" sz="2000"/>
              <a:t>an audience.</a:t>
            </a:r>
            <a:endParaRPr lang="en-US" sz="2000" dirty="0"/>
          </a:p>
          <a:p>
            <a:endParaRPr lang="en-US" sz="2000" dirty="0"/>
          </a:p>
          <a:p>
            <a:r>
              <a:rPr lang="en-US" sz="2000" dirty="0"/>
              <a:t>Read this short extract from an example non-fiction article.</a:t>
            </a:r>
          </a:p>
          <a:p>
            <a:endParaRPr lang="en-US" sz="2000" dirty="0"/>
          </a:p>
          <a:p>
            <a:r>
              <a:rPr lang="en-US" sz="2000" dirty="0">
                <a:solidFill>
                  <a:srgbClr val="FF0000"/>
                </a:solidFill>
              </a:rPr>
              <a:t>What do you notice about how the sentences start?</a:t>
            </a:r>
          </a:p>
          <a:p>
            <a:r>
              <a:rPr lang="en-US" sz="2000" dirty="0">
                <a:solidFill>
                  <a:schemeClr val="accent2">
                    <a:lumMod val="50000"/>
                  </a:schemeClr>
                </a:solidFill>
              </a:rPr>
              <a:t>How is the final sentence different to the others?</a:t>
            </a:r>
          </a:p>
          <a:p>
            <a:r>
              <a:rPr lang="en-US" sz="2000" dirty="0">
                <a:solidFill>
                  <a:srgbClr val="00B050"/>
                </a:solidFill>
              </a:rPr>
              <a:t>Why do these sentence structures engage us as an audience? Provide examples.</a:t>
            </a:r>
          </a:p>
        </p:txBody>
      </p:sp>
      <p:sp>
        <p:nvSpPr>
          <p:cNvPr id="9" name="Rectangle: Rounded Corners 8">
            <a:extLst>
              <a:ext uri="{FF2B5EF4-FFF2-40B4-BE49-F238E27FC236}">
                <a16:creationId xmlns:a16="http://schemas.microsoft.com/office/drawing/2014/main" id="{45ED93A3-0BA8-1594-B955-24EA89D008F3}"/>
              </a:ext>
            </a:extLst>
          </p:cNvPr>
          <p:cNvSpPr/>
          <p:nvPr/>
        </p:nvSpPr>
        <p:spPr>
          <a:xfrm>
            <a:off x="1406778" y="4765091"/>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3A2E055-CE77-FCB1-E001-B935DE403372}"/>
              </a:ext>
            </a:extLst>
          </p:cNvPr>
          <p:cNvSpPr txBox="1"/>
          <p:nvPr/>
        </p:nvSpPr>
        <p:spPr>
          <a:xfrm>
            <a:off x="1418353" y="5545986"/>
            <a:ext cx="1180618" cy="246221"/>
          </a:xfrm>
          <a:prstGeom prst="rect">
            <a:avLst/>
          </a:prstGeom>
          <a:noFill/>
        </p:spPr>
        <p:txBody>
          <a:bodyPr wrap="square" rtlCol="0">
            <a:spAutoFit/>
          </a:bodyPr>
          <a:lstStyle/>
          <a:p>
            <a:pPr algn="ctr"/>
            <a:r>
              <a:rPr lang="en-US" sz="1000" dirty="0"/>
              <a:t>Sentences</a:t>
            </a:r>
            <a:endParaRPr lang="en-GB" sz="1000" dirty="0"/>
          </a:p>
        </p:txBody>
      </p:sp>
      <p:sp>
        <p:nvSpPr>
          <p:cNvPr id="11" name="Rectangle: Rounded Corners 10">
            <a:extLst>
              <a:ext uri="{FF2B5EF4-FFF2-40B4-BE49-F238E27FC236}">
                <a16:creationId xmlns:a16="http://schemas.microsoft.com/office/drawing/2014/main" id="{7BF8BC2F-EDEE-B875-D977-116EF85C7A4B}"/>
              </a:ext>
            </a:extLst>
          </p:cNvPr>
          <p:cNvSpPr/>
          <p:nvPr/>
        </p:nvSpPr>
        <p:spPr>
          <a:xfrm>
            <a:off x="2789650" y="4765091"/>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0344C6-E448-57CB-AD18-96B4CBB7093B}"/>
              </a:ext>
            </a:extLst>
          </p:cNvPr>
          <p:cNvSpPr txBox="1"/>
          <p:nvPr/>
        </p:nvSpPr>
        <p:spPr>
          <a:xfrm>
            <a:off x="2801225" y="5545986"/>
            <a:ext cx="1180618" cy="246221"/>
          </a:xfrm>
          <a:prstGeom prst="rect">
            <a:avLst/>
          </a:prstGeom>
          <a:noFill/>
        </p:spPr>
        <p:txBody>
          <a:bodyPr wrap="square" rtlCol="0">
            <a:spAutoFit/>
          </a:bodyPr>
          <a:lstStyle/>
          <a:p>
            <a:pPr algn="ctr"/>
            <a:r>
              <a:rPr lang="en-US" sz="1000" dirty="0"/>
              <a:t>Effects</a:t>
            </a:r>
            <a:endParaRPr lang="en-GB" sz="1000" dirty="0"/>
          </a:p>
        </p:txBody>
      </p:sp>
      <p:pic>
        <p:nvPicPr>
          <p:cNvPr id="13" name="Graphic 12">
            <a:extLst>
              <a:ext uri="{FF2B5EF4-FFF2-40B4-BE49-F238E27FC236}">
                <a16:creationId xmlns:a16="http://schemas.microsoft.com/office/drawing/2014/main" id="{778AF79D-18D9-5B16-BB71-B9C3B8FEA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2371" y="4861620"/>
            <a:ext cx="929431" cy="616898"/>
          </a:xfrm>
          <a:prstGeom prst="rect">
            <a:avLst/>
          </a:prstGeom>
        </p:spPr>
      </p:pic>
      <p:pic>
        <p:nvPicPr>
          <p:cNvPr id="14" name="Graphic 13">
            <a:extLst>
              <a:ext uri="{FF2B5EF4-FFF2-40B4-BE49-F238E27FC236}">
                <a16:creationId xmlns:a16="http://schemas.microsoft.com/office/drawing/2014/main" id="{00D88DB1-F1B9-4FB6-2F19-03A5E2604D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7522" y="5081450"/>
            <a:ext cx="504328" cy="468284"/>
          </a:xfrm>
          <a:prstGeom prst="rect">
            <a:avLst/>
          </a:prstGeom>
        </p:spPr>
      </p:pic>
      <p:pic>
        <p:nvPicPr>
          <p:cNvPr id="15" name="Graphic 14">
            <a:extLst>
              <a:ext uri="{FF2B5EF4-FFF2-40B4-BE49-F238E27FC236}">
                <a16:creationId xmlns:a16="http://schemas.microsoft.com/office/drawing/2014/main" id="{57927ED1-717E-3240-B8C2-0EA7E16AA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7923" y="4906532"/>
            <a:ext cx="550903" cy="468284"/>
          </a:xfrm>
          <a:prstGeom prst="rect">
            <a:avLst/>
          </a:prstGeom>
        </p:spPr>
      </p:pic>
    </p:spTree>
    <p:extLst>
      <p:ext uri="{BB962C8B-B14F-4D97-AF65-F5344CB8AC3E}">
        <p14:creationId xmlns:p14="http://schemas.microsoft.com/office/powerpoint/2010/main" val="211584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940774A-6AB6-718D-D45D-5697312FD3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F60248-1BD6-2F94-87D9-DC6DBDC838AD}"/>
              </a:ext>
            </a:extLst>
          </p:cNvPr>
          <p:cNvSpPr txBox="1"/>
          <p:nvPr/>
        </p:nvSpPr>
        <p:spPr>
          <a:xfrm>
            <a:off x="428624" y="288405"/>
            <a:ext cx="4943475" cy="539096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600" dirty="0">
                <a:solidFill>
                  <a:schemeClr val="bg1"/>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Therefore, what needs to be addressed is the consistency of conservation work and regulation right across the globe. </a:t>
            </a:r>
            <a:r>
              <a:rPr lang="en-GB"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Children and adults alike both learn so much about the world around them by visiting zoos and seeing the damage human influence can cause to other species, </a:t>
            </a:r>
            <a:r>
              <a:rPr lang="en-GB" sz="1600" dirty="0">
                <a:effectLst/>
                <a:latin typeface="Calibri" panose="020F0502020204030204" pitchFamily="34" charset="0"/>
                <a:ea typeface="Calibri" panose="020F0502020204030204" pitchFamily="34" charset="0"/>
                <a:cs typeface="Times New Roman" panose="02020603050405020304" pitchFamily="18" charset="0"/>
              </a:rPr>
              <a:t>whilst providing different generations the opportunity to reflect on their own behaviours that may be contributing to these issues, such as single-use plastics, using microplastics, and buying palm oil products. </a:t>
            </a:r>
          </a:p>
          <a:p>
            <a:pPr marL="0" indent="0">
              <a:lnSpc>
                <a:spcPct val="120000"/>
              </a:lnSpc>
              <a:spcBef>
                <a:spcPts val="0"/>
              </a:spcBef>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chemeClr val="bg1"/>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Zoos should not be forms of entertainment for paying customers and opportunistic businesses, </a:t>
            </a:r>
            <a:r>
              <a:rPr lang="en-GB" sz="1600" dirty="0">
                <a:effectLst/>
                <a:latin typeface="Calibri" panose="020F0502020204030204" pitchFamily="34" charset="0"/>
                <a:ea typeface="Calibri" panose="020F0502020204030204" pitchFamily="34" charset="0"/>
                <a:cs typeface="Times New Roman" panose="02020603050405020304" pitchFamily="18" charset="0"/>
              </a:rPr>
              <a:t>but instead charities or non-profit foundations that are there to serve their local communities, aid the ailing animals they house, and educate the wider public about the dangers humans pose to the world around us. </a:t>
            </a:r>
            <a:r>
              <a:rPr lang="en-GB" sz="1600" dirty="0">
                <a:solidFill>
                  <a:schemeClr val="bg1"/>
                </a:solidFill>
                <a:effectLst/>
                <a:highlight>
                  <a:srgbClr val="808080"/>
                </a:highlight>
                <a:latin typeface="Calibri" panose="020F0502020204030204" pitchFamily="34" charset="0"/>
                <a:ea typeface="Calibri" panose="020F0502020204030204" pitchFamily="34" charset="0"/>
                <a:cs typeface="Times New Roman" panose="02020603050405020304" pitchFamily="18" charset="0"/>
              </a:rPr>
              <a:t>Only then can we truly start to feel comfortable and potentially even proud of the work that zoos across the globe carry out each and every day. </a:t>
            </a:r>
          </a:p>
        </p:txBody>
      </p:sp>
      <p:sp>
        <p:nvSpPr>
          <p:cNvPr id="6" name="TextBox 5">
            <a:extLst>
              <a:ext uri="{FF2B5EF4-FFF2-40B4-BE49-F238E27FC236}">
                <a16:creationId xmlns:a16="http://schemas.microsoft.com/office/drawing/2014/main" id="{ADABC0F9-51A6-0F5A-AC2A-8DAA7FB148E0}"/>
              </a:ext>
            </a:extLst>
          </p:cNvPr>
          <p:cNvSpPr txBox="1"/>
          <p:nvPr/>
        </p:nvSpPr>
        <p:spPr>
          <a:xfrm>
            <a:off x="5623126" y="288405"/>
            <a:ext cx="3391913"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800000"/>
                </a:highlight>
                <a:latin typeface="Calibri" panose="020F0502020204030204"/>
              </a:rPr>
              <a:t>Preposition sentence opener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FF0000"/>
                </a:highlight>
                <a:latin typeface="Calibri" panose="020F0502020204030204"/>
              </a:rPr>
              <a:t>Connective sentence opener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80808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808080"/>
                </a:highlight>
                <a:latin typeface="Calibri" panose="020F0502020204030204"/>
              </a:rPr>
              <a:t>Adverbial sentence opener</a:t>
            </a:r>
            <a:endParaRPr kumimoji="0" lang="en-GB" sz="1400" b="0" i="0" u="none" strike="noStrike" kern="1200" cap="none" spc="0" normalizeH="0" baseline="0" noProof="0" dirty="0">
              <a:ln>
                <a:noFill/>
              </a:ln>
              <a:solidFill>
                <a:schemeClr val="bg1"/>
              </a:solidFill>
              <a:effectLst/>
              <a:highlight>
                <a:srgbClr val="808080"/>
              </a:highligh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B267E1C-6E71-2A91-D372-58200F797883}"/>
              </a:ext>
            </a:extLst>
          </p:cNvPr>
          <p:cNvSpPr txBox="1"/>
          <p:nvPr/>
        </p:nvSpPr>
        <p:spPr>
          <a:xfrm>
            <a:off x="5623125" y="1782501"/>
            <a:ext cx="3391913" cy="4031873"/>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600" dirty="0"/>
              <a:t>The writer tries to vary their sentence openers as much as possible to engage their audience and explain their perspective in lots of detail.</a:t>
            </a:r>
          </a:p>
          <a:p>
            <a:endParaRPr lang="en-GB" sz="1600" dirty="0"/>
          </a:p>
          <a:p>
            <a:r>
              <a:rPr lang="en-GB" sz="1600" dirty="0"/>
              <a:t>We can see both preposition sentence openers and connective sentence openers being used. We explored connectives previously and saw how they can be used to link ideas together.</a:t>
            </a:r>
          </a:p>
          <a:p>
            <a:endParaRPr lang="en-GB" sz="1600" dirty="0"/>
          </a:p>
          <a:p>
            <a:r>
              <a:rPr lang="en-GB" sz="1600" dirty="0"/>
              <a:t>Using different sentence openers gives the writer a professional tone and highlights how they have organised their ideas carefully and coherently.</a:t>
            </a:r>
          </a:p>
        </p:txBody>
      </p:sp>
    </p:spTree>
    <p:extLst>
      <p:ext uri="{BB962C8B-B14F-4D97-AF65-F5344CB8AC3E}">
        <p14:creationId xmlns:p14="http://schemas.microsoft.com/office/powerpoint/2010/main" val="118332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C357-FC3B-9108-B99A-231B84432B6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Sentences have effects on a reader</a:t>
            </a:r>
            <a:endParaRPr lang="en-GB" sz="4000" dirty="0"/>
          </a:p>
        </p:txBody>
      </p:sp>
      <p:pic>
        <p:nvPicPr>
          <p:cNvPr id="4" name="Picture 3">
            <a:extLst>
              <a:ext uri="{FF2B5EF4-FFF2-40B4-BE49-F238E27FC236}">
                <a16:creationId xmlns:a16="http://schemas.microsoft.com/office/drawing/2014/main" id="{CCDBBEE5-9360-C2BF-7D34-B0CD98197602}"/>
              </a:ext>
            </a:extLst>
          </p:cNvPr>
          <p:cNvPicPr>
            <a:picLocks noChangeAspect="1"/>
          </p:cNvPicPr>
          <p:nvPr/>
        </p:nvPicPr>
        <p:blipFill>
          <a:blip r:embed="rId2"/>
          <a:stretch>
            <a:fillRect/>
          </a:stretch>
        </p:blipFill>
        <p:spPr>
          <a:xfrm>
            <a:off x="1022189" y="1975632"/>
            <a:ext cx="2688569" cy="1170533"/>
          </a:xfrm>
          <a:prstGeom prst="rect">
            <a:avLst/>
          </a:prstGeom>
        </p:spPr>
      </p:pic>
      <p:pic>
        <p:nvPicPr>
          <p:cNvPr id="5" name="Picture 4">
            <a:extLst>
              <a:ext uri="{FF2B5EF4-FFF2-40B4-BE49-F238E27FC236}">
                <a16:creationId xmlns:a16="http://schemas.microsoft.com/office/drawing/2014/main" id="{911F3027-E6CE-0AFB-AFE3-1B3362973080}"/>
              </a:ext>
            </a:extLst>
          </p:cNvPr>
          <p:cNvPicPr>
            <a:picLocks noChangeAspect="1"/>
          </p:cNvPicPr>
          <p:nvPr/>
        </p:nvPicPr>
        <p:blipFill>
          <a:blip r:embed="rId3"/>
          <a:stretch>
            <a:fillRect/>
          </a:stretch>
        </p:blipFill>
        <p:spPr>
          <a:xfrm>
            <a:off x="1739059" y="4090731"/>
            <a:ext cx="1304657" cy="1176630"/>
          </a:xfrm>
          <a:prstGeom prst="rect">
            <a:avLst/>
          </a:prstGeom>
        </p:spPr>
      </p:pic>
      <p:pic>
        <p:nvPicPr>
          <p:cNvPr id="6" name="Picture 5">
            <a:extLst>
              <a:ext uri="{FF2B5EF4-FFF2-40B4-BE49-F238E27FC236}">
                <a16:creationId xmlns:a16="http://schemas.microsoft.com/office/drawing/2014/main" id="{94CE0974-5F19-D43E-5A67-54A6D254A6B1}"/>
              </a:ext>
            </a:extLst>
          </p:cNvPr>
          <p:cNvPicPr>
            <a:picLocks noChangeAspect="1"/>
          </p:cNvPicPr>
          <p:nvPr/>
        </p:nvPicPr>
        <p:blipFill>
          <a:blip r:embed="rId4"/>
          <a:stretch>
            <a:fillRect/>
          </a:stretch>
        </p:blipFill>
        <p:spPr>
          <a:xfrm>
            <a:off x="370389" y="5322341"/>
            <a:ext cx="4041998" cy="1170533"/>
          </a:xfrm>
          <a:prstGeom prst="rect">
            <a:avLst/>
          </a:prstGeom>
        </p:spPr>
      </p:pic>
      <p:sp>
        <p:nvSpPr>
          <p:cNvPr id="7" name="Arrow: Down 6">
            <a:extLst>
              <a:ext uri="{FF2B5EF4-FFF2-40B4-BE49-F238E27FC236}">
                <a16:creationId xmlns:a16="http://schemas.microsoft.com/office/drawing/2014/main" id="{F136F928-7364-C258-AE6B-9AF3422EEC86}"/>
              </a:ext>
            </a:extLst>
          </p:cNvPr>
          <p:cNvSpPr/>
          <p:nvPr/>
        </p:nvSpPr>
        <p:spPr>
          <a:xfrm>
            <a:off x="2060293" y="3328620"/>
            <a:ext cx="659757" cy="57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318152-4A55-1FC5-5989-67840BDA0C13}"/>
              </a:ext>
            </a:extLst>
          </p:cNvPr>
          <p:cNvSpPr txBox="1"/>
          <p:nvPr/>
        </p:nvSpPr>
        <p:spPr>
          <a:xfrm>
            <a:off x="4791919" y="1851949"/>
            <a:ext cx="3723431" cy="42473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Using different </a:t>
            </a:r>
            <a:r>
              <a:rPr lang="en-US" b="1" dirty="0"/>
              <a:t>sentence types, sentence openers and sentence structures</a:t>
            </a:r>
            <a:r>
              <a:rPr lang="en-US" dirty="0"/>
              <a:t> all affect how an audience understands your writing.</a:t>
            </a:r>
          </a:p>
          <a:p>
            <a:endParaRPr lang="en-US" dirty="0"/>
          </a:p>
          <a:p>
            <a:r>
              <a:rPr lang="en-US" dirty="0"/>
              <a:t>These effects all impact on the </a:t>
            </a:r>
            <a:r>
              <a:rPr lang="en-US" b="1" dirty="0"/>
              <a:t>organisation of your non-fiction text, your communication, your use of tone and the style of your writing.</a:t>
            </a:r>
          </a:p>
          <a:p>
            <a:endParaRPr lang="en-US" dirty="0"/>
          </a:p>
          <a:p>
            <a:r>
              <a:rPr lang="en-US" dirty="0"/>
              <a:t>That is why it is </a:t>
            </a:r>
            <a:r>
              <a:rPr lang="en-US" b="1" dirty="0"/>
              <a:t>crucial</a:t>
            </a:r>
            <a:r>
              <a:rPr lang="en-US" dirty="0"/>
              <a:t> to think carefully about how you use your sentences in your non-fiction writing.</a:t>
            </a:r>
            <a:endParaRPr lang="en-GB" dirty="0"/>
          </a:p>
        </p:txBody>
      </p:sp>
    </p:spTree>
    <p:extLst>
      <p:ext uri="{BB962C8B-B14F-4D97-AF65-F5344CB8AC3E}">
        <p14:creationId xmlns:p14="http://schemas.microsoft.com/office/powerpoint/2010/main" val="291728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8435-AB6A-FE35-DCAB-8E36EEB9797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can also use different </a:t>
            </a:r>
            <a:r>
              <a:rPr lang="en-US" b="1" dirty="0"/>
              <a:t>sentence types </a:t>
            </a:r>
            <a:r>
              <a:rPr lang="en-US" dirty="0"/>
              <a:t>to engage your readers</a:t>
            </a:r>
            <a:endParaRPr lang="en-GB" dirty="0"/>
          </a:p>
        </p:txBody>
      </p:sp>
      <p:sp>
        <p:nvSpPr>
          <p:cNvPr id="3" name="Content Placeholder 2">
            <a:extLst>
              <a:ext uri="{FF2B5EF4-FFF2-40B4-BE49-F238E27FC236}">
                <a16:creationId xmlns:a16="http://schemas.microsoft.com/office/drawing/2014/main" id="{FAAE7C38-F6F1-C2E8-E13A-77AF8522FA4D}"/>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US" sz="2800" dirty="0"/>
              <a:t>Read the example article we have been analysing again.</a:t>
            </a:r>
          </a:p>
          <a:p>
            <a:pPr marL="0" indent="0">
              <a:buNone/>
            </a:pPr>
            <a:endParaRPr lang="en-US" sz="2800" dirty="0"/>
          </a:p>
          <a:p>
            <a:pPr marL="0" indent="0">
              <a:buNone/>
            </a:pPr>
            <a:r>
              <a:rPr lang="en-GB" sz="2800" dirty="0">
                <a:solidFill>
                  <a:srgbClr val="7030A0"/>
                </a:solidFill>
              </a:rPr>
              <a:t>Find and annotate (label) at least one simple sentence, one compound sentence and one complex sentence.</a:t>
            </a:r>
          </a:p>
          <a:p>
            <a:pPr marL="0" indent="0">
              <a:buNone/>
            </a:pPr>
            <a:endParaRPr lang="en-GB" sz="2800" dirty="0">
              <a:solidFill>
                <a:srgbClr val="7030A0"/>
              </a:solidFill>
            </a:endParaRPr>
          </a:p>
          <a:p>
            <a:pPr marL="0" indent="0">
              <a:buNone/>
            </a:pPr>
            <a:r>
              <a:rPr lang="en-GB" sz="2800" b="1" dirty="0">
                <a:solidFill>
                  <a:srgbClr val="7030A0"/>
                </a:solidFill>
              </a:rPr>
              <a:t>Bonus Challenge: Explain how the use of these different sentence types creates effects for the audience.</a:t>
            </a:r>
          </a:p>
        </p:txBody>
      </p:sp>
    </p:spTree>
    <p:extLst>
      <p:ext uri="{BB962C8B-B14F-4D97-AF65-F5344CB8AC3E}">
        <p14:creationId xmlns:p14="http://schemas.microsoft.com/office/powerpoint/2010/main" val="258739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251520" y="174625"/>
            <a:ext cx="2448271" cy="24314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alibri" pitchFamily="34" charset="0"/>
                <a:ea typeface="+mn-ea"/>
                <a:cs typeface="+mn-cs"/>
              </a:rPr>
              <a:t>Simple sentences </a:t>
            </a:r>
            <a:r>
              <a:rPr kumimoji="0" lang="en-GB" altLang="en-US" sz="2400" b="0" i="0" u="none" strike="noStrike" kern="1200" cap="none" spc="0" normalizeH="0" baseline="0" noProof="0" dirty="0">
                <a:ln>
                  <a:noFill/>
                </a:ln>
                <a:solidFill>
                  <a:prstClr val="black"/>
                </a:solidFill>
                <a:effectLst/>
                <a:uLnTx/>
                <a:uFillTx/>
                <a:latin typeface="Calibri" pitchFamily="34" charset="0"/>
                <a:ea typeface="+mn-ea"/>
                <a:cs typeface="+mn-cs"/>
              </a:rPr>
              <a:t>have only </a:t>
            </a:r>
            <a:r>
              <a:rPr kumimoji="0" lang="en-GB" altLang="en-US" sz="2400" b="1" i="0" u="none" strike="noStrike" kern="1200" cap="none" spc="0" normalizeH="0" baseline="0" noProof="0" dirty="0">
                <a:ln>
                  <a:noFill/>
                </a:ln>
                <a:solidFill>
                  <a:prstClr val="black"/>
                </a:solidFill>
                <a:effectLst/>
                <a:uLnTx/>
                <a:uFillTx/>
                <a:latin typeface="Calibri" pitchFamily="34" charset="0"/>
                <a:ea typeface="+mn-ea"/>
                <a:cs typeface="+mn-cs"/>
              </a:rPr>
              <a:t>one</a:t>
            </a:r>
            <a:r>
              <a:rPr kumimoji="0" lang="en-GB" altLang="en-US" sz="24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GB" altLang="en-US" sz="2400" b="1" i="0" u="none" strike="noStrike" kern="1200" cap="none" spc="0" normalizeH="0" baseline="0" noProof="0" dirty="0">
                <a:ln>
                  <a:noFill/>
                </a:ln>
                <a:solidFill>
                  <a:srgbClr val="7030A0"/>
                </a:solidFill>
                <a:effectLst/>
                <a:uLnTx/>
                <a:uFillTx/>
                <a:latin typeface="Calibri" pitchFamily="34" charset="0"/>
                <a:ea typeface="+mn-ea"/>
                <a:cs typeface="+mn-cs"/>
              </a:rPr>
              <a:t>verb</a:t>
            </a:r>
            <a:r>
              <a:rPr kumimoji="0" lang="en-GB" altLang="en-US" sz="2400" b="1" i="0" u="none" strike="noStrike" kern="1200" cap="none" spc="0" normalizeH="0" baseline="0" noProof="0" dirty="0">
                <a:ln>
                  <a:noFill/>
                </a:ln>
                <a:solidFill>
                  <a:srgbClr val="008000"/>
                </a:solidFill>
                <a:effectLst/>
                <a:uLnTx/>
                <a:uFillTx/>
                <a:latin typeface="Calibri" pitchFamily="34" charset="0"/>
                <a:ea typeface="+mn-ea"/>
                <a:cs typeface="+mn-cs"/>
              </a:rPr>
              <a:t>. </a:t>
            </a:r>
            <a:r>
              <a:rPr kumimoji="0" lang="en-GB" altLang="en-US" sz="2400" b="1" i="0" u="none" strike="noStrike" kern="1200" cap="none" spc="0" normalizeH="0" baseline="0" noProof="0" dirty="0">
                <a:ln>
                  <a:noFill/>
                </a:ln>
                <a:solidFill>
                  <a:prstClr val="black"/>
                </a:solidFill>
                <a:effectLst/>
                <a:uLnTx/>
                <a:uFillTx/>
                <a:latin typeface="Calibri" pitchFamily="34" charset="0"/>
                <a:ea typeface="+mn-ea"/>
                <a:cs typeface="+mn-cs"/>
              </a:rPr>
              <a:t>They can be quite short.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1" i="0" u="none" strike="noStrike" kern="1200" cap="none" spc="0" normalizeH="0" baseline="0" noProof="0" dirty="0">
              <a:ln>
                <a:noFill/>
              </a:ln>
              <a:solidFill>
                <a:srgbClr val="00800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173" name="TextBox 9"/>
          <p:cNvSpPr txBox="1">
            <a:spLocks noChangeArrowheads="1"/>
          </p:cNvSpPr>
          <p:nvPr/>
        </p:nvSpPr>
        <p:spPr bwMode="auto">
          <a:xfrm>
            <a:off x="251519" y="2940072"/>
            <a:ext cx="2448272" cy="34163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Joe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works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hard.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Molly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whispered</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to Isabelle.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Miss Smith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asked</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for silence.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Boris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plays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the keyboard.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Caitlin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likes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reading.</a:t>
            </a:r>
            <a:endParaRPr kumimoji="0" lang="en-GB" altLang="en-US" sz="1800" b="0" i="0" u="none" strike="noStrike" kern="1200" cap="none" spc="0" normalizeH="0" baseline="0" noProof="0" dirty="0">
              <a:ln>
                <a:noFill/>
              </a:ln>
              <a:solidFill>
                <a:srgbClr val="CC0066"/>
              </a:solidFill>
              <a:effectLst/>
              <a:uLnTx/>
              <a:uFillTx/>
              <a:latin typeface="Calibri" pitchFamily="34" charset="0"/>
              <a:ea typeface="+mn-ea"/>
              <a:cs typeface="+mn-cs"/>
            </a:endParaRPr>
          </a:p>
        </p:txBody>
      </p:sp>
      <p:sp>
        <p:nvSpPr>
          <p:cNvPr id="5" name="TextBox 1"/>
          <p:cNvSpPr txBox="1">
            <a:spLocks noChangeArrowheads="1"/>
          </p:cNvSpPr>
          <p:nvPr/>
        </p:nvSpPr>
        <p:spPr bwMode="auto">
          <a:xfrm>
            <a:off x="2915816" y="182896"/>
            <a:ext cx="2520280" cy="24314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alibri" pitchFamily="34" charset="0"/>
                <a:ea typeface="+mn-ea"/>
                <a:cs typeface="+mn-cs"/>
              </a:rPr>
              <a:t>Compound sentences</a:t>
            </a:r>
            <a:r>
              <a:rPr kumimoji="0" lang="en-GB" altLang="en-US" sz="1600" b="1" i="0" u="sng" strike="noStrike" kern="1200" cap="none" spc="0" normalizeH="0" baseline="0" noProof="0" dirty="0">
                <a:ln>
                  <a:noFill/>
                </a:ln>
                <a:solidFill>
                  <a:prstClr val="black"/>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itchFamily="34" charset="0"/>
                <a:ea typeface="+mn-ea"/>
                <a:cs typeface="+mn-cs"/>
              </a:rPr>
              <a:t>these are two or more simple sentences joined by words like </a:t>
            </a:r>
            <a:r>
              <a:rPr kumimoji="0" lang="en-GB" altLang="en-US" sz="1800" b="1" i="0" u="none" strike="noStrike" kern="1200" cap="none" spc="0" normalizeH="0" baseline="0" noProof="0" dirty="0">
                <a:ln>
                  <a:noFill/>
                </a:ln>
                <a:solidFill>
                  <a:srgbClr val="002060"/>
                </a:solidFill>
                <a:effectLst/>
                <a:uLnTx/>
                <a:uFillTx/>
                <a:latin typeface="Calibri" pitchFamily="34" charset="0"/>
                <a:ea typeface="+mn-ea"/>
                <a:cs typeface="+mn-cs"/>
              </a:rPr>
              <a:t>‘for’ ‘and’, ‘nor, ‘but’, ‘or’, ‘yet’, ‘so’  </a:t>
            </a:r>
            <a:r>
              <a:rPr kumimoji="0" lang="en-GB" altLang="en-US" sz="1600" b="1" i="0" u="none" strike="noStrike" kern="1200" cap="none" spc="0" normalizeH="0" baseline="0" noProof="0" dirty="0">
                <a:ln>
                  <a:noFill/>
                </a:ln>
                <a:solidFill>
                  <a:prstClr val="black"/>
                </a:solidFill>
                <a:effectLst/>
                <a:uLnTx/>
                <a:uFillTx/>
                <a:latin typeface="Calibri" pitchFamily="34" charset="0"/>
                <a:ea typeface="+mn-ea"/>
                <a:cs typeface="+mn-cs"/>
              </a:rPr>
              <a:t>(these are called </a:t>
            </a:r>
            <a:r>
              <a:rPr kumimoji="0" lang="en-GB" altLang="en-US" sz="1600" b="1" i="0" u="none" strike="noStrike" kern="1200" cap="none" spc="0" normalizeH="0" baseline="0" noProof="0" dirty="0">
                <a:ln>
                  <a:noFill/>
                </a:ln>
                <a:solidFill>
                  <a:srgbClr val="002060"/>
                </a:solidFill>
                <a:effectLst/>
                <a:uLnTx/>
                <a:uFillTx/>
                <a:latin typeface="Calibri" pitchFamily="34" charset="0"/>
                <a:ea typeface="+mn-ea"/>
                <a:cs typeface="+mn-cs"/>
              </a:rPr>
              <a:t>conjunctions</a:t>
            </a:r>
            <a:r>
              <a:rPr kumimoji="0" lang="en-GB" altLang="en-US" sz="1600" b="1" i="0" u="none" strike="noStrike" kern="1200" cap="none" spc="0" normalizeH="0" baseline="0" noProof="0" dirty="0">
                <a:ln>
                  <a:noFill/>
                </a:ln>
                <a:solidFill>
                  <a:prstClr val="black"/>
                </a:solidFill>
                <a:effectLst/>
                <a:uLnTx/>
                <a:uFillTx/>
                <a:latin typeface="Calibri" pitchFamily="34" charset="0"/>
                <a:ea typeface="+mn-ea"/>
                <a:cs typeface="+mn-cs"/>
              </a:rPr>
              <a:t>).</a:t>
            </a:r>
          </a:p>
        </p:txBody>
      </p:sp>
      <p:sp>
        <p:nvSpPr>
          <p:cNvPr id="6" name="TextBox 1"/>
          <p:cNvSpPr txBox="1">
            <a:spLocks noChangeArrowheads="1"/>
          </p:cNvSpPr>
          <p:nvPr/>
        </p:nvSpPr>
        <p:spPr bwMode="auto">
          <a:xfrm>
            <a:off x="5650270" y="182896"/>
            <a:ext cx="3386226" cy="220060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Calibri" pitchFamily="34" charset="0"/>
                <a:ea typeface="+mn-ea"/>
                <a:cs typeface="+mn-cs"/>
              </a:rPr>
              <a:t>Complex sentences</a:t>
            </a:r>
            <a:r>
              <a:rPr kumimoji="0" lang="en-GB" altLang="en-US" sz="1200" b="1" i="0" u="sng" strike="noStrike" kern="1200" cap="none" spc="0" normalizeH="0" baseline="0" noProof="0" dirty="0">
                <a:ln>
                  <a:noFill/>
                </a:ln>
                <a:solidFill>
                  <a:prstClr val="black"/>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These are sentences that have more than one </a:t>
            </a:r>
            <a:r>
              <a:rPr kumimoji="0" lang="en-GB" altLang="en-US" sz="1400" b="1" i="0" u="none" strike="noStrike" kern="1200" cap="none" spc="0" normalizeH="0" baseline="0" noProof="0" dirty="0">
                <a:ln>
                  <a:noFill/>
                </a:ln>
                <a:solidFill>
                  <a:srgbClr val="7030A0"/>
                </a:solidFill>
                <a:effectLst/>
                <a:uLnTx/>
                <a:uFillTx/>
                <a:latin typeface="Calibri" pitchFamily="34" charset="0"/>
                <a:ea typeface="+mn-ea"/>
                <a:cs typeface="+mn-cs"/>
              </a:rPr>
              <a:t>verb</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have more than one </a:t>
            </a:r>
            <a:r>
              <a:rPr kumimoji="0" lang="en-GB" altLang="en-US" sz="1400" b="1" i="0" u="none" strike="noStrike" kern="1200" cap="none" spc="0" normalizeH="0" baseline="0" noProof="0" dirty="0">
                <a:ln>
                  <a:noFill/>
                </a:ln>
                <a:solidFill>
                  <a:srgbClr val="00B0F0"/>
                </a:solidFill>
                <a:effectLst/>
                <a:uLnTx/>
                <a:uFillTx/>
                <a:latin typeface="Calibri" pitchFamily="34" charset="0"/>
                <a:ea typeface="+mn-ea"/>
                <a:cs typeface="+mn-cs"/>
              </a:rPr>
              <a:t>clause</a:t>
            </a:r>
            <a:r>
              <a:rPr kumimoji="0" lang="en-GB" altLang="en-US" sz="1400" b="0" i="0" u="none" strike="noStrike" kern="1200" cap="none" spc="0" normalizeH="0" baseline="0" noProof="0" dirty="0">
                <a:ln>
                  <a:noFill/>
                </a:ln>
                <a:solidFill>
                  <a:srgbClr val="00B0F0"/>
                </a:solidFill>
                <a:effectLst/>
                <a:uLnTx/>
                <a:uFillTx/>
                <a:latin typeface="Calibri" pitchFamily="34" charset="0"/>
                <a:ea typeface="+mn-ea"/>
                <a:cs typeface="+mn-cs"/>
              </a:rPr>
              <a:t> </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(part)</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can use </a:t>
            </a:r>
            <a:r>
              <a:rPr kumimoji="0" lang="en-GB" altLang="en-US" sz="1400" b="1" i="0" u="none" strike="noStrike" kern="1200" cap="none" spc="0" normalizeH="0" baseline="0" noProof="0" dirty="0">
                <a:ln>
                  <a:noFill/>
                </a:ln>
                <a:solidFill>
                  <a:srgbClr val="0070C0"/>
                </a:solidFill>
                <a:effectLst/>
                <a:uLnTx/>
                <a:uFillTx/>
                <a:latin typeface="Calibri" pitchFamily="34" charset="0"/>
                <a:ea typeface="+mn-ea"/>
                <a:cs typeface="+mn-cs"/>
              </a:rPr>
              <a:t>connectives</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can use ‘</a:t>
            </a:r>
            <a:r>
              <a:rPr kumimoji="0" lang="en-GB" altLang="en-US" sz="1400" b="1" i="0" u="none" strike="noStrike" kern="1200" cap="none" spc="0" normalizeH="0" baseline="0" noProof="0" dirty="0" err="1">
                <a:ln>
                  <a:noFill/>
                </a:ln>
                <a:solidFill>
                  <a:srgbClr val="7030A0"/>
                </a:solidFill>
                <a:effectLst/>
                <a:uLnTx/>
                <a:uFillTx/>
                <a:latin typeface="Calibri" pitchFamily="34" charset="0"/>
                <a:ea typeface="+mn-ea"/>
                <a:cs typeface="+mn-cs"/>
              </a:rPr>
              <a:t>ing</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or ‘</a:t>
            </a:r>
            <a:r>
              <a:rPr kumimoji="0" lang="en-GB" altLang="en-US" sz="1400" b="1" i="0" u="none" strike="noStrike" kern="1200" cap="none" spc="0" normalizeH="0" baseline="0" noProof="0" dirty="0" err="1">
                <a:ln>
                  <a:noFill/>
                </a:ln>
                <a:solidFill>
                  <a:srgbClr val="7030A0"/>
                </a:solidFill>
                <a:effectLst/>
                <a:uLnTx/>
                <a:uFillTx/>
                <a:latin typeface="Calibri" pitchFamily="34" charset="0"/>
                <a:ea typeface="+mn-ea"/>
                <a:cs typeface="+mn-cs"/>
              </a:rPr>
              <a:t>ed</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GB" altLang="en-US" sz="1400" b="0" i="0" u="none" strike="noStrike" kern="1200" cap="none" spc="0" normalizeH="0" baseline="0" noProof="0" dirty="0">
                <a:ln>
                  <a:noFill/>
                </a:ln>
                <a:solidFill>
                  <a:srgbClr val="7030A0"/>
                </a:solidFill>
                <a:effectLst/>
                <a:uLnTx/>
                <a:uFillTx/>
                <a:latin typeface="Calibri" pitchFamily="34" charset="0"/>
                <a:ea typeface="+mn-ea"/>
                <a:cs typeface="+mn-cs"/>
              </a:rPr>
              <a:t>verbs</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at the beginning. </a:t>
            </a:r>
          </a:p>
        </p:txBody>
      </p:sp>
      <p:sp>
        <p:nvSpPr>
          <p:cNvPr id="7" name="TextBox 9"/>
          <p:cNvSpPr txBox="1">
            <a:spLocks noChangeArrowheads="1"/>
          </p:cNvSpPr>
          <p:nvPr/>
        </p:nvSpPr>
        <p:spPr bwMode="auto">
          <a:xfrm>
            <a:off x="2914890" y="2940072"/>
            <a:ext cx="2520281" cy="372863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Joe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works</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hard </a:t>
            </a:r>
            <a:r>
              <a:rPr kumimoji="0" lang="en-GB" altLang="en-US" sz="2000" b="1" i="0" u="none" strike="noStrike" kern="1200" cap="none" spc="0" normalizeH="0" baseline="0" noProof="0" dirty="0">
                <a:ln>
                  <a:noFill/>
                </a:ln>
                <a:solidFill>
                  <a:srgbClr val="002060"/>
                </a:solidFill>
                <a:effectLst/>
                <a:uLnTx/>
                <a:uFillTx/>
                <a:latin typeface="Calibri" pitchFamily="34" charset="0"/>
                <a:ea typeface="+mn-ea"/>
                <a:cs typeface="+mn-cs"/>
              </a:rPr>
              <a:t>and</a:t>
            </a: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mn-cs"/>
              </a:rPr>
              <a:t>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enjoys</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English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Miss Smith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asked</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for silence </a:t>
            </a:r>
            <a:r>
              <a:rPr kumimoji="0" lang="en-GB" altLang="en-US" sz="2000" b="1" i="0" u="none" strike="noStrike" kern="1200" cap="none" spc="0" normalizeH="0" baseline="0" noProof="0" dirty="0">
                <a:ln>
                  <a:noFill/>
                </a:ln>
                <a:solidFill>
                  <a:srgbClr val="002060"/>
                </a:solidFill>
                <a:effectLst/>
                <a:uLnTx/>
                <a:uFillTx/>
                <a:latin typeface="Calibri" pitchFamily="34" charset="0"/>
                <a:ea typeface="+mn-ea"/>
                <a:cs typeface="+mn-cs"/>
              </a:rPr>
              <a:t>but</a:t>
            </a:r>
            <a:r>
              <a:rPr kumimoji="0" lang="en-GB" altLang="en-US" sz="2000" b="0" i="0" u="none" strike="noStrike" kern="1200" cap="none" spc="0" normalizeH="0" baseline="0" noProof="0" dirty="0">
                <a:ln>
                  <a:noFill/>
                </a:ln>
                <a:solidFill>
                  <a:srgbClr val="B70954"/>
                </a:solidFill>
                <a:effectLst/>
                <a:uLnTx/>
                <a:uFillTx/>
                <a:latin typeface="Calibri" pitchFamily="34" charset="0"/>
                <a:ea typeface="+mn-ea"/>
                <a:cs typeface="+mn-cs"/>
              </a:rPr>
              <a:t> </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Molly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whispered</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to Isabelle.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CC0066"/>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CC0066"/>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Text Box 7"/>
          <p:cNvSpPr txBox="1">
            <a:spLocks noChangeArrowheads="1"/>
          </p:cNvSpPr>
          <p:nvPr/>
        </p:nvSpPr>
        <p:spPr bwMode="auto">
          <a:xfrm>
            <a:off x="5650270" y="2940072"/>
            <a:ext cx="3386227" cy="37215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Connectives: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 because,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whenever,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despite,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even though,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however,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although, whilst,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until, before,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after </a:t>
            </a:r>
            <a:endParaRPr kumimoji="0" lang="en-US" altLang="en-US" sz="1600" b="1"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9" name="TextBox 8"/>
          <p:cNvSpPr txBox="1">
            <a:spLocks noChangeArrowheads="1"/>
          </p:cNvSpPr>
          <p:nvPr/>
        </p:nvSpPr>
        <p:spPr bwMode="auto">
          <a:xfrm>
            <a:off x="7344522" y="2940072"/>
            <a:ext cx="169197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Running</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towards the ball, </a:t>
            </a:r>
            <a:r>
              <a:rPr kumimoji="0" lang="en-GB" altLang="en-US" sz="2000" b="0" i="0" u="none" strike="noStrike" kern="1200" cap="none" spc="0" normalizeH="0" baseline="0" noProof="0" dirty="0">
                <a:ln>
                  <a:noFill/>
                </a:ln>
                <a:solidFill>
                  <a:srgbClr val="4BACC6"/>
                </a:solidFill>
                <a:effectLst/>
                <a:uLnTx/>
                <a:uFillTx/>
                <a:latin typeface="Calibri" panose="020F0502020204030204" pitchFamily="34" charset="0"/>
                <a:ea typeface="+mn-ea"/>
                <a:cs typeface="Calibri" panose="020F0502020204030204" pitchFamily="34" charset="0"/>
              </a:rPr>
              <a:t>Matt tripped</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Despite</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not feeling confident, </a:t>
            </a:r>
            <a:r>
              <a:rPr kumimoji="0" lang="en-GB" altLang="en-US" sz="2000" b="0" i="0" u="none" strike="noStrike" kern="1200" cap="none" spc="0" normalizeH="0" baseline="0" noProof="0" dirty="0">
                <a:ln>
                  <a:noFill/>
                </a:ln>
                <a:solidFill>
                  <a:srgbClr val="4BACC6"/>
                </a:solidFill>
                <a:effectLst/>
                <a:uLnTx/>
                <a:uFillTx/>
                <a:latin typeface="Calibri" panose="020F0502020204030204" pitchFamily="34" charset="0"/>
                <a:ea typeface="+mn-ea"/>
                <a:cs typeface="Calibri" panose="020F0502020204030204" pitchFamily="34" charset="0"/>
              </a:rPr>
              <a:t>Gertrude did well in the assessment.</a:t>
            </a:r>
          </a:p>
        </p:txBody>
      </p:sp>
      <p:pic>
        <p:nvPicPr>
          <p:cNvPr id="10" name="Picture 9">
            <a:extLst>
              <a:ext uri="{FF2B5EF4-FFF2-40B4-BE49-F238E27FC236}">
                <a16:creationId xmlns:a16="http://schemas.microsoft.com/office/drawing/2014/main" id="{C17850CB-C731-4ED0-A85D-6881ED1F6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1954">
            <a:off x="4440981" y="2359862"/>
            <a:ext cx="1207692" cy="603846"/>
          </a:xfrm>
          <a:prstGeom prst="rect">
            <a:avLst/>
          </a:prstGeom>
        </p:spPr>
      </p:pic>
    </p:spTree>
    <p:extLst>
      <p:ext uri="{BB962C8B-B14F-4D97-AF65-F5344CB8AC3E}">
        <p14:creationId xmlns:p14="http://schemas.microsoft.com/office/powerpoint/2010/main" val="899220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blinds(horizontal)">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blinds(horizontal)">
                                      <p:cBhvr>
                                        <p:cTn id="12" dur="500"/>
                                        <p:tgtEl>
                                          <p:spTgt spid="71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linds(horizontal)">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3">
                                            <p:txEl>
                                              <p:pRg st="4" end="4"/>
                                            </p:txEl>
                                          </p:spTgt>
                                        </p:tgtEl>
                                        <p:attrNameLst>
                                          <p:attrName>style.visibility</p:attrName>
                                        </p:attrNameLst>
                                      </p:cBhvr>
                                      <p:to>
                                        <p:strVal val="visible"/>
                                      </p:to>
                                    </p:set>
                                    <p:animEffect transition="in" filter="blinds(horizontal)">
                                      <p:cBhvr>
                                        <p:cTn id="22" dur="500"/>
                                        <p:tgtEl>
                                          <p:spTgt spid="717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3">
                                            <p:txEl>
                                              <p:pRg st="6" end="6"/>
                                            </p:txEl>
                                          </p:spTgt>
                                        </p:tgtEl>
                                        <p:attrNameLst>
                                          <p:attrName>style.visibility</p:attrName>
                                        </p:attrNameLst>
                                      </p:cBhvr>
                                      <p:to>
                                        <p:strVal val="visible"/>
                                      </p:to>
                                    </p:set>
                                    <p:animEffect transition="in" filter="blinds(horizontal)">
                                      <p:cBhvr>
                                        <p:cTn id="27" dur="500"/>
                                        <p:tgtEl>
                                          <p:spTgt spid="717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3">
                                            <p:txEl>
                                              <p:pRg st="8" end="8"/>
                                            </p:txEl>
                                          </p:spTgt>
                                        </p:tgtEl>
                                        <p:attrNameLst>
                                          <p:attrName>style.visibility</p:attrName>
                                        </p:attrNameLst>
                                      </p:cBhvr>
                                      <p:to>
                                        <p:strVal val="visible"/>
                                      </p:to>
                                    </p:set>
                                    <p:animEffect transition="in" filter="blinds(horizontal)">
                                      <p:cBhvr>
                                        <p:cTn id="32" dur="500"/>
                                        <p:tgtEl>
                                          <p:spTgt spid="717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linds(horizont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blinds(horizontal)">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blinds(horizontal)">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linds(horizontal)">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blinds(horizontal)">
                                      <p:cBhvr>
                                        <p:cTn id="67" dur="50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
                                            <p:bg/>
                                          </p:spTgt>
                                        </p:tgtEl>
                                        <p:attrNameLst>
                                          <p:attrName>style.visibility</p:attrName>
                                        </p:attrNameLst>
                                      </p:cBhvr>
                                      <p:to>
                                        <p:strVal val="visible"/>
                                      </p:to>
                                    </p:set>
                                    <p:animEffect transition="in" filter="blinds(horizontal)">
                                      <p:cBhvr>
                                        <p:cTn id="72" dur="500"/>
                                        <p:tgtEl>
                                          <p:spTgt spid="8">
                                            <p:bg/>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
                                            <p:txEl>
                                              <p:pRg st="0" end="0"/>
                                            </p:txEl>
                                          </p:spTgt>
                                        </p:tgtEl>
                                        <p:attrNameLst>
                                          <p:attrName>style.visibility</p:attrName>
                                        </p:attrNameLst>
                                      </p:cBhvr>
                                      <p:to>
                                        <p:strVal val="visible"/>
                                      </p:to>
                                    </p:set>
                                    <p:animEffect transition="in" filter="blinds(horizontal)">
                                      <p:cBhvr>
                                        <p:cTn id="75" dur="500"/>
                                        <p:tgtEl>
                                          <p:spTgt spid="8">
                                            <p:txEl>
                                              <p:pRg st="0" end="0"/>
                                            </p:txEl>
                                          </p:spTgt>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
                                            <p:txEl>
                                              <p:pRg st="1" end="1"/>
                                            </p:txEl>
                                          </p:spTgt>
                                        </p:tgtEl>
                                        <p:attrNameLst>
                                          <p:attrName>style.visibility</p:attrName>
                                        </p:attrNameLst>
                                      </p:cBhvr>
                                      <p:to>
                                        <p:strVal val="visible"/>
                                      </p:to>
                                    </p:set>
                                    <p:animEffect transition="in" filter="blinds(horizontal)">
                                      <p:cBhvr>
                                        <p:cTn id="78" dur="500"/>
                                        <p:tgtEl>
                                          <p:spTgt spid="8">
                                            <p:txEl>
                                              <p:pRg st="1" end="1"/>
                                            </p:txEl>
                                          </p:spTgt>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8">
                                            <p:txEl>
                                              <p:pRg st="2" end="2"/>
                                            </p:txEl>
                                          </p:spTgt>
                                        </p:tgtEl>
                                        <p:attrNameLst>
                                          <p:attrName>style.visibility</p:attrName>
                                        </p:attrNameLst>
                                      </p:cBhvr>
                                      <p:to>
                                        <p:strVal val="visible"/>
                                      </p:to>
                                    </p:set>
                                    <p:animEffect transition="in" filter="blinds(horizontal)">
                                      <p:cBhvr>
                                        <p:cTn id="81" dur="500"/>
                                        <p:tgtEl>
                                          <p:spTgt spid="8">
                                            <p:txEl>
                                              <p:pRg st="2" end="2"/>
                                            </p:txEl>
                                          </p:spTgt>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blinds(horizontal)">
                                      <p:cBhvr>
                                        <p:cTn id="84" dur="500"/>
                                        <p:tgtEl>
                                          <p:spTgt spid="8">
                                            <p:txEl>
                                              <p:pRg st="3" end="3"/>
                                            </p:txEl>
                                          </p:spTgt>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
                                            <p:txEl>
                                              <p:pRg st="4" end="4"/>
                                            </p:txEl>
                                          </p:spTgt>
                                        </p:tgtEl>
                                        <p:attrNameLst>
                                          <p:attrName>style.visibility</p:attrName>
                                        </p:attrNameLst>
                                      </p:cBhvr>
                                      <p:to>
                                        <p:strVal val="visible"/>
                                      </p:to>
                                    </p:set>
                                    <p:animEffect transition="in" filter="blinds(horizontal)">
                                      <p:cBhvr>
                                        <p:cTn id="87" dur="500"/>
                                        <p:tgtEl>
                                          <p:spTgt spid="8">
                                            <p:txEl>
                                              <p:pRg st="4" end="4"/>
                                            </p:txEl>
                                          </p:spTgt>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Effect transition="in" filter="blinds(horizontal)">
                                      <p:cBhvr>
                                        <p:cTn id="90" dur="500"/>
                                        <p:tgtEl>
                                          <p:spTgt spid="8">
                                            <p:txEl>
                                              <p:pRg st="5" end="5"/>
                                            </p:txEl>
                                          </p:spTgt>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8">
                                            <p:txEl>
                                              <p:pRg st="6" end="6"/>
                                            </p:txEl>
                                          </p:spTgt>
                                        </p:tgtEl>
                                        <p:attrNameLst>
                                          <p:attrName>style.visibility</p:attrName>
                                        </p:attrNameLst>
                                      </p:cBhvr>
                                      <p:to>
                                        <p:strVal val="visible"/>
                                      </p:to>
                                    </p:set>
                                    <p:animEffect transition="in" filter="blinds(horizontal)">
                                      <p:cBhvr>
                                        <p:cTn id="93" dur="500"/>
                                        <p:tgtEl>
                                          <p:spTgt spid="8">
                                            <p:txEl>
                                              <p:pRg st="6" end="6"/>
                                            </p:txEl>
                                          </p:spTgt>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8">
                                            <p:txEl>
                                              <p:pRg st="7" end="7"/>
                                            </p:txEl>
                                          </p:spTgt>
                                        </p:tgtEl>
                                        <p:attrNameLst>
                                          <p:attrName>style.visibility</p:attrName>
                                        </p:attrNameLst>
                                      </p:cBhvr>
                                      <p:to>
                                        <p:strVal val="visible"/>
                                      </p:to>
                                    </p:set>
                                    <p:animEffect transition="in" filter="blinds(horizontal)">
                                      <p:cBhvr>
                                        <p:cTn id="96" dur="500"/>
                                        <p:tgtEl>
                                          <p:spTgt spid="8">
                                            <p:txEl>
                                              <p:pRg st="7" end="7"/>
                                            </p:txEl>
                                          </p:spTgt>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8">
                                            <p:txEl>
                                              <p:pRg st="8" end="8"/>
                                            </p:txEl>
                                          </p:spTgt>
                                        </p:tgtEl>
                                        <p:attrNameLst>
                                          <p:attrName>style.visibility</p:attrName>
                                        </p:attrNameLst>
                                      </p:cBhvr>
                                      <p:to>
                                        <p:strVal val="visible"/>
                                      </p:to>
                                    </p:set>
                                    <p:animEffect transition="in" filter="blinds(horizontal)">
                                      <p:cBhvr>
                                        <p:cTn id="99" dur="500"/>
                                        <p:tgtEl>
                                          <p:spTgt spid="8">
                                            <p:txEl>
                                              <p:pRg st="8" end="8"/>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8">
                                            <p:txEl>
                                              <p:pRg st="0" end="0"/>
                                            </p:txEl>
                                          </p:spTgt>
                                        </p:tgtEl>
                                        <p:attrNameLst>
                                          <p:attrName>style.visibility</p:attrName>
                                        </p:attrNameLst>
                                      </p:cBhvr>
                                      <p:to>
                                        <p:strVal val="visible"/>
                                      </p:to>
                                    </p:set>
                                    <p:animEffect transition="in" filter="blinds(horizontal)">
                                      <p:cBhvr>
                                        <p:cTn id="104" dur="500"/>
                                        <p:tgtEl>
                                          <p:spTgt spid="8">
                                            <p:txEl>
                                              <p:pRg st="0" end="0"/>
                                            </p:txEl>
                                          </p:spTgt>
                                        </p:tgtEl>
                                      </p:cBhvr>
                                    </p:animEffect>
                                  </p:childTnLst>
                                </p:cTn>
                              </p:par>
                              <p:par>
                                <p:cTn id="105" presetID="3" presetClass="entr" presetSubtype="10" fill="hold" nodeType="withEffect">
                                  <p:stCondLst>
                                    <p:cond delay="0"/>
                                  </p:stCondLst>
                                  <p:childTnLst>
                                    <p:set>
                                      <p:cBhvr>
                                        <p:cTn id="106" dur="1" fill="hold">
                                          <p:stCondLst>
                                            <p:cond delay="0"/>
                                          </p:stCondLst>
                                        </p:cTn>
                                        <p:tgtEl>
                                          <p:spTgt spid="8">
                                            <p:txEl>
                                              <p:pRg st="1" end="1"/>
                                            </p:txEl>
                                          </p:spTgt>
                                        </p:tgtEl>
                                        <p:attrNameLst>
                                          <p:attrName>style.visibility</p:attrName>
                                        </p:attrNameLst>
                                      </p:cBhvr>
                                      <p:to>
                                        <p:strVal val="visible"/>
                                      </p:to>
                                    </p:set>
                                    <p:animEffect transition="in" filter="blinds(horizontal)">
                                      <p:cBhvr>
                                        <p:cTn id="107" dur="500"/>
                                        <p:tgtEl>
                                          <p:spTgt spid="8">
                                            <p:txEl>
                                              <p:pRg st="1" end="1"/>
                                            </p:txEl>
                                          </p:spTgt>
                                        </p:tgtEl>
                                      </p:cBhvr>
                                    </p:animEffect>
                                  </p:childTnLst>
                                </p:cTn>
                              </p:par>
                              <p:par>
                                <p:cTn id="108" presetID="3" presetClass="entr" presetSubtype="10" fill="hold" nodeType="withEffect">
                                  <p:stCondLst>
                                    <p:cond delay="0"/>
                                  </p:stCondLst>
                                  <p:childTnLst>
                                    <p:set>
                                      <p:cBhvr>
                                        <p:cTn id="109" dur="1" fill="hold">
                                          <p:stCondLst>
                                            <p:cond delay="0"/>
                                          </p:stCondLst>
                                        </p:cTn>
                                        <p:tgtEl>
                                          <p:spTgt spid="8">
                                            <p:txEl>
                                              <p:pRg st="2" end="2"/>
                                            </p:txEl>
                                          </p:spTgt>
                                        </p:tgtEl>
                                        <p:attrNameLst>
                                          <p:attrName>style.visibility</p:attrName>
                                        </p:attrNameLst>
                                      </p:cBhvr>
                                      <p:to>
                                        <p:strVal val="visible"/>
                                      </p:to>
                                    </p:set>
                                    <p:animEffect transition="in" filter="blinds(horizontal)">
                                      <p:cBhvr>
                                        <p:cTn id="110" dur="500"/>
                                        <p:tgtEl>
                                          <p:spTgt spid="8">
                                            <p:txEl>
                                              <p:pRg st="2" end="2"/>
                                            </p:txEl>
                                          </p:spTgt>
                                        </p:tgtEl>
                                      </p:cBhvr>
                                    </p:animEffect>
                                  </p:childTnLst>
                                </p:cTn>
                              </p:par>
                              <p:par>
                                <p:cTn id="111" presetID="3" presetClass="entr" presetSubtype="10" fill="hold" nodeType="withEffect">
                                  <p:stCondLst>
                                    <p:cond delay="0"/>
                                  </p:stCondLst>
                                  <p:childTnLst>
                                    <p:set>
                                      <p:cBhvr>
                                        <p:cTn id="112" dur="1" fill="hold">
                                          <p:stCondLst>
                                            <p:cond delay="0"/>
                                          </p:stCondLst>
                                        </p:cTn>
                                        <p:tgtEl>
                                          <p:spTgt spid="8">
                                            <p:txEl>
                                              <p:pRg st="3" end="3"/>
                                            </p:txEl>
                                          </p:spTgt>
                                        </p:tgtEl>
                                        <p:attrNameLst>
                                          <p:attrName>style.visibility</p:attrName>
                                        </p:attrNameLst>
                                      </p:cBhvr>
                                      <p:to>
                                        <p:strVal val="visible"/>
                                      </p:to>
                                    </p:set>
                                    <p:animEffect transition="in" filter="blinds(horizontal)">
                                      <p:cBhvr>
                                        <p:cTn id="113" dur="500"/>
                                        <p:tgtEl>
                                          <p:spTgt spid="8">
                                            <p:txEl>
                                              <p:pRg st="3" end="3"/>
                                            </p:txEl>
                                          </p:spTgt>
                                        </p:tgtEl>
                                      </p:cBhvr>
                                    </p:animEffect>
                                  </p:childTnLst>
                                </p:cTn>
                              </p:par>
                              <p:par>
                                <p:cTn id="114" presetID="3" presetClass="entr" presetSubtype="10" fill="hold" nodeType="withEffect">
                                  <p:stCondLst>
                                    <p:cond delay="0"/>
                                  </p:stCondLst>
                                  <p:childTnLst>
                                    <p:set>
                                      <p:cBhvr>
                                        <p:cTn id="115" dur="1" fill="hold">
                                          <p:stCondLst>
                                            <p:cond delay="0"/>
                                          </p:stCondLst>
                                        </p:cTn>
                                        <p:tgtEl>
                                          <p:spTgt spid="8">
                                            <p:txEl>
                                              <p:pRg st="4" end="4"/>
                                            </p:txEl>
                                          </p:spTgt>
                                        </p:tgtEl>
                                        <p:attrNameLst>
                                          <p:attrName>style.visibility</p:attrName>
                                        </p:attrNameLst>
                                      </p:cBhvr>
                                      <p:to>
                                        <p:strVal val="visible"/>
                                      </p:to>
                                    </p:set>
                                    <p:animEffect transition="in" filter="blinds(horizontal)">
                                      <p:cBhvr>
                                        <p:cTn id="116" dur="500"/>
                                        <p:tgtEl>
                                          <p:spTgt spid="8">
                                            <p:txEl>
                                              <p:pRg st="4" end="4"/>
                                            </p:txEl>
                                          </p:spTgt>
                                        </p:tgtEl>
                                      </p:cBhvr>
                                    </p:animEffect>
                                  </p:childTnLst>
                                </p:cTn>
                              </p:par>
                              <p:par>
                                <p:cTn id="117" presetID="3" presetClass="entr" presetSubtype="10" fill="hold" nodeType="withEffect">
                                  <p:stCondLst>
                                    <p:cond delay="0"/>
                                  </p:stCondLst>
                                  <p:childTnLst>
                                    <p:set>
                                      <p:cBhvr>
                                        <p:cTn id="118" dur="1" fill="hold">
                                          <p:stCondLst>
                                            <p:cond delay="0"/>
                                          </p:stCondLst>
                                        </p:cTn>
                                        <p:tgtEl>
                                          <p:spTgt spid="8">
                                            <p:txEl>
                                              <p:pRg st="5" end="5"/>
                                            </p:txEl>
                                          </p:spTgt>
                                        </p:tgtEl>
                                        <p:attrNameLst>
                                          <p:attrName>style.visibility</p:attrName>
                                        </p:attrNameLst>
                                      </p:cBhvr>
                                      <p:to>
                                        <p:strVal val="visible"/>
                                      </p:to>
                                    </p:set>
                                    <p:animEffect transition="in" filter="blinds(horizontal)">
                                      <p:cBhvr>
                                        <p:cTn id="119" dur="500"/>
                                        <p:tgtEl>
                                          <p:spTgt spid="8">
                                            <p:txEl>
                                              <p:pRg st="5" end="5"/>
                                            </p:txEl>
                                          </p:spTgt>
                                        </p:tgtEl>
                                      </p:cBhvr>
                                    </p:animEffect>
                                  </p:childTnLst>
                                </p:cTn>
                              </p:par>
                              <p:par>
                                <p:cTn id="120" presetID="3" presetClass="entr" presetSubtype="10" fill="hold" nodeType="withEffect">
                                  <p:stCondLst>
                                    <p:cond delay="0"/>
                                  </p:stCondLst>
                                  <p:childTnLst>
                                    <p:set>
                                      <p:cBhvr>
                                        <p:cTn id="121" dur="1" fill="hold">
                                          <p:stCondLst>
                                            <p:cond delay="0"/>
                                          </p:stCondLst>
                                        </p:cTn>
                                        <p:tgtEl>
                                          <p:spTgt spid="8">
                                            <p:txEl>
                                              <p:pRg st="6" end="6"/>
                                            </p:txEl>
                                          </p:spTgt>
                                        </p:tgtEl>
                                        <p:attrNameLst>
                                          <p:attrName>style.visibility</p:attrName>
                                        </p:attrNameLst>
                                      </p:cBhvr>
                                      <p:to>
                                        <p:strVal val="visible"/>
                                      </p:to>
                                    </p:set>
                                    <p:animEffect transition="in" filter="blinds(horizontal)">
                                      <p:cBhvr>
                                        <p:cTn id="122" dur="500"/>
                                        <p:tgtEl>
                                          <p:spTgt spid="8">
                                            <p:txEl>
                                              <p:pRg st="6" end="6"/>
                                            </p:txEl>
                                          </p:spTgt>
                                        </p:tgtEl>
                                      </p:cBhvr>
                                    </p:animEffect>
                                  </p:childTnLst>
                                </p:cTn>
                              </p:par>
                              <p:par>
                                <p:cTn id="123" presetID="3" presetClass="entr" presetSubtype="10" fill="hold" nodeType="withEffect">
                                  <p:stCondLst>
                                    <p:cond delay="0"/>
                                  </p:stCondLst>
                                  <p:childTnLst>
                                    <p:set>
                                      <p:cBhvr>
                                        <p:cTn id="124" dur="1" fill="hold">
                                          <p:stCondLst>
                                            <p:cond delay="0"/>
                                          </p:stCondLst>
                                        </p:cTn>
                                        <p:tgtEl>
                                          <p:spTgt spid="8">
                                            <p:txEl>
                                              <p:pRg st="7" end="7"/>
                                            </p:txEl>
                                          </p:spTgt>
                                        </p:tgtEl>
                                        <p:attrNameLst>
                                          <p:attrName>style.visibility</p:attrName>
                                        </p:attrNameLst>
                                      </p:cBhvr>
                                      <p:to>
                                        <p:strVal val="visible"/>
                                      </p:to>
                                    </p:set>
                                    <p:animEffect transition="in" filter="blinds(horizontal)">
                                      <p:cBhvr>
                                        <p:cTn id="125" dur="500"/>
                                        <p:tgtEl>
                                          <p:spTgt spid="8">
                                            <p:txEl>
                                              <p:pRg st="7" end="7"/>
                                            </p:txEl>
                                          </p:spTgt>
                                        </p:tgtEl>
                                      </p:cBhvr>
                                    </p:animEffect>
                                  </p:childTnLst>
                                </p:cTn>
                              </p:par>
                              <p:par>
                                <p:cTn id="126" presetID="3" presetClass="entr" presetSubtype="10" fill="hold" nodeType="withEffect">
                                  <p:stCondLst>
                                    <p:cond delay="0"/>
                                  </p:stCondLst>
                                  <p:childTnLst>
                                    <p:set>
                                      <p:cBhvr>
                                        <p:cTn id="127" dur="1" fill="hold">
                                          <p:stCondLst>
                                            <p:cond delay="0"/>
                                          </p:stCondLst>
                                        </p:cTn>
                                        <p:tgtEl>
                                          <p:spTgt spid="8">
                                            <p:txEl>
                                              <p:pRg st="8" end="8"/>
                                            </p:txEl>
                                          </p:spTgt>
                                        </p:tgtEl>
                                        <p:attrNameLst>
                                          <p:attrName>style.visibility</p:attrName>
                                        </p:attrNameLst>
                                      </p:cBhvr>
                                      <p:to>
                                        <p:strVal val="visible"/>
                                      </p:to>
                                    </p:set>
                                    <p:animEffect transition="in" filter="blinds(horizontal)">
                                      <p:cBhvr>
                                        <p:cTn id="128" dur="500"/>
                                        <p:tgtEl>
                                          <p:spTgt spid="8">
                                            <p:txEl>
                                              <p:pRg st="8" end="8"/>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9">
                                            <p:txEl>
                                              <p:pRg st="0" end="0"/>
                                            </p:txEl>
                                          </p:spTgt>
                                        </p:tgtEl>
                                        <p:attrNameLst>
                                          <p:attrName>style.visibility</p:attrName>
                                        </p:attrNameLst>
                                      </p:cBhvr>
                                      <p:to>
                                        <p:strVal val="visible"/>
                                      </p:to>
                                    </p:set>
                                    <p:animEffect transition="in" filter="blinds(horizontal)">
                                      <p:cBhvr>
                                        <p:cTn id="133" dur="500"/>
                                        <p:tgtEl>
                                          <p:spTgt spid="9">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9">
                                            <p:txEl>
                                              <p:pRg st="2" end="2"/>
                                            </p:txEl>
                                          </p:spTgt>
                                        </p:tgtEl>
                                        <p:attrNameLst>
                                          <p:attrName>style.visibility</p:attrName>
                                        </p:attrNameLst>
                                      </p:cBhvr>
                                      <p:to>
                                        <p:strVal val="visible"/>
                                      </p:to>
                                    </p:set>
                                    <p:animEffect transition="in" filter="blinds(horizontal)">
                                      <p:cBhvr>
                                        <p:cTn id="138" dur="500"/>
                                        <p:tgtEl>
                                          <p:spTgt spid="9">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7">
                                            <p:txEl>
                                              <p:pRg st="0" end="0"/>
                                            </p:txEl>
                                          </p:spTgt>
                                        </p:tgtEl>
                                        <p:attrNameLst>
                                          <p:attrName>style.visibility</p:attrName>
                                        </p:attrNameLst>
                                      </p:cBhvr>
                                      <p:to>
                                        <p:strVal val="visible"/>
                                      </p:to>
                                    </p:set>
                                    <p:animEffect transition="in" filter="fade">
                                      <p:cBhvr>
                                        <p:cTn id="143" dur="500"/>
                                        <p:tgtEl>
                                          <p:spTgt spid="7">
                                            <p:txEl>
                                              <p:pRg st="0" end="0"/>
                                            </p:txEl>
                                          </p:spTgt>
                                        </p:tgtEl>
                                      </p:cBhvr>
                                    </p:animEffect>
                                  </p:childTnLst>
                                </p:cTn>
                              </p:par>
                              <p:par>
                                <p:cTn id="144" presetID="10" presetClass="entr" presetSubtype="0" fill="hold" nodeType="withEffect">
                                  <p:stCondLst>
                                    <p:cond delay="0"/>
                                  </p:stCondLst>
                                  <p:childTnLst>
                                    <p:set>
                                      <p:cBhvr>
                                        <p:cTn id="145" dur="1" fill="hold">
                                          <p:stCondLst>
                                            <p:cond delay="0"/>
                                          </p:stCondLst>
                                        </p:cTn>
                                        <p:tgtEl>
                                          <p:spTgt spid="7">
                                            <p:txEl>
                                              <p:pRg st="2" end="2"/>
                                            </p:txEl>
                                          </p:spTgt>
                                        </p:tgtEl>
                                        <p:attrNameLst>
                                          <p:attrName>style.visibility</p:attrName>
                                        </p:attrNameLst>
                                      </p:cBhvr>
                                      <p:to>
                                        <p:strVal val="visible"/>
                                      </p:to>
                                    </p:set>
                                    <p:animEffect transition="in" filter="fade">
                                      <p:cBhvr>
                                        <p:cTn id="1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525128-DCD0-7081-0C93-E08491A9ACE1}"/>
              </a:ext>
            </a:extLst>
          </p:cNvPr>
          <p:cNvPicPr>
            <a:picLocks noChangeAspect="1"/>
          </p:cNvPicPr>
          <p:nvPr/>
        </p:nvPicPr>
        <p:blipFill>
          <a:blip r:embed="rId2"/>
          <a:stretch>
            <a:fillRect/>
          </a:stretch>
        </p:blipFill>
        <p:spPr>
          <a:xfrm rot="16200000">
            <a:off x="-571374" y="1294885"/>
            <a:ext cx="5763871" cy="4268232"/>
          </a:xfrm>
          <a:prstGeom prst="rect">
            <a:avLst/>
          </a:prstGeom>
        </p:spPr>
      </p:pic>
      <p:pic>
        <p:nvPicPr>
          <p:cNvPr id="11" name="Picture 10">
            <a:extLst>
              <a:ext uri="{FF2B5EF4-FFF2-40B4-BE49-F238E27FC236}">
                <a16:creationId xmlns:a16="http://schemas.microsoft.com/office/drawing/2014/main" id="{99CE5346-19B4-89EA-54B2-DBFC538B7B40}"/>
              </a:ext>
            </a:extLst>
          </p:cNvPr>
          <p:cNvPicPr>
            <a:picLocks noChangeAspect="1"/>
          </p:cNvPicPr>
          <p:nvPr/>
        </p:nvPicPr>
        <p:blipFill>
          <a:blip r:embed="rId2"/>
          <a:stretch>
            <a:fillRect/>
          </a:stretch>
        </p:blipFill>
        <p:spPr>
          <a:xfrm rot="16200000">
            <a:off x="3824182" y="1294886"/>
            <a:ext cx="5763871" cy="4268232"/>
          </a:xfrm>
          <a:prstGeom prst="rect">
            <a:avLst/>
          </a:prstGeom>
        </p:spPr>
      </p:pic>
    </p:spTree>
    <p:extLst>
      <p:ext uri="{BB962C8B-B14F-4D97-AF65-F5344CB8AC3E}">
        <p14:creationId xmlns:p14="http://schemas.microsoft.com/office/powerpoint/2010/main" val="186298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086B27-23DD-849C-E1E5-83A922DE2591}"/>
              </a:ext>
            </a:extLst>
          </p:cNvPr>
          <p:cNvSpPr txBox="1"/>
          <p:nvPr/>
        </p:nvSpPr>
        <p:spPr>
          <a:xfrm>
            <a:off x="364603" y="2763020"/>
            <a:ext cx="457200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800" dirty="0">
                <a:solidFill>
                  <a:schemeClr val="bg1"/>
                </a:solidFill>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When you pull the handle and open to reveal what is on the other side, you discover there is nothing but a mirror.</a:t>
            </a:r>
            <a:endParaRPr lang="en-GB" dirty="0"/>
          </a:p>
        </p:txBody>
      </p:sp>
      <p:sp>
        <p:nvSpPr>
          <p:cNvPr id="4" name="TextBox 3">
            <a:extLst>
              <a:ext uri="{FF2B5EF4-FFF2-40B4-BE49-F238E27FC236}">
                <a16:creationId xmlns:a16="http://schemas.microsoft.com/office/drawing/2014/main" id="{C8586D79-6E9B-31F5-E782-7C17C12BC90E}"/>
              </a:ext>
            </a:extLst>
          </p:cNvPr>
          <p:cNvSpPr txBox="1"/>
          <p:nvPr/>
        </p:nvSpPr>
        <p:spPr>
          <a:xfrm>
            <a:off x="364603" y="615710"/>
            <a:ext cx="457200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solidFill>
                  <a:schemeClr val="bg1"/>
                </a:solidFill>
                <a:highlight>
                  <a:srgbClr val="008080"/>
                </a:highlight>
                <a:latin typeface="Calibri" panose="020F0502020204030204" pitchFamily="34" charset="0"/>
                <a:ea typeface="Calibri" panose="020F0502020204030204" pitchFamily="34" charset="0"/>
                <a:cs typeface="Times New Roman" panose="02020603050405020304" pitchFamily="18" charset="0"/>
              </a:rPr>
              <a:t>T</a:t>
            </a:r>
            <a:r>
              <a:rPr lang="en-GB" sz="180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he programme highlighted the issues that occur when these businesses are not properly regulated and monitored.</a:t>
            </a:r>
            <a:endParaRPr lang="en-GB" dirty="0">
              <a:solidFill>
                <a:schemeClr val="bg1"/>
              </a:solidFill>
              <a:highlight>
                <a:srgbClr val="008080"/>
              </a:highlight>
            </a:endParaRPr>
          </a:p>
        </p:txBody>
      </p:sp>
      <p:sp>
        <p:nvSpPr>
          <p:cNvPr id="5" name="TextBox 4">
            <a:extLst>
              <a:ext uri="{FF2B5EF4-FFF2-40B4-BE49-F238E27FC236}">
                <a16:creationId xmlns:a16="http://schemas.microsoft.com/office/drawing/2014/main" id="{961FC749-2204-07E3-CE87-2B7BD16F4F13}"/>
              </a:ext>
            </a:extLst>
          </p:cNvPr>
          <p:cNvSpPr txBox="1"/>
          <p:nvPr/>
        </p:nvSpPr>
        <p:spPr>
          <a:xfrm>
            <a:off x="364603" y="4350682"/>
            <a:ext cx="4572000" cy="96827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07000"/>
              </a:lnSpc>
              <a:spcAft>
                <a:spcPts val="800"/>
              </a:spcAft>
              <a:buNone/>
            </a:pPr>
            <a:r>
              <a:rPr lang="en-GB" sz="1800" dirty="0">
                <a:solidFill>
                  <a:schemeClr val="bg1"/>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Therefore, what needs to be addressed is the consistency of conservation work and regulation right across the globe.</a:t>
            </a:r>
            <a:endParaRPr lang="en-GB"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8E2E9C-0493-BF51-9B43-596DD47B1A0B}"/>
              </a:ext>
            </a:extLst>
          </p:cNvPr>
          <p:cNvSpPr txBox="1"/>
          <p:nvPr/>
        </p:nvSpPr>
        <p:spPr>
          <a:xfrm>
            <a:off x="5216325" y="621361"/>
            <a:ext cx="3563072"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complex sentence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helps to convey how concerned the writer is about the issues with captivity.</a:t>
            </a:r>
            <a:endParaRPr lang="en-GB" sz="1600" dirty="0"/>
          </a:p>
        </p:txBody>
      </p:sp>
      <p:sp>
        <p:nvSpPr>
          <p:cNvPr id="7" name="TextBox 6">
            <a:extLst>
              <a:ext uri="{FF2B5EF4-FFF2-40B4-BE49-F238E27FC236}">
                <a16:creationId xmlns:a16="http://schemas.microsoft.com/office/drawing/2014/main" id="{78748E8E-B25D-C788-7E83-847FD0643E2B}"/>
              </a:ext>
            </a:extLst>
          </p:cNvPr>
          <p:cNvSpPr txBox="1"/>
          <p:nvPr/>
        </p:nvSpPr>
        <p:spPr>
          <a:xfrm>
            <a:off x="5216325" y="2763020"/>
            <a:ext cx="3563072"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complex sentence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is used to reveal what is behind the door and why it is important in terms of captivity. </a:t>
            </a:r>
            <a:endParaRPr lang="en-GB" sz="1600" dirty="0"/>
          </a:p>
        </p:txBody>
      </p:sp>
      <p:sp>
        <p:nvSpPr>
          <p:cNvPr id="8" name="TextBox 7">
            <a:extLst>
              <a:ext uri="{FF2B5EF4-FFF2-40B4-BE49-F238E27FC236}">
                <a16:creationId xmlns:a16="http://schemas.microsoft.com/office/drawing/2014/main" id="{3DB945D0-DE45-5A6C-2272-0474C9A600A0}"/>
              </a:ext>
            </a:extLst>
          </p:cNvPr>
          <p:cNvSpPr txBox="1"/>
          <p:nvPr/>
        </p:nvSpPr>
        <p:spPr>
          <a:xfrm>
            <a:off x="5216325" y="4350682"/>
            <a:ext cx="3563072"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GB" sz="1600" b="1" kern="100" dirty="0">
                <a:latin typeface="Calibri" panose="020F0502020204030204" pitchFamily="34" charset="0"/>
                <a:ea typeface="Calibri" panose="020F0502020204030204" pitchFamily="34" charset="0"/>
                <a:cs typeface="Times New Roman" panose="02020603050405020304" pitchFamily="18" charset="0"/>
              </a:rPr>
              <a:t>compound sentence </a:t>
            </a:r>
            <a:r>
              <a:rPr lang="en-GB" sz="1600" kern="100" dirty="0">
                <a:latin typeface="Calibri" panose="020F0502020204030204" pitchFamily="34" charset="0"/>
                <a:ea typeface="Calibri" panose="020F0502020204030204" pitchFamily="34" charset="0"/>
                <a:cs typeface="Times New Roman" panose="02020603050405020304" pitchFamily="18" charset="0"/>
              </a:rPr>
              <a:t>is used to highlight the areas that need to be addressed around conservation work. </a:t>
            </a:r>
            <a:endParaRPr lang="en-GB" sz="1600" dirty="0"/>
          </a:p>
        </p:txBody>
      </p:sp>
    </p:spTree>
    <p:extLst>
      <p:ext uri="{BB962C8B-B14F-4D97-AF65-F5344CB8AC3E}">
        <p14:creationId xmlns:p14="http://schemas.microsoft.com/office/powerpoint/2010/main" val="381886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98"/>
            <a:ext cx="8083649" cy="1143000"/>
          </a:xfrm>
          <a:solidFill>
            <a:schemeClr val="bg1"/>
          </a:solidFill>
          <a:ln w="38100">
            <a:solidFill>
              <a:srgbClr val="7030A0"/>
            </a:solidFill>
          </a:ln>
        </p:spPr>
        <p:txBody>
          <a:bodyPr/>
          <a:lstStyle/>
          <a:p>
            <a:r>
              <a:rPr lang="en-GB" dirty="0"/>
              <a:t>Plenary: Which picture?</a:t>
            </a:r>
          </a:p>
        </p:txBody>
      </p:sp>
      <p:pic>
        <p:nvPicPr>
          <p:cNvPr id="6" name="Picture 5" descr="Image result for new ideas"/>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3374"/>
            <a:ext cx="2602632" cy="2107633"/>
          </a:xfrm>
          <a:prstGeom prst="rect">
            <a:avLst/>
          </a:prstGeom>
          <a:noFill/>
          <a:ln w="38100">
            <a:solidFill>
              <a:srgbClr val="7030A0"/>
            </a:solidFill>
          </a:ln>
        </p:spPr>
      </p:pic>
      <p:pic>
        <p:nvPicPr>
          <p:cNvPr id="7" name="Picture 6" descr="Image result for teamwork"/>
          <p:cNvPicPr/>
          <p:nvPr/>
        </p:nvPicPr>
        <p:blipFill>
          <a:blip r:embed="rId3">
            <a:extLst>
              <a:ext uri="{28A0092B-C50C-407E-A947-70E740481C1C}">
                <a14:useLocalDpi xmlns:a14="http://schemas.microsoft.com/office/drawing/2010/main" val="0"/>
              </a:ext>
            </a:extLst>
          </a:blip>
          <a:srcRect/>
          <a:stretch>
            <a:fillRect/>
          </a:stretch>
        </p:blipFill>
        <p:spPr bwMode="auto">
          <a:xfrm>
            <a:off x="3510347" y="1393374"/>
            <a:ext cx="2123306" cy="2098923"/>
          </a:xfrm>
          <a:prstGeom prst="rect">
            <a:avLst/>
          </a:prstGeom>
          <a:noFill/>
          <a:ln w="38100">
            <a:solidFill>
              <a:srgbClr val="7030A0"/>
            </a:solidFill>
          </a:ln>
        </p:spPr>
      </p:pic>
      <p:pic>
        <p:nvPicPr>
          <p:cNvPr id="9" name="Picture 8" descr="Image result for paintbrus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393374"/>
            <a:ext cx="2240657" cy="1827659"/>
          </a:xfrm>
          <a:prstGeom prst="rect">
            <a:avLst/>
          </a:prstGeom>
          <a:noFill/>
          <a:ln w="38100">
            <a:solidFill>
              <a:srgbClr val="7030A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3861048"/>
            <a:ext cx="2602632" cy="1656184"/>
          </a:xfrm>
          <a:prstGeom prst="rect">
            <a:avLst/>
          </a:prstGeom>
          <a:ln w="38100">
            <a:solidFill>
              <a:srgbClr val="7030A0"/>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3861047"/>
            <a:ext cx="2213781" cy="1656185"/>
          </a:xfrm>
          <a:prstGeom prst="rect">
            <a:avLst/>
          </a:prstGeom>
          <a:ln w="38100">
            <a:solidFill>
              <a:srgbClr val="7030A0"/>
            </a:solidFill>
          </a:ln>
        </p:spPr>
      </p:pic>
      <p:pic>
        <p:nvPicPr>
          <p:cNvPr id="13" name="Picture 12" descr="Image result for handshake"/>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864096"/>
            <a:ext cx="2240657" cy="1656185"/>
          </a:xfrm>
          <a:prstGeom prst="rect">
            <a:avLst/>
          </a:prstGeom>
          <a:noFill/>
          <a:ln w="38100">
            <a:solidFill>
              <a:srgbClr val="7030A0"/>
            </a:solidFill>
          </a:ln>
        </p:spPr>
      </p:pic>
      <p:sp>
        <p:nvSpPr>
          <p:cNvPr id="14" name="TextBox 13"/>
          <p:cNvSpPr txBox="1"/>
          <p:nvPr/>
        </p:nvSpPr>
        <p:spPr>
          <a:xfrm>
            <a:off x="457200" y="5749985"/>
            <a:ext cx="3394720" cy="923330"/>
          </a:xfrm>
          <a:prstGeom prst="rect">
            <a:avLst/>
          </a:prstGeom>
          <a:solidFill>
            <a:schemeClr val="bg1"/>
          </a:solid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latin typeface="Calibri"/>
                <a:ea typeface="+mn-ea"/>
                <a:cs typeface="+mn-cs"/>
              </a:rPr>
              <a:t>Which picture best describes your learning today? Why? Be prepared to share your ideas.</a:t>
            </a:r>
          </a:p>
        </p:txBody>
      </p:sp>
      <p:sp>
        <p:nvSpPr>
          <p:cNvPr id="15" name="Rectangle 14"/>
          <p:cNvSpPr/>
          <p:nvPr/>
        </p:nvSpPr>
        <p:spPr>
          <a:xfrm>
            <a:off x="3995936" y="5749985"/>
            <a:ext cx="4544913" cy="954107"/>
          </a:xfrm>
          <a:prstGeom prst="rect">
            <a:avLst/>
          </a:prstGeom>
          <a:solidFill>
            <a:schemeClr val="bg1"/>
          </a:solidFill>
          <a:ln w="38100">
            <a:solidFill>
              <a:srgbClr val="7030A0"/>
            </a:solidFill>
          </a:ln>
        </p:spPr>
        <p:txBody>
          <a:bodyPr wrap="square">
            <a:spAutoFit/>
          </a:bodyPr>
          <a:lstStyle/>
          <a:p>
            <a:pPr marL="0" indent="0">
              <a:buNone/>
            </a:pPr>
            <a:r>
              <a:rPr lang="en-GB" sz="1400" dirty="0">
                <a:solidFill>
                  <a:srgbClr val="FF0000"/>
                </a:solidFill>
              </a:rPr>
              <a:t>To describe how we can vary sentences for effect</a:t>
            </a:r>
            <a:endParaRPr lang="en-GB" sz="1400" dirty="0">
              <a:solidFill>
                <a:srgbClr val="002060"/>
              </a:solidFill>
            </a:endParaRPr>
          </a:p>
          <a:p>
            <a:pPr marL="0" indent="0">
              <a:buNone/>
            </a:pPr>
            <a:r>
              <a:rPr lang="en-GB" sz="1400" dirty="0">
                <a:solidFill>
                  <a:schemeClr val="accent2">
                    <a:lumMod val="50000"/>
                  </a:schemeClr>
                </a:solidFill>
              </a:rPr>
              <a:t>To analyse how sentence types can affect an audience</a:t>
            </a:r>
          </a:p>
          <a:p>
            <a:pPr marL="0" indent="0">
              <a:buNone/>
            </a:pPr>
            <a:r>
              <a:rPr lang="en-GB" sz="1400" dirty="0">
                <a:solidFill>
                  <a:srgbClr val="00B050"/>
                </a:solidFill>
              </a:rPr>
              <a:t>To evaluate the use of sentence openers and types in an example article</a:t>
            </a:r>
          </a:p>
        </p:txBody>
      </p:sp>
    </p:spTree>
    <p:extLst>
      <p:ext uri="{BB962C8B-B14F-4D97-AF65-F5344CB8AC3E}">
        <p14:creationId xmlns:p14="http://schemas.microsoft.com/office/powerpoint/2010/main" val="294941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AC59-F1C0-5AE8-A273-CF8AB80D626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EF2C705D-B962-FF74-E9B8-A727A199BD69}"/>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sz="4000" dirty="0">
                <a:solidFill>
                  <a:srgbClr val="FF0000"/>
                </a:solidFill>
              </a:rPr>
              <a:t>To describe how we can vary sentences for effect</a:t>
            </a:r>
            <a:endParaRPr lang="en-GB" sz="4000" dirty="0">
              <a:solidFill>
                <a:srgbClr val="002060"/>
              </a:solidFill>
            </a:endParaRPr>
          </a:p>
          <a:p>
            <a:pPr marL="0" indent="0">
              <a:buNone/>
            </a:pPr>
            <a:r>
              <a:rPr lang="en-GB" sz="4000" dirty="0">
                <a:solidFill>
                  <a:schemeClr val="accent2">
                    <a:lumMod val="50000"/>
                  </a:schemeClr>
                </a:solidFill>
              </a:rPr>
              <a:t>To analyse how sentence types can affect an audience</a:t>
            </a:r>
          </a:p>
          <a:p>
            <a:pPr marL="0" indent="0">
              <a:buNone/>
            </a:pPr>
            <a:r>
              <a:rPr lang="en-GB" sz="4000" dirty="0">
                <a:solidFill>
                  <a:srgbClr val="00B050"/>
                </a:solidFill>
              </a:rPr>
              <a:t>To evaluate the use of sentence openers and types in an example article</a:t>
            </a:r>
          </a:p>
          <a:p>
            <a:pPr marL="0" indent="0">
              <a:buNone/>
            </a:pPr>
            <a:endParaRPr lang="en-GB" dirty="0"/>
          </a:p>
        </p:txBody>
      </p:sp>
    </p:spTree>
    <p:extLst>
      <p:ext uri="{BB962C8B-B14F-4D97-AF65-F5344CB8AC3E}">
        <p14:creationId xmlns:p14="http://schemas.microsoft.com/office/powerpoint/2010/main" val="249523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D11E7A-144E-48E7-94D3-2A4E269604DB}"/>
              </a:ext>
            </a:extLst>
          </p:cNvPr>
          <p:cNvSpPr txBox="1"/>
          <p:nvPr/>
        </p:nvSpPr>
        <p:spPr>
          <a:xfrm>
            <a:off x="2286000" y="1939618"/>
            <a:ext cx="4572000" cy="243630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Imagine being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taken away from all that you know, all those you care for and your entire world as it has been. </a:t>
            </a: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Imagine being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forced to live within walls for the first time, behind bars and limited to eating only what others give you. </a:t>
            </a:r>
            <a:r>
              <a:rPr lang="en-GB"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is what happens to thousands of animals every year </a:t>
            </a:r>
            <a:r>
              <a:rPr lang="en-GB" sz="1600" dirty="0">
                <a:effectLst/>
                <a:latin typeface="Calibri" panose="020F0502020204030204" pitchFamily="34" charset="0"/>
                <a:ea typeface="Calibri" panose="020F0502020204030204" pitchFamily="34" charset="0"/>
                <a:cs typeface="Times New Roman" panose="02020603050405020304" pitchFamily="18" charset="0"/>
              </a:rPr>
              <a:t>when they are removed from their natural environments and placed into captivity – a less connotative term than ‘prison’. </a:t>
            </a:r>
          </a:p>
        </p:txBody>
      </p:sp>
      <p:cxnSp>
        <p:nvCxnSpPr>
          <p:cNvPr id="6" name="Straight Arrow Connector 5">
            <a:extLst>
              <a:ext uri="{FF2B5EF4-FFF2-40B4-BE49-F238E27FC236}">
                <a16:creationId xmlns:a16="http://schemas.microsoft.com/office/drawing/2014/main" id="{90E5EC11-7931-C1E0-1987-FD66E37CF096}"/>
              </a:ext>
            </a:extLst>
          </p:cNvPr>
          <p:cNvCxnSpPr>
            <a:cxnSpLocks/>
          </p:cNvCxnSpPr>
          <p:nvPr/>
        </p:nvCxnSpPr>
        <p:spPr>
          <a:xfrm flipH="1" flipV="1">
            <a:off x="5764192" y="4375926"/>
            <a:ext cx="567160" cy="1365117"/>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F9BCA4D-708F-1FED-901F-2423C3356285}"/>
              </a:ext>
            </a:extLst>
          </p:cNvPr>
          <p:cNvSpPr txBox="1"/>
          <p:nvPr/>
        </p:nvSpPr>
        <p:spPr>
          <a:xfrm>
            <a:off x="4960716" y="5190816"/>
            <a:ext cx="3889095"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The writer uses a dash before the last clause to convey how animals in captivity could be seen as a form of prison. </a:t>
            </a:r>
            <a:endParaRPr lang="en-GB" sz="1600" dirty="0"/>
          </a:p>
        </p:txBody>
      </p:sp>
      <p:sp>
        <p:nvSpPr>
          <p:cNvPr id="9" name="TextBox 8">
            <a:extLst>
              <a:ext uri="{FF2B5EF4-FFF2-40B4-BE49-F238E27FC236}">
                <a16:creationId xmlns:a16="http://schemas.microsoft.com/office/drawing/2014/main" id="{274C41F3-C0CF-2AF6-3817-15110438334C}"/>
              </a:ext>
            </a:extLst>
          </p:cNvPr>
          <p:cNvSpPr txBox="1"/>
          <p:nvPr/>
        </p:nvSpPr>
        <p:spPr>
          <a:xfrm>
            <a:off x="388716" y="282189"/>
            <a:ext cx="457200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The first two sentences use the same structure</a:t>
            </a:r>
          </a:p>
          <a:p>
            <a:endParaRPr lang="en-US" sz="1400" dirty="0"/>
          </a:p>
          <a:p>
            <a:r>
              <a:rPr lang="en-US" sz="1400" dirty="0"/>
              <a:t>Repeating the same structures of sentences is called anaphora. It helps to reiterate an idea. Here the writer is trying to </a:t>
            </a:r>
            <a:r>
              <a:rPr lang="en-US" sz="1400" dirty="0" err="1"/>
              <a:t>emphasise</a:t>
            </a:r>
            <a:r>
              <a:rPr lang="en-US" sz="1400" dirty="0"/>
              <a:t> how terrifying it can be for wild animals to be held in captivity. </a:t>
            </a:r>
            <a:endParaRPr lang="en-GB" sz="1400" dirty="0"/>
          </a:p>
        </p:txBody>
      </p:sp>
      <p:cxnSp>
        <p:nvCxnSpPr>
          <p:cNvPr id="10" name="Straight Arrow Connector 9">
            <a:extLst>
              <a:ext uri="{FF2B5EF4-FFF2-40B4-BE49-F238E27FC236}">
                <a16:creationId xmlns:a16="http://schemas.microsoft.com/office/drawing/2014/main" id="{F3890D25-F6BC-C744-20D8-7777C05B89D8}"/>
              </a:ext>
            </a:extLst>
          </p:cNvPr>
          <p:cNvCxnSpPr>
            <a:cxnSpLocks/>
          </p:cNvCxnSpPr>
          <p:nvPr/>
        </p:nvCxnSpPr>
        <p:spPr>
          <a:xfrm>
            <a:off x="1504709" y="1667184"/>
            <a:ext cx="781290" cy="474132"/>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465EB42-C656-CD9E-8CB8-D1917C7F414E}"/>
              </a:ext>
            </a:extLst>
          </p:cNvPr>
          <p:cNvCxnSpPr>
            <a:cxnSpLocks/>
          </p:cNvCxnSpPr>
          <p:nvPr/>
        </p:nvCxnSpPr>
        <p:spPr>
          <a:xfrm flipH="1">
            <a:off x="6721997" y="928520"/>
            <a:ext cx="136003" cy="1686928"/>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FAA9E95-60DD-9A79-50E4-DF0731C7E138}"/>
              </a:ext>
            </a:extLst>
          </p:cNvPr>
          <p:cNvSpPr txBox="1"/>
          <p:nvPr/>
        </p:nvSpPr>
        <p:spPr>
          <a:xfrm>
            <a:off x="5255871" y="282189"/>
            <a:ext cx="3593940"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The first two sentences are complex sentences </a:t>
            </a:r>
            <a:r>
              <a:rPr lang="en-US" sz="1600" dirty="0"/>
              <a:t>that are designed to provide a vivid analogy of what it is like for animals in captivity by making the audience consider what it would be like for them. </a:t>
            </a:r>
            <a:endParaRPr lang="en-GB" sz="1600" dirty="0"/>
          </a:p>
        </p:txBody>
      </p:sp>
      <p:cxnSp>
        <p:nvCxnSpPr>
          <p:cNvPr id="17" name="Straight Arrow Connector 16">
            <a:extLst>
              <a:ext uri="{FF2B5EF4-FFF2-40B4-BE49-F238E27FC236}">
                <a16:creationId xmlns:a16="http://schemas.microsoft.com/office/drawing/2014/main" id="{238CDFD3-AB59-5339-C2B1-B99D553B751C}"/>
              </a:ext>
            </a:extLst>
          </p:cNvPr>
          <p:cNvCxnSpPr>
            <a:cxnSpLocks/>
          </p:cNvCxnSpPr>
          <p:nvPr/>
        </p:nvCxnSpPr>
        <p:spPr>
          <a:xfrm flipV="1">
            <a:off x="1319515" y="3748589"/>
            <a:ext cx="2151926" cy="842595"/>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9957622-773F-CE60-00A1-5BC912F1F005}"/>
              </a:ext>
            </a:extLst>
          </p:cNvPr>
          <p:cNvSpPr txBox="1"/>
          <p:nvPr/>
        </p:nvSpPr>
        <p:spPr>
          <a:xfrm>
            <a:off x="388716" y="3535170"/>
            <a:ext cx="1663861" cy="255454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The third sentence is different, </a:t>
            </a:r>
            <a:r>
              <a:rPr lang="en-US" sz="1600" dirty="0"/>
              <a:t>but it is used to </a:t>
            </a:r>
            <a:r>
              <a:rPr lang="en-US" sz="1600" dirty="0" err="1"/>
              <a:t>emphasise</a:t>
            </a:r>
            <a:r>
              <a:rPr lang="en-US" sz="1600" dirty="0"/>
              <a:t> the point that animals in captivity have to go through these experiences.</a:t>
            </a:r>
            <a:endParaRPr lang="en-GB" sz="1600" dirty="0"/>
          </a:p>
        </p:txBody>
      </p:sp>
      <p:pic>
        <p:nvPicPr>
          <p:cNvPr id="27" name="Picture 26">
            <a:extLst>
              <a:ext uri="{FF2B5EF4-FFF2-40B4-BE49-F238E27FC236}">
                <a16:creationId xmlns:a16="http://schemas.microsoft.com/office/drawing/2014/main" id="{CE2DA8EF-B94C-A2AA-41A0-71C6414EC792}"/>
              </a:ext>
            </a:extLst>
          </p:cNvPr>
          <p:cNvPicPr>
            <a:picLocks noChangeAspect="1"/>
          </p:cNvPicPr>
          <p:nvPr/>
        </p:nvPicPr>
        <p:blipFill>
          <a:blip r:embed="rId2"/>
          <a:stretch>
            <a:fillRect/>
          </a:stretch>
        </p:blipFill>
        <p:spPr>
          <a:xfrm>
            <a:off x="7132898" y="3080479"/>
            <a:ext cx="1885246" cy="822653"/>
          </a:xfrm>
          <a:prstGeom prst="rect">
            <a:avLst/>
          </a:prstGeom>
        </p:spPr>
      </p:pic>
    </p:spTree>
    <p:extLst>
      <p:ext uri="{BB962C8B-B14F-4D97-AF65-F5344CB8AC3E}">
        <p14:creationId xmlns:p14="http://schemas.microsoft.com/office/powerpoint/2010/main" val="17880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182F13-F537-AD18-4250-477CC4D9E7FA}"/>
              </a:ext>
            </a:extLst>
          </p:cNvPr>
          <p:cNvSpPr txBox="1"/>
          <p:nvPr/>
        </p:nvSpPr>
        <p:spPr>
          <a:xfrm>
            <a:off x="596096" y="531541"/>
            <a:ext cx="7911296"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None/>
            </a:pPr>
            <a:endParaRPr lang="en-GB" sz="1800" dirty="0">
              <a:highlight>
                <a:srgbClr val="FFFF00"/>
              </a:highlight>
            </a:endParaRPr>
          </a:p>
          <a:p>
            <a:pPr marL="0" indent="0">
              <a:buNone/>
            </a:pPr>
            <a:r>
              <a:rPr lang="en-GB" sz="1800" dirty="0">
                <a:highlight>
                  <a:srgbClr val="FFFF00"/>
                </a:highlight>
              </a:rPr>
              <a:t>‘People protest about the cruelty of keeping animals in captivity, but they seem happy enough to eat meat, keep pets and visit zoos. All animals should be free!’</a:t>
            </a:r>
          </a:p>
          <a:p>
            <a:pPr marL="0" indent="0">
              <a:buNone/>
            </a:pPr>
            <a:r>
              <a:rPr lang="en-GB" sz="1800" dirty="0">
                <a:highlight>
                  <a:srgbClr val="00FFFF"/>
                </a:highlight>
              </a:rPr>
              <a:t>Write an article </a:t>
            </a:r>
            <a:r>
              <a:rPr lang="en-GB" sz="1800" dirty="0">
                <a:highlight>
                  <a:srgbClr val="FF00FF"/>
                </a:highlight>
              </a:rPr>
              <a:t>for a magazine</a:t>
            </a:r>
            <a:r>
              <a:rPr lang="en-GB" sz="1800" dirty="0"/>
              <a:t> </a:t>
            </a:r>
            <a:r>
              <a:rPr lang="en-GB" sz="1800" dirty="0">
                <a:highlight>
                  <a:srgbClr val="00FF00"/>
                </a:highlight>
              </a:rPr>
              <a:t>in which you explain your point of view on this</a:t>
            </a:r>
          </a:p>
          <a:p>
            <a:pPr marL="0" indent="0">
              <a:buNone/>
            </a:pPr>
            <a:r>
              <a:rPr lang="en-GB" sz="1800" dirty="0">
                <a:highlight>
                  <a:srgbClr val="00FF00"/>
                </a:highlight>
              </a:rPr>
              <a:t>statement.</a:t>
            </a:r>
          </a:p>
          <a:p>
            <a:pPr marL="0" indent="0">
              <a:buNone/>
            </a:pPr>
            <a:endParaRPr lang="en-GB" sz="1800" dirty="0"/>
          </a:p>
          <a:p>
            <a:pPr marL="0" indent="0">
              <a:buNone/>
            </a:pPr>
            <a:r>
              <a:rPr lang="en-GB" sz="1800" dirty="0"/>
              <a:t>(24 marks for content and organisation</a:t>
            </a:r>
          </a:p>
          <a:p>
            <a:pPr marL="0" indent="0">
              <a:buNone/>
            </a:pPr>
            <a:r>
              <a:rPr lang="en-GB" sz="1800" dirty="0"/>
              <a:t>16 marks for technical accuracy)</a:t>
            </a:r>
          </a:p>
          <a:p>
            <a:pPr marL="0" indent="0">
              <a:buNone/>
            </a:pPr>
            <a:r>
              <a:rPr lang="en-GB" sz="1800" dirty="0"/>
              <a:t>[40 marks] </a:t>
            </a:r>
          </a:p>
        </p:txBody>
      </p:sp>
      <p:sp>
        <p:nvSpPr>
          <p:cNvPr id="6" name="TextBox 5">
            <a:extLst>
              <a:ext uri="{FF2B5EF4-FFF2-40B4-BE49-F238E27FC236}">
                <a16:creationId xmlns:a16="http://schemas.microsoft.com/office/drawing/2014/main" id="{02A3BD3D-5414-0F03-8809-2D4CFA4240D2}"/>
              </a:ext>
            </a:extLst>
          </p:cNvPr>
          <p:cNvSpPr txBox="1"/>
          <p:nvPr/>
        </p:nvSpPr>
        <p:spPr>
          <a:xfrm>
            <a:off x="628650" y="3900488"/>
            <a:ext cx="7886700" cy="193899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b="1" dirty="0">
                <a:solidFill>
                  <a:srgbClr val="7030A0"/>
                </a:solidFill>
              </a:rPr>
              <a:t>Discuss: What are the text type, purpose and audience for this task?</a:t>
            </a:r>
          </a:p>
          <a:p>
            <a:endParaRPr lang="en-GB" sz="2400" b="1" dirty="0">
              <a:solidFill>
                <a:srgbClr val="7030A0"/>
              </a:solidFill>
            </a:endParaRPr>
          </a:p>
          <a:p>
            <a:r>
              <a:rPr lang="en-GB" sz="2400" b="1" dirty="0">
                <a:solidFill>
                  <a:srgbClr val="7030A0"/>
                </a:solidFill>
              </a:rPr>
              <a:t>Bonus Challenge: Which key features would you need to include in your writing piece?</a:t>
            </a:r>
          </a:p>
        </p:txBody>
      </p:sp>
    </p:spTree>
    <p:extLst>
      <p:ext uri="{BB962C8B-B14F-4D97-AF65-F5344CB8AC3E}">
        <p14:creationId xmlns:p14="http://schemas.microsoft.com/office/powerpoint/2010/main" val="60242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AAE683-A4AB-F442-7149-3BEBBCDAC923}"/>
              </a:ext>
            </a:extLst>
          </p:cNvPr>
          <p:cNvGraphicFramePr>
            <a:graphicFrameLocks noGrp="1"/>
          </p:cNvGraphicFramePr>
          <p:nvPr>
            <p:extLst>
              <p:ext uri="{D42A27DB-BD31-4B8C-83A1-F6EECF244321}">
                <p14:modId xmlns:p14="http://schemas.microsoft.com/office/powerpoint/2010/main" val="2463687575"/>
              </p:ext>
            </p:extLst>
          </p:nvPr>
        </p:nvGraphicFramePr>
        <p:xfrm>
          <a:off x="628650" y="1861207"/>
          <a:ext cx="3631914" cy="3327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5957">
                  <a:extLst>
                    <a:ext uri="{9D8B030D-6E8A-4147-A177-3AD203B41FA5}">
                      <a16:colId xmlns:a16="http://schemas.microsoft.com/office/drawing/2014/main" val="2613100854"/>
                    </a:ext>
                  </a:extLst>
                </a:gridCol>
                <a:gridCol w="1815957">
                  <a:extLst>
                    <a:ext uri="{9D8B030D-6E8A-4147-A177-3AD203B41FA5}">
                      <a16:colId xmlns:a16="http://schemas.microsoft.com/office/drawing/2014/main" val="3414167551"/>
                    </a:ext>
                  </a:extLst>
                </a:gridCol>
              </a:tblGrid>
              <a:tr h="370840">
                <a:tc gridSpan="2">
                  <a:txBody>
                    <a:bodyPr/>
                    <a:lstStyle/>
                    <a:p>
                      <a:r>
                        <a:rPr lang="en-GB" sz="1600" b="1" dirty="0">
                          <a:solidFill>
                            <a:schemeClr val="tx1"/>
                          </a:solidFill>
                          <a:highlight>
                            <a:srgbClr val="00FF00"/>
                          </a:highlight>
                        </a:rPr>
                        <a:t>Writing to 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8057580"/>
                  </a:ext>
                </a:extLst>
              </a:tr>
              <a:tr h="370840">
                <a:tc>
                  <a:txBody>
                    <a:bodyPr/>
                    <a:lstStyle/>
                    <a:p>
                      <a:r>
                        <a:rPr lang="en-GB" sz="1600" b="1" dirty="0">
                          <a:solidFill>
                            <a:schemeClr val="tx1"/>
                          </a:solidFill>
                        </a:rPr>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96378857"/>
                  </a:ext>
                </a:extLst>
              </a:tr>
              <a:tr h="370840">
                <a:tc>
                  <a:txBody>
                    <a:bodyPr/>
                    <a:lstStyle/>
                    <a:p>
                      <a:r>
                        <a:rPr lang="en-GB" sz="1600"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You are not convincing people or advising.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2608728"/>
                  </a:ext>
                </a:extLst>
              </a:tr>
              <a:tr h="0">
                <a:tc>
                  <a:txBody>
                    <a:bodyPr/>
                    <a:lstStyle/>
                    <a:p>
                      <a:r>
                        <a:rPr lang="en-GB" sz="1600"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Includes facts, opinions, a complex and detailed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3200351"/>
                  </a:ext>
                </a:extLst>
              </a:tr>
            </a:tbl>
          </a:graphicData>
        </a:graphic>
      </p:graphicFrame>
      <p:sp>
        <p:nvSpPr>
          <p:cNvPr id="5" name="Content Placeholder 2">
            <a:extLst>
              <a:ext uri="{FF2B5EF4-FFF2-40B4-BE49-F238E27FC236}">
                <a16:creationId xmlns:a16="http://schemas.microsoft.com/office/drawing/2014/main" id="{F75301F1-ECD5-95CF-5EC9-ECA96B30B1D7}"/>
              </a:ext>
            </a:extLst>
          </p:cNvPr>
          <p:cNvSpPr txBox="1">
            <a:spLocks/>
          </p:cNvSpPr>
          <p:nvPr/>
        </p:nvSpPr>
        <p:spPr>
          <a:xfrm>
            <a:off x="4445370" y="1861207"/>
            <a:ext cx="4069979" cy="22358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Here are the basic features to include:</a:t>
            </a:r>
          </a:p>
          <a:p>
            <a:r>
              <a:rPr lang="en-GB" sz="1400" dirty="0"/>
              <a:t>a clear/apt/original title</a:t>
            </a:r>
          </a:p>
          <a:p>
            <a:r>
              <a:rPr lang="en-GB" sz="1400" dirty="0"/>
              <a:t>a strapline (heading beneath the main headline)</a:t>
            </a:r>
          </a:p>
          <a:p>
            <a:r>
              <a:rPr lang="en-GB" sz="1400" dirty="0"/>
              <a:t>subheadings</a:t>
            </a:r>
          </a:p>
          <a:p>
            <a:r>
              <a:rPr lang="en-GB" sz="1400" dirty="0"/>
              <a:t>an introductory (overview) paragraph</a:t>
            </a:r>
          </a:p>
          <a:p>
            <a:r>
              <a:rPr lang="en-GB" sz="1400" dirty="0"/>
              <a:t>effectively/fluently sequenced paragraphs.</a:t>
            </a:r>
          </a:p>
        </p:txBody>
      </p:sp>
      <p:sp>
        <p:nvSpPr>
          <p:cNvPr id="6" name="Rectangle: Rounded Corners 5">
            <a:extLst>
              <a:ext uri="{FF2B5EF4-FFF2-40B4-BE49-F238E27FC236}">
                <a16:creationId xmlns:a16="http://schemas.microsoft.com/office/drawing/2014/main" id="{AA22244D-F450-F229-2C55-4771E4F6C4BA}"/>
              </a:ext>
            </a:extLst>
          </p:cNvPr>
          <p:cNvSpPr/>
          <p:nvPr/>
        </p:nvSpPr>
        <p:spPr>
          <a:xfrm rot="20901342">
            <a:off x="7484741" y="1933113"/>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Article</a:t>
            </a:r>
          </a:p>
        </p:txBody>
      </p:sp>
      <p:sp>
        <p:nvSpPr>
          <p:cNvPr id="7" name="Content Placeholder 2">
            <a:extLst>
              <a:ext uri="{FF2B5EF4-FFF2-40B4-BE49-F238E27FC236}">
                <a16:creationId xmlns:a16="http://schemas.microsoft.com/office/drawing/2014/main" id="{9D526AB0-A28D-4125-121B-71FE6769A596}"/>
              </a:ext>
            </a:extLst>
          </p:cNvPr>
          <p:cNvSpPr>
            <a:spLocks noGrp="1"/>
          </p:cNvSpPr>
          <p:nvPr>
            <p:ph idx="1"/>
          </p:nvPr>
        </p:nvSpPr>
        <p:spPr>
          <a:xfrm>
            <a:off x="628650" y="225197"/>
            <a:ext cx="7886700" cy="1375003"/>
          </a:xfr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a:normAutofit lnSpcReduction="10000"/>
          </a:bodyPr>
          <a:lstStyle/>
          <a:p>
            <a:pPr marL="0" indent="0">
              <a:buNone/>
            </a:pPr>
            <a:endParaRPr lang="en-GB" sz="1400" dirty="0">
              <a:highlight>
                <a:srgbClr val="FFFF00"/>
              </a:highlight>
            </a:endParaRPr>
          </a:p>
          <a:p>
            <a:pPr marL="0" indent="0">
              <a:buNone/>
            </a:pPr>
            <a:r>
              <a:rPr lang="en-GB" sz="1400" dirty="0">
                <a:highlight>
                  <a:srgbClr val="FFFF00"/>
                </a:highlight>
              </a:rPr>
              <a:t>‘People protest about the cruelty of keeping animals in captivity, but they seem happy enough to eat meat, keep pets and visit zoos. All animals should be free!’</a:t>
            </a:r>
          </a:p>
          <a:p>
            <a:pPr marL="0" indent="0">
              <a:buNone/>
            </a:pPr>
            <a:r>
              <a:rPr lang="en-GB" sz="1400" dirty="0">
                <a:highlight>
                  <a:srgbClr val="00FFFF"/>
                </a:highlight>
              </a:rPr>
              <a:t>Write an article </a:t>
            </a:r>
            <a:r>
              <a:rPr lang="en-GB" sz="1400" dirty="0">
                <a:highlight>
                  <a:srgbClr val="FF00FF"/>
                </a:highlight>
              </a:rPr>
              <a:t>for a magazine</a:t>
            </a:r>
            <a:r>
              <a:rPr lang="en-GB" sz="1400" dirty="0"/>
              <a:t> </a:t>
            </a:r>
            <a:r>
              <a:rPr lang="en-GB" sz="1400" dirty="0">
                <a:highlight>
                  <a:srgbClr val="00FF00"/>
                </a:highlight>
              </a:rPr>
              <a:t>in which you explain your point of view on this</a:t>
            </a:r>
          </a:p>
          <a:p>
            <a:pPr marL="0" indent="0">
              <a:buNone/>
            </a:pPr>
            <a:r>
              <a:rPr lang="en-GB" sz="1400" dirty="0">
                <a:highlight>
                  <a:srgbClr val="00FF00"/>
                </a:highlight>
              </a:rPr>
              <a:t>statement.</a:t>
            </a:r>
          </a:p>
          <a:p>
            <a:pPr marL="0" indent="0">
              <a:buNone/>
            </a:pPr>
            <a:endParaRPr lang="en-GB" sz="2000" dirty="0"/>
          </a:p>
        </p:txBody>
      </p:sp>
      <p:sp>
        <p:nvSpPr>
          <p:cNvPr id="8" name="TextBox 7">
            <a:extLst>
              <a:ext uri="{FF2B5EF4-FFF2-40B4-BE49-F238E27FC236}">
                <a16:creationId xmlns:a16="http://schemas.microsoft.com/office/drawing/2014/main" id="{41C28B41-6436-ADCC-CEC3-3609574FA073}"/>
              </a:ext>
            </a:extLst>
          </p:cNvPr>
          <p:cNvSpPr txBox="1"/>
          <p:nvPr/>
        </p:nvSpPr>
        <p:spPr>
          <a:xfrm>
            <a:off x="4445370" y="4382746"/>
            <a:ext cx="4069979" cy="16004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you are </a:t>
            </a: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writing to </a:t>
            </a:r>
            <a:r>
              <a:rPr lang="en-GB" sz="1400" b="1" dirty="0">
                <a:solidFill>
                  <a:prstClr val="black"/>
                </a:solidFill>
                <a:highlight>
                  <a:srgbClr val="00FF00"/>
                </a:highlight>
                <a:latin typeface="Calibri" panose="020F0502020204030204"/>
              </a:rPr>
              <a:t>explain,</a:t>
            </a:r>
            <a:r>
              <a:rPr lang="en-GB" sz="1400" dirty="0">
                <a:solidFill>
                  <a:prstClr val="black"/>
                </a:solidFill>
                <a:highlight>
                  <a:srgbClr val="00FF00"/>
                </a:highlight>
                <a:latin typeface="Calibri" panose="020F0502020204030204"/>
              </a:rPr>
              <a:t> it is different to writing to argue.</a:t>
            </a:r>
            <a:endParaRPr lang="en-GB" sz="1400" b="1" dirty="0">
              <a:solidFill>
                <a:prstClr val="black"/>
              </a:solidFill>
              <a:highlight>
                <a:srgbClr val="00FF0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prstClr val="black"/>
                </a:solidFill>
                <a:highlight>
                  <a:srgbClr val="00FF00"/>
                </a:highlight>
                <a:latin typeface="Calibri" panose="020F0502020204030204"/>
              </a:rPr>
              <a:t>You are explaining your view on a topic, you are not trying to persuade people to agree with you or convince someone about an argument you have.</a:t>
            </a:r>
            <a:endPar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E8BCFEC7-AA2D-69BA-51AD-4D913D089CBD}"/>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449866" y="5757572"/>
            <a:ext cx="1022256" cy="726760"/>
          </a:xfrm>
          <a:prstGeom prst="rect">
            <a:avLst/>
          </a:prstGeom>
        </p:spPr>
      </p:pic>
    </p:spTree>
    <p:extLst>
      <p:ext uri="{BB962C8B-B14F-4D97-AF65-F5344CB8AC3E}">
        <p14:creationId xmlns:p14="http://schemas.microsoft.com/office/powerpoint/2010/main" val="79239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72E89-9892-4C7E-B11C-83CFDE6FB4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750426">
            <a:off x="6102371" y="3752774"/>
            <a:ext cx="2658085" cy="1993564"/>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6DBD7B9-FDC3-4C92-B595-44B25ADC35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use our learning to analyse an example article</a:t>
            </a:r>
          </a:p>
        </p:txBody>
      </p:sp>
      <p:sp>
        <p:nvSpPr>
          <p:cNvPr id="6" name="TextBox 5">
            <a:extLst>
              <a:ext uri="{FF2B5EF4-FFF2-40B4-BE49-F238E27FC236}">
                <a16:creationId xmlns:a16="http://schemas.microsoft.com/office/drawing/2014/main" id="{18E8C861-A654-22B2-BD1D-D2D52794CFB4}"/>
              </a:ext>
            </a:extLst>
          </p:cNvPr>
          <p:cNvSpPr txBox="1"/>
          <p:nvPr/>
        </p:nvSpPr>
        <p:spPr>
          <a:xfrm>
            <a:off x="628650" y="1885379"/>
            <a:ext cx="2581689" cy="378565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1600" dirty="0"/>
              <a:t>Using </a:t>
            </a:r>
            <a:r>
              <a:rPr lang="en-GB" sz="1600" dirty="0" err="1"/>
              <a:t>iSpaced</a:t>
            </a:r>
            <a:r>
              <a:rPr lang="en-GB" sz="1600" dirty="0"/>
              <a:t> and the information sheet given to you:</a:t>
            </a:r>
          </a:p>
          <a:p>
            <a:endParaRPr lang="en-GB" sz="1600" dirty="0"/>
          </a:p>
          <a:p>
            <a:r>
              <a:rPr lang="en-GB" sz="1600" dirty="0">
                <a:solidFill>
                  <a:srgbClr val="FF0000"/>
                </a:solidFill>
              </a:rPr>
              <a:t>What types of sentence starters does the writer use?</a:t>
            </a:r>
          </a:p>
          <a:p>
            <a:endParaRPr lang="en-GB" sz="1600" dirty="0"/>
          </a:p>
          <a:p>
            <a:r>
              <a:rPr lang="en-GB" sz="1600" dirty="0">
                <a:solidFill>
                  <a:schemeClr val="accent2">
                    <a:lumMod val="50000"/>
                  </a:schemeClr>
                </a:solidFill>
              </a:rPr>
              <a:t>How do these sentence starters help to engage the </a:t>
            </a:r>
            <a:r>
              <a:rPr lang="en-GB" sz="1600" b="1" dirty="0">
                <a:solidFill>
                  <a:schemeClr val="accent2">
                    <a:lumMod val="50000"/>
                  </a:schemeClr>
                </a:solidFill>
              </a:rPr>
              <a:t>audience</a:t>
            </a:r>
            <a:r>
              <a:rPr lang="en-GB" sz="1600" dirty="0">
                <a:solidFill>
                  <a:schemeClr val="accent2">
                    <a:lumMod val="50000"/>
                  </a:schemeClr>
                </a:solidFill>
              </a:rPr>
              <a:t>?</a:t>
            </a:r>
          </a:p>
          <a:p>
            <a:endParaRPr lang="en-GB" sz="1600" dirty="0"/>
          </a:p>
          <a:p>
            <a:r>
              <a:rPr lang="en-GB" sz="1600" dirty="0">
                <a:solidFill>
                  <a:srgbClr val="00B050"/>
                </a:solidFill>
              </a:rPr>
              <a:t>Why do these sentence starters help to meet the </a:t>
            </a:r>
            <a:r>
              <a:rPr lang="en-GB" sz="1600" b="1" dirty="0">
                <a:solidFill>
                  <a:srgbClr val="00B050"/>
                </a:solidFill>
              </a:rPr>
              <a:t>purpose </a:t>
            </a:r>
            <a:r>
              <a:rPr lang="en-GB" sz="1600" dirty="0">
                <a:solidFill>
                  <a:srgbClr val="00B050"/>
                </a:solidFill>
              </a:rPr>
              <a:t>of the article? Provide examples. </a:t>
            </a:r>
          </a:p>
        </p:txBody>
      </p:sp>
      <p:sp>
        <p:nvSpPr>
          <p:cNvPr id="7" name="Content Placeholder 2">
            <a:extLst>
              <a:ext uri="{FF2B5EF4-FFF2-40B4-BE49-F238E27FC236}">
                <a16:creationId xmlns:a16="http://schemas.microsoft.com/office/drawing/2014/main" id="{C97456B9-2E3E-622E-F805-585E961E27DE}"/>
              </a:ext>
            </a:extLst>
          </p:cNvPr>
          <p:cNvSpPr>
            <a:spLocks noGrp="1"/>
          </p:cNvSpPr>
          <p:nvPr>
            <p:ph idx="1"/>
          </p:nvPr>
        </p:nvSpPr>
        <p:spPr>
          <a:xfrm>
            <a:off x="3452873" y="1882241"/>
            <a:ext cx="3607684" cy="30022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000" dirty="0"/>
              <a:t>-</a:t>
            </a:r>
            <a:r>
              <a:rPr lang="en-GB" sz="2000" dirty="0" err="1">
                <a:solidFill>
                  <a:srgbClr val="7030A0"/>
                </a:solidFill>
              </a:rPr>
              <a:t>i</a:t>
            </a:r>
            <a:r>
              <a:rPr lang="en-GB" sz="2000" dirty="0" err="1"/>
              <a:t>ng</a:t>
            </a:r>
            <a:r>
              <a:rPr lang="en-GB" sz="2000" dirty="0"/>
              <a:t> sentence openers</a:t>
            </a:r>
          </a:p>
          <a:p>
            <a:r>
              <a:rPr lang="en-GB" sz="2000" dirty="0">
                <a:solidFill>
                  <a:srgbClr val="0070C0"/>
                </a:solidFill>
              </a:rPr>
              <a:t>S</a:t>
            </a:r>
            <a:r>
              <a:rPr lang="en-GB" sz="2000" dirty="0"/>
              <a:t>imile sentence openers</a:t>
            </a:r>
          </a:p>
          <a:p>
            <a:r>
              <a:rPr lang="en-GB" sz="2000" dirty="0">
                <a:solidFill>
                  <a:schemeClr val="accent4">
                    <a:lumMod val="75000"/>
                  </a:schemeClr>
                </a:solidFill>
              </a:rPr>
              <a:t>P</a:t>
            </a:r>
            <a:r>
              <a:rPr lang="en-GB" sz="2000" dirty="0"/>
              <a:t>reposition sentence openers</a:t>
            </a:r>
          </a:p>
          <a:p>
            <a:r>
              <a:rPr lang="en-GB" sz="2000" dirty="0">
                <a:solidFill>
                  <a:schemeClr val="accent2">
                    <a:lumMod val="75000"/>
                  </a:schemeClr>
                </a:solidFill>
              </a:rPr>
              <a:t>A</a:t>
            </a:r>
            <a:r>
              <a:rPr lang="en-GB" sz="2000" dirty="0"/>
              <a:t>dverbial sentence openers</a:t>
            </a:r>
          </a:p>
          <a:p>
            <a:r>
              <a:rPr lang="en-GB" sz="2000" dirty="0">
                <a:solidFill>
                  <a:schemeClr val="accent6">
                    <a:lumMod val="75000"/>
                  </a:schemeClr>
                </a:solidFill>
              </a:rPr>
              <a:t>C</a:t>
            </a:r>
            <a:r>
              <a:rPr lang="en-GB" sz="2000" dirty="0"/>
              <a:t>onnective sentence openers</a:t>
            </a:r>
          </a:p>
          <a:p>
            <a:r>
              <a:rPr lang="en-GB" sz="2000" dirty="0"/>
              <a:t>-</a:t>
            </a:r>
            <a:r>
              <a:rPr lang="en-GB" sz="2000" dirty="0" err="1">
                <a:solidFill>
                  <a:srgbClr val="FFC000"/>
                </a:solidFill>
              </a:rPr>
              <a:t>e</a:t>
            </a:r>
            <a:r>
              <a:rPr lang="en-GB" sz="2000" dirty="0" err="1"/>
              <a:t>d</a:t>
            </a:r>
            <a:r>
              <a:rPr lang="en-GB" sz="2000" dirty="0"/>
              <a:t> sentence openers</a:t>
            </a:r>
          </a:p>
          <a:p>
            <a:r>
              <a:rPr lang="en-GB" sz="2000" dirty="0">
                <a:solidFill>
                  <a:srgbClr val="92D050"/>
                </a:solidFill>
              </a:rPr>
              <a:t>D</a:t>
            </a:r>
            <a:r>
              <a:rPr lang="en-GB" sz="2000" dirty="0"/>
              <a:t>ialogue sentence openers</a:t>
            </a:r>
          </a:p>
          <a:p>
            <a:endParaRPr lang="en-GB" sz="2000" dirty="0"/>
          </a:p>
        </p:txBody>
      </p:sp>
    </p:spTree>
    <p:extLst>
      <p:ext uri="{BB962C8B-B14F-4D97-AF65-F5344CB8AC3E}">
        <p14:creationId xmlns:p14="http://schemas.microsoft.com/office/powerpoint/2010/main" val="6882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157555" y="-135595"/>
            <a:ext cx="4982086" cy="8447885"/>
          </a:xfrm>
        </p:spPr>
        <p:txBody>
          <a:bodyPr>
            <a:normAutofit fontScale="92500" lnSpcReduction="10000"/>
          </a:bodyPr>
          <a:lstStyle/>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Zoo You Realise? </a:t>
            </a:r>
          </a:p>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It’s time to talk about captivity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Imagine being taken away from all that you know, all those you care for and your entire world as it has been. Imagine being forced to live within walls for the first time, behind bars and limited to eating only what others give you. That is what happens to thousands of animals every year when they are removed from their natural environments and placed into captivity – a less connotative term than ‘prison’.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some countries, particularly in the US, for instance, animals are held captive for the sake of money. Many of us will be familiar with the recent Netflix documentary that gripped us during 2020: The Tiger King. In this example, Joe Exotic was one of a number of US citizens who have built private zoos and opened them to the public for a fee. The programme highlighted the issues that occur when these businesses are not properly regulated and monitored.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However, captivity is not simply a case of greedy or manipulative business people looking to exploit innocent animals to make a tidy profit. Many zoos across the world are ethically responsible and keep animals for the sake of conservation; if an animal is threatened with extinction because its natural habitat is being wiped out by human influence, then it is only right that humans should take responsibility for preserving and aiding the animals whose lives we have irrevocably damaged.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one zoo in Birmingham, United Kingdom, there is a door with the sign ‘The Most Dangerous Animal in the World’ on it. When you pull the handle and open to reveal what is on the other side, you discover there is nothing but a mirror. When you consider the impact of human activities such as poaching, deforestation and climate change, that truly is a powerful symbol for all of us.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Therefore, what needs to be addressed is the consistency of conservation work and regulation right across the globe. Children and adults alike both learn so much about the world around them by visiting zoos and seeing the damage human influence can cause to other species, whilst providing different generations the opportunity to reflect on their own behaviours that may be contributing to these issues, such as single-use plastics, using microplastics, and buying palm oil products.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Zoos should not be forms of entertainment for paying customers and opportunistic businesses, but instead charities or non-profit foundations that are there to serve their local communities, aid the ailing animals they house, and educate the wider public about the dangers humans pose to the world around us. Only then can we truly start to feel comfortable and potentially even proud of the work that zoos across the globe carry out each and every day.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000" dirty="0"/>
          </a:p>
        </p:txBody>
      </p:sp>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655891" y="-699991"/>
            <a:ext cx="1285873" cy="30001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a:t>Here are the basic features to include:</a:t>
            </a:r>
          </a:p>
          <a:p>
            <a:r>
              <a:rPr lang="en-GB" sz="900" dirty="0"/>
              <a:t>a clear/apt/original title</a:t>
            </a:r>
          </a:p>
          <a:p>
            <a:r>
              <a:rPr lang="en-GB" sz="900" dirty="0"/>
              <a:t>a strapline (heading beneath the main headline)</a:t>
            </a:r>
          </a:p>
          <a:p>
            <a:r>
              <a:rPr lang="en-GB" sz="900" dirty="0"/>
              <a:t>subheadings</a:t>
            </a:r>
          </a:p>
          <a:p>
            <a:r>
              <a:rPr lang="en-GB" sz="900" dirty="0"/>
              <a:t>an introductory (overview) paragraph</a:t>
            </a:r>
          </a:p>
          <a:p>
            <a:r>
              <a:rPr lang="en-GB" sz="900" dirty="0"/>
              <a:t>effectively/fluently sequenced paragraphs.</a:t>
            </a:r>
          </a:p>
        </p:txBody>
      </p:sp>
      <p:pic>
        <p:nvPicPr>
          <p:cNvPr id="4" name="Picture 3">
            <a:extLst>
              <a:ext uri="{FF2B5EF4-FFF2-40B4-BE49-F238E27FC236}">
                <a16:creationId xmlns:a16="http://schemas.microsoft.com/office/drawing/2014/main" id="{BFA51567-66E2-7FC2-CC18-238D9DE9173F}"/>
              </a:ext>
            </a:extLst>
          </p:cNvPr>
          <p:cNvPicPr>
            <a:picLocks noChangeAspect="1"/>
          </p:cNvPicPr>
          <p:nvPr/>
        </p:nvPicPr>
        <p:blipFill>
          <a:blip r:embed="rId2"/>
          <a:stretch>
            <a:fillRect/>
          </a:stretch>
        </p:blipFill>
        <p:spPr>
          <a:xfrm rot="16200000">
            <a:off x="1021680" y="-73224"/>
            <a:ext cx="1362705" cy="1746642"/>
          </a:xfrm>
          <a:prstGeom prst="rect">
            <a:avLst/>
          </a:prstGeom>
        </p:spPr>
      </p:pic>
    </p:spTree>
    <p:extLst>
      <p:ext uri="{BB962C8B-B14F-4D97-AF65-F5344CB8AC3E}">
        <p14:creationId xmlns:p14="http://schemas.microsoft.com/office/powerpoint/2010/main" val="168328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1F165-6097-159D-6182-51CE5AC00F25}"/>
              </a:ext>
            </a:extLst>
          </p:cNvPr>
          <p:cNvSpPr>
            <a:spLocks noGrp="1"/>
          </p:cNvSpPr>
          <p:nvPr>
            <p:ph idx="1"/>
          </p:nvPr>
        </p:nvSpPr>
        <p:spPr>
          <a:xfrm>
            <a:off x="628650" y="474562"/>
            <a:ext cx="7886700" cy="6146157"/>
          </a:xfrm>
        </p:spPr>
        <p:txBody>
          <a:bodyPr numCol="2" spcCol="72000">
            <a:noAutofit/>
          </a:bodyPr>
          <a:lstStyle/>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ing</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Consider</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his future, he went to the Careers Advisor</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Dur</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evening, it snowed heavily.</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Shout</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she ran away from the ghost.</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Simile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As</a:t>
            </a:r>
            <a:r>
              <a:rPr lang="en-GB" sz="1200" dirty="0">
                <a:effectLst/>
                <a:latin typeface="Calibri" panose="020F0502020204030204" pitchFamily="34" charset="0"/>
                <a:ea typeface="Calibri" panose="020F0502020204030204" pitchFamily="34" charset="0"/>
                <a:cs typeface="Times New Roman" panose="02020603050405020304" pitchFamily="18" charset="0"/>
              </a:rPr>
              <a:t> fast as a cheetah, he made his escape.</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Like</a:t>
            </a:r>
            <a:r>
              <a:rPr lang="en-GB" sz="1200" dirty="0">
                <a:effectLst/>
                <a:latin typeface="Calibri" panose="020F0502020204030204" pitchFamily="34" charset="0"/>
                <a:ea typeface="Calibri" panose="020F0502020204030204" pitchFamily="34" charset="0"/>
                <a:cs typeface="Times New Roman" panose="02020603050405020304" pitchFamily="18" charset="0"/>
              </a:rPr>
              <a:t> a fish in the sea, she swam across the water.</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Pre</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position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At</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end of the evening, they returned home.</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Through</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streets of Birmingham, there are thousands of shops.</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Inside</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cupboard, it was dark and scary.</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Adverbial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Quick</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he packed his bag for school.</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Silent</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she read the book in the Library.</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Surprising</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no one was in the classroom.</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Connective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Although</a:t>
            </a:r>
            <a:r>
              <a:rPr lang="en-GB" sz="1200" dirty="0">
                <a:effectLst/>
                <a:latin typeface="Calibri" panose="020F0502020204030204" pitchFamily="34" charset="0"/>
                <a:ea typeface="Calibri" panose="020F0502020204030204" pitchFamily="34" charset="0"/>
                <a:cs typeface="Times New Roman" panose="02020603050405020304" pitchFamily="18" charset="0"/>
              </a:rPr>
              <a:t> you worked hard today, it wasn’t quite enough for a merit.</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However</a:t>
            </a:r>
            <a:r>
              <a:rPr lang="en-GB" sz="1200" dirty="0">
                <a:effectLst/>
                <a:latin typeface="Calibri" panose="020F0502020204030204" pitchFamily="34" charset="0"/>
                <a:ea typeface="Calibri" panose="020F0502020204030204" pitchFamily="34" charset="0"/>
                <a:cs typeface="Times New Roman" panose="02020603050405020304" pitchFamily="18" charset="0"/>
              </a:rPr>
              <a:t>, I will say well done for your effort.</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Despite</a:t>
            </a:r>
            <a:r>
              <a:rPr lang="en-GB" sz="1200" dirty="0">
                <a:effectLst/>
                <a:latin typeface="Calibri" panose="020F0502020204030204" pitchFamily="34" charset="0"/>
                <a:ea typeface="Calibri" panose="020F0502020204030204" pitchFamily="34" charset="0"/>
                <a:cs typeface="Times New Roman" panose="02020603050405020304" pitchFamily="18" charset="0"/>
              </a:rPr>
              <a:t> his disappointment, the student kept smiling. </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-ed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Disguis</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her costume, she was a hit at Halloween</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Shock</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by the score, the football team gave up.</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Challeng</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a staring contest, the student reluctantly agreed.</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Dialogue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start a sentence with dialogue!” shouted the teacher.</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“That is amazing,” said the student, “I didn’t realise that!”</a:t>
            </a:r>
          </a:p>
          <a:p>
            <a:pPr marL="0" indent="0">
              <a:buNone/>
            </a:pPr>
            <a:endParaRPr lang="en-GB" sz="1200" dirty="0"/>
          </a:p>
        </p:txBody>
      </p:sp>
      <p:sp>
        <p:nvSpPr>
          <p:cNvPr id="5" name="TextBox 4">
            <a:extLst>
              <a:ext uri="{FF2B5EF4-FFF2-40B4-BE49-F238E27FC236}">
                <a16:creationId xmlns:a16="http://schemas.microsoft.com/office/drawing/2014/main" id="{28BFC920-E362-BCF3-EA16-59B35BB3251A}"/>
              </a:ext>
            </a:extLst>
          </p:cNvPr>
          <p:cNvSpPr txBox="1"/>
          <p:nvPr/>
        </p:nvSpPr>
        <p:spPr>
          <a:xfrm>
            <a:off x="7286263" y="6251387"/>
            <a:ext cx="1637818" cy="369332"/>
          </a:xfrm>
          <a:prstGeom prst="rect">
            <a:avLst/>
          </a:prstGeom>
          <a:noFill/>
        </p:spPr>
        <p:txBody>
          <a:bodyPr wrap="square">
            <a:spAutoFit/>
          </a:bodyPr>
          <a:lstStyle/>
          <a:p>
            <a:r>
              <a:rPr lang="en-GB" dirty="0" err="1">
                <a:solidFill>
                  <a:srgbClr val="7030A0"/>
                </a:solidFill>
              </a:rPr>
              <a:t>i</a:t>
            </a:r>
            <a:r>
              <a:rPr lang="en-GB" dirty="0" err="1">
                <a:solidFill>
                  <a:srgbClr val="0070C0"/>
                </a:solidFill>
              </a:rPr>
              <a:t>S</a:t>
            </a:r>
            <a:r>
              <a:rPr lang="en-GB" dirty="0" err="1">
                <a:solidFill>
                  <a:schemeClr val="accent4">
                    <a:lumMod val="75000"/>
                  </a:schemeClr>
                </a:solidFill>
              </a:rPr>
              <a:t>p</a:t>
            </a:r>
            <a:r>
              <a:rPr lang="en-GB" dirty="0" err="1">
                <a:solidFill>
                  <a:schemeClr val="accent2">
                    <a:lumMod val="75000"/>
                  </a:schemeClr>
                </a:solidFill>
              </a:rPr>
              <a:t>a</a:t>
            </a:r>
            <a:r>
              <a:rPr lang="en-GB" dirty="0" err="1">
                <a:solidFill>
                  <a:schemeClr val="accent6">
                    <a:lumMod val="75000"/>
                  </a:schemeClr>
                </a:solidFill>
              </a:rPr>
              <a:t>c</a:t>
            </a:r>
            <a:r>
              <a:rPr lang="en-GB" dirty="0" err="1">
                <a:solidFill>
                  <a:srgbClr val="FFC000"/>
                </a:solidFill>
              </a:rPr>
              <a:t>e</a:t>
            </a:r>
            <a:r>
              <a:rPr lang="en-GB" dirty="0" err="1">
                <a:solidFill>
                  <a:srgbClr val="92D050"/>
                </a:solidFill>
              </a:rPr>
              <a:t>d</a:t>
            </a:r>
            <a:r>
              <a:rPr lang="en-GB" dirty="0"/>
              <a:t>!</a:t>
            </a:r>
          </a:p>
        </p:txBody>
      </p:sp>
    </p:spTree>
    <p:extLst>
      <p:ext uri="{BB962C8B-B14F-4D97-AF65-F5344CB8AC3E}">
        <p14:creationId xmlns:p14="http://schemas.microsoft.com/office/powerpoint/2010/main" val="24478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BC8433-EC0D-9745-A7F1-9B78DB3F8E60}"/>
              </a:ext>
            </a:extLst>
          </p:cNvPr>
          <p:cNvSpPr txBox="1"/>
          <p:nvPr/>
        </p:nvSpPr>
        <p:spPr>
          <a:xfrm>
            <a:off x="428625" y="351210"/>
            <a:ext cx="4572000" cy="271952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Imagine being taken away from all that you know, </a:t>
            </a:r>
            <a:r>
              <a:rPr lang="en-GB" sz="1100" dirty="0">
                <a:effectLst/>
                <a:latin typeface="Calibri" panose="020F0502020204030204" pitchFamily="34" charset="0"/>
                <a:ea typeface="Calibri" panose="020F0502020204030204" pitchFamily="34" charset="0"/>
                <a:cs typeface="Times New Roman" panose="02020603050405020304" pitchFamily="18" charset="0"/>
              </a:rPr>
              <a:t>all those you care for and your entire world as it has been</a:t>
            </a:r>
            <a:r>
              <a:rPr lang="en-GB"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Imagine being forced to live within walls for the first time,</a:t>
            </a:r>
            <a:r>
              <a:rPr lang="en-GB" sz="1100" dirty="0">
                <a:effectLst/>
                <a:latin typeface="Calibri" panose="020F0502020204030204" pitchFamily="34" charset="0"/>
                <a:ea typeface="Calibri" panose="020F0502020204030204" pitchFamily="34" charset="0"/>
                <a:cs typeface="Times New Roman" panose="02020603050405020304" pitchFamily="18" charset="0"/>
              </a:rPr>
              <a:t> behind bars and limited to eating only what others give you. </a:t>
            </a:r>
            <a:r>
              <a:rPr lang="en-GB"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That is what happens to thousands of animals every year </a:t>
            </a:r>
            <a:r>
              <a:rPr lang="en-GB" sz="1100" dirty="0">
                <a:effectLst/>
                <a:latin typeface="Calibri" panose="020F0502020204030204" pitchFamily="34" charset="0"/>
                <a:ea typeface="Calibri" panose="020F0502020204030204" pitchFamily="34" charset="0"/>
                <a:cs typeface="Times New Roman" panose="02020603050405020304" pitchFamily="18" charset="0"/>
              </a:rPr>
              <a:t>when they are removed from their natural environments and placed into captivity – a less connotative term than ‘prison’. </a:t>
            </a:r>
          </a:p>
          <a:p>
            <a:pPr marL="0" indent="0">
              <a:lnSpc>
                <a:spcPct val="120000"/>
              </a:lnSpc>
              <a:spcBef>
                <a:spcPts val="0"/>
              </a:spcBef>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In some countries, </a:t>
            </a:r>
            <a:r>
              <a:rPr lang="en-GB" sz="1100" dirty="0">
                <a:effectLst/>
                <a:latin typeface="Calibri" panose="020F0502020204030204" pitchFamily="34" charset="0"/>
                <a:ea typeface="Calibri" panose="020F0502020204030204" pitchFamily="34" charset="0"/>
                <a:cs typeface="Times New Roman" panose="02020603050405020304" pitchFamily="18" charset="0"/>
              </a:rPr>
              <a:t>particularly in the US, for instance, animals are held captive for the sake of money. </a:t>
            </a:r>
            <a:r>
              <a:rPr lang="en-GB" sz="11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Many of us will be familiar </a:t>
            </a:r>
            <a:r>
              <a:rPr lang="en-GB" sz="1100" dirty="0">
                <a:effectLst/>
                <a:latin typeface="Calibri" panose="020F0502020204030204" pitchFamily="34" charset="0"/>
                <a:ea typeface="Calibri" panose="020F0502020204030204" pitchFamily="34" charset="0"/>
                <a:cs typeface="Times New Roman" panose="02020603050405020304" pitchFamily="18" charset="0"/>
              </a:rPr>
              <a:t>with the recent Netflix documentary that gripped us during 2020: The Tiger King. </a:t>
            </a:r>
            <a:r>
              <a:rPr lang="en-GB" sz="11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In this example, </a:t>
            </a:r>
            <a:r>
              <a:rPr lang="en-GB" sz="1100" dirty="0">
                <a:effectLst/>
                <a:latin typeface="Calibri" panose="020F0502020204030204" pitchFamily="34" charset="0"/>
                <a:ea typeface="Calibri" panose="020F0502020204030204" pitchFamily="34" charset="0"/>
                <a:cs typeface="Times New Roman" panose="02020603050405020304" pitchFamily="18" charset="0"/>
              </a:rPr>
              <a:t>Joe Exotic was one of a number of US citizens who have built private zoos and opened them to the public for a fee</a:t>
            </a:r>
            <a:r>
              <a:rPr lang="en-GB" sz="1100" dirty="0">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The programme highlighted the issues that occur </a:t>
            </a:r>
            <a:r>
              <a:rPr lang="en-GB" sz="1100" dirty="0">
                <a:effectLst/>
                <a:latin typeface="Calibri" panose="020F0502020204030204" pitchFamily="34" charset="0"/>
                <a:ea typeface="Calibri" panose="020F0502020204030204" pitchFamily="34" charset="0"/>
                <a:cs typeface="Times New Roman" panose="02020603050405020304" pitchFamily="18" charset="0"/>
              </a:rPr>
              <a:t>when these businesses are not properly regulated and monitored. </a:t>
            </a:r>
          </a:p>
        </p:txBody>
      </p:sp>
      <p:sp>
        <p:nvSpPr>
          <p:cNvPr id="7" name="TextBox 6">
            <a:extLst>
              <a:ext uri="{FF2B5EF4-FFF2-40B4-BE49-F238E27FC236}">
                <a16:creationId xmlns:a16="http://schemas.microsoft.com/office/drawing/2014/main" id="{D833B737-B75E-8485-EC40-567DCCC4DBB3}"/>
              </a:ext>
            </a:extLst>
          </p:cNvPr>
          <p:cNvSpPr txBox="1"/>
          <p:nvPr/>
        </p:nvSpPr>
        <p:spPr>
          <a:xfrm>
            <a:off x="428625" y="3174357"/>
            <a:ext cx="4572000" cy="31799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200" dirty="0">
                <a:solidFill>
                  <a:schemeClr val="bg1"/>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However, captivity is not simply a case of greedy or manipulative business people</a:t>
            </a:r>
            <a:r>
              <a:rPr lang="en-GB" sz="1200" dirty="0">
                <a:effectLst/>
                <a:latin typeface="Calibri" panose="020F0502020204030204" pitchFamily="34" charset="0"/>
                <a:ea typeface="Calibri" panose="020F0502020204030204" pitchFamily="34" charset="0"/>
                <a:cs typeface="Times New Roman" panose="02020603050405020304" pitchFamily="18" charset="0"/>
              </a:rPr>
              <a:t> looking to exploit innocent animals to make a tidy profit. </a:t>
            </a:r>
            <a:r>
              <a:rPr lang="en-GB" sz="12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Many zoos across the world are ethically responsible and keep animals for the sake of conservation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an animal is threatened with extinction because its natural habitat is being wiped out by human influence, then it is only right that humans should take responsibility for preserving and aiding the animals whose lives we have irrevocably damaged.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In one zoo in Birmingham, United Kingdom,</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there is a door with the sign ‘The Most Dangerous Animal in the World’ on it. </a:t>
            </a:r>
            <a:r>
              <a:rPr lang="en-GB" sz="1200" dirty="0">
                <a:solidFill>
                  <a:schemeClr val="bg1"/>
                </a:solidFill>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When you pull the handle and open to reveal what is on the other side, you discover there is nothing but a mirror. </a:t>
            </a:r>
            <a:r>
              <a:rPr lang="en-GB" sz="12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When you consider the impact of human activities such as poaching, deforestation and climate change, that truly is a powerful symbol for all of us. </a:t>
            </a:r>
          </a:p>
        </p:txBody>
      </p:sp>
      <p:sp>
        <p:nvSpPr>
          <p:cNvPr id="10" name="TextBox 9">
            <a:extLst>
              <a:ext uri="{FF2B5EF4-FFF2-40B4-BE49-F238E27FC236}">
                <a16:creationId xmlns:a16="http://schemas.microsoft.com/office/drawing/2014/main" id="{D813EC5B-A501-7D84-1922-108854384B05}"/>
              </a:ext>
            </a:extLst>
          </p:cNvPr>
          <p:cNvSpPr txBox="1"/>
          <p:nvPr/>
        </p:nvSpPr>
        <p:spPr>
          <a:xfrm>
            <a:off x="5531806" y="351210"/>
            <a:ext cx="3391913" cy="7386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800000"/>
                </a:highlight>
                <a:latin typeface="Calibri" panose="020F0502020204030204"/>
              </a:rPr>
              <a:t>Preposition sentence opener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highlight>
                  <a:srgbClr val="FF0000"/>
                </a:highlight>
                <a:latin typeface="Calibri" panose="020F0502020204030204"/>
              </a:rPr>
              <a:t>Connective sentence opener</a:t>
            </a:r>
            <a:endParaRPr kumimoji="0" lang="en-GB" sz="1400" b="0" i="0" u="none" strike="noStrike" kern="1200" cap="none" spc="0" normalizeH="0" baseline="0" noProof="0" dirty="0">
              <a:ln>
                <a:noFill/>
              </a:ln>
              <a:solidFill>
                <a:schemeClr val="bg1"/>
              </a:solidFill>
              <a:effectLst/>
              <a:highlight>
                <a:srgbClr val="FF0000"/>
              </a:highligh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638C62-3196-6C3A-84EB-CDB96651F3CC}"/>
              </a:ext>
            </a:extLst>
          </p:cNvPr>
          <p:cNvSpPr txBox="1"/>
          <p:nvPr/>
        </p:nvSpPr>
        <p:spPr>
          <a:xfrm>
            <a:off x="5531806" y="1331089"/>
            <a:ext cx="3391913" cy="5078313"/>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t>The writer tries to vary their sentence openers as much as possible to engage their audience and explain their perspective in lots of detail.</a:t>
            </a:r>
          </a:p>
          <a:p>
            <a:endParaRPr lang="en-GB" dirty="0"/>
          </a:p>
          <a:p>
            <a:r>
              <a:rPr lang="en-GB" dirty="0"/>
              <a:t>We can see both preposition sentence openers and connective sentence openers being used. We explored connectives previously and saw how they can be used to link ideas together.</a:t>
            </a:r>
          </a:p>
          <a:p>
            <a:endParaRPr lang="en-GB" dirty="0"/>
          </a:p>
          <a:p>
            <a:r>
              <a:rPr lang="en-GB" dirty="0"/>
              <a:t>Using different sentence openers gives the writer a professional tone and highlights how they have organised their ideas carefully and coherently.</a:t>
            </a:r>
          </a:p>
        </p:txBody>
      </p:sp>
    </p:spTree>
    <p:extLst>
      <p:ext uri="{BB962C8B-B14F-4D97-AF65-F5344CB8AC3E}">
        <p14:creationId xmlns:p14="http://schemas.microsoft.com/office/powerpoint/2010/main" val="2068619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2700</Words>
  <Application>Microsoft Office PowerPoint</Application>
  <PresentationFormat>On-screen Show (4:3)</PresentationFormat>
  <Paragraphs>197</Paragraphs>
  <Slides>16</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1_Office Theme</vt:lpstr>
      <vt:lpstr>2_Office Theme</vt:lpstr>
      <vt:lpstr>3_Office Theme</vt:lpstr>
      <vt:lpstr>PowerPoint Presentation</vt:lpstr>
      <vt:lpstr>Learning outcomes</vt:lpstr>
      <vt:lpstr>PowerPoint Presentation</vt:lpstr>
      <vt:lpstr>PowerPoint Presentation</vt:lpstr>
      <vt:lpstr>PowerPoint Presentation</vt:lpstr>
      <vt:lpstr>Now, let’s use our learning to analyse an example article</vt:lpstr>
      <vt:lpstr>PowerPoint Presentation</vt:lpstr>
      <vt:lpstr>PowerPoint Presentation</vt:lpstr>
      <vt:lpstr>PowerPoint Presentation</vt:lpstr>
      <vt:lpstr>PowerPoint Presentation</vt:lpstr>
      <vt:lpstr>Sentences have effects on a reader</vt:lpstr>
      <vt:lpstr>You can also use different sentence types to engage your readers</vt:lpstr>
      <vt:lpstr>PowerPoint Presentation</vt:lpstr>
      <vt:lpstr>PowerPoint Presentation</vt:lpstr>
      <vt:lpstr>PowerPoint Presentation</vt:lpstr>
      <vt:lpstr>Plenary: Which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2025-03-10T16:24:39Z</dcterms:created>
  <dcterms:modified xsi:type="dcterms:W3CDTF">2025-08-12T10:04:12Z</dcterms:modified>
</cp:coreProperties>
</file>