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59" r:id="rId7"/>
    <p:sldId id="260" r:id="rId8"/>
    <p:sldId id="261" r:id="rId9"/>
    <p:sldId id="262" r:id="rId10"/>
    <p:sldId id="263" r:id="rId11"/>
    <p:sldId id="266" r:id="rId12"/>
    <p:sldId id="316" r:id="rId13"/>
    <p:sldId id="318" r:id="rId14"/>
    <p:sldId id="319" r:id="rId15"/>
    <p:sldId id="297" r:id="rId16"/>
    <p:sldId id="317" r:id="rId17"/>
    <p:sldId id="322" r:id="rId18"/>
    <p:sldId id="29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er" id="{2D5D3E19-970B-4843-B197-E167149EAC13}">
          <p14:sldIdLst>
            <p14:sldId id="256"/>
            <p14:sldId id="257"/>
          </p14:sldIdLst>
        </p14:section>
        <p14:section name="Pictures for Starter" id="{D5C1F43F-1D6B-40A0-86C6-780597B364B5}">
          <p14:sldIdLst>
            <p14:sldId id="258"/>
            <p14:sldId id="259"/>
            <p14:sldId id="260"/>
            <p14:sldId id="261"/>
            <p14:sldId id="262"/>
            <p14:sldId id="263"/>
          </p14:sldIdLst>
        </p14:section>
        <p14:section name="Rest of the Lesson" id="{D9F521BA-F610-451D-9D69-35217EC8E981}">
          <p14:sldIdLst>
            <p14:sldId id="266"/>
            <p14:sldId id="316"/>
            <p14:sldId id="318"/>
            <p14:sldId id="319"/>
            <p14:sldId id="297"/>
            <p14:sldId id="317"/>
            <p14:sldId id="322"/>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311AA-F473-40E9-BA77-188179A342B8}" v="25" dt="2025-03-14T09:49:31.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A1F311AA-F473-40E9-BA77-188179A342B8}"/>
    <pc:docChg chg="undo custSel addSld modSld sldOrd modSection">
      <pc:chgData name="Paul Wassell" userId="609912a88ec840f0" providerId="LiveId" clId="{A1F311AA-F473-40E9-BA77-188179A342B8}" dt="2025-03-14T09:50:13.585" v="3770" actId="17846"/>
      <pc:docMkLst>
        <pc:docMk/>
      </pc:docMkLst>
      <pc:sldChg chg="addSp delSp modSp mod">
        <pc:chgData name="Paul Wassell" userId="609912a88ec840f0" providerId="LiveId" clId="{A1F311AA-F473-40E9-BA77-188179A342B8}" dt="2025-03-13T16:54:04.169" v="12" actId="1076"/>
        <pc:sldMkLst>
          <pc:docMk/>
          <pc:sldMk cId="1349881952" sldId="256"/>
        </pc:sldMkLst>
        <pc:spChg chg="add del mod">
          <ac:chgData name="Paul Wassell" userId="609912a88ec840f0" providerId="LiveId" clId="{A1F311AA-F473-40E9-BA77-188179A342B8}" dt="2025-03-13T16:53:57.040" v="9" actId="21"/>
          <ac:spMkLst>
            <pc:docMk/>
            <pc:sldMk cId="1349881952" sldId="256"/>
            <ac:spMk id="8" creationId="{4158708C-2F24-7740-89C2-2DDF7CFA330E}"/>
          </ac:spMkLst>
        </pc:spChg>
        <pc:spChg chg="add del mod">
          <ac:chgData name="Paul Wassell" userId="609912a88ec840f0" providerId="LiveId" clId="{A1F311AA-F473-40E9-BA77-188179A342B8}" dt="2025-03-13T16:53:57.040" v="9" actId="21"/>
          <ac:spMkLst>
            <pc:docMk/>
            <pc:sldMk cId="1349881952" sldId="256"/>
            <ac:spMk id="9" creationId="{D9CB5199-6138-4292-8590-D5B347ACE0DE}"/>
          </ac:spMkLst>
        </pc:spChg>
        <pc:spChg chg="add del mod">
          <ac:chgData name="Paul Wassell" userId="609912a88ec840f0" providerId="LiveId" clId="{A1F311AA-F473-40E9-BA77-188179A342B8}" dt="2025-03-13T16:53:57.040" v="9" actId="21"/>
          <ac:spMkLst>
            <pc:docMk/>
            <pc:sldMk cId="1349881952" sldId="256"/>
            <ac:spMk id="11" creationId="{1D88563E-5D27-D7ED-6E91-07141C2A5759}"/>
          </ac:spMkLst>
        </pc:spChg>
        <pc:spChg chg="add del mod">
          <ac:chgData name="Paul Wassell" userId="609912a88ec840f0" providerId="LiveId" clId="{A1F311AA-F473-40E9-BA77-188179A342B8}" dt="2025-03-13T16:53:57.040" v="9" actId="21"/>
          <ac:spMkLst>
            <pc:docMk/>
            <pc:sldMk cId="1349881952" sldId="256"/>
            <ac:spMk id="13" creationId="{3F3558F1-FD9E-C1FA-BBAC-2177808925A1}"/>
          </ac:spMkLst>
        </pc:spChg>
        <pc:spChg chg="add del mod">
          <ac:chgData name="Paul Wassell" userId="609912a88ec840f0" providerId="LiveId" clId="{A1F311AA-F473-40E9-BA77-188179A342B8}" dt="2025-03-13T16:53:57.040" v="9" actId="21"/>
          <ac:spMkLst>
            <pc:docMk/>
            <pc:sldMk cId="1349881952" sldId="256"/>
            <ac:spMk id="14" creationId="{4A726E00-E816-0A83-3EEF-7766CF3D2428}"/>
          </ac:spMkLst>
        </pc:spChg>
        <pc:spChg chg="add del mod">
          <ac:chgData name="Paul Wassell" userId="609912a88ec840f0" providerId="LiveId" clId="{A1F311AA-F473-40E9-BA77-188179A342B8}" dt="2025-03-13T16:53:57.040" v="9" actId="21"/>
          <ac:spMkLst>
            <pc:docMk/>
            <pc:sldMk cId="1349881952" sldId="256"/>
            <ac:spMk id="15" creationId="{103ECE44-91A2-B422-0EC8-325D46E3D44D}"/>
          </ac:spMkLst>
        </pc:spChg>
        <pc:spChg chg="add del mod">
          <ac:chgData name="Paul Wassell" userId="609912a88ec840f0" providerId="LiveId" clId="{A1F311AA-F473-40E9-BA77-188179A342B8}" dt="2025-03-13T16:53:57.040" v="9" actId="21"/>
          <ac:spMkLst>
            <pc:docMk/>
            <pc:sldMk cId="1349881952" sldId="256"/>
            <ac:spMk id="17" creationId="{63D72396-F1CC-26DF-2E03-CD017CA8A847}"/>
          </ac:spMkLst>
        </pc:spChg>
        <pc:spChg chg="add del mod">
          <ac:chgData name="Paul Wassell" userId="609912a88ec840f0" providerId="LiveId" clId="{A1F311AA-F473-40E9-BA77-188179A342B8}" dt="2025-03-13T16:53:57.040" v="9" actId="21"/>
          <ac:spMkLst>
            <pc:docMk/>
            <pc:sldMk cId="1349881952" sldId="256"/>
            <ac:spMk id="18" creationId="{85BDD99E-2F1E-5A2E-50F5-50CCE885D502}"/>
          </ac:spMkLst>
        </pc:spChg>
        <pc:picChg chg="add del mod">
          <ac:chgData name="Paul Wassell" userId="609912a88ec840f0" providerId="LiveId" clId="{A1F311AA-F473-40E9-BA77-188179A342B8}" dt="2025-03-13T16:53:57.040" v="9" actId="21"/>
          <ac:picMkLst>
            <pc:docMk/>
            <pc:sldMk cId="1349881952" sldId="256"/>
            <ac:picMk id="10" creationId="{9FE25660-346F-82FC-AC90-B384EB566F09}"/>
          </ac:picMkLst>
        </pc:picChg>
        <pc:picChg chg="add del mod">
          <ac:chgData name="Paul Wassell" userId="609912a88ec840f0" providerId="LiveId" clId="{A1F311AA-F473-40E9-BA77-188179A342B8}" dt="2025-03-13T16:53:57.040" v="9" actId="21"/>
          <ac:picMkLst>
            <pc:docMk/>
            <pc:sldMk cId="1349881952" sldId="256"/>
            <ac:picMk id="12" creationId="{272EE24E-18A5-2ADF-B803-37C40EA790F6}"/>
          </ac:picMkLst>
        </pc:picChg>
        <pc:picChg chg="add mod">
          <ac:chgData name="Paul Wassell" userId="609912a88ec840f0" providerId="LiveId" clId="{A1F311AA-F473-40E9-BA77-188179A342B8}" dt="2025-03-13T16:53:36.908" v="6" actId="1076"/>
          <ac:picMkLst>
            <pc:docMk/>
            <pc:sldMk cId="1349881952" sldId="256"/>
            <ac:picMk id="16" creationId="{DA6AA6F7-3CC1-8B51-E73E-C712353844CF}"/>
          </ac:picMkLst>
        </pc:picChg>
        <pc:picChg chg="add mod">
          <ac:chgData name="Paul Wassell" userId="609912a88ec840f0" providerId="LiveId" clId="{A1F311AA-F473-40E9-BA77-188179A342B8}" dt="2025-03-13T16:53:54.432" v="8" actId="1076"/>
          <ac:picMkLst>
            <pc:docMk/>
            <pc:sldMk cId="1349881952" sldId="256"/>
            <ac:picMk id="19" creationId="{B65615E1-6989-593F-6FE0-49ABDA50ABA6}"/>
          </ac:picMkLst>
        </pc:picChg>
        <pc:picChg chg="add mod">
          <ac:chgData name="Paul Wassell" userId="609912a88ec840f0" providerId="LiveId" clId="{A1F311AA-F473-40E9-BA77-188179A342B8}" dt="2025-03-13T16:53:54.432" v="8" actId="1076"/>
          <ac:picMkLst>
            <pc:docMk/>
            <pc:sldMk cId="1349881952" sldId="256"/>
            <ac:picMk id="20" creationId="{0FEA6222-5415-6B97-D2DF-07404762CEFD}"/>
          </ac:picMkLst>
        </pc:picChg>
        <pc:picChg chg="add mod">
          <ac:chgData name="Paul Wassell" userId="609912a88ec840f0" providerId="LiveId" clId="{A1F311AA-F473-40E9-BA77-188179A342B8}" dt="2025-03-13T16:54:04.169" v="12" actId="1076"/>
          <ac:picMkLst>
            <pc:docMk/>
            <pc:sldMk cId="1349881952" sldId="256"/>
            <ac:picMk id="21" creationId="{26F7DD4C-9220-1B49-1472-9FF8E7A51919}"/>
          </ac:picMkLst>
        </pc:picChg>
      </pc:sldChg>
      <pc:sldChg chg="modSp mod">
        <pc:chgData name="Paul Wassell" userId="609912a88ec840f0" providerId="LiveId" clId="{A1F311AA-F473-40E9-BA77-188179A342B8}" dt="2025-03-14T09:48:53.029" v="3649"/>
        <pc:sldMkLst>
          <pc:docMk/>
          <pc:sldMk cId="667681256" sldId="296"/>
        </pc:sldMkLst>
        <pc:spChg chg="mod">
          <ac:chgData name="Paul Wassell" userId="609912a88ec840f0" providerId="LiveId" clId="{A1F311AA-F473-40E9-BA77-188179A342B8}" dt="2025-03-14T09:48:53.029" v="3649"/>
          <ac:spMkLst>
            <pc:docMk/>
            <pc:sldMk cId="667681256" sldId="296"/>
            <ac:spMk id="11" creationId="{EA144E8C-1F0E-41D5-BA5E-7EFC5F661D15}"/>
          </ac:spMkLst>
        </pc:spChg>
      </pc:sldChg>
      <pc:sldChg chg="addSp delSp modSp new mod ord setBg">
        <pc:chgData name="Paul Wassell" userId="609912a88ec840f0" providerId="LiveId" clId="{A1F311AA-F473-40E9-BA77-188179A342B8}" dt="2025-03-14T09:46:50.815" v="3419" actId="20577"/>
        <pc:sldMkLst>
          <pc:docMk/>
          <pc:sldMk cId="1193117173" sldId="297"/>
        </pc:sldMkLst>
        <pc:spChg chg="del">
          <ac:chgData name="Paul Wassell" userId="609912a88ec840f0" providerId="LiveId" clId="{A1F311AA-F473-40E9-BA77-188179A342B8}" dt="2025-03-13T16:55:48.762" v="15" actId="478"/>
          <ac:spMkLst>
            <pc:docMk/>
            <pc:sldMk cId="1193117173" sldId="297"/>
            <ac:spMk id="2" creationId="{A1D8C422-F2FE-BF55-8D33-4A5355D44077}"/>
          </ac:spMkLst>
        </pc:spChg>
        <pc:spChg chg="del">
          <ac:chgData name="Paul Wassell" userId="609912a88ec840f0" providerId="LiveId" clId="{A1F311AA-F473-40E9-BA77-188179A342B8}" dt="2025-03-13T16:55:48.762" v="15" actId="478"/>
          <ac:spMkLst>
            <pc:docMk/>
            <pc:sldMk cId="1193117173" sldId="297"/>
            <ac:spMk id="3" creationId="{2209C1D6-864D-1C43-D576-E1ADA7977A34}"/>
          </ac:spMkLst>
        </pc:spChg>
        <pc:spChg chg="add mod">
          <ac:chgData name="Paul Wassell" userId="609912a88ec840f0" providerId="LiveId" clId="{A1F311AA-F473-40E9-BA77-188179A342B8}" dt="2025-03-13T17:12:37.657" v="1424" actId="404"/>
          <ac:spMkLst>
            <pc:docMk/>
            <pc:sldMk cId="1193117173" sldId="297"/>
            <ac:spMk id="5" creationId="{5845A332-2F4D-04D7-709A-BEE5CE0D0606}"/>
          </ac:spMkLst>
        </pc:spChg>
        <pc:spChg chg="add mod">
          <ac:chgData name="Paul Wassell" userId="609912a88ec840f0" providerId="LiveId" clId="{A1F311AA-F473-40E9-BA77-188179A342B8}" dt="2025-03-13T17:12:43.638" v="1426" actId="113"/>
          <ac:spMkLst>
            <pc:docMk/>
            <pc:sldMk cId="1193117173" sldId="297"/>
            <ac:spMk id="6" creationId="{4BA1F20D-C7C0-B8AE-5F43-48D98C7DFF21}"/>
          </ac:spMkLst>
        </pc:spChg>
        <pc:graphicFrameChg chg="add mod modGraphic">
          <ac:chgData name="Paul Wassell" userId="609912a88ec840f0" providerId="LiveId" clId="{A1F311AA-F473-40E9-BA77-188179A342B8}" dt="2025-03-13T17:01:05.361" v="506" actId="255"/>
          <ac:graphicFrameMkLst>
            <pc:docMk/>
            <pc:sldMk cId="1193117173" sldId="297"/>
            <ac:graphicFrameMk id="4" creationId="{AC09F0BC-8F4F-AB38-4124-43F0601B9467}"/>
          </ac:graphicFrameMkLst>
        </pc:graphicFrameChg>
        <pc:graphicFrameChg chg="add mod modGraphic">
          <ac:chgData name="Paul Wassell" userId="609912a88ec840f0" providerId="LiveId" clId="{A1F311AA-F473-40E9-BA77-188179A342B8}" dt="2025-03-14T09:46:50.815" v="3419" actId="20577"/>
          <ac:graphicFrameMkLst>
            <pc:docMk/>
            <pc:sldMk cId="1193117173" sldId="297"/>
            <ac:graphicFrameMk id="7" creationId="{8E104F81-87EC-E715-2EFD-864DD8B6B948}"/>
          </ac:graphicFrameMkLst>
        </pc:graphicFrameChg>
      </pc:sldChg>
      <pc:sldChg chg="modSp add mod ord setBg">
        <pc:chgData name="Paul Wassell" userId="609912a88ec840f0" providerId="LiveId" clId="{A1F311AA-F473-40E9-BA77-188179A342B8}" dt="2025-03-13T16:54:46.940" v="14"/>
        <pc:sldMkLst>
          <pc:docMk/>
          <pc:sldMk cId="87006903" sldId="316"/>
        </pc:sldMkLst>
        <pc:spChg chg="mod">
          <ac:chgData name="Paul Wassell" userId="609912a88ec840f0" providerId="LiveId" clId="{A1F311AA-F473-40E9-BA77-188179A342B8}" dt="2025-03-13T16:52:43.911" v="4" actId="13926"/>
          <ac:spMkLst>
            <pc:docMk/>
            <pc:sldMk cId="87006903" sldId="316"/>
            <ac:spMk id="3" creationId="{CF5C03ED-4D4E-FEA4-73AC-6ACE9EB48347}"/>
          </ac:spMkLst>
        </pc:spChg>
      </pc:sldChg>
      <pc:sldChg chg="addSp delSp modSp new mod">
        <pc:chgData name="Paul Wassell" userId="609912a88ec840f0" providerId="LiveId" clId="{A1F311AA-F473-40E9-BA77-188179A342B8}" dt="2025-03-13T17:07:24.247" v="1039" actId="20577"/>
        <pc:sldMkLst>
          <pc:docMk/>
          <pc:sldMk cId="1598080513" sldId="317"/>
        </pc:sldMkLst>
        <pc:spChg chg="del">
          <ac:chgData name="Paul Wassell" userId="609912a88ec840f0" providerId="LiveId" clId="{A1F311AA-F473-40E9-BA77-188179A342B8}" dt="2025-03-13T17:02:06.581" v="510" actId="478"/>
          <ac:spMkLst>
            <pc:docMk/>
            <pc:sldMk cId="1598080513" sldId="317"/>
            <ac:spMk id="2" creationId="{7AE5102A-A20B-209E-1C33-C662D121623F}"/>
          </ac:spMkLst>
        </pc:spChg>
        <pc:spChg chg="del">
          <ac:chgData name="Paul Wassell" userId="609912a88ec840f0" providerId="LiveId" clId="{A1F311AA-F473-40E9-BA77-188179A342B8}" dt="2025-03-13T17:02:06.581" v="510" actId="478"/>
          <ac:spMkLst>
            <pc:docMk/>
            <pc:sldMk cId="1598080513" sldId="317"/>
            <ac:spMk id="3" creationId="{2B87F94E-194D-716D-8962-2179BC89FE6D}"/>
          </ac:spMkLst>
        </pc:spChg>
        <pc:spChg chg="add mod">
          <ac:chgData name="Paul Wassell" userId="609912a88ec840f0" providerId="LiveId" clId="{A1F311AA-F473-40E9-BA77-188179A342B8}" dt="2025-03-13T17:05:00.835" v="656" actId="27636"/>
          <ac:spMkLst>
            <pc:docMk/>
            <pc:sldMk cId="1598080513" sldId="317"/>
            <ac:spMk id="4" creationId="{8AFB4A60-B010-BE46-18BD-7ACDD0374B95}"/>
          </ac:spMkLst>
        </pc:spChg>
        <pc:spChg chg="add mod">
          <ac:chgData name="Paul Wassell" userId="609912a88ec840f0" providerId="LiveId" clId="{A1F311AA-F473-40E9-BA77-188179A342B8}" dt="2025-03-13T17:05:05.096" v="660" actId="5793"/>
          <ac:spMkLst>
            <pc:docMk/>
            <pc:sldMk cId="1598080513" sldId="317"/>
            <ac:spMk id="5" creationId="{870190DC-5ABD-3797-817F-AF989B97417F}"/>
          </ac:spMkLst>
        </pc:spChg>
        <pc:spChg chg="add mod">
          <ac:chgData name="Paul Wassell" userId="609912a88ec840f0" providerId="LiveId" clId="{A1F311AA-F473-40E9-BA77-188179A342B8}" dt="2025-03-13T17:06:42.370" v="969" actId="20577"/>
          <ac:spMkLst>
            <pc:docMk/>
            <pc:sldMk cId="1598080513" sldId="317"/>
            <ac:spMk id="6" creationId="{7A34395D-3217-7324-2C41-CAE6227EA87C}"/>
          </ac:spMkLst>
        </pc:spChg>
        <pc:spChg chg="add mod">
          <ac:chgData name="Paul Wassell" userId="609912a88ec840f0" providerId="LiveId" clId="{A1F311AA-F473-40E9-BA77-188179A342B8}" dt="2025-03-13T17:05:53.593" v="686" actId="1076"/>
          <ac:spMkLst>
            <pc:docMk/>
            <pc:sldMk cId="1598080513" sldId="317"/>
            <ac:spMk id="7" creationId="{016D0E2D-0A3E-8BFB-56DB-CA3E4041CD6A}"/>
          </ac:spMkLst>
        </pc:spChg>
        <pc:spChg chg="add mod">
          <ac:chgData name="Paul Wassell" userId="609912a88ec840f0" providerId="LiveId" clId="{A1F311AA-F473-40E9-BA77-188179A342B8}" dt="2025-03-13T17:07:24.247" v="1039" actId="20577"/>
          <ac:spMkLst>
            <pc:docMk/>
            <pc:sldMk cId="1598080513" sldId="317"/>
            <ac:spMk id="8" creationId="{1EE56C70-14E4-6266-6675-2CE64F9A2824}"/>
          </ac:spMkLst>
        </pc:spChg>
        <pc:spChg chg="add mod">
          <ac:chgData name="Paul Wassell" userId="609912a88ec840f0" providerId="LiveId" clId="{A1F311AA-F473-40E9-BA77-188179A342B8}" dt="2025-03-13T17:05:53.593" v="686" actId="1076"/>
          <ac:spMkLst>
            <pc:docMk/>
            <pc:sldMk cId="1598080513" sldId="317"/>
            <ac:spMk id="9" creationId="{04876E5F-A904-A788-89FC-ED44A3B8C30B}"/>
          </ac:spMkLst>
        </pc:spChg>
      </pc:sldChg>
      <pc:sldChg chg="addSp delSp modSp new mod">
        <pc:chgData name="Paul Wassell" userId="609912a88ec840f0" providerId="LiveId" clId="{A1F311AA-F473-40E9-BA77-188179A342B8}" dt="2025-03-14T09:48:16.438" v="3648" actId="207"/>
        <pc:sldMkLst>
          <pc:docMk/>
          <pc:sldMk cId="2469950963" sldId="318"/>
        </pc:sldMkLst>
        <pc:spChg chg="del">
          <ac:chgData name="Paul Wassell" userId="609912a88ec840f0" providerId="LiveId" clId="{A1F311AA-F473-40E9-BA77-188179A342B8}" dt="2025-03-13T17:14:16.061" v="1491" actId="478"/>
          <ac:spMkLst>
            <pc:docMk/>
            <pc:sldMk cId="2469950963" sldId="318"/>
            <ac:spMk id="2" creationId="{A26DB316-3203-F6F8-6551-CA65C34088FE}"/>
          </ac:spMkLst>
        </pc:spChg>
        <pc:spChg chg="del">
          <ac:chgData name="Paul Wassell" userId="609912a88ec840f0" providerId="LiveId" clId="{A1F311AA-F473-40E9-BA77-188179A342B8}" dt="2025-03-13T17:14:16.061" v="1491" actId="478"/>
          <ac:spMkLst>
            <pc:docMk/>
            <pc:sldMk cId="2469950963" sldId="318"/>
            <ac:spMk id="3" creationId="{B3258A6C-651F-E52A-3741-A3B8AA2B123C}"/>
          </ac:spMkLst>
        </pc:spChg>
        <pc:spChg chg="add mod">
          <ac:chgData name="Paul Wassell" userId="609912a88ec840f0" providerId="LiveId" clId="{A1F311AA-F473-40E9-BA77-188179A342B8}" dt="2025-03-13T17:20:54.020" v="2414" actId="20577"/>
          <ac:spMkLst>
            <pc:docMk/>
            <pc:sldMk cId="2469950963" sldId="318"/>
            <ac:spMk id="5" creationId="{47B31C3E-2AE8-95EA-389A-86025EB00BC7}"/>
          </ac:spMkLst>
        </pc:spChg>
        <pc:spChg chg="add mod">
          <ac:chgData name="Paul Wassell" userId="609912a88ec840f0" providerId="LiveId" clId="{A1F311AA-F473-40E9-BA77-188179A342B8}" dt="2025-03-14T09:48:16.438" v="3648" actId="207"/>
          <ac:spMkLst>
            <pc:docMk/>
            <pc:sldMk cId="2469950963" sldId="318"/>
            <ac:spMk id="6" creationId="{EEEED21B-D7AB-9D6F-F5CD-D26F271A54FD}"/>
          </ac:spMkLst>
        </pc:spChg>
        <pc:picChg chg="add mod">
          <ac:chgData name="Paul Wassell" userId="609912a88ec840f0" providerId="LiveId" clId="{A1F311AA-F473-40E9-BA77-188179A342B8}" dt="2025-03-13T17:14:34.589" v="1495" actId="692"/>
          <ac:picMkLst>
            <pc:docMk/>
            <pc:sldMk cId="2469950963" sldId="318"/>
            <ac:picMk id="4" creationId="{0B82F547-1511-AD3F-2086-A320DA059EA9}"/>
          </ac:picMkLst>
        </pc:picChg>
      </pc:sldChg>
      <pc:sldChg chg="addSp modSp mod">
        <pc:chgData name="Paul Wassell" userId="609912a88ec840f0" providerId="LiveId" clId="{A1F311AA-F473-40E9-BA77-188179A342B8}" dt="2025-03-14T09:46:27.201" v="3413" actId="13926"/>
        <pc:sldMkLst>
          <pc:docMk/>
          <pc:sldMk cId="3111749248" sldId="319"/>
        </pc:sldMkLst>
        <pc:spChg chg="mod">
          <ac:chgData name="Paul Wassell" userId="609912a88ec840f0" providerId="LiveId" clId="{A1F311AA-F473-40E9-BA77-188179A342B8}" dt="2025-03-13T17:23:00.523" v="2431" actId="207"/>
          <ac:spMkLst>
            <pc:docMk/>
            <pc:sldMk cId="3111749248" sldId="319"/>
            <ac:spMk id="5" creationId="{ED3E9DA3-2734-43EA-C8BB-D2B24F4CA0E4}"/>
          </ac:spMkLst>
        </pc:spChg>
        <pc:spChg chg="add mod">
          <ac:chgData name="Paul Wassell" userId="609912a88ec840f0" providerId="LiveId" clId="{A1F311AA-F473-40E9-BA77-188179A342B8}" dt="2025-03-14T09:43:40.349" v="2831" actId="20577"/>
          <ac:spMkLst>
            <pc:docMk/>
            <pc:sldMk cId="3111749248" sldId="319"/>
            <ac:spMk id="7" creationId="{BC6D48F8-99E6-5C25-09A2-8ACF8899DB22}"/>
          </ac:spMkLst>
        </pc:spChg>
        <pc:spChg chg="add mod">
          <ac:chgData name="Paul Wassell" userId="609912a88ec840f0" providerId="LiveId" clId="{A1F311AA-F473-40E9-BA77-188179A342B8}" dt="2025-03-14T09:45:21.935" v="3177" actId="13926"/>
          <ac:spMkLst>
            <pc:docMk/>
            <pc:sldMk cId="3111749248" sldId="319"/>
            <ac:spMk id="10" creationId="{F5338000-EE57-7C66-EE8A-B4B9D1893212}"/>
          </ac:spMkLst>
        </pc:spChg>
        <pc:spChg chg="add mod">
          <ac:chgData name="Paul Wassell" userId="609912a88ec840f0" providerId="LiveId" clId="{A1F311AA-F473-40E9-BA77-188179A342B8}" dt="2025-03-14T09:46:27.201" v="3413" actId="13926"/>
          <ac:spMkLst>
            <pc:docMk/>
            <pc:sldMk cId="3111749248" sldId="319"/>
            <ac:spMk id="13" creationId="{4C45CD14-7EAA-F8EF-038A-B5B8095A496C}"/>
          </ac:spMkLst>
        </pc:spChg>
        <pc:cxnChg chg="add mod">
          <ac:chgData name="Paul Wassell" userId="609912a88ec840f0" providerId="LiveId" clId="{A1F311AA-F473-40E9-BA77-188179A342B8}" dt="2025-03-14T09:41:09.873" v="2443" actId="14100"/>
          <ac:cxnSpMkLst>
            <pc:docMk/>
            <pc:sldMk cId="3111749248" sldId="319"/>
            <ac:cxnSpMk id="3" creationId="{90564A17-6C6F-61FA-75D2-DE3F7BF05C70}"/>
          </ac:cxnSpMkLst>
        </pc:cxnChg>
        <pc:cxnChg chg="add mod">
          <ac:chgData name="Paul Wassell" userId="609912a88ec840f0" providerId="LiveId" clId="{A1F311AA-F473-40E9-BA77-188179A342B8}" dt="2025-03-14T09:43:48.752" v="2834" actId="14100"/>
          <ac:cxnSpMkLst>
            <pc:docMk/>
            <pc:sldMk cId="3111749248" sldId="319"/>
            <ac:cxnSpMk id="8" creationId="{F1E9786D-A80F-D458-A21C-28AF6F733F3F}"/>
          </ac:cxnSpMkLst>
        </pc:cxnChg>
        <pc:cxnChg chg="add mod">
          <ac:chgData name="Paul Wassell" userId="609912a88ec840f0" providerId="LiveId" clId="{A1F311AA-F473-40E9-BA77-188179A342B8}" dt="2025-03-14T09:45:31.611" v="3180" actId="14100"/>
          <ac:cxnSpMkLst>
            <pc:docMk/>
            <pc:sldMk cId="3111749248" sldId="319"/>
            <ac:cxnSpMk id="11" creationId="{D1DA1E8C-2B4E-7D88-66CF-DDC6CE0B9B50}"/>
          </ac:cxnSpMkLst>
        </pc:cxnChg>
      </pc:sldChg>
      <pc:sldChg chg="modSp mod">
        <pc:chgData name="Paul Wassell" userId="609912a88ec840f0" providerId="LiveId" clId="{A1F311AA-F473-40E9-BA77-188179A342B8}" dt="2025-03-14T09:50:00.957" v="3769" actId="20577"/>
        <pc:sldMkLst>
          <pc:docMk/>
          <pc:sldMk cId="4122601956" sldId="322"/>
        </pc:sldMkLst>
        <pc:spChg chg="mod">
          <ac:chgData name="Paul Wassell" userId="609912a88ec840f0" providerId="LiveId" clId="{A1F311AA-F473-40E9-BA77-188179A342B8}" dt="2025-03-14T09:50:00.957" v="3769" actId="20577"/>
          <ac:spMkLst>
            <pc:docMk/>
            <pc:sldMk cId="4122601956" sldId="322"/>
            <ac:spMk id="3" creationId="{0597507D-30BA-62CB-D3D5-3102084684E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8898B3-6B94-42FC-9303-53A9D6DC6EF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286587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898B3-6B94-42FC-9303-53A9D6DC6EF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259054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898B3-6B94-42FC-9303-53A9D6DC6EF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2440433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9C6FAE-4E76-4E5D-945E-0D6B23A7795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362560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C6FAE-4E76-4E5D-945E-0D6B23A7795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15291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9C6FAE-4E76-4E5D-945E-0D6B23A7795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3680849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9C6FAE-4E76-4E5D-945E-0D6B23A7795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1445668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9C6FAE-4E76-4E5D-945E-0D6B23A7795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5757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9C6FAE-4E76-4E5D-945E-0D6B23A7795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382791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C6FAE-4E76-4E5D-945E-0D6B23A7795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122503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9C6FAE-4E76-4E5D-945E-0D6B23A7795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189262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898B3-6B94-42FC-9303-53A9D6DC6EF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184704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9C6FAE-4E76-4E5D-945E-0D6B23A7795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4031219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C6FAE-4E76-4E5D-945E-0D6B23A7795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246300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C6FAE-4E76-4E5D-945E-0D6B23A7795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FEC8-B531-4281-A69E-9899FD356973}" type="slidenum">
              <a:rPr lang="en-GB" smtClean="0"/>
              <a:t>‹#›</a:t>
            </a:fld>
            <a:endParaRPr lang="en-GB"/>
          </a:p>
        </p:txBody>
      </p:sp>
    </p:spTree>
    <p:extLst>
      <p:ext uri="{BB962C8B-B14F-4D97-AF65-F5344CB8AC3E}">
        <p14:creationId xmlns:p14="http://schemas.microsoft.com/office/powerpoint/2010/main" val="2065745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F28545-ADF5-43C0-9565-A80762D045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948438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28545-ADF5-43C0-9565-A80762D045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1531620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28545-ADF5-43C0-9565-A80762D045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1154696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28545-ADF5-43C0-9565-A80762D0458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3224243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28545-ADF5-43C0-9565-A80762D0458F}"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366433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28545-ADF5-43C0-9565-A80762D0458F}"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2843214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28545-ADF5-43C0-9565-A80762D0458F}"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383262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898B3-6B94-42FC-9303-53A9D6DC6EF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508061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28545-ADF5-43C0-9565-A80762D0458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1345775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28545-ADF5-43C0-9565-A80762D0458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1892071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28545-ADF5-43C0-9565-A80762D045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881748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28545-ADF5-43C0-9565-A80762D045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2C8F9-7466-4B63-9339-A29C58632987}" type="slidenum">
              <a:rPr lang="en-GB" smtClean="0"/>
              <a:t>‹#›</a:t>
            </a:fld>
            <a:endParaRPr lang="en-GB"/>
          </a:p>
        </p:txBody>
      </p:sp>
    </p:spTree>
    <p:extLst>
      <p:ext uri="{BB962C8B-B14F-4D97-AF65-F5344CB8AC3E}">
        <p14:creationId xmlns:p14="http://schemas.microsoft.com/office/powerpoint/2010/main" val="323125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8898B3-6B94-42FC-9303-53A9D6DC6EF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159881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8898B3-6B94-42FC-9303-53A9D6DC6EFB}"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316410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8898B3-6B94-42FC-9303-53A9D6DC6EFB}"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33252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898B3-6B94-42FC-9303-53A9D6DC6EFB}"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376345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8898B3-6B94-42FC-9303-53A9D6DC6EF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8047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8898B3-6B94-42FC-9303-53A9D6DC6EF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1B24C-2758-43C8-AE22-FEA5EC959A69}" type="slidenum">
              <a:rPr lang="en-GB" smtClean="0"/>
              <a:t>‹#›</a:t>
            </a:fld>
            <a:endParaRPr lang="en-GB"/>
          </a:p>
        </p:txBody>
      </p:sp>
    </p:spTree>
    <p:extLst>
      <p:ext uri="{BB962C8B-B14F-4D97-AF65-F5344CB8AC3E}">
        <p14:creationId xmlns:p14="http://schemas.microsoft.com/office/powerpoint/2010/main" val="283942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8898B3-6B94-42FC-9303-53A9D6DC6EFB}"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C1B24C-2758-43C8-AE22-FEA5EC959A69}" type="slidenum">
              <a:rPr lang="en-GB" smtClean="0"/>
              <a:t>‹#›</a:t>
            </a:fld>
            <a:endParaRPr lang="en-GB"/>
          </a:p>
        </p:txBody>
      </p:sp>
      <p:sp>
        <p:nvSpPr>
          <p:cNvPr id="7" name="Footer Placeholder 2">
            <a:extLst>
              <a:ext uri="{FF2B5EF4-FFF2-40B4-BE49-F238E27FC236}">
                <a16:creationId xmlns:a16="http://schemas.microsoft.com/office/drawing/2014/main" id="{1A36CAD4-D2D0-7138-B652-A427C69D3674}"/>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FB80791-1379-2634-ECA7-32A93954152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41433DB-9831-0686-235F-60B54134B48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499DA158-D992-C828-2918-F97D44CDDF9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338298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C6FAE-4E76-4E5D-945E-0D6B23A7795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0FEC8-B531-4281-A69E-9899FD356973}" type="slidenum">
              <a:rPr lang="en-GB" smtClean="0"/>
              <a:t>‹#›</a:t>
            </a:fld>
            <a:endParaRPr lang="en-GB"/>
          </a:p>
        </p:txBody>
      </p:sp>
      <p:sp>
        <p:nvSpPr>
          <p:cNvPr id="7" name="Footer Placeholder 2">
            <a:extLst>
              <a:ext uri="{FF2B5EF4-FFF2-40B4-BE49-F238E27FC236}">
                <a16:creationId xmlns:a16="http://schemas.microsoft.com/office/drawing/2014/main" id="{E744296C-743B-FB3E-61BA-67A72420C387}"/>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6846B36-E86A-2F70-3FDD-0F2D70F4BC5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19E5AB06-6372-0DA3-13F3-67A79602884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FD472E51-AE84-814B-919A-E01B88DC0D77}"/>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31656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28545-ADF5-43C0-9565-A80762D0458F}"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2C8F9-7466-4B63-9339-A29C58632987}" type="slidenum">
              <a:rPr lang="en-GB" smtClean="0"/>
              <a:t>‹#›</a:t>
            </a:fld>
            <a:endParaRPr lang="en-GB"/>
          </a:p>
        </p:txBody>
      </p:sp>
      <p:sp>
        <p:nvSpPr>
          <p:cNvPr id="7" name="Footer Placeholder 2">
            <a:extLst>
              <a:ext uri="{FF2B5EF4-FFF2-40B4-BE49-F238E27FC236}">
                <a16:creationId xmlns:a16="http://schemas.microsoft.com/office/drawing/2014/main" id="{D02FA08A-0162-5F87-FFD8-90EA68462235}"/>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2EB368F-AA98-DEFB-9A66-A36C3321D74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A6A3FCA-ED65-299F-53B0-E585BCB1F666}"/>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B65A21F8-5474-EC1F-D534-89255F3C7B4C}"/>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062941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n old person wearing a hat and bow tie&#10;&#10;AI-generated content may be incorrect.">
            <a:extLst>
              <a:ext uri="{FF2B5EF4-FFF2-40B4-BE49-F238E27FC236}">
                <a16:creationId xmlns:a16="http://schemas.microsoft.com/office/drawing/2014/main" id="{6F005FCD-D3DA-8F4F-A818-71748E1D8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BEC9F3C-2CCD-9588-286D-0F9888188AE6}"/>
              </a:ext>
            </a:extLst>
          </p:cNvPr>
          <p:cNvSpPr txBox="1"/>
          <p:nvPr/>
        </p:nvSpPr>
        <p:spPr>
          <a:xfrm>
            <a:off x="429600" y="1043996"/>
            <a:ext cx="3216426" cy="5355312"/>
          </a:xfrm>
          <a:prstGeom prst="rect">
            <a:avLst/>
          </a:prstGeom>
          <a:solidFill>
            <a:schemeClr val="bg1"/>
          </a:solidFill>
          <a:ln w="38100">
            <a:solidFill>
              <a:srgbClr val="00B050"/>
            </a:solidFill>
          </a:ln>
          <a:effectLst>
            <a:outerShdw blurRad="50800" dist="76200" dir="2700000" algn="tl" rotWithShape="0">
              <a:prstClr val="black">
                <a:alpha val="40000"/>
              </a:prstClr>
            </a:outerShdw>
          </a:effectLst>
        </p:spPr>
        <p:txBody>
          <a:bodyPr wrap="square" rtlCol="0">
            <a:spAutoFit/>
          </a:bodyPr>
          <a:lstStyle/>
          <a:p>
            <a:r>
              <a:rPr lang="en-GB" dirty="0"/>
              <a:t>As you come in you will find a picture of a </a:t>
            </a:r>
            <a:r>
              <a:rPr lang="en-GB" b="1" dirty="0"/>
              <a:t>character </a:t>
            </a:r>
            <a:r>
              <a:rPr lang="en-GB" dirty="0"/>
              <a:t>on your table. </a:t>
            </a:r>
          </a:p>
          <a:p>
            <a:endParaRPr lang="en-GB" dirty="0"/>
          </a:p>
          <a:p>
            <a:r>
              <a:rPr lang="en-GB" b="1" dirty="0"/>
              <a:t>On your post-it note write down:</a:t>
            </a:r>
          </a:p>
          <a:p>
            <a:endParaRPr lang="en-GB" dirty="0"/>
          </a:p>
          <a:p>
            <a:r>
              <a:rPr lang="en-GB" dirty="0">
                <a:solidFill>
                  <a:srgbClr val="FF0000"/>
                </a:solidFill>
              </a:rPr>
              <a:t>Five powerful </a:t>
            </a:r>
            <a:r>
              <a:rPr lang="en-GB" b="1" dirty="0">
                <a:solidFill>
                  <a:srgbClr val="FF0000"/>
                </a:solidFill>
              </a:rPr>
              <a:t>adjectives</a:t>
            </a:r>
            <a:r>
              <a:rPr lang="en-GB" dirty="0">
                <a:solidFill>
                  <a:srgbClr val="FF0000"/>
                </a:solidFill>
              </a:rPr>
              <a:t> to describe this character (</a:t>
            </a:r>
            <a:r>
              <a:rPr lang="en-GB" i="1" dirty="0">
                <a:solidFill>
                  <a:srgbClr val="FF0000"/>
                </a:solidFill>
              </a:rPr>
              <a:t>Example: Lonely, mysterious, curious</a:t>
            </a:r>
            <a:r>
              <a:rPr lang="en-GB" dirty="0">
                <a:solidFill>
                  <a:srgbClr val="FF0000"/>
                </a:solidFill>
              </a:rPr>
              <a:t>).</a:t>
            </a:r>
          </a:p>
          <a:p>
            <a:r>
              <a:rPr lang="en-GB" dirty="0">
                <a:solidFill>
                  <a:schemeClr val="accent2">
                    <a:lumMod val="50000"/>
                  </a:schemeClr>
                </a:solidFill>
              </a:rPr>
              <a:t>Three effective </a:t>
            </a:r>
            <a:r>
              <a:rPr lang="en-GB" b="1" dirty="0">
                <a:solidFill>
                  <a:schemeClr val="accent2">
                    <a:lumMod val="50000"/>
                  </a:schemeClr>
                </a:solidFill>
              </a:rPr>
              <a:t>similes</a:t>
            </a:r>
            <a:r>
              <a:rPr lang="en-GB" dirty="0">
                <a:solidFill>
                  <a:schemeClr val="accent2">
                    <a:lumMod val="50000"/>
                  </a:schemeClr>
                </a:solidFill>
              </a:rPr>
              <a:t> to describe this character (</a:t>
            </a:r>
            <a:r>
              <a:rPr lang="en-GB" i="1" dirty="0">
                <a:solidFill>
                  <a:schemeClr val="accent2">
                    <a:lumMod val="50000"/>
                  </a:schemeClr>
                </a:solidFill>
              </a:rPr>
              <a:t>Example: He stared at me like a portrait</a:t>
            </a:r>
            <a:r>
              <a:rPr lang="en-GB" dirty="0">
                <a:solidFill>
                  <a:schemeClr val="accent2">
                    <a:lumMod val="50000"/>
                  </a:schemeClr>
                </a:solidFill>
              </a:rPr>
              <a:t>).</a:t>
            </a:r>
          </a:p>
          <a:p>
            <a:r>
              <a:rPr lang="en-GB" dirty="0">
                <a:solidFill>
                  <a:srgbClr val="00B050"/>
                </a:solidFill>
              </a:rPr>
              <a:t>Three effective </a:t>
            </a:r>
            <a:r>
              <a:rPr lang="en-GB" b="1" dirty="0">
                <a:solidFill>
                  <a:srgbClr val="00B050"/>
                </a:solidFill>
              </a:rPr>
              <a:t>metaphors</a:t>
            </a:r>
            <a:r>
              <a:rPr lang="en-GB" dirty="0">
                <a:solidFill>
                  <a:srgbClr val="00B050"/>
                </a:solidFill>
              </a:rPr>
              <a:t> to describe this character (</a:t>
            </a:r>
            <a:r>
              <a:rPr lang="en-GB" i="1" dirty="0">
                <a:solidFill>
                  <a:srgbClr val="00B050"/>
                </a:solidFill>
              </a:rPr>
              <a:t>Example: He was a statue in the middle of the square). </a:t>
            </a:r>
            <a:endParaRPr lang="en-GB" dirty="0">
              <a:solidFill>
                <a:srgbClr val="00B050"/>
              </a:solidFill>
            </a:endParaRPr>
          </a:p>
        </p:txBody>
      </p:sp>
      <p:sp>
        <p:nvSpPr>
          <p:cNvPr id="7" name="TextBox 6">
            <a:extLst>
              <a:ext uri="{FF2B5EF4-FFF2-40B4-BE49-F238E27FC236}">
                <a16:creationId xmlns:a16="http://schemas.microsoft.com/office/drawing/2014/main" id="{404F603F-EB74-A7B1-9D7A-DBBA74E12B7C}"/>
              </a:ext>
            </a:extLst>
          </p:cNvPr>
          <p:cNvSpPr txBox="1"/>
          <p:nvPr/>
        </p:nvSpPr>
        <p:spPr>
          <a:xfrm>
            <a:off x="429600" y="185195"/>
            <a:ext cx="8320861" cy="4001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000" b="1" u="sng" dirty="0"/>
              <a:t>AQA English Language Paper 1 Section B: Using Language for Effect</a:t>
            </a:r>
            <a:endParaRPr lang="en-GB" sz="2000" b="1" u="sng" dirty="0"/>
          </a:p>
        </p:txBody>
      </p:sp>
      <p:pic>
        <p:nvPicPr>
          <p:cNvPr id="21" name="Picture 20">
            <a:extLst>
              <a:ext uri="{FF2B5EF4-FFF2-40B4-BE49-F238E27FC236}">
                <a16:creationId xmlns:a16="http://schemas.microsoft.com/office/drawing/2014/main" id="{26F7DD4C-9220-1B49-1472-9FF8E7A51919}"/>
              </a:ext>
            </a:extLst>
          </p:cNvPr>
          <p:cNvPicPr>
            <a:picLocks noChangeAspect="1"/>
          </p:cNvPicPr>
          <p:nvPr/>
        </p:nvPicPr>
        <p:blipFill>
          <a:blip r:embed="rId3"/>
          <a:stretch>
            <a:fillRect/>
          </a:stretch>
        </p:blipFill>
        <p:spPr>
          <a:xfrm>
            <a:off x="4222829" y="5452962"/>
            <a:ext cx="4344367" cy="946346"/>
          </a:xfrm>
          <a:prstGeom prst="rect">
            <a:avLst/>
          </a:prstGeom>
        </p:spPr>
      </p:pic>
    </p:spTree>
    <p:extLst>
      <p:ext uri="{BB962C8B-B14F-4D97-AF65-F5344CB8AC3E}">
        <p14:creationId xmlns:p14="http://schemas.microsoft.com/office/powerpoint/2010/main" val="134988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B67B-8564-EBD3-2802-55A3E453A74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600" dirty="0"/>
              <a:t>You are marked out of 24 marks for AO5</a:t>
            </a:r>
            <a:endParaRPr lang="en-GB" sz="3600" dirty="0"/>
          </a:p>
        </p:txBody>
      </p:sp>
      <p:sp>
        <p:nvSpPr>
          <p:cNvPr id="3" name="Content Placeholder 2">
            <a:extLst>
              <a:ext uri="{FF2B5EF4-FFF2-40B4-BE49-F238E27FC236}">
                <a16:creationId xmlns:a16="http://schemas.microsoft.com/office/drawing/2014/main" id="{CF5C03ED-4D4E-FEA4-73AC-6ACE9EB48347}"/>
              </a:ext>
            </a:extLst>
          </p:cNvPr>
          <p:cNvSpPr>
            <a:spLocks noGrp="1"/>
          </p:cNvSpPr>
          <p:nvPr>
            <p:ph idx="1"/>
          </p:nvPr>
        </p:nvSpPr>
        <p:spPr>
          <a:xfrm>
            <a:off x="628650" y="1825625"/>
            <a:ext cx="7886700" cy="208661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2000" b="1" dirty="0"/>
              <a:t>AO5 Content and organisation</a:t>
            </a:r>
          </a:p>
          <a:p>
            <a:pPr marL="0" indent="0">
              <a:buNone/>
            </a:pPr>
            <a:r>
              <a:rPr lang="en-US" sz="2000" dirty="0"/>
              <a:t>Communicate clearly, effectively and </a:t>
            </a:r>
            <a:r>
              <a:rPr lang="en-US" sz="2000" dirty="0">
                <a:highlight>
                  <a:srgbClr val="FFFF00"/>
                </a:highlight>
              </a:rPr>
              <a:t>imaginatively,</a:t>
            </a:r>
            <a:r>
              <a:rPr lang="en-US" sz="2000" dirty="0"/>
              <a:t> selecting and </a:t>
            </a:r>
            <a:r>
              <a:rPr lang="en-US" sz="2000" dirty="0">
                <a:highlight>
                  <a:srgbClr val="00FF00"/>
                </a:highlight>
              </a:rPr>
              <a:t>adapting tone, style and register</a:t>
            </a:r>
            <a:r>
              <a:rPr lang="en-US" sz="2000" dirty="0"/>
              <a:t> for different forms, purposes and audiences.</a:t>
            </a:r>
          </a:p>
          <a:p>
            <a:pPr marL="0" indent="0">
              <a:buNone/>
            </a:pPr>
            <a:r>
              <a:rPr lang="en-US" sz="2000" dirty="0" err="1"/>
              <a:t>Organise</a:t>
            </a:r>
            <a:r>
              <a:rPr lang="en-US" sz="2000" dirty="0"/>
              <a:t> information and ideas, using structural and grammatical features to support coherence and cohesion of texts.</a:t>
            </a:r>
            <a:endParaRPr lang="en-GB" sz="2000" dirty="0"/>
          </a:p>
        </p:txBody>
      </p:sp>
      <p:pic>
        <p:nvPicPr>
          <p:cNvPr id="30" name="Picture 29">
            <a:extLst>
              <a:ext uri="{FF2B5EF4-FFF2-40B4-BE49-F238E27FC236}">
                <a16:creationId xmlns:a16="http://schemas.microsoft.com/office/drawing/2014/main" id="{37AE3AC2-582E-2EF2-58ED-6DB569E545A5}"/>
              </a:ext>
            </a:extLst>
          </p:cNvPr>
          <p:cNvPicPr>
            <a:picLocks noChangeAspect="1"/>
          </p:cNvPicPr>
          <p:nvPr/>
        </p:nvPicPr>
        <p:blipFill>
          <a:blip r:embed="rId2"/>
          <a:stretch>
            <a:fillRect/>
          </a:stretch>
        </p:blipFill>
        <p:spPr>
          <a:xfrm>
            <a:off x="428263" y="4786041"/>
            <a:ext cx="8287473" cy="1043964"/>
          </a:xfrm>
          <a:prstGeom prst="rect">
            <a:avLst/>
          </a:prstGeom>
        </p:spPr>
      </p:pic>
    </p:spTree>
    <p:extLst>
      <p:ext uri="{BB962C8B-B14F-4D97-AF65-F5344CB8AC3E}">
        <p14:creationId xmlns:p14="http://schemas.microsoft.com/office/powerpoint/2010/main" val="8700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old person wearing a hat and bow tie&#10;&#10;AI-generated content may be incorrect.">
            <a:extLst>
              <a:ext uri="{FF2B5EF4-FFF2-40B4-BE49-F238E27FC236}">
                <a16:creationId xmlns:a16="http://schemas.microsoft.com/office/drawing/2014/main" id="{0B82F547-1511-AD3F-2086-A320DA059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sp>
        <p:nvSpPr>
          <p:cNvPr id="5" name="TextBox 4">
            <a:extLst>
              <a:ext uri="{FF2B5EF4-FFF2-40B4-BE49-F238E27FC236}">
                <a16:creationId xmlns:a16="http://schemas.microsoft.com/office/drawing/2014/main" id="{47B31C3E-2AE8-95EA-389A-86025EB00BC7}"/>
              </a:ext>
            </a:extLst>
          </p:cNvPr>
          <p:cNvSpPr txBox="1"/>
          <p:nvPr/>
        </p:nvSpPr>
        <p:spPr>
          <a:xfrm>
            <a:off x="439838" y="266218"/>
            <a:ext cx="2997843" cy="501675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dirty="0"/>
              <a:t>He stood in the distance amongst the swirling crowds of people, a statue of isolation amongst waves of activity. </a:t>
            </a:r>
          </a:p>
          <a:p>
            <a:endParaRPr lang="en-US" sz="1600" dirty="0"/>
          </a:p>
          <a:p>
            <a:r>
              <a:rPr lang="en-US" sz="1600" dirty="0"/>
              <a:t>His pitch-black eyes from behind his hazel lenses slowly moved towards me, and he caught my puzzled gaze. Since I had last seen him, his skin had worn away and crinkled so it now resembled ancient parchment.</a:t>
            </a:r>
          </a:p>
          <a:p>
            <a:endParaRPr lang="en-US" sz="1600" dirty="0"/>
          </a:p>
          <a:p>
            <a:r>
              <a:rPr lang="en-GB" sz="1600" dirty="0"/>
              <a:t>Although his formal blazer, clean white shirt and charming bowtie were designed to give him an air of friendliness and conviviality, his shrunken smile and horizontal brow suggested he was less than pleased to recognise me. </a:t>
            </a:r>
          </a:p>
        </p:txBody>
      </p:sp>
      <p:sp>
        <p:nvSpPr>
          <p:cNvPr id="6" name="TextBox 5">
            <a:extLst>
              <a:ext uri="{FF2B5EF4-FFF2-40B4-BE49-F238E27FC236}">
                <a16:creationId xmlns:a16="http://schemas.microsoft.com/office/drawing/2014/main" id="{EEEED21B-D7AB-9D6F-F5CD-D26F271A54FD}"/>
              </a:ext>
            </a:extLst>
          </p:cNvPr>
          <p:cNvSpPr txBox="1"/>
          <p:nvPr/>
        </p:nvSpPr>
        <p:spPr>
          <a:xfrm>
            <a:off x="3877519" y="4791920"/>
            <a:ext cx="4734045" cy="156966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600" dirty="0">
                <a:solidFill>
                  <a:srgbClr val="FF0000"/>
                </a:solidFill>
              </a:rPr>
              <a:t>What language devices does the writer employ in this character description?</a:t>
            </a:r>
          </a:p>
          <a:p>
            <a:r>
              <a:rPr lang="en-US" sz="1600" dirty="0">
                <a:solidFill>
                  <a:schemeClr val="accent2">
                    <a:lumMod val="50000"/>
                  </a:schemeClr>
                </a:solidFill>
              </a:rPr>
              <a:t>How do the language devices help us understand the character?</a:t>
            </a:r>
          </a:p>
          <a:p>
            <a:r>
              <a:rPr lang="en-US" sz="1600" dirty="0">
                <a:solidFill>
                  <a:srgbClr val="00B050"/>
                </a:solidFill>
              </a:rPr>
              <a:t>Why does the writer offer a contrast between setting and character? Provide examples.</a:t>
            </a:r>
            <a:endParaRPr lang="en-GB" sz="1600" dirty="0">
              <a:solidFill>
                <a:srgbClr val="00B050"/>
              </a:solidFill>
            </a:endParaRPr>
          </a:p>
        </p:txBody>
      </p:sp>
    </p:spTree>
    <p:extLst>
      <p:ext uri="{BB962C8B-B14F-4D97-AF65-F5344CB8AC3E}">
        <p14:creationId xmlns:p14="http://schemas.microsoft.com/office/powerpoint/2010/main" val="246995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38054-B257-9741-0C4C-A4D513293488}"/>
            </a:ext>
          </a:extLst>
        </p:cNvPr>
        <p:cNvGrpSpPr/>
        <p:nvPr/>
      </p:nvGrpSpPr>
      <p:grpSpPr>
        <a:xfrm>
          <a:off x="0" y="0"/>
          <a:ext cx="0" cy="0"/>
          <a:chOff x="0" y="0"/>
          <a:chExt cx="0" cy="0"/>
        </a:xfrm>
      </p:grpSpPr>
      <p:pic>
        <p:nvPicPr>
          <p:cNvPr id="4" name="Picture 3" descr="An old person wearing a hat and bow tie&#10;&#10;AI-generated content may be incorrect.">
            <a:extLst>
              <a:ext uri="{FF2B5EF4-FFF2-40B4-BE49-F238E27FC236}">
                <a16:creationId xmlns:a16="http://schemas.microsoft.com/office/drawing/2014/main" id="{694387E7-D81B-2BF2-F362-9167C0AED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sp>
        <p:nvSpPr>
          <p:cNvPr id="5" name="TextBox 4">
            <a:extLst>
              <a:ext uri="{FF2B5EF4-FFF2-40B4-BE49-F238E27FC236}">
                <a16:creationId xmlns:a16="http://schemas.microsoft.com/office/drawing/2014/main" id="{ED3E9DA3-2734-43EA-C8BB-D2B24F4CA0E4}"/>
              </a:ext>
            </a:extLst>
          </p:cNvPr>
          <p:cNvSpPr txBox="1"/>
          <p:nvPr/>
        </p:nvSpPr>
        <p:spPr>
          <a:xfrm>
            <a:off x="439838" y="266218"/>
            <a:ext cx="2997843" cy="501675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 stood in the distance amongst </a:t>
            </a:r>
            <a:r>
              <a:rPr kumimoji="0" lang="en-US"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swirling crowds of people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 statue of isolation amongst waves of activity.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His </a:t>
            </a:r>
            <a:r>
              <a:rPr kumimoji="0" lang="en-US" sz="1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pitch-black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eyes from behind his </a:t>
            </a:r>
            <a:r>
              <a:rPr kumimoji="0" lang="en-US" sz="1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hazel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lenses </a:t>
            </a:r>
            <a:r>
              <a:rPr kumimoji="0" lang="en-US" sz="16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slowly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moved towards me, and he caught my </a:t>
            </a:r>
            <a:r>
              <a:rPr kumimoji="0" lang="en-US" sz="1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puzzled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gaze. Since I had last seen him, </a:t>
            </a:r>
            <a:r>
              <a:rPr kumimoji="0" lang="en-US" sz="16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his skin had worn away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1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crinkled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chemeClr val="bg1"/>
                </a:solidFill>
                <a:effectLst/>
                <a:highlight>
                  <a:srgbClr val="008080"/>
                </a:highlight>
                <a:uLnTx/>
                <a:uFillTx/>
                <a:latin typeface="Calibri" panose="020F0502020204030204"/>
                <a:ea typeface="+mn-ea"/>
                <a:cs typeface="+mn-cs"/>
              </a:rPr>
              <a:t>so it now resembled ancient parchment.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Although his </a:t>
            </a:r>
            <a:r>
              <a:rPr kumimoji="0" lang="en-GB" sz="1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formal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blazer, </a:t>
            </a:r>
            <a:r>
              <a:rPr kumimoji="0" lang="en-GB" sz="1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clean white</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shirt and </a:t>
            </a:r>
            <a:r>
              <a:rPr kumimoji="0" lang="en-GB" sz="1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charming</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bowtie were designed to give him </a:t>
            </a:r>
            <a:r>
              <a:rPr kumimoji="0" lang="en-GB"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an air of friendliness and conviviality</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his </a:t>
            </a:r>
            <a:r>
              <a:rPr kumimoji="0" lang="en-GB" sz="1600" b="0" i="0" u="none" strike="noStrike" kern="1200" cap="none" spc="0" normalizeH="0" baseline="0" noProof="0" dirty="0">
                <a:ln>
                  <a:noFill/>
                </a:ln>
                <a:solidFill>
                  <a:schemeClr val="bg1"/>
                </a:solidFill>
                <a:effectLst/>
                <a:highlight>
                  <a:srgbClr val="FF0000"/>
                </a:highlight>
                <a:uLnTx/>
                <a:uFillTx/>
                <a:latin typeface="Calibri" panose="020F0502020204030204"/>
                <a:ea typeface="+mn-ea"/>
                <a:cs typeface="+mn-cs"/>
              </a:rPr>
              <a:t>shrunken smile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GB" sz="1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horizontal</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brow suggested he was less than pleased to recognise me. </a:t>
            </a:r>
          </a:p>
        </p:txBody>
      </p:sp>
      <p:cxnSp>
        <p:nvCxnSpPr>
          <p:cNvPr id="3" name="Straight Arrow Connector 2">
            <a:extLst>
              <a:ext uri="{FF2B5EF4-FFF2-40B4-BE49-F238E27FC236}">
                <a16:creationId xmlns:a16="http://schemas.microsoft.com/office/drawing/2014/main" id="{90564A17-6C6F-61FA-75D2-DE3F7BF05C70}"/>
              </a:ext>
            </a:extLst>
          </p:cNvPr>
          <p:cNvCxnSpPr>
            <a:cxnSpLocks/>
          </p:cNvCxnSpPr>
          <p:nvPr/>
        </p:nvCxnSpPr>
        <p:spPr>
          <a:xfrm flipH="1">
            <a:off x="3437681" y="358815"/>
            <a:ext cx="694481" cy="4861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C6D48F8-99E6-5C25-09A2-8ACF8899DB22}"/>
              </a:ext>
            </a:extLst>
          </p:cNvPr>
          <p:cNvSpPr txBox="1"/>
          <p:nvPr/>
        </p:nvSpPr>
        <p:spPr>
          <a:xfrm>
            <a:off x="4178460" y="266218"/>
            <a:ext cx="4734045" cy="1569660"/>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600" dirty="0"/>
              <a:t>The writer uses</a:t>
            </a:r>
            <a:r>
              <a:rPr lang="en-US" sz="1600" b="1" dirty="0"/>
              <a:t> metaphors </a:t>
            </a:r>
            <a:r>
              <a:rPr lang="en-US" sz="1600" dirty="0"/>
              <a:t>to describe the crowds and the character. </a:t>
            </a:r>
            <a:r>
              <a:rPr lang="en-US" sz="1600" dirty="0">
                <a:highlight>
                  <a:srgbClr val="FFFF00"/>
                </a:highlight>
              </a:rPr>
              <a:t>Crowds don’t really ‘swirl’ like water</a:t>
            </a:r>
            <a:r>
              <a:rPr lang="en-US" sz="1600" dirty="0"/>
              <a:t>, but the image helps to </a:t>
            </a:r>
            <a:r>
              <a:rPr lang="en-US" sz="1600" dirty="0" err="1"/>
              <a:t>emphasise</a:t>
            </a:r>
            <a:r>
              <a:rPr lang="en-US" sz="1600" dirty="0"/>
              <a:t> how still the character is amongst moving people. </a:t>
            </a:r>
            <a:r>
              <a:rPr lang="en-US" sz="1600" dirty="0">
                <a:highlight>
                  <a:srgbClr val="00FFFF"/>
                </a:highlight>
              </a:rPr>
              <a:t>The character is described as a statue </a:t>
            </a:r>
            <a:r>
              <a:rPr lang="en-US" sz="1600" dirty="0"/>
              <a:t>to amplify how still they are, plus the ‘waves’ of activity links back to the image of swirling crowds.</a:t>
            </a:r>
            <a:endParaRPr lang="en-GB" sz="1600" dirty="0"/>
          </a:p>
        </p:txBody>
      </p:sp>
      <p:cxnSp>
        <p:nvCxnSpPr>
          <p:cNvPr id="8" name="Straight Arrow Connector 7">
            <a:extLst>
              <a:ext uri="{FF2B5EF4-FFF2-40B4-BE49-F238E27FC236}">
                <a16:creationId xmlns:a16="http://schemas.microsoft.com/office/drawing/2014/main" id="{F1E9786D-A80F-D458-A21C-28AF6F733F3F}"/>
              </a:ext>
            </a:extLst>
          </p:cNvPr>
          <p:cNvCxnSpPr>
            <a:cxnSpLocks/>
          </p:cNvCxnSpPr>
          <p:nvPr/>
        </p:nvCxnSpPr>
        <p:spPr>
          <a:xfrm flipH="1">
            <a:off x="3437680" y="2558005"/>
            <a:ext cx="740780" cy="829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338000-EE57-7C66-EE8A-B4B9D1893212}"/>
              </a:ext>
            </a:extLst>
          </p:cNvPr>
          <p:cNvSpPr txBox="1"/>
          <p:nvPr/>
        </p:nvSpPr>
        <p:spPr>
          <a:xfrm>
            <a:off x="4178459" y="2102096"/>
            <a:ext cx="4734045" cy="1569660"/>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600" dirty="0">
                <a:highlight>
                  <a:srgbClr val="00FF00"/>
                </a:highlight>
              </a:rPr>
              <a:t>Adjectives </a:t>
            </a:r>
            <a:r>
              <a:rPr lang="en-US" sz="1600" dirty="0"/>
              <a:t>are employed to describe the facial features of the character, as well </a:t>
            </a:r>
            <a:r>
              <a:rPr lang="en-US" sz="1600" dirty="0">
                <a:highlight>
                  <a:srgbClr val="00FFFF"/>
                </a:highlight>
              </a:rPr>
              <a:t>the metaphor of his skin being ‘worn away’ </a:t>
            </a:r>
            <a:r>
              <a:rPr lang="en-US" sz="1600" dirty="0"/>
              <a:t>as if it is an item of clothing. A simile is employed to describe his skin as being like “ancient parchment”. </a:t>
            </a:r>
            <a:r>
              <a:rPr lang="en-US" sz="1600" dirty="0">
                <a:highlight>
                  <a:srgbClr val="C0C0C0"/>
                </a:highlight>
              </a:rPr>
              <a:t>An adverb </a:t>
            </a:r>
            <a:r>
              <a:rPr lang="en-US" sz="1600" dirty="0"/>
              <a:t>is used to describe the movement of his eyes.</a:t>
            </a:r>
            <a:endParaRPr lang="en-GB" sz="1600" dirty="0"/>
          </a:p>
        </p:txBody>
      </p:sp>
      <p:cxnSp>
        <p:nvCxnSpPr>
          <p:cNvPr id="11" name="Straight Arrow Connector 10">
            <a:extLst>
              <a:ext uri="{FF2B5EF4-FFF2-40B4-BE49-F238E27FC236}">
                <a16:creationId xmlns:a16="http://schemas.microsoft.com/office/drawing/2014/main" id="{D1DA1E8C-2B4E-7D88-66CF-DDC6CE0B9B50}"/>
              </a:ext>
            </a:extLst>
          </p:cNvPr>
          <p:cNvCxnSpPr>
            <a:cxnSpLocks/>
          </p:cNvCxnSpPr>
          <p:nvPr/>
        </p:nvCxnSpPr>
        <p:spPr>
          <a:xfrm flipH="1" flipV="1">
            <a:off x="3391382" y="4217044"/>
            <a:ext cx="787077" cy="136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C45CD14-7EAA-F8EF-038A-B5B8095A496C}"/>
              </a:ext>
            </a:extLst>
          </p:cNvPr>
          <p:cNvSpPr txBox="1"/>
          <p:nvPr/>
        </p:nvSpPr>
        <p:spPr>
          <a:xfrm>
            <a:off x="4178458" y="4127665"/>
            <a:ext cx="4734045" cy="1077218"/>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600" dirty="0">
                <a:highlight>
                  <a:srgbClr val="00FF00"/>
                </a:highlight>
              </a:rPr>
              <a:t>More adjectives </a:t>
            </a:r>
            <a:r>
              <a:rPr lang="en-US" sz="1600" dirty="0"/>
              <a:t>are employed to convey how his clothes seem to give a friendly mood, but in fact his </a:t>
            </a:r>
            <a:r>
              <a:rPr lang="en-US" sz="1600" dirty="0">
                <a:solidFill>
                  <a:schemeClr val="bg1"/>
                </a:solidFill>
                <a:highlight>
                  <a:srgbClr val="FF0000"/>
                </a:highlight>
              </a:rPr>
              <a:t>shrunken smile </a:t>
            </a:r>
            <a:r>
              <a:rPr lang="en-US" sz="1600" dirty="0"/>
              <a:t>(sibilance – a specific form of alliteration) conveys how he is not friendly at all. </a:t>
            </a:r>
            <a:endParaRPr lang="en-GB" sz="1600" dirty="0"/>
          </a:p>
        </p:txBody>
      </p:sp>
    </p:spTree>
    <p:extLst>
      <p:ext uri="{BB962C8B-B14F-4D97-AF65-F5344CB8AC3E}">
        <p14:creationId xmlns:p14="http://schemas.microsoft.com/office/powerpoint/2010/main" val="311174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C09F0BC-8F4F-AB38-4124-43F0601B9467}"/>
              </a:ext>
            </a:extLst>
          </p:cNvPr>
          <p:cNvGraphicFramePr>
            <a:graphicFrameLocks noGrp="1"/>
          </p:cNvGraphicFramePr>
          <p:nvPr>
            <p:extLst>
              <p:ext uri="{D42A27DB-BD31-4B8C-83A1-F6EECF244321}">
                <p14:modId xmlns:p14="http://schemas.microsoft.com/office/powerpoint/2010/main" val="478139493"/>
              </p:ext>
            </p:extLst>
          </p:nvPr>
        </p:nvGraphicFramePr>
        <p:xfrm>
          <a:off x="4849791" y="281696"/>
          <a:ext cx="4139463" cy="596205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57470">
                  <a:extLst>
                    <a:ext uri="{9D8B030D-6E8A-4147-A177-3AD203B41FA5}">
                      <a16:colId xmlns:a16="http://schemas.microsoft.com/office/drawing/2014/main" val="4125594373"/>
                    </a:ext>
                  </a:extLst>
                </a:gridCol>
                <a:gridCol w="2981993">
                  <a:extLst>
                    <a:ext uri="{9D8B030D-6E8A-4147-A177-3AD203B41FA5}">
                      <a16:colId xmlns:a16="http://schemas.microsoft.com/office/drawing/2014/main" val="577022508"/>
                    </a:ext>
                  </a:extLst>
                </a:gridCol>
              </a:tblGrid>
              <a:tr h="540515">
                <a:tc>
                  <a:txBody>
                    <a:bodyPr/>
                    <a:lstStyle/>
                    <a:p>
                      <a:r>
                        <a:rPr lang="en-GB" sz="1000" dirty="0"/>
                        <a:t>Type of character: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400" dirty="0"/>
                        <a:t>What does it 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1843654"/>
                  </a:ext>
                </a:extLst>
              </a:tr>
              <a:tr h="891251">
                <a:tc>
                  <a:txBody>
                    <a:bodyPr/>
                    <a:lstStyle/>
                    <a:p>
                      <a:r>
                        <a:rPr lang="en-GB" sz="1400" b="1" dirty="0"/>
                        <a:t>Protagonist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300" dirty="0"/>
                        <a:t>The protagonist is the main character – they could be the narrator or the character the narrator focuses on the most.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050343"/>
                  </a:ext>
                </a:extLst>
              </a:tr>
              <a:tr h="1086046">
                <a:tc>
                  <a:txBody>
                    <a:bodyPr/>
                    <a:lstStyle/>
                    <a:p>
                      <a:r>
                        <a:rPr lang="en-GB" sz="1400" b="1" dirty="0"/>
                        <a:t>Antagonist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300" dirty="0"/>
                        <a:t>Opposes the protagonist and is similar to a villain, although isn’t as hyperbolic or exaggerated in terms of personality. They are usually a bad or dishonest person, although this sometimes isn’t the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9996696"/>
                  </a:ext>
                </a:extLst>
              </a:tr>
              <a:tr h="1000532">
                <a:tc>
                  <a:txBody>
                    <a:bodyPr/>
                    <a:lstStyle/>
                    <a:p>
                      <a:r>
                        <a:rPr lang="en-GB" sz="1400" b="1" dirty="0"/>
                        <a:t>Confidante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300" dirty="0"/>
                        <a:t>Someone that the protagonist confides in. This helps readers to find out more about the protagonist's personality. </a:t>
                      </a:r>
                      <a:r>
                        <a:rPr lang="en-GB" sz="1300" dirty="0"/>
                        <a:t>They can help to bring the best out in the protagonist.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9010774"/>
                  </a:ext>
                </a:extLst>
              </a:tr>
              <a:tr h="918962">
                <a:tc>
                  <a:txBody>
                    <a:bodyPr/>
                    <a:lstStyle/>
                    <a:p>
                      <a:r>
                        <a:rPr lang="en-GB" sz="1400" b="1" dirty="0"/>
                        <a:t>Dynamic character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300" dirty="0"/>
                        <a:t>This type of character changes as the story progresses. Sometimes a good character may turn bad, or the other way around, but it is usually a permanent change.</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875843"/>
                  </a:ext>
                </a:extLst>
              </a:tr>
              <a:tr h="0">
                <a:tc>
                  <a:txBody>
                    <a:bodyPr/>
                    <a:lstStyle/>
                    <a:p>
                      <a:r>
                        <a:rPr lang="en-GB" sz="1400" b="1" dirty="0"/>
                        <a:t>Static/ stock character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300" dirty="0"/>
                        <a:t>A character that doesn't change and we learn little about them. They serve a purpose in terms of moving a plot (story) forward. They can sometimes be quite stereotypical or play a specific role, perhaps to make people laugh. </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6911040"/>
                  </a:ext>
                </a:extLst>
              </a:tr>
            </a:tbl>
          </a:graphicData>
        </a:graphic>
      </p:graphicFrame>
      <p:sp>
        <p:nvSpPr>
          <p:cNvPr id="5" name="TextBox 4">
            <a:extLst>
              <a:ext uri="{FF2B5EF4-FFF2-40B4-BE49-F238E27FC236}">
                <a16:creationId xmlns:a16="http://schemas.microsoft.com/office/drawing/2014/main" id="{5845A332-2F4D-04D7-709A-BEE5CE0D0606}"/>
              </a:ext>
            </a:extLst>
          </p:cNvPr>
          <p:cNvSpPr txBox="1"/>
          <p:nvPr/>
        </p:nvSpPr>
        <p:spPr>
          <a:xfrm>
            <a:off x="532435" y="281696"/>
            <a:ext cx="4039565" cy="206210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dirty="0"/>
              <a:t>Today you are going to write out a short description of one of your characters, focusing on your use of </a:t>
            </a:r>
            <a:r>
              <a:rPr lang="en-US" sz="1600" b="1" dirty="0"/>
              <a:t>language </a:t>
            </a:r>
            <a:r>
              <a:rPr lang="en-US" sz="1600" dirty="0"/>
              <a:t>for effect.</a:t>
            </a:r>
          </a:p>
          <a:p>
            <a:endParaRPr lang="en-US" sz="1600" dirty="0"/>
          </a:p>
          <a:p>
            <a:r>
              <a:rPr lang="en-US" sz="1600" b="1" dirty="0"/>
              <a:t>Choose one character from your story. </a:t>
            </a:r>
            <a:r>
              <a:rPr lang="en-US" sz="1600" dirty="0"/>
              <a:t>Remember that you will only need one or two characters for your story as it is only one chapter or section.</a:t>
            </a:r>
            <a:endParaRPr lang="en-GB" sz="1600" dirty="0"/>
          </a:p>
        </p:txBody>
      </p:sp>
      <p:sp>
        <p:nvSpPr>
          <p:cNvPr id="6" name="TextBox 5">
            <a:extLst>
              <a:ext uri="{FF2B5EF4-FFF2-40B4-BE49-F238E27FC236}">
                <a16:creationId xmlns:a16="http://schemas.microsoft.com/office/drawing/2014/main" id="{4BA1F20D-C7C0-B8AE-5F43-48D98C7DFF21}"/>
              </a:ext>
            </a:extLst>
          </p:cNvPr>
          <p:cNvSpPr txBox="1"/>
          <p:nvPr/>
        </p:nvSpPr>
        <p:spPr>
          <a:xfrm>
            <a:off x="532434" y="2523281"/>
            <a:ext cx="4039565"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b="1" dirty="0">
                <a:solidFill>
                  <a:srgbClr val="7030A0"/>
                </a:solidFill>
              </a:rPr>
              <a:t>Write out a short description of your character.</a:t>
            </a:r>
          </a:p>
          <a:p>
            <a:endParaRPr lang="en-US" dirty="0">
              <a:solidFill>
                <a:srgbClr val="7030A0"/>
              </a:solidFill>
            </a:endParaRPr>
          </a:p>
          <a:p>
            <a:r>
              <a:rPr lang="en-US" dirty="0">
                <a:solidFill>
                  <a:srgbClr val="7030A0"/>
                </a:solidFill>
              </a:rPr>
              <a:t>You could describe: their appearance, their clothes, their facial features, their height or size, their actions and mannerisms, how they make others think or feel, and so on.</a:t>
            </a:r>
            <a:endParaRPr lang="en-GB" dirty="0">
              <a:solidFill>
                <a:srgbClr val="7030A0"/>
              </a:solidFill>
            </a:endParaRPr>
          </a:p>
        </p:txBody>
      </p:sp>
      <p:graphicFrame>
        <p:nvGraphicFramePr>
          <p:cNvPr id="7" name="Table 6">
            <a:extLst>
              <a:ext uri="{FF2B5EF4-FFF2-40B4-BE49-F238E27FC236}">
                <a16:creationId xmlns:a16="http://schemas.microsoft.com/office/drawing/2014/main" id="{8E104F81-87EC-E715-2EFD-864DD8B6B948}"/>
              </a:ext>
            </a:extLst>
          </p:cNvPr>
          <p:cNvGraphicFramePr>
            <a:graphicFrameLocks noGrp="1"/>
          </p:cNvGraphicFramePr>
          <p:nvPr>
            <p:extLst>
              <p:ext uri="{D42A27DB-BD31-4B8C-83A1-F6EECF244321}">
                <p14:modId xmlns:p14="http://schemas.microsoft.com/office/powerpoint/2010/main" val="838429031"/>
              </p:ext>
            </p:extLst>
          </p:nvPr>
        </p:nvGraphicFramePr>
        <p:xfrm>
          <a:off x="532434" y="5011087"/>
          <a:ext cx="4039566" cy="741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449258">
                  <a:extLst>
                    <a:ext uri="{9D8B030D-6E8A-4147-A177-3AD203B41FA5}">
                      <a16:colId xmlns:a16="http://schemas.microsoft.com/office/drawing/2014/main" val="4039289392"/>
                    </a:ext>
                  </a:extLst>
                </a:gridCol>
                <a:gridCol w="590308">
                  <a:extLst>
                    <a:ext uri="{9D8B030D-6E8A-4147-A177-3AD203B41FA5}">
                      <a16:colId xmlns:a16="http://schemas.microsoft.com/office/drawing/2014/main" val="1146387314"/>
                    </a:ext>
                  </a:extLst>
                </a:gridCol>
              </a:tblGrid>
              <a:tr h="370840">
                <a:tc>
                  <a:txBody>
                    <a:bodyPr/>
                    <a:lstStyle/>
                    <a:p>
                      <a:r>
                        <a:rPr lang="en-US" sz="1400" dirty="0"/>
                        <a:t>Success criterion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58003079"/>
                  </a:ext>
                </a:extLst>
              </a:tr>
              <a:tr h="370840">
                <a:tc>
                  <a:txBody>
                    <a:bodyPr/>
                    <a:lstStyle/>
                    <a:p>
                      <a:r>
                        <a:rPr lang="en-US" sz="1400" dirty="0"/>
                        <a:t>Use language devices for effect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58394123"/>
                  </a:ext>
                </a:extLst>
              </a:tr>
            </a:tbl>
          </a:graphicData>
        </a:graphic>
      </p:graphicFrame>
    </p:spTree>
    <p:extLst>
      <p:ext uri="{BB962C8B-B14F-4D97-AF65-F5344CB8AC3E}">
        <p14:creationId xmlns:p14="http://schemas.microsoft.com/office/powerpoint/2010/main" val="119311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AFB4A60-B010-BE46-18BD-7ACDD0374B95}"/>
              </a:ext>
            </a:extLst>
          </p:cNvPr>
          <p:cNvSpPr>
            <a:spLocks noGrp="1"/>
          </p:cNvSpPr>
          <p:nvPr>
            <p:ph idx="1"/>
          </p:nvPr>
        </p:nvSpPr>
        <p:spPr>
          <a:xfrm>
            <a:off x="374008" y="263043"/>
            <a:ext cx="2589112" cy="241070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20000"/>
          </a:bodyPr>
          <a:lstStyle/>
          <a:p>
            <a:pPr marL="0" indent="0">
              <a:buNone/>
            </a:pPr>
            <a:r>
              <a:rPr lang="en-GB" sz="1600" b="1" dirty="0"/>
              <a:t>Simile</a:t>
            </a:r>
          </a:p>
          <a:p>
            <a:r>
              <a:rPr lang="en-GB" sz="1600" dirty="0"/>
              <a:t>Using </a:t>
            </a:r>
            <a:r>
              <a:rPr lang="en-GB" sz="1600" b="1" dirty="0"/>
              <a:t>like/as</a:t>
            </a:r>
            <a:r>
              <a:rPr lang="en-GB" sz="1600" dirty="0"/>
              <a:t> to compare one thing to another.</a:t>
            </a:r>
          </a:p>
          <a:p>
            <a:r>
              <a:rPr lang="en-GB" sz="1600" b="1" dirty="0"/>
              <a:t>The man was </a:t>
            </a:r>
            <a:r>
              <a:rPr lang="en-GB" sz="1600" b="1" u="sng" dirty="0"/>
              <a:t>as</a:t>
            </a:r>
            <a:r>
              <a:rPr lang="en-GB" sz="1600" b="1" dirty="0"/>
              <a:t> tall as a skyscraper.</a:t>
            </a:r>
            <a:endParaRPr lang="en-GB" sz="1600" dirty="0"/>
          </a:p>
          <a:p>
            <a:r>
              <a:rPr lang="en-GB" sz="1600" b="1" dirty="0"/>
              <a:t>She moved </a:t>
            </a:r>
            <a:r>
              <a:rPr lang="en-GB" sz="1600" b="1" u="sng" dirty="0"/>
              <a:t>like</a:t>
            </a:r>
            <a:r>
              <a:rPr lang="en-GB" sz="1600" b="1" dirty="0"/>
              <a:t> a snail!</a:t>
            </a:r>
          </a:p>
          <a:p>
            <a:pPr marL="0" indent="0">
              <a:buNone/>
            </a:pPr>
            <a:r>
              <a:rPr lang="en-GB" sz="1600" dirty="0"/>
              <a:t>Similes help readers to picture a particular object, person or place by </a:t>
            </a:r>
            <a:r>
              <a:rPr lang="en-GB" sz="1600" b="1" dirty="0"/>
              <a:t>comparing something they don’t know to something they do</a:t>
            </a:r>
            <a:r>
              <a:rPr lang="en-GB" sz="1600" dirty="0"/>
              <a:t>. They can also be used for </a:t>
            </a:r>
            <a:r>
              <a:rPr lang="en-GB" sz="1600" b="1" dirty="0"/>
              <a:t>exaggeration.</a:t>
            </a:r>
            <a:endParaRPr lang="en-GB" sz="1600" dirty="0"/>
          </a:p>
        </p:txBody>
      </p:sp>
      <p:sp>
        <p:nvSpPr>
          <p:cNvPr id="5" name="Content Placeholder 2">
            <a:extLst>
              <a:ext uri="{FF2B5EF4-FFF2-40B4-BE49-F238E27FC236}">
                <a16:creationId xmlns:a16="http://schemas.microsoft.com/office/drawing/2014/main" id="{870190DC-5ABD-3797-817F-AF989B97417F}"/>
              </a:ext>
            </a:extLst>
          </p:cNvPr>
          <p:cNvSpPr txBox="1">
            <a:spLocks/>
          </p:cNvSpPr>
          <p:nvPr/>
        </p:nvSpPr>
        <p:spPr>
          <a:xfrm>
            <a:off x="3330494" y="263043"/>
            <a:ext cx="2483011" cy="241070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Metaphor</a:t>
            </a:r>
          </a:p>
          <a:p>
            <a:r>
              <a:rPr lang="en-GB" sz="1600" dirty="0"/>
              <a:t>Transforming one thing into another.</a:t>
            </a:r>
          </a:p>
          <a:p>
            <a:r>
              <a:rPr lang="en-GB" sz="1600" b="1" dirty="0"/>
              <a:t>He </a:t>
            </a:r>
            <a:r>
              <a:rPr lang="en-GB" sz="1600" b="1" u="sng" dirty="0"/>
              <a:t>was</a:t>
            </a:r>
            <a:r>
              <a:rPr lang="en-GB" sz="1600" b="1" dirty="0"/>
              <a:t> a </a:t>
            </a:r>
            <a:r>
              <a:rPr lang="en-GB" sz="1600" b="1" i="1" dirty="0"/>
              <a:t>monster truck</a:t>
            </a:r>
            <a:r>
              <a:rPr lang="en-GB" sz="1600" b="1" dirty="0"/>
              <a:t> on the football field.</a:t>
            </a:r>
            <a:endParaRPr lang="en-GB" sz="1600" dirty="0"/>
          </a:p>
          <a:p>
            <a:r>
              <a:rPr lang="en-GB" sz="1600" b="1" dirty="0"/>
              <a:t>She </a:t>
            </a:r>
            <a:r>
              <a:rPr lang="en-GB" sz="1600" b="1" u="sng" dirty="0"/>
              <a:t>is</a:t>
            </a:r>
            <a:r>
              <a:rPr lang="en-GB" sz="1600" b="1" dirty="0"/>
              <a:t> </a:t>
            </a:r>
            <a:r>
              <a:rPr lang="en-GB" sz="1600" b="1" i="1" dirty="0"/>
              <a:t>over the moon</a:t>
            </a:r>
            <a:r>
              <a:rPr lang="en-GB" sz="1600" b="1" dirty="0"/>
              <a:t> about her exam results.</a:t>
            </a:r>
          </a:p>
          <a:p>
            <a:pPr marL="0" indent="0">
              <a:buNone/>
            </a:pPr>
            <a:r>
              <a:rPr lang="en-GB" sz="1600" dirty="0"/>
              <a:t>Metaphors help readers to picture a particular object, person or place by </a:t>
            </a:r>
            <a:r>
              <a:rPr lang="en-GB" sz="1600" b="1" dirty="0"/>
              <a:t>transforming them into something they understand better</a:t>
            </a:r>
            <a:r>
              <a:rPr lang="en-GB" sz="1600" dirty="0"/>
              <a:t>. They can also be used for </a:t>
            </a:r>
            <a:r>
              <a:rPr lang="en-GB" sz="1600" b="1" dirty="0"/>
              <a:t>exaggeration.</a:t>
            </a:r>
            <a:endParaRPr lang="en-GB" sz="1600" dirty="0"/>
          </a:p>
        </p:txBody>
      </p:sp>
      <p:sp>
        <p:nvSpPr>
          <p:cNvPr id="6" name="Content Placeholder 2">
            <a:extLst>
              <a:ext uri="{FF2B5EF4-FFF2-40B4-BE49-F238E27FC236}">
                <a16:creationId xmlns:a16="http://schemas.microsoft.com/office/drawing/2014/main" id="{7A34395D-3217-7324-2C41-CAE6227EA87C}"/>
              </a:ext>
            </a:extLst>
          </p:cNvPr>
          <p:cNvSpPr txBox="1">
            <a:spLocks/>
          </p:cNvSpPr>
          <p:nvPr/>
        </p:nvSpPr>
        <p:spPr>
          <a:xfrm>
            <a:off x="6180879" y="263043"/>
            <a:ext cx="2483011" cy="241070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Personification</a:t>
            </a:r>
          </a:p>
          <a:p>
            <a:r>
              <a:rPr lang="en-GB" sz="1600" dirty="0"/>
              <a:t>This is a type of metaphor, where something </a:t>
            </a:r>
            <a:r>
              <a:rPr lang="en-GB" sz="1600" b="1" dirty="0"/>
              <a:t>non-human </a:t>
            </a:r>
            <a:r>
              <a:rPr lang="en-GB" sz="1600" dirty="0"/>
              <a:t>is described in a </a:t>
            </a:r>
            <a:r>
              <a:rPr lang="en-GB" sz="1600" b="1" dirty="0"/>
              <a:t>human way</a:t>
            </a:r>
            <a:r>
              <a:rPr lang="en-GB" sz="1600" dirty="0"/>
              <a:t>.</a:t>
            </a:r>
          </a:p>
          <a:p>
            <a:r>
              <a:rPr lang="en-GB" sz="1600" b="1" dirty="0"/>
              <a:t>The wind </a:t>
            </a:r>
            <a:r>
              <a:rPr lang="en-GB" sz="1600" b="1" u="sng" dirty="0"/>
              <a:t>whistled</a:t>
            </a:r>
            <a:r>
              <a:rPr lang="en-GB" sz="1600" b="1" dirty="0"/>
              <a:t> past his face.</a:t>
            </a:r>
            <a:endParaRPr lang="en-GB" sz="1600" dirty="0"/>
          </a:p>
          <a:p>
            <a:r>
              <a:rPr lang="en-GB" sz="1600" b="1" dirty="0"/>
              <a:t>The trees </a:t>
            </a:r>
            <a:r>
              <a:rPr lang="en-GB" sz="1600" b="1" u="sng" dirty="0"/>
              <a:t>danced</a:t>
            </a:r>
            <a:r>
              <a:rPr lang="en-GB" sz="1600" b="1" dirty="0"/>
              <a:t> in the breeze.</a:t>
            </a:r>
          </a:p>
          <a:p>
            <a:pPr marL="0" indent="0">
              <a:buNone/>
            </a:pPr>
            <a:endParaRPr lang="en-GB" sz="1600" b="1" dirty="0"/>
          </a:p>
          <a:p>
            <a:pPr marL="0" indent="0">
              <a:buNone/>
            </a:pPr>
            <a:r>
              <a:rPr lang="en-GB" sz="1600" dirty="0"/>
              <a:t>Personification can help bring objects and places to life and help build a mood or atmosphere in a story. You could use personification to describe your character’s clothes or how their facial features move. </a:t>
            </a:r>
          </a:p>
          <a:p>
            <a:pPr marL="0" indent="0">
              <a:buNone/>
            </a:pPr>
            <a:endParaRPr lang="en-GB" sz="1600" dirty="0"/>
          </a:p>
        </p:txBody>
      </p:sp>
      <p:sp>
        <p:nvSpPr>
          <p:cNvPr id="7" name="Content Placeholder 2">
            <a:extLst>
              <a:ext uri="{FF2B5EF4-FFF2-40B4-BE49-F238E27FC236}">
                <a16:creationId xmlns:a16="http://schemas.microsoft.com/office/drawing/2014/main" id="{016D0E2D-0A3E-8BFB-56DB-CA3E4041CD6A}"/>
              </a:ext>
            </a:extLst>
          </p:cNvPr>
          <p:cNvSpPr txBox="1">
            <a:spLocks/>
          </p:cNvSpPr>
          <p:nvPr/>
        </p:nvSpPr>
        <p:spPr>
          <a:xfrm>
            <a:off x="374008" y="3350871"/>
            <a:ext cx="2589112" cy="241070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t>Alliteration</a:t>
            </a:r>
          </a:p>
          <a:p>
            <a:r>
              <a:rPr lang="en-GB" sz="1600" dirty="0"/>
              <a:t>This where a number of words begin with the same letter or sound.</a:t>
            </a:r>
          </a:p>
          <a:p>
            <a:r>
              <a:rPr lang="en-GB" sz="1600" b="1" dirty="0"/>
              <a:t>The </a:t>
            </a:r>
            <a:r>
              <a:rPr lang="en-GB" sz="1600" b="1" u="sng" dirty="0"/>
              <a:t>a</a:t>
            </a:r>
            <a:r>
              <a:rPr lang="en-GB" sz="1600" b="1" dirty="0"/>
              <a:t>ngry, </a:t>
            </a:r>
            <a:r>
              <a:rPr lang="en-GB" sz="1600" b="1" u="sng" dirty="0"/>
              <a:t>a</a:t>
            </a:r>
            <a:r>
              <a:rPr lang="en-GB" sz="1600" b="1" dirty="0"/>
              <a:t>ggressive </a:t>
            </a:r>
            <a:r>
              <a:rPr lang="en-GB" sz="1600" b="1" u="sng" dirty="0"/>
              <a:t>a</a:t>
            </a:r>
            <a:r>
              <a:rPr lang="en-GB" sz="1600" b="1" dirty="0"/>
              <a:t>ardvark </a:t>
            </a:r>
            <a:r>
              <a:rPr lang="en-GB" sz="1600" b="1" u="sng" dirty="0"/>
              <a:t>ate</a:t>
            </a:r>
            <a:r>
              <a:rPr lang="en-GB" sz="1600" b="1" dirty="0"/>
              <a:t> </a:t>
            </a:r>
            <a:r>
              <a:rPr lang="en-GB" sz="1600" b="1" u="sng" dirty="0"/>
              <a:t>a</a:t>
            </a:r>
            <a:r>
              <a:rPr lang="en-GB" sz="1600" b="1" dirty="0"/>
              <a:t>ll the </a:t>
            </a:r>
            <a:r>
              <a:rPr lang="en-GB" sz="1600" b="1" u="sng" dirty="0"/>
              <a:t>a</a:t>
            </a:r>
            <a:r>
              <a:rPr lang="en-GB" sz="1600" b="1" dirty="0"/>
              <a:t>pricots.</a:t>
            </a:r>
            <a:endParaRPr lang="en-GB" sz="1600" dirty="0"/>
          </a:p>
          <a:p>
            <a:r>
              <a:rPr lang="en-GB" sz="1600" b="1" dirty="0"/>
              <a:t>Mr </a:t>
            </a:r>
            <a:r>
              <a:rPr lang="en-GB" sz="1600" b="1" u="sng" dirty="0"/>
              <a:t>W</a:t>
            </a:r>
            <a:r>
              <a:rPr lang="en-GB" sz="1600" b="1" dirty="0"/>
              <a:t> </a:t>
            </a:r>
            <a:r>
              <a:rPr lang="en-GB" sz="1600" b="1" u="sng" dirty="0"/>
              <a:t>w</a:t>
            </a:r>
            <a:r>
              <a:rPr lang="en-GB" sz="1600" b="1" dirty="0"/>
              <a:t>rote </a:t>
            </a:r>
            <a:r>
              <a:rPr lang="en-GB" sz="1600" b="1" u="sng" dirty="0"/>
              <a:t>w</a:t>
            </a:r>
            <a:r>
              <a:rPr lang="en-GB" sz="1600" b="1" dirty="0"/>
              <a:t>ildly on the </a:t>
            </a:r>
            <a:r>
              <a:rPr lang="en-GB" sz="1600" b="1" u="sng" dirty="0"/>
              <a:t>w</a:t>
            </a:r>
            <a:r>
              <a:rPr lang="en-GB" sz="1600" b="1" dirty="0"/>
              <a:t>hiteboard.</a:t>
            </a:r>
          </a:p>
          <a:p>
            <a:pPr marL="0" indent="0">
              <a:buNone/>
            </a:pPr>
            <a:r>
              <a:rPr lang="en-GB" sz="1600" dirty="0"/>
              <a:t>Alliteration creates a memorable sound in the readers’ head that means they notice that particular line more or they can remember it quite well. </a:t>
            </a:r>
            <a:r>
              <a:rPr lang="en-GB" sz="1600" b="1" dirty="0"/>
              <a:t>This means it can be used to emphasise a particular point, idea or feeling</a:t>
            </a:r>
            <a:r>
              <a:rPr lang="en-GB" sz="1600" dirty="0"/>
              <a:t>.</a:t>
            </a:r>
          </a:p>
          <a:p>
            <a:pPr marL="0" indent="0">
              <a:buFont typeface="Arial" panose="020B0604020202020204" pitchFamily="34" charset="0"/>
              <a:buNone/>
            </a:pPr>
            <a:endParaRPr lang="en-GB" sz="1600" dirty="0"/>
          </a:p>
        </p:txBody>
      </p:sp>
      <p:sp>
        <p:nvSpPr>
          <p:cNvPr id="8" name="Content Placeholder 2">
            <a:extLst>
              <a:ext uri="{FF2B5EF4-FFF2-40B4-BE49-F238E27FC236}">
                <a16:creationId xmlns:a16="http://schemas.microsoft.com/office/drawing/2014/main" id="{1EE56C70-14E4-6266-6675-2CE64F9A2824}"/>
              </a:ext>
            </a:extLst>
          </p:cNvPr>
          <p:cNvSpPr txBox="1">
            <a:spLocks/>
          </p:cNvSpPr>
          <p:nvPr/>
        </p:nvSpPr>
        <p:spPr>
          <a:xfrm>
            <a:off x="3330494" y="3350871"/>
            <a:ext cx="2483011" cy="241070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Adjectives and Adverbs</a:t>
            </a:r>
          </a:p>
          <a:p>
            <a:r>
              <a:rPr lang="en-GB" sz="1600" dirty="0"/>
              <a:t>Adjectives are words that </a:t>
            </a:r>
            <a:r>
              <a:rPr lang="en-GB" sz="1600" b="1" dirty="0"/>
              <a:t>describe </a:t>
            </a:r>
            <a:r>
              <a:rPr lang="en-GB" sz="1600" b="1" u="sng" dirty="0"/>
              <a:t>nouns</a:t>
            </a:r>
            <a:r>
              <a:rPr lang="en-GB" sz="1600" b="1" dirty="0"/>
              <a:t>. E.g. tall, short, wide, skinny, ugly, beautiful, amazing, spectacular, boring, etc.</a:t>
            </a:r>
          </a:p>
          <a:p>
            <a:r>
              <a:rPr lang="en-GB" sz="1600" dirty="0"/>
              <a:t>Adverbs are words that describe </a:t>
            </a:r>
            <a:r>
              <a:rPr lang="en-GB" sz="1600" b="1" dirty="0"/>
              <a:t>verbs. </a:t>
            </a:r>
            <a:r>
              <a:rPr lang="en-GB" sz="1600" dirty="0"/>
              <a:t>E.g. quickly, amazingly, powerfully, slowly, shockingly. They usually end in </a:t>
            </a:r>
            <a:r>
              <a:rPr lang="en-GB" sz="1600" u="sng" dirty="0" err="1"/>
              <a:t>ly</a:t>
            </a:r>
            <a:r>
              <a:rPr lang="en-GB" sz="1600" dirty="0"/>
              <a:t>.</a:t>
            </a:r>
          </a:p>
          <a:p>
            <a:endParaRPr lang="en-GB" sz="1600" dirty="0"/>
          </a:p>
          <a:p>
            <a:pPr marL="0" indent="0">
              <a:buNone/>
            </a:pPr>
            <a:r>
              <a:rPr lang="en-GB" sz="1600" dirty="0"/>
              <a:t>These are both used to add to </a:t>
            </a:r>
            <a:r>
              <a:rPr lang="en-GB" sz="1600" b="1" dirty="0"/>
              <a:t>descriptions </a:t>
            </a:r>
            <a:r>
              <a:rPr lang="en-GB" sz="1600" dirty="0"/>
              <a:t>and help </a:t>
            </a:r>
            <a:r>
              <a:rPr lang="en-GB" sz="1600" b="1" dirty="0"/>
              <a:t>build specific images or feelings in the readers’ heads. They can be used to build mood and atmosphere as well. </a:t>
            </a:r>
          </a:p>
          <a:p>
            <a:pPr marL="0" indent="0">
              <a:buNone/>
            </a:pPr>
            <a:endParaRPr lang="en-GB" sz="1600" dirty="0"/>
          </a:p>
        </p:txBody>
      </p:sp>
      <p:sp>
        <p:nvSpPr>
          <p:cNvPr id="9" name="Content Placeholder 2">
            <a:extLst>
              <a:ext uri="{FF2B5EF4-FFF2-40B4-BE49-F238E27FC236}">
                <a16:creationId xmlns:a16="http://schemas.microsoft.com/office/drawing/2014/main" id="{04876E5F-A904-A788-89FC-ED44A3B8C30B}"/>
              </a:ext>
            </a:extLst>
          </p:cNvPr>
          <p:cNvSpPr txBox="1">
            <a:spLocks/>
          </p:cNvSpPr>
          <p:nvPr/>
        </p:nvSpPr>
        <p:spPr>
          <a:xfrm>
            <a:off x="6180879" y="3350871"/>
            <a:ext cx="2483011" cy="241070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Repetition</a:t>
            </a:r>
          </a:p>
          <a:p>
            <a:r>
              <a:rPr lang="en-GB" sz="1600" dirty="0"/>
              <a:t>Repetition is where you repeat a word, phrase or idea again and again. </a:t>
            </a:r>
          </a:p>
          <a:p>
            <a:r>
              <a:rPr lang="en-GB" sz="1600" dirty="0"/>
              <a:t>E.g. “Run! Run! Run!” she shouted at him.</a:t>
            </a:r>
          </a:p>
          <a:p>
            <a:endParaRPr lang="en-GB" sz="1600" dirty="0"/>
          </a:p>
          <a:p>
            <a:pPr marL="0" indent="0">
              <a:buNone/>
            </a:pPr>
            <a:r>
              <a:rPr lang="en-GB" sz="1600" dirty="0"/>
              <a:t>Repetition helps to stick an idea in the readers’ heads or helps to </a:t>
            </a:r>
            <a:r>
              <a:rPr lang="en-GB" sz="1600" b="1" dirty="0"/>
              <a:t>emphasise a particular idea or feeling</a:t>
            </a:r>
            <a:r>
              <a:rPr lang="en-GB" sz="1600" dirty="0"/>
              <a:t>.</a:t>
            </a:r>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val="159808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58A4-50B1-623E-712A-617A7448774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Peer assessment</a:t>
            </a:r>
            <a:endParaRPr lang="en-GB" dirty="0"/>
          </a:p>
        </p:txBody>
      </p:sp>
      <p:sp>
        <p:nvSpPr>
          <p:cNvPr id="3" name="Content Placeholder 2">
            <a:extLst>
              <a:ext uri="{FF2B5EF4-FFF2-40B4-BE49-F238E27FC236}">
                <a16:creationId xmlns:a16="http://schemas.microsoft.com/office/drawing/2014/main" id="{0597507D-30BA-62CB-D3D5-3102084684E2}"/>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lstStyle/>
          <a:p>
            <a:pPr marL="0" indent="0">
              <a:buNone/>
            </a:pPr>
            <a:r>
              <a:rPr lang="en-US" dirty="0">
                <a:solidFill>
                  <a:srgbClr val="7030A0"/>
                </a:solidFill>
              </a:rPr>
              <a:t>Swap character descriptions with another student.</a:t>
            </a:r>
          </a:p>
          <a:p>
            <a:pPr marL="0" indent="0">
              <a:buNone/>
            </a:pPr>
            <a:endParaRPr lang="en-US" dirty="0">
              <a:solidFill>
                <a:srgbClr val="7030A0"/>
              </a:solidFill>
            </a:endParaRPr>
          </a:p>
          <a:p>
            <a:pPr marL="0" indent="0">
              <a:buNone/>
            </a:pPr>
            <a:r>
              <a:rPr lang="en-US" b="1" dirty="0">
                <a:solidFill>
                  <a:srgbClr val="7030A0"/>
                </a:solidFill>
              </a:rPr>
              <a:t>What did they do well?</a:t>
            </a:r>
          </a:p>
          <a:p>
            <a:pPr marL="0" indent="0">
              <a:buNone/>
            </a:pPr>
            <a:r>
              <a:rPr lang="en-US" i="1" dirty="0">
                <a:solidFill>
                  <a:srgbClr val="7030A0"/>
                </a:solidFill>
              </a:rPr>
              <a:t>Example: You included adjectives to describe your character.</a:t>
            </a:r>
            <a:endParaRPr lang="en-US" dirty="0">
              <a:solidFill>
                <a:srgbClr val="7030A0"/>
              </a:solidFill>
            </a:endParaRPr>
          </a:p>
          <a:p>
            <a:pPr marL="0" indent="0">
              <a:buNone/>
            </a:pPr>
            <a:r>
              <a:rPr lang="en-US" b="1" dirty="0">
                <a:solidFill>
                  <a:srgbClr val="7030A0"/>
                </a:solidFill>
              </a:rPr>
              <a:t>What could they improve on?</a:t>
            </a:r>
          </a:p>
          <a:p>
            <a:pPr marL="0" indent="0">
              <a:buNone/>
            </a:pPr>
            <a:r>
              <a:rPr lang="en-US" i="1" dirty="0">
                <a:solidFill>
                  <a:srgbClr val="7030A0"/>
                </a:solidFill>
              </a:rPr>
              <a:t>Example: Use metaphors to convey how the character appears to us. </a:t>
            </a:r>
            <a:endParaRPr lang="en-GB" i="1" dirty="0">
              <a:solidFill>
                <a:srgbClr val="7030A0"/>
              </a:solidFill>
            </a:endParaRPr>
          </a:p>
        </p:txBody>
      </p:sp>
    </p:spTree>
    <p:extLst>
      <p:ext uri="{BB962C8B-B14F-4D97-AF65-F5344CB8AC3E}">
        <p14:creationId xmlns:p14="http://schemas.microsoft.com/office/powerpoint/2010/main" val="412260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6ABC-4CE5-4E00-BCCB-02F350523E73}"/>
              </a:ext>
            </a:extLst>
          </p:cNvPr>
          <p:cNvSpPr>
            <a:spLocks noGrp="1"/>
          </p:cNvSpPr>
          <p:nvPr>
            <p:ph type="title"/>
          </p:nvPr>
        </p:nvSpPr>
        <p:spPr>
          <a:xfrm>
            <a:off x="3724073" y="208162"/>
            <a:ext cx="4939868" cy="706229"/>
          </a:xfrm>
        </p:spPr>
        <p:txBody>
          <a:bodyPr anchor="b">
            <a:normAutofit/>
          </a:bodyPr>
          <a:lstStyle/>
          <a:p>
            <a:r>
              <a:rPr lang="en-GB" sz="4100"/>
              <a:t>Plenary: Paper Soccer</a:t>
            </a:r>
          </a:p>
        </p:txBody>
      </p:sp>
      <p:pic>
        <p:nvPicPr>
          <p:cNvPr id="10" name="Content Placeholder 6">
            <a:extLst>
              <a:ext uri="{FF2B5EF4-FFF2-40B4-BE49-F238E27FC236}">
                <a16:creationId xmlns:a16="http://schemas.microsoft.com/office/drawing/2014/main" id="{07696ED1-AD1F-433B-ABBA-8F1C64072ECB}"/>
              </a:ext>
            </a:extLst>
          </p:cNvPr>
          <p:cNvPicPr>
            <a:picLocks noChangeAspect="1"/>
          </p:cNvPicPr>
          <p:nvPr/>
        </p:nvPicPr>
        <p:blipFill rotWithShape="1">
          <a:blip r:embed="rId2">
            <a:extLst>
              <a:ext uri="{28A0092B-C50C-407E-A947-70E740481C1C}">
                <a14:useLocalDpi xmlns:a14="http://schemas.microsoft.com/office/drawing/2010/main" val="0"/>
              </a:ext>
            </a:extLst>
          </a:blip>
          <a:srcRect l="2048" r="22622" b="-1"/>
          <a:stretch/>
        </p:blipFill>
        <p:spPr>
          <a:xfrm>
            <a:off x="20" y="10"/>
            <a:ext cx="3476673"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0C6DDCDD-DCE1-4E0F-BA80-C8ECF85E5B16}"/>
              </a:ext>
            </a:extLst>
          </p:cNvPr>
          <p:cNvSpPr>
            <a:spLocks noGrp="1"/>
          </p:cNvSpPr>
          <p:nvPr>
            <p:ph idx="1"/>
          </p:nvPr>
        </p:nvSpPr>
        <p:spPr>
          <a:xfrm>
            <a:off x="3706776" y="1042738"/>
            <a:ext cx="4939867" cy="2795336"/>
          </a:xfrm>
          <a:solidFill>
            <a:schemeClr val="bg1"/>
          </a:solidFill>
          <a:ln w="38100">
            <a:solidFill>
              <a:schemeClr val="accent1"/>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US" sz="1700" dirty="0"/>
              <a:t>In pairs, you will play a game of ‘paper soccer’.</a:t>
            </a:r>
          </a:p>
          <a:p>
            <a:pPr marL="0" indent="0">
              <a:buNone/>
            </a:pPr>
            <a:r>
              <a:rPr lang="en-US" sz="1700" dirty="0"/>
              <a:t>Each person takes a turn to draw a line from the centre dot either horizontal, vertical or diagonally one space.</a:t>
            </a:r>
          </a:p>
          <a:p>
            <a:pPr marL="0" indent="0">
              <a:buNone/>
            </a:pPr>
            <a:r>
              <a:rPr lang="en-US" sz="1700" dirty="0"/>
              <a:t>The next person then moves the line one space in those directions.</a:t>
            </a:r>
          </a:p>
          <a:p>
            <a:pPr marL="0" indent="0">
              <a:buNone/>
            </a:pPr>
            <a:r>
              <a:rPr lang="en-US" sz="1700" dirty="0"/>
              <a:t>The first person to get the ball into the other person’s goal wins!</a:t>
            </a:r>
          </a:p>
          <a:p>
            <a:pPr marL="0" indent="0">
              <a:buNone/>
            </a:pPr>
            <a:r>
              <a:rPr lang="en-US" sz="1700" b="1" dirty="0"/>
              <a:t>Before every go, you have to state one thing you’ve learnt from today’s lesson</a:t>
            </a:r>
          </a:p>
        </p:txBody>
      </p:sp>
      <p:sp>
        <p:nvSpPr>
          <p:cNvPr id="11" name="Content Placeholder 2">
            <a:extLst>
              <a:ext uri="{FF2B5EF4-FFF2-40B4-BE49-F238E27FC236}">
                <a16:creationId xmlns:a16="http://schemas.microsoft.com/office/drawing/2014/main" id="{EA144E8C-1F0E-41D5-BA5E-7EFC5F661D15}"/>
              </a:ext>
            </a:extLst>
          </p:cNvPr>
          <p:cNvSpPr txBox="1">
            <a:spLocks/>
          </p:cNvSpPr>
          <p:nvPr/>
        </p:nvSpPr>
        <p:spPr>
          <a:xfrm>
            <a:off x="3724073" y="4086736"/>
            <a:ext cx="4939867" cy="2257398"/>
          </a:xfrm>
          <a:prstGeom prst="rect">
            <a:avLst/>
          </a:prstGeom>
          <a:solidFill>
            <a:schemeClr val="accent4">
              <a:lumMod val="20000"/>
              <a:lumOff val="80000"/>
              <a:alpha val="99000"/>
            </a:schemeClr>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FF0000"/>
                </a:solidFill>
              </a:rPr>
              <a:t>To describe a character using language</a:t>
            </a:r>
          </a:p>
          <a:p>
            <a:pPr marL="0" indent="0">
              <a:buNone/>
            </a:pPr>
            <a:r>
              <a:rPr lang="en-GB" sz="2000" dirty="0">
                <a:solidFill>
                  <a:schemeClr val="accent2">
                    <a:lumMod val="50000"/>
                  </a:schemeClr>
                </a:solidFill>
              </a:rPr>
              <a:t>To analyse the effects of language devices on readers</a:t>
            </a:r>
          </a:p>
          <a:p>
            <a:pPr marL="0" indent="0">
              <a:buNone/>
            </a:pPr>
            <a:r>
              <a:rPr lang="en-GB" sz="2000" dirty="0">
                <a:solidFill>
                  <a:srgbClr val="00B050"/>
                </a:solidFill>
              </a:rPr>
              <a:t>To evaluate the effectiveness of our own character descriptions using success criteria</a:t>
            </a:r>
          </a:p>
        </p:txBody>
      </p:sp>
    </p:spTree>
    <p:extLst>
      <p:ext uri="{BB962C8B-B14F-4D97-AF65-F5344CB8AC3E}">
        <p14:creationId xmlns:p14="http://schemas.microsoft.com/office/powerpoint/2010/main" val="6676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A442-CB47-3602-5541-179454DFCB8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F84D370F-2536-8E89-31E1-C5878406046D}"/>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4000" dirty="0">
                <a:solidFill>
                  <a:srgbClr val="FF0000"/>
                </a:solidFill>
              </a:rPr>
              <a:t>To describe a character using language</a:t>
            </a:r>
          </a:p>
          <a:p>
            <a:pPr marL="0" indent="0">
              <a:buNone/>
            </a:pPr>
            <a:r>
              <a:rPr lang="en-GB" sz="4000" dirty="0">
                <a:solidFill>
                  <a:schemeClr val="accent2">
                    <a:lumMod val="50000"/>
                  </a:schemeClr>
                </a:solidFill>
              </a:rPr>
              <a:t>To analyse the effects of language devices on readers</a:t>
            </a:r>
          </a:p>
          <a:p>
            <a:pPr marL="0" indent="0">
              <a:buNone/>
            </a:pPr>
            <a:r>
              <a:rPr lang="en-GB" sz="4000" dirty="0">
                <a:solidFill>
                  <a:srgbClr val="00B050"/>
                </a:solidFill>
              </a:rPr>
              <a:t>To evaluate the effectiveness of our own character descriptions using success criteria</a:t>
            </a:r>
          </a:p>
          <a:p>
            <a:pPr marL="0" indent="0">
              <a:buNone/>
            </a:pPr>
            <a:endParaRPr lang="en-GB" sz="4000" dirty="0"/>
          </a:p>
        </p:txBody>
      </p:sp>
    </p:spTree>
    <p:extLst>
      <p:ext uri="{BB962C8B-B14F-4D97-AF65-F5344CB8AC3E}">
        <p14:creationId xmlns:p14="http://schemas.microsoft.com/office/powerpoint/2010/main" val="202150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white dress and hat sitting in a field of flowers&#10;&#10;AI-generated content may be incorrect.">
            <a:extLst>
              <a:ext uri="{FF2B5EF4-FFF2-40B4-BE49-F238E27FC236}">
                <a16:creationId xmlns:a16="http://schemas.microsoft.com/office/drawing/2014/main" id="{B3815495-918F-29A9-D8DA-C487CC79C560}"/>
              </a:ext>
            </a:extLst>
          </p:cNvPr>
          <p:cNvPicPr>
            <a:picLocks noChangeAspect="1"/>
          </p:cNvPicPr>
          <p:nvPr/>
        </p:nvPicPr>
        <p:blipFill>
          <a:blip r:embed="rId2">
            <a:extLst>
              <a:ext uri="{28A0092B-C50C-407E-A947-70E740481C1C}">
                <a14:useLocalDpi xmlns:a14="http://schemas.microsoft.com/office/drawing/2010/main" val="0"/>
              </a:ext>
            </a:extLst>
          </a:blip>
          <a:srcRect l="4617" r="6313"/>
          <a:stretch/>
        </p:blipFill>
        <p:spPr>
          <a:xfrm>
            <a:off x="0" y="0"/>
            <a:ext cx="9155575" cy="6858000"/>
          </a:xfrm>
          <a:prstGeom prst="rect">
            <a:avLst/>
          </a:prstGeom>
        </p:spPr>
      </p:pic>
    </p:spTree>
    <p:extLst>
      <p:ext uri="{BB962C8B-B14F-4D97-AF65-F5344CB8AC3E}">
        <p14:creationId xmlns:p14="http://schemas.microsoft.com/office/powerpoint/2010/main" val="417983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7EAA6-A936-A12D-CE42-6053BAB42B1E}"/>
            </a:ext>
          </a:extLst>
        </p:cNvPr>
        <p:cNvGrpSpPr/>
        <p:nvPr/>
      </p:nvGrpSpPr>
      <p:grpSpPr>
        <a:xfrm>
          <a:off x="0" y="0"/>
          <a:ext cx="0" cy="0"/>
          <a:chOff x="0" y="0"/>
          <a:chExt cx="0" cy="0"/>
        </a:xfrm>
      </p:grpSpPr>
      <p:pic>
        <p:nvPicPr>
          <p:cNvPr id="3" name="Picture 2" descr="A person wearing a red hat and sweater&#10;&#10;AI-generated content may be incorrect.">
            <a:extLst>
              <a:ext uri="{FF2B5EF4-FFF2-40B4-BE49-F238E27FC236}">
                <a16:creationId xmlns:a16="http://schemas.microsoft.com/office/drawing/2014/main" id="{A71CF916-173F-87EC-1FB4-D3ED3AADBC52}"/>
              </a:ext>
            </a:extLst>
          </p:cNvPr>
          <p:cNvPicPr>
            <a:picLocks noChangeAspect="1"/>
          </p:cNvPicPr>
          <p:nvPr/>
        </p:nvPicPr>
        <p:blipFill>
          <a:blip r:embed="rId2">
            <a:extLst>
              <a:ext uri="{28A0092B-C50C-407E-A947-70E740481C1C}">
                <a14:useLocalDpi xmlns:a14="http://schemas.microsoft.com/office/drawing/2010/main" val="0"/>
              </a:ext>
            </a:extLst>
          </a:blip>
          <a:srcRect r="5843"/>
          <a:stretch/>
        </p:blipFill>
        <p:spPr>
          <a:xfrm>
            <a:off x="1" y="0"/>
            <a:ext cx="9144000" cy="6858000"/>
          </a:xfrm>
          <a:prstGeom prst="rect">
            <a:avLst/>
          </a:prstGeom>
        </p:spPr>
      </p:pic>
    </p:spTree>
    <p:extLst>
      <p:ext uri="{BB962C8B-B14F-4D97-AF65-F5344CB8AC3E}">
        <p14:creationId xmlns:p14="http://schemas.microsoft.com/office/powerpoint/2010/main" val="138089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F2EE0F-D5A5-8891-5AD3-D65018B4D29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looking out a window&#10;&#10;AI-generated content may be incorrect.">
            <a:extLst>
              <a:ext uri="{FF2B5EF4-FFF2-40B4-BE49-F238E27FC236}">
                <a16:creationId xmlns:a16="http://schemas.microsoft.com/office/drawing/2014/main" id="{B758BDB6-CAA1-E3B4-33A9-FE50B96887B9}"/>
              </a:ext>
            </a:extLst>
          </p:cNvPr>
          <p:cNvPicPr>
            <a:picLocks noChangeAspect="1"/>
          </p:cNvPicPr>
          <p:nvPr/>
        </p:nvPicPr>
        <p:blipFill>
          <a:blip r:embed="rId2">
            <a:extLst>
              <a:ext uri="{28A0092B-C50C-407E-A947-70E740481C1C}">
                <a14:useLocalDpi xmlns:a14="http://schemas.microsoft.com/office/drawing/2010/main" val="0"/>
              </a:ext>
            </a:extLst>
          </a:blip>
          <a:srcRect r="10985" b="2"/>
          <a:stretch/>
        </p:blipFill>
        <p:spPr>
          <a:xfrm>
            <a:off x="20" y="1282"/>
            <a:ext cx="9143980" cy="6856718"/>
          </a:xfrm>
          <a:prstGeom prst="rect">
            <a:avLst/>
          </a:prstGeom>
        </p:spPr>
      </p:pic>
    </p:spTree>
    <p:extLst>
      <p:ext uri="{BB962C8B-B14F-4D97-AF65-F5344CB8AC3E}">
        <p14:creationId xmlns:p14="http://schemas.microsoft.com/office/powerpoint/2010/main" val="259904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49E19F-3EF9-6F9E-8980-A2F15980826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a globe&#10;&#10;AI-generated content may be incorrect.">
            <a:extLst>
              <a:ext uri="{FF2B5EF4-FFF2-40B4-BE49-F238E27FC236}">
                <a16:creationId xmlns:a16="http://schemas.microsoft.com/office/drawing/2014/main" id="{7039FAD4-612E-82E9-31D4-8B07CB66AC63}"/>
              </a:ext>
            </a:extLst>
          </p:cNvPr>
          <p:cNvPicPr>
            <a:picLocks noChangeAspect="1"/>
          </p:cNvPicPr>
          <p:nvPr/>
        </p:nvPicPr>
        <p:blipFill>
          <a:blip r:embed="rId2">
            <a:extLst>
              <a:ext uri="{28A0092B-C50C-407E-A947-70E740481C1C}">
                <a14:useLocalDpi xmlns:a14="http://schemas.microsoft.com/office/drawing/2010/main" val="0"/>
              </a:ext>
            </a:extLst>
          </a:blip>
          <a:srcRect l="10983" r="2" b="2"/>
          <a:stretch/>
        </p:blipFill>
        <p:spPr>
          <a:xfrm>
            <a:off x="20" y="1282"/>
            <a:ext cx="9143980" cy="6856718"/>
          </a:xfrm>
          <a:prstGeom prst="rect">
            <a:avLst/>
          </a:prstGeom>
        </p:spPr>
      </p:pic>
    </p:spTree>
    <p:extLst>
      <p:ext uri="{BB962C8B-B14F-4D97-AF65-F5344CB8AC3E}">
        <p14:creationId xmlns:p14="http://schemas.microsoft.com/office/powerpoint/2010/main" val="171207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848B22-9F4F-1428-CFA2-E7A30BB52E0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in a black dress&#10;&#10;AI-generated content may be incorrect.">
            <a:extLst>
              <a:ext uri="{FF2B5EF4-FFF2-40B4-BE49-F238E27FC236}">
                <a16:creationId xmlns:a16="http://schemas.microsoft.com/office/drawing/2014/main" id="{BC800726-419F-FB66-CA47-D58D4AA47253}"/>
              </a:ext>
            </a:extLst>
          </p:cNvPr>
          <p:cNvPicPr>
            <a:picLocks noChangeAspect="1"/>
          </p:cNvPicPr>
          <p:nvPr/>
        </p:nvPicPr>
        <p:blipFill>
          <a:blip r:embed="rId2">
            <a:extLst>
              <a:ext uri="{28A0092B-C50C-407E-A947-70E740481C1C}">
                <a14:useLocalDpi xmlns:a14="http://schemas.microsoft.com/office/drawing/2010/main" val="0"/>
              </a:ext>
            </a:extLst>
          </a:blip>
          <a:srcRect l="10983" r="2" b="2"/>
          <a:stretch/>
        </p:blipFill>
        <p:spPr>
          <a:xfrm>
            <a:off x="20" y="1282"/>
            <a:ext cx="9143980" cy="6856718"/>
          </a:xfrm>
          <a:prstGeom prst="rect">
            <a:avLst/>
          </a:prstGeom>
        </p:spPr>
      </p:pic>
    </p:spTree>
    <p:extLst>
      <p:ext uri="{BB962C8B-B14F-4D97-AF65-F5344CB8AC3E}">
        <p14:creationId xmlns:p14="http://schemas.microsoft.com/office/powerpoint/2010/main" val="349076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03A02-97B2-90A3-BDEF-96F524A020E4}"/>
            </a:ext>
          </a:extLst>
        </p:cNvPr>
        <p:cNvGrpSpPr/>
        <p:nvPr/>
      </p:nvGrpSpPr>
      <p:grpSpPr>
        <a:xfrm>
          <a:off x="0" y="0"/>
          <a:ext cx="0" cy="0"/>
          <a:chOff x="0" y="0"/>
          <a:chExt cx="0" cy="0"/>
        </a:xfrm>
      </p:grpSpPr>
      <p:pic>
        <p:nvPicPr>
          <p:cNvPr id="3" name="Picture 2" descr="A person with grey hair and mustache&#10;&#10;AI-generated content may be incorrect.">
            <a:extLst>
              <a:ext uri="{FF2B5EF4-FFF2-40B4-BE49-F238E27FC236}">
                <a16:creationId xmlns:a16="http://schemas.microsoft.com/office/drawing/2014/main" id="{3A20DB26-8E03-630E-A75F-9E5849E50DC6}"/>
              </a:ext>
            </a:extLst>
          </p:cNvPr>
          <p:cNvPicPr>
            <a:picLocks noChangeAspect="1"/>
          </p:cNvPicPr>
          <p:nvPr/>
        </p:nvPicPr>
        <p:blipFill>
          <a:blip r:embed="rId2">
            <a:extLst>
              <a:ext uri="{28A0092B-C50C-407E-A947-70E740481C1C}">
                <a14:useLocalDpi xmlns:a14="http://schemas.microsoft.com/office/drawing/2010/main" val="0"/>
              </a:ext>
            </a:extLst>
          </a:blip>
          <a:srcRect r="9714"/>
          <a:stretch/>
        </p:blipFill>
        <p:spPr>
          <a:xfrm>
            <a:off x="0" y="0"/>
            <a:ext cx="9144000" cy="6857999"/>
          </a:xfrm>
          <a:prstGeom prst="rect">
            <a:avLst/>
          </a:prstGeom>
        </p:spPr>
      </p:pic>
    </p:spTree>
    <p:extLst>
      <p:ext uri="{BB962C8B-B14F-4D97-AF65-F5344CB8AC3E}">
        <p14:creationId xmlns:p14="http://schemas.microsoft.com/office/powerpoint/2010/main" val="407347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92D3-3B34-4D15-B74D-4657D8DF3590}"/>
              </a:ext>
            </a:extLst>
          </p:cNvPr>
          <p:cNvSpPr>
            <a:spLocks noGrp="1"/>
          </p:cNvSpPr>
          <p:nvPr>
            <p:ph type="title"/>
          </p:nvPr>
        </p:nvSpPr>
        <p:spPr>
          <a:xfrm>
            <a:off x="628650" y="365126"/>
            <a:ext cx="3528571" cy="1325563"/>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200" dirty="0"/>
              <a:t>Place your post-it notes on the board</a:t>
            </a:r>
          </a:p>
        </p:txBody>
      </p:sp>
      <p:sp>
        <p:nvSpPr>
          <p:cNvPr id="3" name="Content Placeholder 2">
            <a:extLst>
              <a:ext uri="{FF2B5EF4-FFF2-40B4-BE49-F238E27FC236}">
                <a16:creationId xmlns:a16="http://schemas.microsoft.com/office/drawing/2014/main" id="{F1159185-6850-4FD0-95A8-AF40D49BE4BA}"/>
              </a:ext>
            </a:extLst>
          </p:cNvPr>
          <p:cNvSpPr>
            <a:spLocks noGrp="1"/>
          </p:cNvSpPr>
          <p:nvPr>
            <p:ph idx="1"/>
          </p:nvPr>
        </p:nvSpPr>
        <p:spPr>
          <a:xfrm>
            <a:off x="628650" y="1825625"/>
            <a:ext cx="3528571" cy="3085740"/>
          </a:xfrm>
        </p:spPr>
        <p:txBody>
          <a:bodyPr>
            <a:normAutofit/>
          </a:bodyPr>
          <a:lstStyle/>
          <a:p>
            <a:pPr marL="0" indent="0">
              <a:buNone/>
            </a:pPr>
            <a:r>
              <a:rPr lang="en-GB" sz="3600" dirty="0"/>
              <a:t>We now have an amazing idea bank that we can use throughout this lesson!</a:t>
            </a:r>
          </a:p>
        </p:txBody>
      </p:sp>
      <p:pic>
        <p:nvPicPr>
          <p:cNvPr id="7" name="Picture 6" descr="A picture containing furniture&#10;&#10;Description generated with very high confidence">
            <a:extLst>
              <a:ext uri="{FF2B5EF4-FFF2-40B4-BE49-F238E27FC236}">
                <a16:creationId xmlns:a16="http://schemas.microsoft.com/office/drawing/2014/main" id="{0A70D3A2-BE84-4258-8422-FE51B4218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872" y="161270"/>
            <a:ext cx="4761128" cy="6331604"/>
          </a:xfrm>
          <a:prstGeom prst="rect">
            <a:avLst/>
          </a:prstGeom>
        </p:spPr>
      </p:pic>
      <p:pic>
        <p:nvPicPr>
          <p:cNvPr id="13" name="Picture 12">
            <a:extLst>
              <a:ext uri="{FF2B5EF4-FFF2-40B4-BE49-F238E27FC236}">
                <a16:creationId xmlns:a16="http://schemas.microsoft.com/office/drawing/2014/main" id="{322AE343-9703-426D-B1A2-7C77BB0EA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825" y="1021386"/>
            <a:ext cx="693129" cy="669303"/>
          </a:xfrm>
          <a:prstGeom prst="rect">
            <a:avLst/>
          </a:prstGeom>
        </p:spPr>
      </p:pic>
      <p:pic>
        <p:nvPicPr>
          <p:cNvPr id="14" name="Picture 13">
            <a:extLst>
              <a:ext uri="{FF2B5EF4-FFF2-40B4-BE49-F238E27FC236}">
                <a16:creationId xmlns:a16="http://schemas.microsoft.com/office/drawing/2014/main" id="{1D70E28B-C870-4EE1-BFD7-BE03245EC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54" y="1156322"/>
            <a:ext cx="693129" cy="669303"/>
          </a:xfrm>
          <a:prstGeom prst="rect">
            <a:avLst/>
          </a:prstGeom>
        </p:spPr>
      </p:pic>
      <p:pic>
        <p:nvPicPr>
          <p:cNvPr id="15" name="Picture 14">
            <a:extLst>
              <a:ext uri="{FF2B5EF4-FFF2-40B4-BE49-F238E27FC236}">
                <a16:creationId xmlns:a16="http://schemas.microsoft.com/office/drawing/2014/main" id="{600BB912-D427-4E9F-B458-6BDE5F1F9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809" y="950504"/>
            <a:ext cx="693129" cy="669303"/>
          </a:xfrm>
          <a:prstGeom prst="rect">
            <a:avLst/>
          </a:prstGeom>
        </p:spPr>
      </p:pic>
      <p:pic>
        <p:nvPicPr>
          <p:cNvPr id="16" name="Picture 15">
            <a:extLst>
              <a:ext uri="{FF2B5EF4-FFF2-40B4-BE49-F238E27FC236}">
                <a16:creationId xmlns:a16="http://schemas.microsoft.com/office/drawing/2014/main" id="{83E31215-25B5-43EC-B60A-D8B67536A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664" y="1156321"/>
            <a:ext cx="693129" cy="669303"/>
          </a:xfrm>
          <a:prstGeom prst="rect">
            <a:avLst/>
          </a:prstGeom>
        </p:spPr>
      </p:pic>
      <p:pic>
        <p:nvPicPr>
          <p:cNvPr id="17" name="Picture 16">
            <a:extLst>
              <a:ext uri="{FF2B5EF4-FFF2-40B4-BE49-F238E27FC236}">
                <a16:creationId xmlns:a16="http://schemas.microsoft.com/office/drawing/2014/main" id="{74381EC6-4E1C-4E4A-AB0F-0F35C0F46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519" y="950503"/>
            <a:ext cx="693129" cy="669303"/>
          </a:xfrm>
          <a:prstGeom prst="rect">
            <a:avLst/>
          </a:prstGeom>
        </p:spPr>
      </p:pic>
    </p:spTree>
    <p:extLst>
      <p:ext uri="{BB962C8B-B14F-4D97-AF65-F5344CB8AC3E}">
        <p14:creationId xmlns:p14="http://schemas.microsoft.com/office/powerpoint/2010/main" val="3186412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1448</Words>
  <Application>Microsoft Office PowerPoint</Application>
  <PresentationFormat>On-screen Show (4:3)</PresentationFormat>
  <Paragraphs>101</Paragraphs>
  <Slides>16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Aptos</vt:lpstr>
      <vt:lpstr>Aptos Display</vt:lpstr>
      <vt:lpstr>Arial</vt:lpstr>
      <vt:lpstr>Calibri</vt:lpstr>
      <vt:lpstr>Calibri Light</vt:lpstr>
      <vt:lpstr>gg sans</vt:lpstr>
      <vt:lpstr>Times New Roman</vt:lpstr>
      <vt:lpstr>Office Theme</vt:lpstr>
      <vt:lpstr>1_Office Theme</vt:lpstr>
      <vt:lpstr>2_Office Theme</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Place your post-it notes on the board</vt:lpstr>
      <vt:lpstr>You are marked out of 24 marks for AO5</vt:lpstr>
      <vt:lpstr>PowerPoint Presentation</vt:lpstr>
      <vt:lpstr>PowerPoint Presentation</vt:lpstr>
      <vt:lpstr>PowerPoint Presentation</vt:lpstr>
      <vt:lpstr>PowerPoint Presentation</vt:lpstr>
      <vt:lpstr>Peer assessment</vt:lpstr>
      <vt:lpstr>Plenary: Paper Soccer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2025-03-13T16:35:01Z</dcterms:created>
  <dcterms:modified xsi:type="dcterms:W3CDTF">2025-08-12T09:41:25Z</dcterms:modified>
</cp:coreProperties>
</file>