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6" r:id="rId3"/>
    <p:sldId id="257" r:id="rId4"/>
    <p:sldId id="335" r:id="rId5"/>
    <p:sldId id="259" r:id="rId6"/>
    <p:sldId id="326" r:id="rId7"/>
    <p:sldId id="258" r:id="rId8"/>
    <p:sldId id="260" r:id="rId9"/>
    <p:sldId id="328" r:id="rId10"/>
    <p:sldId id="327" r:id="rId11"/>
    <p:sldId id="261" r:id="rId12"/>
    <p:sldId id="32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B18DD-CF0D-4C1B-89AF-9F0C9995645B}" v="7" dt="2025-03-28T12:21:04.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92" d="100"/>
          <a:sy n="92" d="100"/>
        </p:scale>
        <p:origin x="5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6E1B18DD-CF0D-4C1B-89AF-9F0C9995645B}"/>
    <pc:docChg chg="undo custSel modSld sldOrd">
      <pc:chgData name="Paul Wassell" userId="609912a88ec840f0" providerId="LiveId" clId="{6E1B18DD-CF0D-4C1B-89AF-9F0C9995645B}" dt="2025-03-28T12:25:01.243" v="2402" actId="20577"/>
      <pc:docMkLst>
        <pc:docMk/>
      </pc:docMkLst>
      <pc:sldChg chg="addSp delSp modSp mod">
        <pc:chgData name="Paul Wassell" userId="609912a88ec840f0" providerId="LiveId" clId="{6E1B18DD-CF0D-4C1B-89AF-9F0C9995645B}" dt="2025-03-28T12:14:19.352" v="1530" actId="20577"/>
        <pc:sldMkLst>
          <pc:docMk/>
          <pc:sldMk cId="3159460183" sldId="256"/>
        </pc:sldMkLst>
        <pc:spChg chg="add mod">
          <ac:chgData name="Paul Wassell" userId="609912a88ec840f0" providerId="LiveId" clId="{6E1B18DD-CF0D-4C1B-89AF-9F0C9995645B}" dt="2025-03-28T12:00:27.298" v="95" actId="14100"/>
          <ac:spMkLst>
            <pc:docMk/>
            <pc:sldMk cId="3159460183" sldId="256"/>
            <ac:spMk id="2" creationId="{FE393819-D722-9120-63FF-4A5372B17A06}"/>
          </ac:spMkLst>
        </pc:spChg>
        <pc:spChg chg="mod">
          <ac:chgData name="Paul Wassell" userId="609912a88ec840f0" providerId="LiveId" clId="{6E1B18DD-CF0D-4C1B-89AF-9F0C9995645B}" dt="2025-03-28T11:56:48.321" v="26" actId="20577"/>
          <ac:spMkLst>
            <pc:docMk/>
            <pc:sldMk cId="3159460183" sldId="256"/>
            <ac:spMk id="4" creationId="{BD7D1242-83AE-7219-20FD-2B00A3AE3BFA}"/>
          </ac:spMkLst>
        </pc:spChg>
        <pc:spChg chg="del mod">
          <ac:chgData name="Paul Wassell" userId="609912a88ec840f0" providerId="LiveId" clId="{6E1B18DD-CF0D-4C1B-89AF-9F0C9995645B}" dt="2025-03-28T12:00:52.632" v="100" actId="478"/>
          <ac:spMkLst>
            <pc:docMk/>
            <pc:sldMk cId="3159460183" sldId="256"/>
            <ac:spMk id="5" creationId="{A021C82B-AD5E-BF64-B29F-D0A9398A8861}"/>
          </ac:spMkLst>
        </pc:spChg>
        <pc:spChg chg="del">
          <ac:chgData name="Paul Wassell" userId="609912a88ec840f0" providerId="LiveId" clId="{6E1B18DD-CF0D-4C1B-89AF-9F0C9995645B}" dt="2025-03-28T11:59:32.093" v="29" actId="478"/>
          <ac:spMkLst>
            <pc:docMk/>
            <pc:sldMk cId="3159460183" sldId="256"/>
            <ac:spMk id="7" creationId="{CC75AF81-624A-E5F3-C674-F42BCDA242E2}"/>
          </ac:spMkLst>
        </pc:spChg>
        <pc:spChg chg="mod">
          <ac:chgData name="Paul Wassell" userId="609912a88ec840f0" providerId="LiveId" clId="{6E1B18DD-CF0D-4C1B-89AF-9F0C9995645B}" dt="2025-03-28T12:14:19.352" v="1530" actId="20577"/>
          <ac:spMkLst>
            <pc:docMk/>
            <pc:sldMk cId="3159460183" sldId="256"/>
            <ac:spMk id="8" creationId="{9642D512-CED5-DEE1-C28F-903EC761E1A7}"/>
          </ac:spMkLst>
        </pc:spChg>
        <pc:picChg chg="add mod">
          <ac:chgData name="Paul Wassell" userId="609912a88ec840f0" providerId="LiveId" clId="{6E1B18DD-CF0D-4C1B-89AF-9F0C9995645B}" dt="2025-03-28T12:00:28.966" v="96" actId="1076"/>
          <ac:picMkLst>
            <pc:docMk/>
            <pc:sldMk cId="3159460183" sldId="256"/>
            <ac:picMk id="3" creationId="{C876A53C-0007-346A-1332-75375DB70134}"/>
          </ac:picMkLst>
        </pc:picChg>
      </pc:sldChg>
      <pc:sldChg chg="modSp mod ord">
        <pc:chgData name="Paul Wassell" userId="609912a88ec840f0" providerId="LiveId" clId="{6E1B18DD-CF0D-4C1B-89AF-9F0C9995645B}" dt="2025-03-28T12:23:32.001" v="2389" actId="20577"/>
        <pc:sldMkLst>
          <pc:docMk/>
          <pc:sldMk cId="563344024" sldId="257"/>
        </pc:sldMkLst>
        <pc:spChg chg="mod">
          <ac:chgData name="Paul Wassell" userId="609912a88ec840f0" providerId="LiveId" clId="{6E1B18DD-CF0D-4C1B-89AF-9F0C9995645B}" dt="2025-03-28T12:23:32.001" v="2389" actId="20577"/>
          <ac:spMkLst>
            <pc:docMk/>
            <pc:sldMk cId="563344024" sldId="257"/>
            <ac:spMk id="3" creationId="{78876D09-896F-3562-AA07-06A607A0B623}"/>
          </ac:spMkLst>
        </pc:spChg>
      </pc:sldChg>
      <pc:sldChg chg="modSp mod">
        <pc:chgData name="Paul Wassell" userId="609912a88ec840f0" providerId="LiveId" clId="{6E1B18DD-CF0D-4C1B-89AF-9F0C9995645B}" dt="2025-03-28T12:11:00.428" v="1469" actId="20577"/>
        <pc:sldMkLst>
          <pc:docMk/>
          <pc:sldMk cId="2819081877" sldId="258"/>
        </pc:sldMkLst>
        <pc:spChg chg="mod">
          <ac:chgData name="Paul Wassell" userId="609912a88ec840f0" providerId="LiveId" clId="{6E1B18DD-CF0D-4C1B-89AF-9F0C9995645B}" dt="2025-03-28T12:11:00.428" v="1469" actId="20577"/>
          <ac:spMkLst>
            <pc:docMk/>
            <pc:sldMk cId="2819081877" sldId="258"/>
            <ac:spMk id="2" creationId="{832910F9-67BC-67FC-BDE6-888E42811EA3}"/>
          </ac:spMkLst>
        </pc:spChg>
        <pc:spChg chg="mod">
          <ac:chgData name="Paul Wassell" userId="609912a88ec840f0" providerId="LiveId" clId="{6E1B18DD-CF0D-4C1B-89AF-9F0C9995645B}" dt="2025-03-28T12:06:04.321" v="658" actId="13926"/>
          <ac:spMkLst>
            <pc:docMk/>
            <pc:sldMk cId="2819081877" sldId="258"/>
            <ac:spMk id="3" creationId="{BF84B1FE-308E-3891-55D8-CBA54C6A79A7}"/>
          </ac:spMkLst>
        </pc:spChg>
        <pc:spChg chg="mod">
          <ac:chgData name="Paul Wassell" userId="609912a88ec840f0" providerId="LiveId" clId="{6E1B18DD-CF0D-4C1B-89AF-9F0C9995645B}" dt="2025-03-28T12:10:52.026" v="1463" actId="13926"/>
          <ac:spMkLst>
            <pc:docMk/>
            <pc:sldMk cId="2819081877" sldId="258"/>
            <ac:spMk id="30" creationId="{ED7CA2C3-23F1-E59C-2742-B8AB69A0670D}"/>
          </ac:spMkLst>
        </pc:spChg>
      </pc:sldChg>
      <pc:sldChg chg="modSp mod">
        <pc:chgData name="Paul Wassell" userId="609912a88ec840f0" providerId="LiveId" clId="{6E1B18DD-CF0D-4C1B-89AF-9F0C9995645B}" dt="2025-03-28T12:02:30.941" v="457" actId="255"/>
        <pc:sldMkLst>
          <pc:docMk/>
          <pc:sldMk cId="874904636" sldId="259"/>
        </pc:sldMkLst>
        <pc:spChg chg="mod">
          <ac:chgData name="Paul Wassell" userId="609912a88ec840f0" providerId="LiveId" clId="{6E1B18DD-CF0D-4C1B-89AF-9F0C9995645B}" dt="2025-03-28T12:02:30.941" v="457" actId="255"/>
          <ac:spMkLst>
            <pc:docMk/>
            <pc:sldMk cId="874904636" sldId="259"/>
            <ac:spMk id="26" creationId="{9D688592-36E0-31A0-E19D-7C3F4B71399E}"/>
          </ac:spMkLst>
        </pc:spChg>
      </pc:sldChg>
      <pc:sldChg chg="delSp modSp mod">
        <pc:chgData name="Paul Wassell" userId="609912a88ec840f0" providerId="LiveId" clId="{6E1B18DD-CF0D-4C1B-89AF-9F0C9995645B}" dt="2025-03-28T12:25:01.243" v="2402" actId="20577"/>
        <pc:sldMkLst>
          <pc:docMk/>
          <pc:sldMk cId="954635471" sldId="261"/>
        </pc:sldMkLst>
        <pc:graphicFrameChg chg="mod modGraphic">
          <ac:chgData name="Paul Wassell" userId="609912a88ec840f0" providerId="LiveId" clId="{6E1B18DD-CF0D-4C1B-89AF-9F0C9995645B}" dt="2025-03-28T12:25:01.243" v="2402" actId="20577"/>
          <ac:graphicFrameMkLst>
            <pc:docMk/>
            <pc:sldMk cId="954635471" sldId="261"/>
            <ac:graphicFrameMk id="8" creationId="{394104AD-E831-C5A8-B78E-53510A9E01F2}"/>
          </ac:graphicFrameMkLst>
        </pc:graphicFrameChg>
        <pc:picChg chg="mod">
          <ac:chgData name="Paul Wassell" userId="609912a88ec840f0" providerId="LiveId" clId="{6E1B18DD-CF0D-4C1B-89AF-9F0C9995645B}" dt="2025-03-28T12:22:46.692" v="2330" actId="1076"/>
          <ac:picMkLst>
            <pc:docMk/>
            <pc:sldMk cId="954635471" sldId="261"/>
            <ac:picMk id="12" creationId="{E2308676-A103-3107-265D-235BF0C1A6F7}"/>
          </ac:picMkLst>
        </pc:picChg>
        <pc:picChg chg="mod">
          <ac:chgData name="Paul Wassell" userId="609912a88ec840f0" providerId="LiveId" clId="{6E1B18DD-CF0D-4C1B-89AF-9F0C9995645B}" dt="2025-03-28T12:22:43.442" v="2329" actId="1076"/>
          <ac:picMkLst>
            <pc:docMk/>
            <pc:sldMk cId="954635471" sldId="261"/>
            <ac:picMk id="14" creationId="{717D5972-6DDA-07DD-59EF-DD2ABFB92FBF}"/>
          </ac:picMkLst>
        </pc:picChg>
        <pc:picChg chg="mod">
          <ac:chgData name="Paul Wassell" userId="609912a88ec840f0" providerId="LiveId" clId="{6E1B18DD-CF0D-4C1B-89AF-9F0C9995645B}" dt="2025-03-28T12:22:35.334" v="2326" actId="1076"/>
          <ac:picMkLst>
            <pc:docMk/>
            <pc:sldMk cId="954635471" sldId="261"/>
            <ac:picMk id="15" creationId="{3C59DF16-BDD1-8A44-3CB7-A78E7E3375EC}"/>
          </ac:picMkLst>
        </pc:picChg>
        <pc:picChg chg="mod">
          <ac:chgData name="Paul Wassell" userId="609912a88ec840f0" providerId="LiveId" clId="{6E1B18DD-CF0D-4C1B-89AF-9F0C9995645B}" dt="2025-03-28T12:22:32.273" v="2325" actId="1076"/>
          <ac:picMkLst>
            <pc:docMk/>
            <pc:sldMk cId="954635471" sldId="261"/>
            <ac:picMk id="16" creationId="{A39C1486-5E30-970E-1AB0-3081AEF9E35D}"/>
          </ac:picMkLst>
        </pc:picChg>
        <pc:picChg chg="mod">
          <ac:chgData name="Paul Wassell" userId="609912a88ec840f0" providerId="LiveId" clId="{6E1B18DD-CF0D-4C1B-89AF-9F0C9995645B}" dt="2025-03-28T12:22:41.187" v="2328" actId="1076"/>
          <ac:picMkLst>
            <pc:docMk/>
            <pc:sldMk cId="954635471" sldId="261"/>
            <ac:picMk id="17" creationId="{AC98F8D0-5D86-B639-2897-D5702415FA0D}"/>
          </ac:picMkLst>
        </pc:picChg>
        <pc:picChg chg="del">
          <ac:chgData name="Paul Wassell" userId="609912a88ec840f0" providerId="LiveId" clId="{6E1B18DD-CF0D-4C1B-89AF-9F0C9995645B}" dt="2025-03-28T12:22:38.663" v="2327" actId="478"/>
          <ac:picMkLst>
            <pc:docMk/>
            <pc:sldMk cId="954635471" sldId="261"/>
            <ac:picMk id="18" creationId="{2591E089-90E1-F4A9-080E-A35689E87B42}"/>
          </ac:picMkLst>
        </pc:picChg>
      </pc:sldChg>
      <pc:sldChg chg="addSp delSp modSp mod">
        <pc:chgData name="Paul Wassell" userId="609912a88ec840f0" providerId="LiveId" clId="{6E1B18DD-CF0D-4C1B-89AF-9F0C9995645B}" dt="2025-03-28T12:03:46.444" v="613" actId="1076"/>
        <pc:sldMkLst>
          <pc:docMk/>
          <pc:sldMk cId="1195666854" sldId="326"/>
        </pc:sldMkLst>
        <pc:spChg chg="add mod">
          <ac:chgData name="Paul Wassell" userId="609912a88ec840f0" providerId="LiveId" clId="{6E1B18DD-CF0D-4C1B-89AF-9F0C9995645B}" dt="2025-03-28T12:03:46.444" v="613" actId="1076"/>
          <ac:spMkLst>
            <pc:docMk/>
            <pc:sldMk cId="1195666854" sldId="326"/>
            <ac:spMk id="5" creationId="{F54ACF12-3710-B124-ACB9-6BF0A2ADB2C0}"/>
          </ac:spMkLst>
        </pc:spChg>
        <pc:spChg chg="add mod">
          <ac:chgData name="Paul Wassell" userId="609912a88ec840f0" providerId="LiveId" clId="{6E1B18DD-CF0D-4C1B-89AF-9F0C9995645B}" dt="2025-03-28T12:03:46.444" v="613" actId="1076"/>
          <ac:spMkLst>
            <pc:docMk/>
            <pc:sldMk cId="1195666854" sldId="326"/>
            <ac:spMk id="8" creationId="{8E9705B9-88E5-6786-253D-D015390967B0}"/>
          </ac:spMkLst>
        </pc:spChg>
        <pc:spChg chg="add mod">
          <ac:chgData name="Paul Wassell" userId="609912a88ec840f0" providerId="LiveId" clId="{6E1B18DD-CF0D-4C1B-89AF-9F0C9995645B}" dt="2025-03-28T12:03:46.444" v="613" actId="1076"/>
          <ac:spMkLst>
            <pc:docMk/>
            <pc:sldMk cId="1195666854" sldId="326"/>
            <ac:spMk id="12" creationId="{BF808DAB-63E5-79BD-DCCF-7325EE9A77EF}"/>
          </ac:spMkLst>
        </pc:spChg>
        <pc:spChg chg="add mod">
          <ac:chgData name="Paul Wassell" userId="609912a88ec840f0" providerId="LiveId" clId="{6E1B18DD-CF0D-4C1B-89AF-9F0C9995645B}" dt="2025-03-28T12:03:46.444" v="613" actId="1076"/>
          <ac:spMkLst>
            <pc:docMk/>
            <pc:sldMk cId="1195666854" sldId="326"/>
            <ac:spMk id="13" creationId="{BC165C45-1FD9-E8D8-87E5-B6C606F526A9}"/>
          </ac:spMkLst>
        </pc:spChg>
        <pc:spChg chg="add mod">
          <ac:chgData name="Paul Wassell" userId="609912a88ec840f0" providerId="LiveId" clId="{6E1B18DD-CF0D-4C1B-89AF-9F0C9995645B}" dt="2025-03-28T12:03:46.444" v="613" actId="1076"/>
          <ac:spMkLst>
            <pc:docMk/>
            <pc:sldMk cId="1195666854" sldId="326"/>
            <ac:spMk id="20" creationId="{EBCE0421-8E47-6BAF-7839-F77C43163352}"/>
          </ac:spMkLst>
        </pc:spChg>
        <pc:spChg chg="add mod">
          <ac:chgData name="Paul Wassell" userId="609912a88ec840f0" providerId="LiveId" clId="{6E1B18DD-CF0D-4C1B-89AF-9F0C9995645B}" dt="2025-03-28T12:03:46.444" v="613" actId="1076"/>
          <ac:spMkLst>
            <pc:docMk/>
            <pc:sldMk cId="1195666854" sldId="326"/>
            <ac:spMk id="21" creationId="{AA9F81AA-8E5F-8B39-44DC-56216C9DF89D}"/>
          </ac:spMkLst>
        </pc:spChg>
        <pc:spChg chg="add mod">
          <ac:chgData name="Paul Wassell" userId="609912a88ec840f0" providerId="LiveId" clId="{6E1B18DD-CF0D-4C1B-89AF-9F0C9995645B}" dt="2025-03-28T12:03:46.444" v="613" actId="1076"/>
          <ac:spMkLst>
            <pc:docMk/>
            <pc:sldMk cId="1195666854" sldId="326"/>
            <ac:spMk id="23" creationId="{1F9356DA-058E-9113-92C5-E4839A482611}"/>
          </ac:spMkLst>
        </pc:spChg>
        <pc:spChg chg="mod">
          <ac:chgData name="Paul Wassell" userId="609912a88ec840f0" providerId="LiveId" clId="{6E1B18DD-CF0D-4C1B-89AF-9F0C9995645B}" dt="2025-03-28T12:03:14.457" v="610" actId="403"/>
          <ac:spMkLst>
            <pc:docMk/>
            <pc:sldMk cId="1195666854" sldId="326"/>
            <ac:spMk id="26" creationId="{0BFF2286-3E5D-4EB9-40FB-A47BAD55D7BC}"/>
          </ac:spMkLst>
        </pc:spChg>
        <pc:spChg chg="add mod">
          <ac:chgData name="Paul Wassell" userId="609912a88ec840f0" providerId="LiveId" clId="{6E1B18DD-CF0D-4C1B-89AF-9F0C9995645B}" dt="2025-03-28T12:03:46.444" v="613" actId="1076"/>
          <ac:spMkLst>
            <pc:docMk/>
            <pc:sldMk cId="1195666854" sldId="326"/>
            <ac:spMk id="27" creationId="{49B6CE08-1A9B-508D-8F0E-623B28FFFD31}"/>
          </ac:spMkLst>
        </pc:spChg>
        <pc:spChg chg="add mod">
          <ac:chgData name="Paul Wassell" userId="609912a88ec840f0" providerId="LiveId" clId="{6E1B18DD-CF0D-4C1B-89AF-9F0C9995645B}" dt="2025-03-28T12:03:46.444" v="613" actId="1076"/>
          <ac:spMkLst>
            <pc:docMk/>
            <pc:sldMk cId="1195666854" sldId="326"/>
            <ac:spMk id="28" creationId="{A5B7A303-95E4-7D31-2736-03D50587660A}"/>
          </ac:spMkLst>
        </pc:spChg>
        <pc:spChg chg="add mod">
          <ac:chgData name="Paul Wassell" userId="609912a88ec840f0" providerId="LiveId" clId="{6E1B18DD-CF0D-4C1B-89AF-9F0C9995645B}" dt="2025-03-28T12:03:46.444" v="613" actId="1076"/>
          <ac:spMkLst>
            <pc:docMk/>
            <pc:sldMk cId="1195666854" sldId="326"/>
            <ac:spMk id="29" creationId="{1F7CC487-8066-9687-8A7C-220D1EED5458}"/>
          </ac:spMkLst>
        </pc:spChg>
        <pc:picChg chg="del">
          <ac:chgData name="Paul Wassell" userId="609912a88ec840f0" providerId="LiveId" clId="{6E1B18DD-CF0D-4C1B-89AF-9F0C9995645B}" dt="2025-03-28T12:03:26.060" v="611" actId="478"/>
          <ac:picMkLst>
            <pc:docMk/>
            <pc:sldMk cId="1195666854" sldId="326"/>
            <ac:picMk id="25" creationId="{36D4AAEC-E33D-8DAC-C4B9-308204E4FA33}"/>
          </ac:picMkLst>
        </pc:picChg>
      </pc:sldChg>
      <pc:sldChg chg="addSp delSp modSp mod">
        <pc:chgData name="Paul Wassell" userId="609912a88ec840f0" providerId="LiveId" clId="{6E1B18DD-CF0D-4C1B-89AF-9F0C9995645B}" dt="2025-03-28T12:23:00.410" v="2331" actId="14826"/>
        <pc:sldMkLst>
          <pc:docMk/>
          <pc:sldMk cId="1449466083" sldId="327"/>
        </pc:sldMkLst>
        <pc:spChg chg="mod">
          <ac:chgData name="Paul Wassell" userId="609912a88ec840f0" providerId="LiveId" clId="{6E1B18DD-CF0D-4C1B-89AF-9F0C9995645B}" dt="2025-03-28T12:15:39.759" v="1715" actId="14100"/>
          <ac:spMkLst>
            <pc:docMk/>
            <pc:sldMk cId="1449466083" sldId="327"/>
            <ac:spMk id="2" creationId="{99E4C094-47BD-CBED-ACB4-0A9669C99982}"/>
          </ac:spMkLst>
        </pc:spChg>
        <pc:spChg chg="add mod">
          <ac:chgData name="Paul Wassell" userId="609912a88ec840f0" providerId="LiveId" clId="{6E1B18DD-CF0D-4C1B-89AF-9F0C9995645B}" dt="2025-03-28T12:15:43.610" v="1717" actId="1076"/>
          <ac:spMkLst>
            <pc:docMk/>
            <pc:sldMk cId="1449466083" sldId="327"/>
            <ac:spMk id="3" creationId="{91F0D5D6-6519-2353-7839-74C3BA870439}"/>
          </ac:spMkLst>
        </pc:spChg>
        <pc:spChg chg="del">
          <ac:chgData name="Paul Wassell" userId="609912a88ec840f0" providerId="LiveId" clId="{6E1B18DD-CF0D-4C1B-89AF-9F0C9995645B}" dt="2025-03-28T12:15:22.621" v="1708" actId="478"/>
          <ac:spMkLst>
            <pc:docMk/>
            <pc:sldMk cId="1449466083" sldId="327"/>
            <ac:spMk id="5" creationId="{E14F63DC-9C7A-95E1-07DB-301F3FC1CA5F}"/>
          </ac:spMkLst>
        </pc:spChg>
        <pc:spChg chg="mod">
          <ac:chgData name="Paul Wassell" userId="609912a88ec840f0" providerId="LiveId" clId="{6E1B18DD-CF0D-4C1B-89AF-9F0C9995645B}" dt="2025-03-28T12:15:55.526" v="1733" actId="1076"/>
          <ac:spMkLst>
            <pc:docMk/>
            <pc:sldMk cId="1449466083" sldId="327"/>
            <ac:spMk id="6" creationId="{923C0113-5CF7-4861-0A95-BC8AC0AB2911}"/>
          </ac:spMkLst>
        </pc:spChg>
        <pc:picChg chg="mod">
          <ac:chgData name="Paul Wassell" userId="609912a88ec840f0" providerId="LiveId" clId="{6E1B18DD-CF0D-4C1B-89AF-9F0C9995645B}" dt="2025-03-28T12:23:00.410" v="2331" actId="14826"/>
          <ac:picMkLst>
            <pc:docMk/>
            <pc:sldMk cId="1449466083" sldId="327"/>
            <ac:picMk id="4" creationId="{1BC549B4-56BE-2C93-C74C-330F7D5930CA}"/>
          </ac:picMkLst>
        </pc:picChg>
      </pc:sldChg>
      <pc:sldChg chg="modSp mod">
        <pc:chgData name="Paul Wassell" userId="609912a88ec840f0" providerId="LiveId" clId="{6E1B18DD-CF0D-4C1B-89AF-9F0C9995645B}" dt="2025-03-28T12:24:34.930" v="2396" actId="20577"/>
        <pc:sldMkLst>
          <pc:docMk/>
          <pc:sldMk cId="3297186586" sldId="328"/>
        </pc:sldMkLst>
        <pc:spChg chg="mod">
          <ac:chgData name="Paul Wassell" userId="609912a88ec840f0" providerId="LiveId" clId="{6E1B18DD-CF0D-4C1B-89AF-9F0C9995645B}" dt="2025-03-28T12:14:04.918" v="1512" actId="20577"/>
          <ac:spMkLst>
            <pc:docMk/>
            <pc:sldMk cId="3297186586" sldId="328"/>
            <ac:spMk id="2" creationId="{61D88432-AFB1-BA96-2C3B-79DE26BD263F}"/>
          </ac:spMkLst>
        </pc:spChg>
        <pc:spChg chg="mod">
          <ac:chgData name="Paul Wassell" userId="609912a88ec840f0" providerId="LiveId" clId="{6E1B18DD-CF0D-4C1B-89AF-9F0C9995645B}" dt="2025-03-28T12:24:34.930" v="2396" actId="20577"/>
          <ac:spMkLst>
            <pc:docMk/>
            <pc:sldMk cId="3297186586" sldId="328"/>
            <ac:spMk id="14" creationId="{A8222C84-2B6E-EB7F-8859-2861F18811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87E77-1620-4425-91FB-0DB98C2E8CF7}"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912A3-90FC-4BF0-A731-849CB9209476}" type="slidenum">
              <a:rPr lang="en-GB" smtClean="0"/>
              <a:t>‹#›</a:t>
            </a:fld>
            <a:endParaRPr lang="en-GB"/>
          </a:p>
        </p:txBody>
      </p:sp>
    </p:spTree>
    <p:extLst>
      <p:ext uri="{BB962C8B-B14F-4D97-AF65-F5344CB8AC3E}">
        <p14:creationId xmlns:p14="http://schemas.microsoft.com/office/powerpoint/2010/main" val="47162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912A3-90FC-4BF0-A731-849CB9209476}" type="slidenum">
              <a:rPr lang="en-GB" smtClean="0"/>
              <a:t>6</a:t>
            </a:fld>
            <a:endParaRPr lang="en-GB"/>
          </a:p>
        </p:txBody>
      </p:sp>
    </p:spTree>
    <p:extLst>
      <p:ext uri="{BB962C8B-B14F-4D97-AF65-F5344CB8AC3E}">
        <p14:creationId xmlns:p14="http://schemas.microsoft.com/office/powerpoint/2010/main" val="161446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FC32A-764A-454F-A275-F25E0F2C16E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330962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FC32A-764A-454F-A275-F25E0F2C16E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147244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FC32A-764A-454F-A275-F25E0F2C16E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323988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99339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319127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74670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4788C-14DE-4548-BBF0-79EC2BE3A3F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2747059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4788C-14DE-4548-BBF0-79EC2BE3A3F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322904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4788C-14DE-4548-BBF0-79EC2BE3A3F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5697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4788C-14DE-4548-BBF0-79EC2BE3A3F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760503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4788C-14DE-4548-BBF0-79EC2BE3A3F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12798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FC32A-764A-454F-A275-F25E0F2C16E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29953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4788C-14DE-4548-BBF0-79EC2BE3A3F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408367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2142277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331116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FC32A-764A-454F-A275-F25E0F2C16E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295426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FC32A-764A-454F-A275-F25E0F2C16E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339437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FC32A-764A-454F-A275-F25E0F2C16E7}"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274086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FC32A-764A-454F-A275-F25E0F2C16E7}"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262821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FC32A-764A-454F-A275-F25E0F2C16E7}"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282500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2FC32A-764A-454F-A275-F25E0F2C16E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192490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2FC32A-764A-454F-A275-F25E0F2C16E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2D83A-6604-4A93-A5EB-6379146EA522}" type="slidenum">
              <a:rPr lang="en-GB" smtClean="0"/>
              <a:t>‹#›</a:t>
            </a:fld>
            <a:endParaRPr lang="en-GB"/>
          </a:p>
        </p:txBody>
      </p:sp>
    </p:spTree>
    <p:extLst>
      <p:ext uri="{BB962C8B-B14F-4D97-AF65-F5344CB8AC3E}">
        <p14:creationId xmlns:p14="http://schemas.microsoft.com/office/powerpoint/2010/main" val="360999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2FC32A-764A-454F-A275-F25E0F2C16E7}"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F2D83A-6604-4A93-A5EB-6379146EA522}" type="slidenum">
              <a:rPr lang="en-GB" smtClean="0"/>
              <a:t>‹#›</a:t>
            </a:fld>
            <a:endParaRPr lang="en-GB"/>
          </a:p>
        </p:txBody>
      </p:sp>
      <p:sp>
        <p:nvSpPr>
          <p:cNvPr id="7" name="Footer Placeholder 2">
            <a:extLst>
              <a:ext uri="{FF2B5EF4-FFF2-40B4-BE49-F238E27FC236}">
                <a16:creationId xmlns:a16="http://schemas.microsoft.com/office/drawing/2014/main" id="{5085E1FD-7E9D-578F-8599-CF47D53B8ED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2E5BE84-D159-5688-A317-EC521462300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8D6F597-A563-0F55-6262-992D3899AD3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18FA349-5B09-2838-F0D8-57B0B01D67F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76971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4788C-14DE-4548-BBF0-79EC2BE3A3F0}"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5FA68-54DE-4D32-9132-737C8EF82184}" type="slidenum">
              <a:rPr lang="en-GB" smtClean="0"/>
              <a:t>‹#›</a:t>
            </a:fld>
            <a:endParaRPr lang="en-GB"/>
          </a:p>
        </p:txBody>
      </p:sp>
      <p:sp>
        <p:nvSpPr>
          <p:cNvPr id="7" name="Footer Placeholder 2">
            <a:extLst>
              <a:ext uri="{FF2B5EF4-FFF2-40B4-BE49-F238E27FC236}">
                <a16:creationId xmlns:a16="http://schemas.microsoft.com/office/drawing/2014/main" id="{52EB3A4F-EB4E-63DE-8C21-02192E43DB7F}"/>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C1758C3-DCC0-B86B-6F06-31F17D22825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80BFAC8-3194-9DA3-5EA6-1E8C45D5AB6D}"/>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3D4C84D-9E43-7BCE-2606-144BB250287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866860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8.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7D1242-83AE-7219-20FD-2B00A3AE3BFA}"/>
              </a:ext>
            </a:extLst>
          </p:cNvPr>
          <p:cNvSpPr txBox="1"/>
          <p:nvPr/>
        </p:nvSpPr>
        <p:spPr>
          <a:xfrm>
            <a:off x="636608" y="335666"/>
            <a:ext cx="7928658" cy="400110"/>
          </a:xfrm>
          <a:prstGeom prst="rect">
            <a:avLst/>
          </a:prstGeom>
          <a:solidFill>
            <a:schemeClr val="bg1"/>
          </a:solidFill>
          <a:ln w="41275">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000" b="1" u="sng" dirty="0"/>
              <a:t>AQA English Language Paper 2 Section B: Speech Writing Lesson</a:t>
            </a:r>
            <a:endParaRPr lang="en-GB" sz="2000" b="1" u="sng" dirty="0"/>
          </a:p>
        </p:txBody>
      </p:sp>
      <p:sp>
        <p:nvSpPr>
          <p:cNvPr id="8" name="TextBox 7">
            <a:extLst>
              <a:ext uri="{FF2B5EF4-FFF2-40B4-BE49-F238E27FC236}">
                <a16:creationId xmlns:a16="http://schemas.microsoft.com/office/drawing/2014/main" id="{9642D512-CED5-DEE1-C28F-903EC761E1A7}"/>
              </a:ext>
            </a:extLst>
          </p:cNvPr>
          <p:cNvSpPr txBox="1"/>
          <p:nvPr/>
        </p:nvSpPr>
        <p:spPr>
          <a:xfrm>
            <a:off x="616352" y="5322005"/>
            <a:ext cx="7969169" cy="120032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b="1" dirty="0">
                <a:solidFill>
                  <a:srgbClr val="7030A0"/>
                </a:solidFill>
              </a:rPr>
              <a:t>Write a list of success criteria for getting a top mark for this question.</a:t>
            </a:r>
          </a:p>
          <a:p>
            <a:endParaRPr lang="en-GB" b="1" dirty="0">
              <a:solidFill>
                <a:srgbClr val="7030A0"/>
              </a:solidFill>
            </a:endParaRPr>
          </a:p>
          <a:p>
            <a:r>
              <a:rPr lang="en-US" b="1" dirty="0">
                <a:solidFill>
                  <a:srgbClr val="7030A0"/>
                </a:solidFill>
              </a:rPr>
              <a:t>Bonus Challenge: Which areas will you need to focus on today to make sure you have made improvements for your speech?</a:t>
            </a:r>
            <a:endParaRPr lang="en-GB" b="1" dirty="0">
              <a:solidFill>
                <a:srgbClr val="7030A0"/>
              </a:solidFill>
            </a:endParaRPr>
          </a:p>
        </p:txBody>
      </p:sp>
      <p:sp>
        <p:nvSpPr>
          <p:cNvPr id="2" name="Content Placeholder 2">
            <a:extLst>
              <a:ext uri="{FF2B5EF4-FFF2-40B4-BE49-F238E27FC236}">
                <a16:creationId xmlns:a16="http://schemas.microsoft.com/office/drawing/2014/main" id="{FE393819-D722-9120-63FF-4A5372B17A06}"/>
              </a:ext>
            </a:extLst>
          </p:cNvPr>
          <p:cNvSpPr txBox="1">
            <a:spLocks/>
          </p:cNvSpPr>
          <p:nvPr/>
        </p:nvSpPr>
        <p:spPr>
          <a:xfrm>
            <a:off x="678566" y="1023851"/>
            <a:ext cx="7886700" cy="2031325"/>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'Cars are convenient, comfortable and save time. However, we need to use them less by making public transport such as trains, trams, and buses cheaper, more reliable and easier to access.'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Write </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 speech </a:t>
            </a:r>
            <a:r>
              <a:rPr lang="en-GB" sz="1600" b="1" dirty="0">
                <a:latin typeface="Calibri" panose="020F0502020204030204" pitchFamily="34" charset="0"/>
                <a:ea typeface="Calibri" panose="020F0502020204030204" pitchFamily="34" charset="0"/>
                <a:cs typeface="Times New Roman" panose="02020603050405020304" pitchFamily="18" charset="0"/>
              </a:rPr>
              <a:t>to be </a:t>
            </a:r>
            <a:r>
              <a:rPr lang="en-GB" sz="16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given at a meeting of your local council </a:t>
            </a:r>
            <a:r>
              <a:rPr lang="en-GB" sz="1600" b="1" dirty="0">
                <a:latin typeface="Calibri" panose="020F0502020204030204" pitchFamily="34" charset="0"/>
                <a:ea typeface="Calibri" panose="020F0502020204030204" pitchFamily="34" charset="0"/>
                <a:cs typeface="Times New Roman" panose="02020603050405020304" pitchFamily="18" charset="0"/>
              </a:rPr>
              <a:t>in which </a:t>
            </a:r>
            <a:r>
              <a:rPr lang="en-GB" sz="16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you are to argue your point of view on this statement.</a:t>
            </a:r>
            <a:endParaRPr lang="en-GB" dirty="0"/>
          </a:p>
        </p:txBody>
      </p:sp>
      <p:pic>
        <p:nvPicPr>
          <p:cNvPr id="3" name="Picture 2">
            <a:extLst>
              <a:ext uri="{FF2B5EF4-FFF2-40B4-BE49-F238E27FC236}">
                <a16:creationId xmlns:a16="http://schemas.microsoft.com/office/drawing/2014/main" id="{C876A53C-0007-346A-1332-75375DB70134}"/>
              </a:ext>
            </a:extLst>
          </p:cNvPr>
          <p:cNvPicPr>
            <a:picLocks noChangeAspect="1"/>
          </p:cNvPicPr>
          <p:nvPr/>
        </p:nvPicPr>
        <p:blipFill>
          <a:blip r:embed="rId2"/>
          <a:stretch>
            <a:fillRect/>
          </a:stretch>
        </p:blipFill>
        <p:spPr>
          <a:xfrm>
            <a:off x="983848" y="3230506"/>
            <a:ext cx="7176304" cy="1956331"/>
          </a:xfrm>
          <a:prstGeom prst="rect">
            <a:avLst/>
          </a:prstGeom>
        </p:spPr>
      </p:pic>
    </p:spTree>
    <p:extLst>
      <p:ext uri="{BB962C8B-B14F-4D97-AF65-F5344CB8AC3E}">
        <p14:creationId xmlns:p14="http://schemas.microsoft.com/office/powerpoint/2010/main" val="315946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94104AD-E831-C5A8-B78E-53510A9E01F2}"/>
              </a:ext>
            </a:extLst>
          </p:cNvPr>
          <p:cNvGraphicFramePr>
            <a:graphicFrameLocks noGrp="1"/>
          </p:cNvGraphicFramePr>
          <p:nvPr>
            <p:extLst>
              <p:ext uri="{D42A27DB-BD31-4B8C-83A1-F6EECF244321}">
                <p14:modId xmlns:p14="http://schemas.microsoft.com/office/powerpoint/2010/main" val="3384388076"/>
              </p:ext>
            </p:extLst>
          </p:nvPr>
        </p:nvGraphicFramePr>
        <p:xfrm>
          <a:off x="288895" y="172721"/>
          <a:ext cx="8484713" cy="613548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35243">
                  <a:extLst>
                    <a:ext uri="{9D8B030D-6E8A-4147-A177-3AD203B41FA5}">
                      <a16:colId xmlns:a16="http://schemas.microsoft.com/office/drawing/2014/main" val="2383563880"/>
                    </a:ext>
                  </a:extLst>
                </a:gridCol>
                <a:gridCol w="460736">
                  <a:extLst>
                    <a:ext uri="{9D8B030D-6E8A-4147-A177-3AD203B41FA5}">
                      <a16:colId xmlns:a16="http://schemas.microsoft.com/office/drawing/2014/main" val="2061678244"/>
                    </a:ext>
                  </a:extLst>
                </a:gridCol>
                <a:gridCol w="2054636">
                  <a:extLst>
                    <a:ext uri="{9D8B030D-6E8A-4147-A177-3AD203B41FA5}">
                      <a16:colId xmlns:a16="http://schemas.microsoft.com/office/drawing/2014/main" val="4091169542"/>
                    </a:ext>
                  </a:extLst>
                </a:gridCol>
                <a:gridCol w="485641">
                  <a:extLst>
                    <a:ext uri="{9D8B030D-6E8A-4147-A177-3AD203B41FA5}">
                      <a16:colId xmlns:a16="http://schemas.microsoft.com/office/drawing/2014/main" val="4255139453"/>
                    </a:ext>
                  </a:extLst>
                </a:gridCol>
                <a:gridCol w="2278779">
                  <a:extLst>
                    <a:ext uri="{9D8B030D-6E8A-4147-A177-3AD203B41FA5}">
                      <a16:colId xmlns:a16="http://schemas.microsoft.com/office/drawing/2014/main" val="3834894530"/>
                    </a:ext>
                  </a:extLst>
                </a:gridCol>
                <a:gridCol w="369678">
                  <a:extLst>
                    <a:ext uri="{9D8B030D-6E8A-4147-A177-3AD203B41FA5}">
                      <a16:colId xmlns:a16="http://schemas.microsoft.com/office/drawing/2014/main" val="3790064705"/>
                    </a:ext>
                  </a:extLst>
                </a:gridCol>
              </a:tblGrid>
              <a:tr h="681720">
                <a:tc>
                  <a:txBody>
                    <a:bodyPr/>
                    <a:lstStyle/>
                    <a:p>
                      <a:r>
                        <a:rPr lang="en-US" sz="1200" dirty="0"/>
                        <a:t>Success Criteria (Beginning):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Success Criteria (Sentences):</a:t>
                      </a:r>
                      <a:endParaRPr lang="en-GB" sz="120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Success Criteria (Organisation):</a:t>
                      </a:r>
                      <a:endParaRPr lang="en-GB" sz="120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587064664"/>
                  </a:ext>
                </a:extLst>
              </a:tr>
              <a:tr h="681720">
                <a:tc>
                  <a:txBody>
                    <a:bodyPr/>
                    <a:lstStyle/>
                    <a:p>
                      <a:r>
                        <a:rPr lang="en-US" sz="1200" dirty="0"/>
                        <a:t>Include a powerful opening to hook the audience in.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Use –</a:t>
                      </a:r>
                      <a:r>
                        <a:rPr lang="en-US" sz="1200" dirty="0" err="1"/>
                        <a:t>ispaced</a:t>
                      </a:r>
                      <a:r>
                        <a:rPr lang="en-US" sz="1200" dirty="0"/>
                        <a:t> for sentence openers.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Use connectives to link paragraphs and sentences together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54485425"/>
                  </a:ext>
                </a:extLst>
              </a:tr>
              <a:tr h="486943">
                <a:tc>
                  <a:txBody>
                    <a:bodyPr/>
                    <a:lstStyle/>
                    <a:p>
                      <a:r>
                        <a:rPr lang="en-US" sz="1200" dirty="0"/>
                        <a:t>Set out your argument clearly for the audience.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Use simple, complex and compound sentences.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Include counter-arguments and address them</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71688582"/>
                  </a:ext>
                </a:extLst>
              </a:tr>
              <a:tr h="486943">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Use language devices for effect.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Used </a:t>
                      </a:r>
                      <a:r>
                        <a:rPr lang="en-US" sz="1200" dirty="0" err="1"/>
                        <a:t>ToPTiPs</a:t>
                      </a:r>
                      <a:r>
                        <a:rPr lang="en-US" sz="1200" dirty="0"/>
                        <a:t> for paragraphing.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1718537"/>
                  </a:ext>
                </a:extLst>
              </a:tr>
              <a:tr h="292166">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Linked the endings and beginnings of paragraphs together.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9608229"/>
                  </a:ext>
                </a:extLst>
              </a:tr>
              <a:tr h="292166">
                <a:tc>
                  <a:txBody>
                    <a:bodyPr/>
                    <a:lstStyle/>
                    <a:p>
                      <a:r>
                        <a:rPr lang="en-US" sz="1200" b="1" dirty="0">
                          <a:solidFill>
                            <a:schemeClr val="bg1"/>
                          </a:solidFill>
                        </a:rPr>
                        <a:t>Bonus Criterion:</a:t>
                      </a:r>
                      <a:endParaRPr lang="en-GB"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gridSpan="3">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07968676"/>
                  </a:ext>
                </a:extLst>
              </a:tr>
              <a:tr h="681720">
                <a:tc>
                  <a:txBody>
                    <a:bodyPr/>
                    <a:lstStyle/>
                    <a:p>
                      <a:r>
                        <a:rPr lang="en-US" sz="1200" dirty="0"/>
                        <a:t>Consider which information you need to introduce first: Statistics? Opinions? Facts?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Consider where you place your sentences for maximum effect.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05829219"/>
                  </a:ext>
                </a:extLst>
              </a:tr>
              <a:tr h="486943">
                <a:tc>
                  <a:txBody>
                    <a:bodyPr/>
                    <a:lstStyle/>
                    <a:p>
                      <a:r>
                        <a:rPr lang="en-US" sz="1200" b="1" dirty="0">
                          <a:solidFill>
                            <a:schemeClr val="bg1"/>
                          </a:solidFill>
                        </a:rPr>
                        <a:t>Success Criteria (Vocabulary): </a:t>
                      </a:r>
                      <a:endParaRPr lang="en-GB"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b="1" dirty="0">
                          <a:solidFill>
                            <a:schemeClr val="bg1"/>
                          </a:solidFill>
                        </a:rPr>
                        <a:t>Success Criteria (Language):</a:t>
                      </a:r>
                      <a:endParaRPr lang="en-GB"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b="1" dirty="0">
                          <a:solidFill>
                            <a:schemeClr val="bg1"/>
                          </a:solidFill>
                        </a:rPr>
                        <a:t>Success Criteria (Ending):</a:t>
                      </a:r>
                      <a:endParaRPr lang="en-GB"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423824471"/>
                  </a:ext>
                </a:extLst>
              </a:tr>
              <a:tr h="876497">
                <a:tc>
                  <a:txBody>
                    <a:bodyPr/>
                    <a:lstStyle/>
                    <a:p>
                      <a:r>
                        <a:rPr lang="en-US" sz="1200" dirty="0"/>
                        <a:t>Use ambitious vocabulary for effect.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None/>
                      </a:pPr>
                      <a:r>
                        <a:rPr lang="en-GB" sz="1200" dirty="0">
                          <a:solidFill>
                            <a:schemeClr val="tx1"/>
                          </a:solidFill>
                        </a:rPr>
                        <a:t>Use DAFORREST techniques for effect</a:t>
                      </a:r>
                    </a:p>
                    <a:p>
                      <a:r>
                        <a:rPr lang="en-GB"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Include a powerful ending to leave the audience thinking about your perspective.</a:t>
                      </a:r>
                      <a:endParaRPr lang="en-GB" sz="120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73905439"/>
                  </a:ext>
                </a:extLst>
              </a:tr>
              <a:tr h="681720">
                <a:tc>
                  <a:txBody>
                    <a:bodyPr/>
                    <a:lstStyle/>
                    <a:p>
                      <a:r>
                        <a:rPr lang="en-US" sz="1200" dirty="0"/>
                        <a:t>Use impressive verbs and nouns to build tone and register.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Build a professional tone. </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Use your speech plan to make sure you have covered every area you needed to.</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21967857"/>
                  </a:ext>
                </a:extLst>
              </a:tr>
              <a:tr h="486943">
                <a:tc>
                  <a:txBody>
                    <a:bodyPr/>
                    <a:lstStyle/>
                    <a:p>
                      <a:r>
                        <a:rPr lang="en-US" sz="1200" dirty="0"/>
                        <a:t>Use technical terms to sound impressive and convincing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t>Re-read your speech to check for </a:t>
                      </a:r>
                      <a:r>
                        <a:rPr lang="en-US" sz="1200" dirty="0" err="1"/>
                        <a:t>SPaG</a:t>
                      </a:r>
                      <a:r>
                        <a:rPr lang="en-US" sz="1200" dirty="0"/>
                        <a:t> errors.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08610386"/>
                  </a:ext>
                </a:extLst>
              </a:tr>
            </a:tbl>
          </a:graphicData>
        </a:graphic>
      </p:graphicFrame>
      <p:pic>
        <p:nvPicPr>
          <p:cNvPr id="9" name="Picture 8" descr="A green check mark on a black background&#10;&#10;AI-generated content may be incorrect.">
            <a:extLst>
              <a:ext uri="{FF2B5EF4-FFF2-40B4-BE49-F238E27FC236}">
                <a16:creationId xmlns:a16="http://schemas.microsoft.com/office/drawing/2014/main" id="{43139773-A42E-D521-3095-0E564544CFCE}"/>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255610" y="278876"/>
            <a:ext cx="320968" cy="297397"/>
          </a:xfrm>
          <a:prstGeom prst="rect">
            <a:avLst/>
          </a:prstGeom>
        </p:spPr>
      </p:pic>
      <p:pic>
        <p:nvPicPr>
          <p:cNvPr id="10" name="Picture 9" descr="A green check mark on a black background&#10;&#10;AI-generated content may be incorrect.">
            <a:extLst>
              <a:ext uri="{FF2B5EF4-FFF2-40B4-BE49-F238E27FC236}">
                <a16:creationId xmlns:a16="http://schemas.microsoft.com/office/drawing/2014/main" id="{D6886390-9CD9-87AE-13C2-D9AC2F799D4E}"/>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739942" y="278876"/>
            <a:ext cx="320968" cy="297397"/>
          </a:xfrm>
          <a:prstGeom prst="rect">
            <a:avLst/>
          </a:prstGeom>
        </p:spPr>
      </p:pic>
      <p:pic>
        <p:nvPicPr>
          <p:cNvPr id="11" name="Picture 10" descr="A green check mark on a black background&#10;&#10;AI-generated content may be incorrect.">
            <a:extLst>
              <a:ext uri="{FF2B5EF4-FFF2-40B4-BE49-F238E27FC236}">
                <a16:creationId xmlns:a16="http://schemas.microsoft.com/office/drawing/2014/main" id="{B0D74397-02AF-361C-8695-7D9892CE0A29}"/>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8452642" y="278876"/>
            <a:ext cx="320968" cy="297397"/>
          </a:xfrm>
          <a:prstGeom prst="rect">
            <a:avLst/>
          </a:prstGeom>
        </p:spPr>
      </p:pic>
      <p:pic>
        <p:nvPicPr>
          <p:cNvPr id="12" name="Picture 11" descr="A green check mark on a black background&#10;&#10;AI-generated content may be incorrect.">
            <a:extLst>
              <a:ext uri="{FF2B5EF4-FFF2-40B4-BE49-F238E27FC236}">
                <a16:creationId xmlns:a16="http://schemas.microsoft.com/office/drawing/2014/main" id="{E2308676-A103-3107-265D-235BF0C1A6F7}"/>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243575" y="2729916"/>
            <a:ext cx="320968" cy="297397"/>
          </a:xfrm>
          <a:prstGeom prst="rect">
            <a:avLst/>
          </a:prstGeom>
        </p:spPr>
      </p:pic>
      <p:pic>
        <p:nvPicPr>
          <p:cNvPr id="14" name="Picture 13" descr="A green check mark on a black background&#10;&#10;AI-generated content may be incorrect.">
            <a:extLst>
              <a:ext uri="{FF2B5EF4-FFF2-40B4-BE49-F238E27FC236}">
                <a16:creationId xmlns:a16="http://schemas.microsoft.com/office/drawing/2014/main" id="{717D5972-6DDA-07DD-59EF-DD2ABFB92FBF}"/>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8452640" y="2729916"/>
            <a:ext cx="320968" cy="297397"/>
          </a:xfrm>
          <a:prstGeom prst="rect">
            <a:avLst/>
          </a:prstGeom>
        </p:spPr>
      </p:pic>
      <p:pic>
        <p:nvPicPr>
          <p:cNvPr id="15" name="Picture 14" descr="A green check mark on a black background&#10;&#10;AI-generated content may be incorrect.">
            <a:extLst>
              <a:ext uri="{FF2B5EF4-FFF2-40B4-BE49-F238E27FC236}">
                <a16:creationId xmlns:a16="http://schemas.microsoft.com/office/drawing/2014/main" id="{3C59DF16-BDD1-8A44-3CB7-A78E7E3375EC}"/>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243575" y="3864880"/>
            <a:ext cx="320968" cy="297397"/>
          </a:xfrm>
          <a:prstGeom prst="rect">
            <a:avLst/>
          </a:prstGeom>
        </p:spPr>
      </p:pic>
      <p:pic>
        <p:nvPicPr>
          <p:cNvPr id="16" name="Picture 15" descr="A green check mark on a black background&#10;&#10;AI-generated content may be incorrect.">
            <a:extLst>
              <a:ext uri="{FF2B5EF4-FFF2-40B4-BE49-F238E27FC236}">
                <a16:creationId xmlns:a16="http://schemas.microsoft.com/office/drawing/2014/main" id="{A39C1486-5E30-970E-1AB0-3081AEF9E35D}"/>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739942" y="3830688"/>
            <a:ext cx="320968" cy="297397"/>
          </a:xfrm>
          <a:prstGeom prst="rect">
            <a:avLst/>
          </a:prstGeom>
        </p:spPr>
      </p:pic>
      <p:pic>
        <p:nvPicPr>
          <p:cNvPr id="17" name="Picture 16" descr="A green check mark on a black background&#10;&#10;AI-generated content may be incorrect.">
            <a:extLst>
              <a:ext uri="{FF2B5EF4-FFF2-40B4-BE49-F238E27FC236}">
                <a16:creationId xmlns:a16="http://schemas.microsoft.com/office/drawing/2014/main" id="{AC98F8D0-5D86-B639-2897-D5702415FA0D}"/>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8452640" y="3830687"/>
            <a:ext cx="320968" cy="297397"/>
          </a:xfrm>
          <a:prstGeom prst="rect">
            <a:avLst/>
          </a:prstGeom>
        </p:spPr>
      </p:pic>
    </p:spTree>
    <p:extLst>
      <p:ext uri="{BB962C8B-B14F-4D97-AF65-F5344CB8AC3E}">
        <p14:creationId xmlns:p14="http://schemas.microsoft.com/office/powerpoint/2010/main" val="95463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1334-4829-4A7C-6312-97AC365E1F09}"/>
              </a:ext>
            </a:extLst>
          </p:cNvPr>
          <p:cNvSpPr>
            <a:spLocks noGrp="1"/>
          </p:cNvSpPr>
          <p:nvPr>
            <p:ph type="title"/>
          </p:nvPr>
        </p:nvSpPr>
        <p:spPr>
          <a:xfrm>
            <a:off x="246684" y="145056"/>
            <a:ext cx="5482783" cy="26161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US" sz="1400" b="1" dirty="0"/>
              <a:t>Plenary: Self-assessment reflection sheet</a:t>
            </a:r>
            <a:endParaRPr lang="en-GB" sz="1400" b="1" dirty="0"/>
          </a:p>
        </p:txBody>
      </p:sp>
      <p:sp>
        <p:nvSpPr>
          <p:cNvPr id="33" name="Rectangle: Rounded Corners 32">
            <a:extLst>
              <a:ext uri="{FF2B5EF4-FFF2-40B4-BE49-F238E27FC236}">
                <a16:creationId xmlns:a16="http://schemas.microsoft.com/office/drawing/2014/main" id="{FB93023A-19DE-2B22-D6B3-7EAEA7399B27}"/>
              </a:ext>
            </a:extLst>
          </p:cNvPr>
          <p:cNvSpPr/>
          <p:nvPr/>
        </p:nvSpPr>
        <p:spPr>
          <a:xfrm>
            <a:off x="1886673" y="728440"/>
            <a:ext cx="2407541" cy="433803"/>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550B67E2-E649-A53C-D6C9-E8FD10C2E4DF}"/>
              </a:ext>
            </a:extLst>
          </p:cNvPr>
          <p:cNvSpPr/>
          <p:nvPr/>
        </p:nvSpPr>
        <p:spPr>
          <a:xfrm>
            <a:off x="1875094" y="1362948"/>
            <a:ext cx="2407540" cy="433804"/>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62272AE0-D149-F18D-384B-4199B93E994B}"/>
              </a:ext>
            </a:extLst>
          </p:cNvPr>
          <p:cNvSpPr/>
          <p:nvPr/>
        </p:nvSpPr>
        <p:spPr>
          <a:xfrm>
            <a:off x="1875092" y="2080390"/>
            <a:ext cx="2407540" cy="433803"/>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5F1D9507-5B37-BB97-9E28-C52110E7AAC8}"/>
              </a:ext>
            </a:extLst>
          </p:cNvPr>
          <p:cNvSpPr/>
          <p:nvPr/>
        </p:nvSpPr>
        <p:spPr>
          <a:xfrm>
            <a:off x="1875092" y="2780818"/>
            <a:ext cx="2407540" cy="433803"/>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C325D510-B175-7F0B-33BA-94A6945DD1C3}"/>
              </a:ext>
            </a:extLst>
          </p:cNvPr>
          <p:cNvSpPr/>
          <p:nvPr/>
        </p:nvSpPr>
        <p:spPr>
          <a:xfrm>
            <a:off x="1875091" y="3618354"/>
            <a:ext cx="2407540" cy="433803"/>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A48CAD94-711B-459D-909E-1A18497B30EB}"/>
              </a:ext>
            </a:extLst>
          </p:cNvPr>
          <p:cNvSpPr txBox="1"/>
          <p:nvPr/>
        </p:nvSpPr>
        <p:spPr>
          <a:xfrm>
            <a:off x="1759575" y="439183"/>
            <a:ext cx="2858947" cy="261610"/>
          </a:xfrm>
          <a:prstGeom prst="rect">
            <a:avLst/>
          </a:prstGeom>
          <a:noFill/>
        </p:spPr>
        <p:txBody>
          <a:bodyPr wrap="square" rtlCol="0">
            <a:spAutoFit/>
          </a:bodyPr>
          <a:lstStyle/>
          <a:p>
            <a:r>
              <a:rPr lang="en-US" sz="1100" dirty="0"/>
              <a:t>How confident do you feel about this area?</a:t>
            </a:r>
            <a:endParaRPr lang="en-GB" sz="1100" dirty="0"/>
          </a:p>
        </p:txBody>
      </p:sp>
      <p:sp>
        <p:nvSpPr>
          <p:cNvPr id="39" name="TextBox 38">
            <a:extLst>
              <a:ext uri="{FF2B5EF4-FFF2-40B4-BE49-F238E27FC236}">
                <a16:creationId xmlns:a16="http://schemas.microsoft.com/office/drawing/2014/main" id="{80F7613B-7E00-2343-5016-8C6262F9E841}"/>
              </a:ext>
            </a:extLst>
          </p:cNvPr>
          <p:cNvSpPr txBox="1"/>
          <p:nvPr/>
        </p:nvSpPr>
        <p:spPr>
          <a:xfrm>
            <a:off x="1886672" y="760675"/>
            <a:ext cx="752355" cy="369332"/>
          </a:xfrm>
          <a:prstGeom prst="rect">
            <a:avLst/>
          </a:prstGeom>
          <a:noFill/>
        </p:spPr>
        <p:txBody>
          <a:bodyPr wrap="square" rtlCol="0">
            <a:spAutoFit/>
          </a:bodyPr>
          <a:lstStyle/>
          <a:p>
            <a:r>
              <a:rPr lang="en-US" sz="900" dirty="0"/>
              <a:t>Not confident</a:t>
            </a:r>
            <a:endParaRPr lang="en-GB" sz="900" dirty="0"/>
          </a:p>
        </p:txBody>
      </p:sp>
      <p:sp>
        <p:nvSpPr>
          <p:cNvPr id="40" name="TextBox 39">
            <a:extLst>
              <a:ext uri="{FF2B5EF4-FFF2-40B4-BE49-F238E27FC236}">
                <a16:creationId xmlns:a16="http://schemas.microsoft.com/office/drawing/2014/main" id="{11608527-A024-9179-310A-2C9F258DFD9F}"/>
              </a:ext>
            </a:extLst>
          </p:cNvPr>
          <p:cNvSpPr txBox="1"/>
          <p:nvPr/>
        </p:nvSpPr>
        <p:spPr>
          <a:xfrm>
            <a:off x="3576583" y="760675"/>
            <a:ext cx="752355" cy="369332"/>
          </a:xfrm>
          <a:prstGeom prst="rect">
            <a:avLst/>
          </a:prstGeom>
          <a:noFill/>
        </p:spPr>
        <p:txBody>
          <a:bodyPr wrap="square" rtlCol="0">
            <a:spAutoFit/>
          </a:bodyPr>
          <a:lstStyle/>
          <a:p>
            <a:pPr algn="r"/>
            <a:r>
              <a:rPr lang="en-US" sz="900" dirty="0"/>
              <a:t>Very confident</a:t>
            </a:r>
            <a:endParaRPr lang="en-GB" sz="900" dirty="0"/>
          </a:p>
        </p:txBody>
      </p:sp>
      <p:sp>
        <p:nvSpPr>
          <p:cNvPr id="41" name="TextBox 40">
            <a:extLst>
              <a:ext uri="{FF2B5EF4-FFF2-40B4-BE49-F238E27FC236}">
                <a16:creationId xmlns:a16="http://schemas.microsoft.com/office/drawing/2014/main" id="{0696B1B2-7B16-E4FF-24CF-A50410DE158D}"/>
              </a:ext>
            </a:extLst>
          </p:cNvPr>
          <p:cNvSpPr txBox="1"/>
          <p:nvPr/>
        </p:nvSpPr>
        <p:spPr>
          <a:xfrm>
            <a:off x="4964291" y="4424278"/>
            <a:ext cx="3783686" cy="22467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Which areas do you feel you need to spend more time on?</a:t>
            </a:r>
          </a:p>
          <a:p>
            <a:endParaRPr lang="en-US" sz="1400" dirty="0"/>
          </a:p>
          <a:p>
            <a:r>
              <a:rPr lang="en-US" sz="1400" dirty="0"/>
              <a:t>1) ______________________________________________________________________________________</a:t>
            </a:r>
          </a:p>
          <a:p>
            <a:r>
              <a:rPr lang="en-GB" sz="1400" dirty="0"/>
              <a:t>2) </a:t>
            </a:r>
          </a:p>
          <a:p>
            <a:r>
              <a:rPr lang="en-US" sz="1400" dirty="0"/>
              <a:t>______________________________________________________________________________________</a:t>
            </a:r>
          </a:p>
          <a:p>
            <a:endParaRPr lang="en-GB" sz="1400" dirty="0"/>
          </a:p>
        </p:txBody>
      </p:sp>
      <p:pic>
        <p:nvPicPr>
          <p:cNvPr id="3" name="Picture 2">
            <a:extLst>
              <a:ext uri="{FF2B5EF4-FFF2-40B4-BE49-F238E27FC236}">
                <a16:creationId xmlns:a16="http://schemas.microsoft.com/office/drawing/2014/main" id="{C213FA88-92E5-5408-F151-EA3DA32D5D9A}"/>
              </a:ext>
            </a:extLst>
          </p:cNvPr>
          <p:cNvPicPr>
            <a:picLocks noChangeAspect="1"/>
          </p:cNvPicPr>
          <p:nvPr/>
        </p:nvPicPr>
        <p:blipFill>
          <a:blip r:embed="rId2"/>
          <a:stretch>
            <a:fillRect/>
          </a:stretch>
        </p:blipFill>
        <p:spPr>
          <a:xfrm>
            <a:off x="503050" y="532090"/>
            <a:ext cx="782190" cy="705432"/>
          </a:xfrm>
          <a:prstGeom prst="rect">
            <a:avLst/>
          </a:prstGeom>
        </p:spPr>
      </p:pic>
      <p:pic>
        <p:nvPicPr>
          <p:cNvPr id="4" name="Picture 3">
            <a:extLst>
              <a:ext uri="{FF2B5EF4-FFF2-40B4-BE49-F238E27FC236}">
                <a16:creationId xmlns:a16="http://schemas.microsoft.com/office/drawing/2014/main" id="{10EC2CDA-EA68-D992-20B8-89091175E75C}"/>
              </a:ext>
            </a:extLst>
          </p:cNvPr>
          <p:cNvPicPr>
            <a:picLocks noChangeAspect="1"/>
          </p:cNvPicPr>
          <p:nvPr/>
        </p:nvPicPr>
        <p:blipFill>
          <a:blip r:embed="rId3"/>
          <a:stretch>
            <a:fillRect/>
          </a:stretch>
        </p:blipFill>
        <p:spPr>
          <a:xfrm>
            <a:off x="514175" y="1278420"/>
            <a:ext cx="778534" cy="705432"/>
          </a:xfrm>
          <a:prstGeom prst="rect">
            <a:avLst/>
          </a:prstGeom>
        </p:spPr>
      </p:pic>
      <p:pic>
        <p:nvPicPr>
          <p:cNvPr id="5" name="Picture 4">
            <a:extLst>
              <a:ext uri="{FF2B5EF4-FFF2-40B4-BE49-F238E27FC236}">
                <a16:creationId xmlns:a16="http://schemas.microsoft.com/office/drawing/2014/main" id="{281F14FE-997A-7BB8-E498-0F8E34C3DFA9}"/>
              </a:ext>
            </a:extLst>
          </p:cNvPr>
          <p:cNvPicPr>
            <a:picLocks noChangeAspect="1"/>
          </p:cNvPicPr>
          <p:nvPr/>
        </p:nvPicPr>
        <p:blipFill>
          <a:blip r:embed="rId4"/>
          <a:stretch>
            <a:fillRect/>
          </a:stretch>
        </p:blipFill>
        <p:spPr>
          <a:xfrm>
            <a:off x="514175" y="2024750"/>
            <a:ext cx="782190" cy="705432"/>
          </a:xfrm>
          <a:prstGeom prst="rect">
            <a:avLst/>
          </a:prstGeom>
        </p:spPr>
      </p:pic>
      <p:pic>
        <p:nvPicPr>
          <p:cNvPr id="6" name="Picture 5">
            <a:extLst>
              <a:ext uri="{FF2B5EF4-FFF2-40B4-BE49-F238E27FC236}">
                <a16:creationId xmlns:a16="http://schemas.microsoft.com/office/drawing/2014/main" id="{7281DFE7-1101-4829-A4C3-841326DF8343}"/>
              </a:ext>
            </a:extLst>
          </p:cNvPr>
          <p:cNvPicPr>
            <a:picLocks noChangeAspect="1"/>
          </p:cNvPicPr>
          <p:nvPr/>
        </p:nvPicPr>
        <p:blipFill>
          <a:blip r:embed="rId5"/>
          <a:stretch>
            <a:fillRect/>
          </a:stretch>
        </p:blipFill>
        <p:spPr>
          <a:xfrm>
            <a:off x="514175" y="2808698"/>
            <a:ext cx="801143" cy="722526"/>
          </a:xfrm>
          <a:prstGeom prst="rect">
            <a:avLst/>
          </a:prstGeom>
        </p:spPr>
      </p:pic>
      <p:pic>
        <p:nvPicPr>
          <p:cNvPr id="7" name="Picture 6">
            <a:extLst>
              <a:ext uri="{FF2B5EF4-FFF2-40B4-BE49-F238E27FC236}">
                <a16:creationId xmlns:a16="http://schemas.microsoft.com/office/drawing/2014/main" id="{F9A24F71-D972-A4A0-7006-8E7AB5316F74}"/>
              </a:ext>
            </a:extLst>
          </p:cNvPr>
          <p:cNvPicPr>
            <a:picLocks noChangeAspect="1"/>
          </p:cNvPicPr>
          <p:nvPr/>
        </p:nvPicPr>
        <p:blipFill>
          <a:blip r:embed="rId6"/>
          <a:stretch>
            <a:fillRect/>
          </a:stretch>
        </p:blipFill>
        <p:spPr>
          <a:xfrm>
            <a:off x="514175" y="3555028"/>
            <a:ext cx="801143" cy="725918"/>
          </a:xfrm>
          <a:prstGeom prst="rect">
            <a:avLst/>
          </a:prstGeom>
        </p:spPr>
      </p:pic>
      <p:pic>
        <p:nvPicPr>
          <p:cNvPr id="8" name="Picture 7">
            <a:extLst>
              <a:ext uri="{FF2B5EF4-FFF2-40B4-BE49-F238E27FC236}">
                <a16:creationId xmlns:a16="http://schemas.microsoft.com/office/drawing/2014/main" id="{77B10950-4C14-C80B-24E7-86A95E960FE9}"/>
              </a:ext>
            </a:extLst>
          </p:cNvPr>
          <p:cNvPicPr>
            <a:picLocks noChangeAspect="1"/>
          </p:cNvPicPr>
          <p:nvPr/>
        </p:nvPicPr>
        <p:blipFill>
          <a:blip r:embed="rId7"/>
          <a:stretch>
            <a:fillRect/>
          </a:stretch>
        </p:blipFill>
        <p:spPr>
          <a:xfrm>
            <a:off x="533129" y="4356070"/>
            <a:ext cx="782189" cy="705432"/>
          </a:xfrm>
          <a:prstGeom prst="rect">
            <a:avLst/>
          </a:prstGeom>
        </p:spPr>
      </p:pic>
      <p:pic>
        <p:nvPicPr>
          <p:cNvPr id="9" name="Picture 8">
            <a:extLst>
              <a:ext uri="{FF2B5EF4-FFF2-40B4-BE49-F238E27FC236}">
                <a16:creationId xmlns:a16="http://schemas.microsoft.com/office/drawing/2014/main" id="{39F93E06-2535-4769-DB13-A7BD086E0448}"/>
              </a:ext>
            </a:extLst>
          </p:cNvPr>
          <p:cNvPicPr>
            <a:picLocks noChangeAspect="1"/>
          </p:cNvPicPr>
          <p:nvPr/>
        </p:nvPicPr>
        <p:blipFill>
          <a:blip r:embed="rId8"/>
          <a:stretch>
            <a:fillRect/>
          </a:stretch>
        </p:blipFill>
        <p:spPr>
          <a:xfrm>
            <a:off x="533129" y="5141719"/>
            <a:ext cx="782189" cy="705432"/>
          </a:xfrm>
          <a:prstGeom prst="rect">
            <a:avLst/>
          </a:prstGeom>
        </p:spPr>
      </p:pic>
      <p:sp>
        <p:nvSpPr>
          <p:cNvPr id="10" name="Rectangle: Rounded Corners 9">
            <a:extLst>
              <a:ext uri="{FF2B5EF4-FFF2-40B4-BE49-F238E27FC236}">
                <a16:creationId xmlns:a16="http://schemas.microsoft.com/office/drawing/2014/main" id="{C00A5CD0-0BF1-6E07-3D9A-08AA2DA331E3}"/>
              </a:ext>
            </a:extLst>
          </p:cNvPr>
          <p:cNvSpPr/>
          <p:nvPr/>
        </p:nvSpPr>
        <p:spPr>
          <a:xfrm>
            <a:off x="1886674" y="4424278"/>
            <a:ext cx="2407540" cy="433803"/>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6F524EA4-2AD9-8B9E-0C6C-90C6722E35BE}"/>
              </a:ext>
            </a:extLst>
          </p:cNvPr>
          <p:cNvSpPr/>
          <p:nvPr/>
        </p:nvSpPr>
        <p:spPr>
          <a:xfrm>
            <a:off x="1886674" y="5141719"/>
            <a:ext cx="2407540" cy="433803"/>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4AE2B3B-1C3A-7CD6-1E33-A12CB400DBBA}"/>
              </a:ext>
            </a:extLst>
          </p:cNvPr>
          <p:cNvPicPr>
            <a:picLocks noChangeAspect="1"/>
          </p:cNvPicPr>
          <p:nvPr/>
        </p:nvPicPr>
        <p:blipFill>
          <a:blip r:embed="rId9"/>
          <a:stretch>
            <a:fillRect/>
          </a:stretch>
        </p:blipFill>
        <p:spPr>
          <a:xfrm>
            <a:off x="4977112" y="560229"/>
            <a:ext cx="752355" cy="678526"/>
          </a:xfrm>
          <a:prstGeom prst="rect">
            <a:avLst/>
          </a:prstGeom>
        </p:spPr>
      </p:pic>
      <p:sp>
        <p:nvSpPr>
          <p:cNvPr id="13" name="Rectangle: Rounded Corners 12">
            <a:extLst>
              <a:ext uri="{FF2B5EF4-FFF2-40B4-BE49-F238E27FC236}">
                <a16:creationId xmlns:a16="http://schemas.microsoft.com/office/drawing/2014/main" id="{B1CEDA02-AD31-E113-FAAC-720D29101ADF}"/>
              </a:ext>
            </a:extLst>
          </p:cNvPr>
          <p:cNvSpPr/>
          <p:nvPr/>
        </p:nvSpPr>
        <p:spPr>
          <a:xfrm>
            <a:off x="6007258" y="695912"/>
            <a:ext cx="2407540" cy="433804"/>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10A5E32-7363-298B-129E-EFBAC0E94E70}"/>
              </a:ext>
            </a:extLst>
          </p:cNvPr>
          <p:cNvPicPr>
            <a:picLocks noChangeAspect="1"/>
          </p:cNvPicPr>
          <p:nvPr/>
        </p:nvPicPr>
        <p:blipFill>
          <a:blip r:embed="rId10"/>
          <a:stretch>
            <a:fillRect/>
          </a:stretch>
        </p:blipFill>
        <p:spPr>
          <a:xfrm>
            <a:off x="4970449" y="1256530"/>
            <a:ext cx="765675" cy="690539"/>
          </a:xfrm>
          <a:prstGeom prst="rect">
            <a:avLst/>
          </a:prstGeom>
        </p:spPr>
      </p:pic>
      <p:sp>
        <p:nvSpPr>
          <p:cNvPr id="15" name="Rectangle: Rounded Corners 14">
            <a:extLst>
              <a:ext uri="{FF2B5EF4-FFF2-40B4-BE49-F238E27FC236}">
                <a16:creationId xmlns:a16="http://schemas.microsoft.com/office/drawing/2014/main" id="{C619C0A8-4A14-70EE-1D8A-9F7438043002}"/>
              </a:ext>
            </a:extLst>
          </p:cNvPr>
          <p:cNvSpPr/>
          <p:nvPr/>
        </p:nvSpPr>
        <p:spPr>
          <a:xfrm>
            <a:off x="6007258" y="1414234"/>
            <a:ext cx="2407540" cy="433804"/>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553FB3F8-CA0A-A1C9-00B0-0A8E0CE498CE}"/>
              </a:ext>
            </a:extLst>
          </p:cNvPr>
          <p:cNvPicPr>
            <a:picLocks noChangeAspect="1"/>
          </p:cNvPicPr>
          <p:nvPr/>
        </p:nvPicPr>
        <p:blipFill>
          <a:blip r:embed="rId11"/>
          <a:stretch>
            <a:fillRect/>
          </a:stretch>
        </p:blipFill>
        <p:spPr>
          <a:xfrm>
            <a:off x="4952714" y="1983852"/>
            <a:ext cx="801143" cy="722526"/>
          </a:xfrm>
          <a:prstGeom prst="rect">
            <a:avLst/>
          </a:prstGeom>
        </p:spPr>
      </p:pic>
      <p:sp>
        <p:nvSpPr>
          <p:cNvPr id="17" name="Rectangle: Rounded Corners 16">
            <a:extLst>
              <a:ext uri="{FF2B5EF4-FFF2-40B4-BE49-F238E27FC236}">
                <a16:creationId xmlns:a16="http://schemas.microsoft.com/office/drawing/2014/main" id="{D988C07D-CA13-282C-1E1B-086DAB342C64}"/>
              </a:ext>
            </a:extLst>
          </p:cNvPr>
          <p:cNvSpPr/>
          <p:nvPr/>
        </p:nvSpPr>
        <p:spPr>
          <a:xfrm>
            <a:off x="6007258" y="2080389"/>
            <a:ext cx="2407540" cy="433804"/>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A07D0B58-50ED-E2FD-144D-24B43FB2EB51}"/>
              </a:ext>
            </a:extLst>
          </p:cNvPr>
          <p:cNvPicPr>
            <a:picLocks noChangeAspect="1"/>
          </p:cNvPicPr>
          <p:nvPr/>
        </p:nvPicPr>
        <p:blipFill>
          <a:blip r:embed="rId12"/>
          <a:stretch>
            <a:fillRect/>
          </a:stretch>
        </p:blipFill>
        <p:spPr>
          <a:xfrm>
            <a:off x="4952713" y="2780818"/>
            <a:ext cx="801143" cy="722526"/>
          </a:xfrm>
          <a:prstGeom prst="rect">
            <a:avLst/>
          </a:prstGeom>
        </p:spPr>
      </p:pic>
      <p:sp>
        <p:nvSpPr>
          <p:cNvPr id="19" name="Rectangle: Rounded Corners 18">
            <a:extLst>
              <a:ext uri="{FF2B5EF4-FFF2-40B4-BE49-F238E27FC236}">
                <a16:creationId xmlns:a16="http://schemas.microsoft.com/office/drawing/2014/main" id="{9749B654-5B15-22F9-BF45-FD11BF78D3B9}"/>
              </a:ext>
            </a:extLst>
          </p:cNvPr>
          <p:cNvSpPr/>
          <p:nvPr/>
        </p:nvSpPr>
        <p:spPr>
          <a:xfrm>
            <a:off x="6007258" y="2841324"/>
            <a:ext cx="2407540" cy="433804"/>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292CD998-C381-4D2D-CE81-9457A77F93D2}"/>
              </a:ext>
            </a:extLst>
          </p:cNvPr>
          <p:cNvPicPr>
            <a:picLocks noChangeAspect="1"/>
          </p:cNvPicPr>
          <p:nvPr/>
        </p:nvPicPr>
        <p:blipFill>
          <a:blip r:embed="rId13"/>
          <a:stretch>
            <a:fillRect/>
          </a:stretch>
        </p:blipFill>
        <p:spPr>
          <a:xfrm>
            <a:off x="4970449" y="3524788"/>
            <a:ext cx="752356" cy="699621"/>
          </a:xfrm>
          <a:prstGeom prst="rect">
            <a:avLst/>
          </a:prstGeom>
        </p:spPr>
      </p:pic>
      <p:sp>
        <p:nvSpPr>
          <p:cNvPr id="21" name="Rectangle: Rounded Corners 20">
            <a:extLst>
              <a:ext uri="{FF2B5EF4-FFF2-40B4-BE49-F238E27FC236}">
                <a16:creationId xmlns:a16="http://schemas.microsoft.com/office/drawing/2014/main" id="{829FB01E-C669-2F5A-6DC3-C71DDA954761}"/>
              </a:ext>
            </a:extLst>
          </p:cNvPr>
          <p:cNvSpPr/>
          <p:nvPr/>
        </p:nvSpPr>
        <p:spPr>
          <a:xfrm>
            <a:off x="6007258" y="3555028"/>
            <a:ext cx="2407540" cy="433804"/>
          </a:xfrm>
          <a:prstGeom prst="roundRect">
            <a:avLst/>
          </a:prstGeom>
          <a:solidFill>
            <a:schemeClr val="bg1"/>
          </a:solid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092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165B-A873-B4D1-D7CE-42B8129772F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78876D09-896F-3562-AA07-06A607A0B623}"/>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3600" dirty="0">
                <a:solidFill>
                  <a:srgbClr val="FF0000"/>
                </a:solidFill>
              </a:rPr>
              <a:t>To describe how to gain a top mark in Paper 2 Section B</a:t>
            </a:r>
            <a:r>
              <a:rPr lang="en-GB" sz="3600" dirty="0">
                <a:solidFill>
                  <a:srgbClr val="FF0000"/>
                </a:solidFill>
              </a:rPr>
              <a:t> (non-fiction writing)</a:t>
            </a:r>
          </a:p>
          <a:p>
            <a:pPr marL="0" indent="0">
              <a:buNone/>
            </a:pPr>
            <a:r>
              <a:rPr lang="en-GB" sz="3600" dirty="0">
                <a:solidFill>
                  <a:schemeClr val="accent2">
                    <a:lumMod val="50000"/>
                  </a:schemeClr>
                </a:solidFill>
              </a:rPr>
              <a:t>To explain how you can improve your speech based on your previous learning</a:t>
            </a:r>
          </a:p>
          <a:p>
            <a:pPr marL="0" indent="0">
              <a:buNone/>
            </a:pPr>
            <a:r>
              <a:rPr lang="en-GB" sz="3600" dirty="0">
                <a:solidFill>
                  <a:srgbClr val="00B050"/>
                </a:solidFill>
              </a:rPr>
              <a:t>To evaluate the effectiveness of your learning based on success criteria</a:t>
            </a:r>
            <a:endParaRPr lang="en-US" sz="3600" dirty="0">
              <a:solidFill>
                <a:srgbClr val="00B050"/>
              </a:solidFill>
            </a:endParaRPr>
          </a:p>
        </p:txBody>
      </p:sp>
    </p:spTree>
    <p:extLst>
      <p:ext uri="{BB962C8B-B14F-4D97-AF65-F5344CB8AC3E}">
        <p14:creationId xmlns:p14="http://schemas.microsoft.com/office/powerpoint/2010/main" val="56334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EA417-9B5D-9378-4E86-AEC56F0A8DCB}"/>
              </a:ext>
            </a:extLst>
          </p:cNvPr>
          <p:cNvPicPr>
            <a:picLocks noChangeAspect="1"/>
          </p:cNvPicPr>
          <p:nvPr/>
        </p:nvPicPr>
        <p:blipFill>
          <a:blip r:embed="rId2"/>
          <a:stretch>
            <a:fillRect/>
          </a:stretch>
        </p:blipFill>
        <p:spPr>
          <a:xfrm>
            <a:off x="983848" y="1881686"/>
            <a:ext cx="7176304" cy="1956331"/>
          </a:xfrm>
          <a:prstGeom prst="rect">
            <a:avLst/>
          </a:prstGeom>
        </p:spPr>
      </p:pic>
      <p:cxnSp>
        <p:nvCxnSpPr>
          <p:cNvPr id="6" name="Straight Arrow Connector 5">
            <a:extLst>
              <a:ext uri="{FF2B5EF4-FFF2-40B4-BE49-F238E27FC236}">
                <a16:creationId xmlns:a16="http://schemas.microsoft.com/office/drawing/2014/main" id="{8CEE74DD-6651-07E9-1AA6-D2BA97249F8B}"/>
              </a:ext>
            </a:extLst>
          </p:cNvPr>
          <p:cNvCxnSpPr/>
          <p:nvPr/>
        </p:nvCxnSpPr>
        <p:spPr>
          <a:xfrm>
            <a:off x="1770927" y="1284790"/>
            <a:ext cx="613458" cy="59689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0D1FC4D-813E-3F9A-FE73-BDA3271F430E}"/>
              </a:ext>
            </a:extLst>
          </p:cNvPr>
          <p:cNvSpPr txBox="1"/>
          <p:nvPr/>
        </p:nvSpPr>
        <p:spPr>
          <a:xfrm>
            <a:off x="428263" y="428263"/>
            <a:ext cx="2176041"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Use vocabulary that is ambitious, impressive and professional to add weight to your perspectives.</a:t>
            </a:r>
          </a:p>
        </p:txBody>
      </p:sp>
      <p:cxnSp>
        <p:nvCxnSpPr>
          <p:cNvPr id="8" name="Straight Arrow Connector 7">
            <a:extLst>
              <a:ext uri="{FF2B5EF4-FFF2-40B4-BE49-F238E27FC236}">
                <a16:creationId xmlns:a16="http://schemas.microsoft.com/office/drawing/2014/main" id="{91C48B69-3136-727E-FCC8-B960DC4DA14C}"/>
              </a:ext>
            </a:extLst>
          </p:cNvPr>
          <p:cNvCxnSpPr>
            <a:cxnSpLocks/>
          </p:cNvCxnSpPr>
          <p:nvPr/>
        </p:nvCxnSpPr>
        <p:spPr>
          <a:xfrm flipH="1">
            <a:off x="3686536" y="1076446"/>
            <a:ext cx="538223" cy="87204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2B9AA0-912F-81DE-FED3-48A3452D0B91}"/>
              </a:ext>
            </a:extLst>
          </p:cNvPr>
          <p:cNvSpPr txBox="1"/>
          <p:nvPr/>
        </p:nvSpPr>
        <p:spPr>
          <a:xfrm>
            <a:off x="2792390" y="366707"/>
            <a:ext cx="2326513"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Use sentence structures for effect to ensure you engage with your audience and meet the purpose of the text.</a:t>
            </a:r>
          </a:p>
        </p:txBody>
      </p:sp>
      <p:cxnSp>
        <p:nvCxnSpPr>
          <p:cNvPr id="11" name="Straight Arrow Connector 10">
            <a:extLst>
              <a:ext uri="{FF2B5EF4-FFF2-40B4-BE49-F238E27FC236}">
                <a16:creationId xmlns:a16="http://schemas.microsoft.com/office/drawing/2014/main" id="{5F4B3D84-E182-5403-B84F-71F1DAA361EC}"/>
              </a:ext>
            </a:extLst>
          </p:cNvPr>
          <p:cNvCxnSpPr>
            <a:cxnSpLocks/>
          </p:cNvCxnSpPr>
          <p:nvPr/>
        </p:nvCxnSpPr>
        <p:spPr>
          <a:xfrm flipH="1">
            <a:off x="4965541" y="1066323"/>
            <a:ext cx="538223" cy="87204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5A6F1-71F4-E083-2777-056555DF7ED0}"/>
              </a:ext>
            </a:extLst>
          </p:cNvPr>
          <p:cNvSpPr txBox="1"/>
          <p:nvPr/>
        </p:nvSpPr>
        <p:spPr>
          <a:xfrm>
            <a:off x="5234654" y="375790"/>
            <a:ext cx="1524962" cy="127727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Ensure your writing affects how the audience feels about the topic you are addressing, including through the use of language (DAFORREST)</a:t>
            </a:r>
          </a:p>
        </p:txBody>
      </p:sp>
      <p:cxnSp>
        <p:nvCxnSpPr>
          <p:cNvPr id="13" name="Straight Arrow Connector 12">
            <a:extLst>
              <a:ext uri="{FF2B5EF4-FFF2-40B4-BE49-F238E27FC236}">
                <a16:creationId xmlns:a16="http://schemas.microsoft.com/office/drawing/2014/main" id="{B6EF02A7-8924-6E5C-0AE4-55B42ACD74CC}"/>
              </a:ext>
            </a:extLst>
          </p:cNvPr>
          <p:cNvCxnSpPr>
            <a:cxnSpLocks/>
          </p:cNvCxnSpPr>
          <p:nvPr/>
        </p:nvCxnSpPr>
        <p:spPr>
          <a:xfrm flipH="1">
            <a:off x="6039095" y="1502344"/>
            <a:ext cx="1782496" cy="4461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E4AF79-C5AF-395A-5133-AB615868DC4B}"/>
              </a:ext>
            </a:extLst>
          </p:cNvPr>
          <p:cNvSpPr txBox="1"/>
          <p:nvPr/>
        </p:nvSpPr>
        <p:spPr>
          <a:xfrm>
            <a:off x="7190775" y="382095"/>
            <a:ext cx="1524962"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Double check your spelling, punctuation and grammar to make sure it is accurate and effective.</a:t>
            </a:r>
          </a:p>
        </p:txBody>
      </p:sp>
      <p:cxnSp>
        <p:nvCxnSpPr>
          <p:cNvPr id="16" name="Straight Arrow Connector 15">
            <a:extLst>
              <a:ext uri="{FF2B5EF4-FFF2-40B4-BE49-F238E27FC236}">
                <a16:creationId xmlns:a16="http://schemas.microsoft.com/office/drawing/2014/main" id="{4F55CDE9-2001-926A-3CF6-46C71B91EA09}"/>
              </a:ext>
            </a:extLst>
          </p:cNvPr>
          <p:cNvCxnSpPr>
            <a:cxnSpLocks/>
          </p:cNvCxnSpPr>
          <p:nvPr/>
        </p:nvCxnSpPr>
        <p:spPr>
          <a:xfrm flipV="1">
            <a:off x="752354" y="3757277"/>
            <a:ext cx="648188" cy="46008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281499-73FC-CE73-10EF-9CE769AA7D17}"/>
              </a:ext>
            </a:extLst>
          </p:cNvPr>
          <p:cNvSpPr txBox="1"/>
          <p:nvPr/>
        </p:nvSpPr>
        <p:spPr>
          <a:xfrm>
            <a:off x="312522" y="4066640"/>
            <a:ext cx="1458406"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Convey your perspectives to the audience clearly and effectively so that the audience can be convinced about your ideas and perspectives.</a:t>
            </a:r>
          </a:p>
        </p:txBody>
      </p:sp>
      <p:cxnSp>
        <p:nvCxnSpPr>
          <p:cNvPr id="20" name="Straight Arrow Connector 19">
            <a:extLst>
              <a:ext uri="{FF2B5EF4-FFF2-40B4-BE49-F238E27FC236}">
                <a16:creationId xmlns:a16="http://schemas.microsoft.com/office/drawing/2014/main" id="{02F172DB-00D5-8BA5-2414-CD72A84D9E8F}"/>
              </a:ext>
            </a:extLst>
          </p:cNvPr>
          <p:cNvCxnSpPr>
            <a:cxnSpLocks/>
          </p:cNvCxnSpPr>
          <p:nvPr/>
        </p:nvCxnSpPr>
        <p:spPr>
          <a:xfrm flipV="1">
            <a:off x="2384385" y="3757277"/>
            <a:ext cx="219919" cy="30936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D6F3EFD-57C3-7AC3-B591-D7A27E7895D5}"/>
              </a:ext>
            </a:extLst>
          </p:cNvPr>
          <p:cNvSpPr txBox="1"/>
          <p:nvPr/>
        </p:nvSpPr>
        <p:spPr>
          <a:xfrm>
            <a:off x="1875101" y="4066640"/>
            <a:ext cx="1458406"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Provide a consistent tone to your writing so you come across as knowledgeable, professional and convincing. </a:t>
            </a:r>
          </a:p>
        </p:txBody>
      </p:sp>
      <p:cxnSp>
        <p:nvCxnSpPr>
          <p:cNvPr id="23" name="Straight Arrow Connector 22">
            <a:extLst>
              <a:ext uri="{FF2B5EF4-FFF2-40B4-BE49-F238E27FC236}">
                <a16:creationId xmlns:a16="http://schemas.microsoft.com/office/drawing/2014/main" id="{50B1C7AE-B5A7-5C5E-1382-C09265AD98AF}"/>
              </a:ext>
            </a:extLst>
          </p:cNvPr>
          <p:cNvCxnSpPr>
            <a:cxnSpLocks/>
          </p:cNvCxnSpPr>
          <p:nvPr/>
        </p:nvCxnSpPr>
        <p:spPr>
          <a:xfrm flipH="1" flipV="1">
            <a:off x="3657599" y="3772778"/>
            <a:ext cx="185192" cy="293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AAF8F96-ECBD-39E2-00EB-7525012B864D}"/>
              </a:ext>
            </a:extLst>
          </p:cNvPr>
          <p:cNvSpPr txBox="1"/>
          <p:nvPr/>
        </p:nvSpPr>
        <p:spPr>
          <a:xfrm>
            <a:off x="3426104" y="4053215"/>
            <a:ext cx="1458406"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Use all of the conventions of speech writing and writing to argue to make sure you address the purpose and audience of the text.</a:t>
            </a:r>
          </a:p>
        </p:txBody>
      </p:sp>
      <p:cxnSp>
        <p:nvCxnSpPr>
          <p:cNvPr id="26" name="Straight Arrow Connector 25">
            <a:extLst>
              <a:ext uri="{FF2B5EF4-FFF2-40B4-BE49-F238E27FC236}">
                <a16:creationId xmlns:a16="http://schemas.microsoft.com/office/drawing/2014/main" id="{54962D0C-582E-F967-63C9-27188B5D9A04}"/>
              </a:ext>
            </a:extLst>
          </p:cNvPr>
          <p:cNvCxnSpPr>
            <a:cxnSpLocks/>
          </p:cNvCxnSpPr>
          <p:nvPr/>
        </p:nvCxnSpPr>
        <p:spPr>
          <a:xfrm flipH="1" flipV="1">
            <a:off x="5674500" y="3757277"/>
            <a:ext cx="185192" cy="293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F144EB5-6E24-CB25-A28C-082696D0106E}"/>
              </a:ext>
            </a:extLst>
          </p:cNvPr>
          <p:cNvSpPr txBox="1"/>
          <p:nvPr/>
        </p:nvSpPr>
        <p:spPr>
          <a:xfrm>
            <a:off x="5116019" y="4087268"/>
            <a:ext cx="1458406"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Ensure your writing addresses the purpose (why you are writing), the audience (who you are writing to and the form/type (what you are writing).</a:t>
            </a:r>
          </a:p>
        </p:txBody>
      </p:sp>
      <p:cxnSp>
        <p:nvCxnSpPr>
          <p:cNvPr id="28" name="Straight Arrow Connector 27">
            <a:extLst>
              <a:ext uri="{FF2B5EF4-FFF2-40B4-BE49-F238E27FC236}">
                <a16:creationId xmlns:a16="http://schemas.microsoft.com/office/drawing/2014/main" id="{0656A11E-B0EF-D0B1-3193-2C2390F024E4}"/>
              </a:ext>
            </a:extLst>
          </p:cNvPr>
          <p:cNvCxnSpPr>
            <a:cxnSpLocks/>
          </p:cNvCxnSpPr>
          <p:nvPr/>
        </p:nvCxnSpPr>
        <p:spPr>
          <a:xfrm flipH="1" flipV="1">
            <a:off x="7691401" y="3793967"/>
            <a:ext cx="185192" cy="293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91ADCB-54D4-0DB8-FD36-6B120C87D49E}"/>
              </a:ext>
            </a:extLst>
          </p:cNvPr>
          <p:cNvSpPr txBox="1"/>
          <p:nvPr/>
        </p:nvSpPr>
        <p:spPr>
          <a:xfrm>
            <a:off x="7179220" y="4087268"/>
            <a:ext cx="1458406"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Think about how you are starting and ending your speech and how you have organised your ideas into clear paragraphs with links to make them flow well. </a:t>
            </a:r>
          </a:p>
        </p:txBody>
      </p:sp>
    </p:spTree>
    <p:extLst>
      <p:ext uri="{BB962C8B-B14F-4D97-AF65-F5344CB8AC3E}">
        <p14:creationId xmlns:p14="http://schemas.microsoft.com/office/powerpoint/2010/main" val="339482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5E48-3DFF-3894-3F6F-BC3249A23DB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This is what you need to achieve for top marks for AO5 (24 marks)</a:t>
            </a:r>
            <a:endParaRPr lang="en-GB" dirty="0"/>
          </a:p>
        </p:txBody>
      </p:sp>
      <p:sp>
        <p:nvSpPr>
          <p:cNvPr id="3" name="Content Placeholder 2">
            <a:extLst>
              <a:ext uri="{FF2B5EF4-FFF2-40B4-BE49-F238E27FC236}">
                <a16:creationId xmlns:a16="http://schemas.microsoft.com/office/drawing/2014/main" id="{CD687B1D-9E69-150C-B8DE-FE434DD55E56}"/>
              </a:ext>
            </a:extLst>
          </p:cNvPr>
          <p:cNvSpPr>
            <a:spLocks noGrp="1"/>
          </p:cNvSpPr>
          <p:nvPr>
            <p:ph idx="1"/>
          </p:nvPr>
        </p:nvSpPr>
        <p:spPr>
          <a:xfrm>
            <a:off x="628650" y="1825625"/>
            <a:ext cx="3700282" cy="298944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800" b="1" dirty="0"/>
              <a:t>Content</a:t>
            </a:r>
          </a:p>
          <a:p>
            <a:pPr marL="0" indent="0">
              <a:buNone/>
            </a:pPr>
            <a:r>
              <a:rPr lang="en-US" sz="1800" dirty="0"/>
              <a:t>• </a:t>
            </a:r>
            <a:r>
              <a:rPr lang="en-US" sz="1800" dirty="0">
                <a:solidFill>
                  <a:schemeClr val="bg1"/>
                </a:solidFill>
                <a:highlight>
                  <a:srgbClr val="800080"/>
                </a:highlight>
              </a:rPr>
              <a:t>Communication is convincing and compelling and directly relevant to focus and task</a:t>
            </a:r>
          </a:p>
          <a:p>
            <a:pPr marL="0" indent="0">
              <a:buNone/>
            </a:pPr>
            <a:r>
              <a:rPr lang="en-US" sz="1800" dirty="0"/>
              <a:t>• </a:t>
            </a:r>
            <a:r>
              <a:rPr lang="en-US" sz="1800" dirty="0">
                <a:solidFill>
                  <a:schemeClr val="bg1"/>
                </a:solidFill>
                <a:highlight>
                  <a:srgbClr val="808000"/>
                </a:highlight>
              </a:rPr>
              <a:t>Tone, </a:t>
            </a:r>
            <a:r>
              <a:rPr lang="en-US" sz="1800" dirty="0">
                <a:solidFill>
                  <a:schemeClr val="bg1"/>
                </a:solidFill>
                <a:highlight>
                  <a:srgbClr val="000000"/>
                </a:highlight>
              </a:rPr>
              <a:t>style </a:t>
            </a:r>
            <a:r>
              <a:rPr lang="en-US" sz="1800" dirty="0">
                <a:solidFill>
                  <a:schemeClr val="bg1"/>
                </a:solidFill>
                <a:highlight>
                  <a:srgbClr val="808000"/>
                </a:highlight>
              </a:rPr>
              <a:t>and register are assuredly matched to purpose and audience</a:t>
            </a:r>
          </a:p>
          <a:p>
            <a:pPr marL="0" indent="0">
              <a:buNone/>
            </a:pPr>
            <a:r>
              <a:rPr lang="en-US" sz="1800" dirty="0"/>
              <a:t>• </a:t>
            </a:r>
            <a:r>
              <a:rPr lang="en-US" sz="1800" dirty="0">
                <a:solidFill>
                  <a:schemeClr val="bg1"/>
                </a:solidFill>
                <a:highlight>
                  <a:srgbClr val="FF0000"/>
                </a:highlight>
              </a:rPr>
              <a:t>Extensive and ambitious vocabulary with sustained crafting of linguistic devices</a:t>
            </a:r>
          </a:p>
        </p:txBody>
      </p:sp>
      <p:pic>
        <p:nvPicPr>
          <p:cNvPr id="25" name="Picture 24">
            <a:extLst>
              <a:ext uri="{FF2B5EF4-FFF2-40B4-BE49-F238E27FC236}">
                <a16:creationId xmlns:a16="http://schemas.microsoft.com/office/drawing/2014/main" id="{410D7EFA-3FFF-400A-40F7-F02C7CA649BF}"/>
              </a:ext>
            </a:extLst>
          </p:cNvPr>
          <p:cNvPicPr>
            <a:picLocks noChangeAspect="1"/>
          </p:cNvPicPr>
          <p:nvPr/>
        </p:nvPicPr>
        <p:blipFill>
          <a:blip r:embed="rId2"/>
          <a:stretch>
            <a:fillRect/>
          </a:stretch>
        </p:blipFill>
        <p:spPr>
          <a:xfrm>
            <a:off x="457200" y="5330423"/>
            <a:ext cx="8229600" cy="1036005"/>
          </a:xfrm>
          <a:prstGeom prst="rect">
            <a:avLst/>
          </a:prstGeom>
        </p:spPr>
      </p:pic>
      <p:sp>
        <p:nvSpPr>
          <p:cNvPr id="26" name="TextBox 25">
            <a:extLst>
              <a:ext uri="{FF2B5EF4-FFF2-40B4-BE49-F238E27FC236}">
                <a16:creationId xmlns:a16="http://schemas.microsoft.com/office/drawing/2014/main" id="{9D688592-36E0-31A0-E19D-7C3F4B71399E}"/>
              </a:ext>
            </a:extLst>
          </p:cNvPr>
          <p:cNvSpPr txBox="1"/>
          <p:nvPr/>
        </p:nvSpPr>
        <p:spPr>
          <a:xfrm>
            <a:off x="4572001" y="1825625"/>
            <a:ext cx="3943350" cy="30008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350" dirty="0">
                <a:solidFill>
                  <a:schemeClr val="bg1"/>
                </a:solidFill>
                <a:highlight>
                  <a:srgbClr val="800080"/>
                </a:highlight>
              </a:rPr>
              <a:t>You need to communicate your ideas well, so you need to think about what effects your </a:t>
            </a:r>
            <a:r>
              <a:rPr lang="en-US" sz="1350" dirty="0" err="1">
                <a:solidFill>
                  <a:schemeClr val="bg1"/>
                </a:solidFill>
                <a:highlight>
                  <a:srgbClr val="800080"/>
                </a:highlight>
              </a:rPr>
              <a:t>speecj</a:t>
            </a:r>
            <a:r>
              <a:rPr lang="en-US" sz="1350" dirty="0">
                <a:solidFill>
                  <a:schemeClr val="bg1"/>
                </a:solidFill>
                <a:highlight>
                  <a:srgbClr val="800080"/>
                </a:highlight>
              </a:rPr>
              <a:t> is having on your audience. Will it interest them and convince them to listen to your perspective?</a:t>
            </a:r>
          </a:p>
          <a:p>
            <a:endParaRPr lang="en-US" sz="1350" dirty="0">
              <a:solidFill>
                <a:schemeClr val="bg1"/>
              </a:solidFill>
              <a:highlight>
                <a:srgbClr val="008080"/>
              </a:highlight>
            </a:endParaRPr>
          </a:p>
          <a:p>
            <a:r>
              <a:rPr lang="en-US" sz="1350" dirty="0">
                <a:solidFill>
                  <a:schemeClr val="bg1"/>
                </a:solidFill>
                <a:highlight>
                  <a:srgbClr val="808000"/>
                </a:highlight>
              </a:rPr>
              <a:t>We’ve spent lots of time exploring tone. It is crucial to create a professional and authoritative tone so your audience will take your ideas seriously.</a:t>
            </a:r>
          </a:p>
          <a:p>
            <a:endParaRPr lang="en-US" sz="1350" dirty="0">
              <a:solidFill>
                <a:schemeClr val="bg1"/>
              </a:solidFill>
              <a:highlight>
                <a:srgbClr val="008080"/>
              </a:highlight>
            </a:endParaRPr>
          </a:p>
          <a:p>
            <a:r>
              <a:rPr lang="en-US" sz="1350" dirty="0">
                <a:solidFill>
                  <a:schemeClr val="bg1"/>
                </a:solidFill>
                <a:highlight>
                  <a:srgbClr val="000000"/>
                </a:highlight>
              </a:rPr>
              <a:t>Use the conventions of speech writing to engage your audience</a:t>
            </a:r>
          </a:p>
          <a:p>
            <a:endParaRPr lang="en-US" sz="1350" dirty="0">
              <a:solidFill>
                <a:schemeClr val="bg1"/>
              </a:solidFill>
              <a:highlight>
                <a:srgbClr val="008080"/>
              </a:highlight>
            </a:endParaRPr>
          </a:p>
          <a:p>
            <a:r>
              <a:rPr lang="en-US" sz="1350" dirty="0">
                <a:solidFill>
                  <a:schemeClr val="bg1"/>
                </a:solidFill>
                <a:highlight>
                  <a:srgbClr val="FF0000"/>
                </a:highlight>
              </a:rPr>
              <a:t>Consider your use of vocabulary and language and how these can interest and engage your audience.</a:t>
            </a:r>
            <a:endParaRPr lang="en-GB" sz="1350" dirty="0">
              <a:solidFill>
                <a:schemeClr val="bg1"/>
              </a:solidFill>
              <a:highlight>
                <a:srgbClr val="FF0000"/>
              </a:highlight>
            </a:endParaRPr>
          </a:p>
        </p:txBody>
      </p:sp>
    </p:spTree>
    <p:extLst>
      <p:ext uri="{BB962C8B-B14F-4D97-AF65-F5344CB8AC3E}">
        <p14:creationId xmlns:p14="http://schemas.microsoft.com/office/powerpoint/2010/main" val="87490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D314728-EC47-4213-7672-AF029457D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DA729-0AB8-DAEE-1A76-E79F624117B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This is what you need to achieve for top marks for AO5 (24 marks)</a:t>
            </a:r>
            <a:endParaRPr lang="en-GB" dirty="0"/>
          </a:p>
        </p:txBody>
      </p:sp>
      <p:sp>
        <p:nvSpPr>
          <p:cNvPr id="3" name="Content Placeholder 2">
            <a:extLst>
              <a:ext uri="{FF2B5EF4-FFF2-40B4-BE49-F238E27FC236}">
                <a16:creationId xmlns:a16="http://schemas.microsoft.com/office/drawing/2014/main" id="{FD634C81-E5BC-E662-6DCE-1649411DF56A}"/>
              </a:ext>
            </a:extLst>
          </p:cNvPr>
          <p:cNvSpPr>
            <a:spLocks noGrp="1"/>
          </p:cNvSpPr>
          <p:nvPr>
            <p:ph idx="1"/>
          </p:nvPr>
        </p:nvSpPr>
        <p:spPr>
          <a:xfrm>
            <a:off x="628650" y="1825625"/>
            <a:ext cx="3700282" cy="298944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800" b="1" dirty="0"/>
              <a:t>Organisation</a:t>
            </a:r>
          </a:p>
          <a:p>
            <a:pPr marL="0" indent="0">
              <a:buNone/>
            </a:pPr>
            <a:r>
              <a:rPr lang="en-US" sz="1800" dirty="0"/>
              <a:t>• </a:t>
            </a:r>
            <a:r>
              <a:rPr lang="en-US" sz="1800" dirty="0">
                <a:solidFill>
                  <a:schemeClr val="bg1"/>
                </a:solidFill>
                <a:highlight>
                  <a:srgbClr val="000080"/>
                </a:highlight>
              </a:rPr>
              <a:t>Varied and inventive use of structural features</a:t>
            </a:r>
          </a:p>
          <a:p>
            <a:pPr marL="0" indent="0">
              <a:buNone/>
            </a:pPr>
            <a:r>
              <a:rPr lang="en-US" sz="1800" dirty="0"/>
              <a:t>• </a:t>
            </a:r>
            <a:r>
              <a:rPr lang="en-US" sz="1800" dirty="0">
                <a:solidFill>
                  <a:schemeClr val="bg1"/>
                </a:solidFill>
                <a:highlight>
                  <a:srgbClr val="800000"/>
                </a:highlight>
              </a:rPr>
              <a:t>Writing is compelling, incorporating a range of convincing and complex ideas</a:t>
            </a:r>
          </a:p>
          <a:p>
            <a:pPr marL="0" indent="0">
              <a:buNone/>
            </a:pPr>
            <a:r>
              <a:rPr lang="en-US" sz="1800" dirty="0"/>
              <a:t>• </a:t>
            </a:r>
            <a:r>
              <a:rPr lang="en-US" sz="1800" dirty="0">
                <a:solidFill>
                  <a:schemeClr val="bg1"/>
                </a:solidFill>
                <a:highlight>
                  <a:srgbClr val="008080"/>
                </a:highlight>
              </a:rPr>
              <a:t>Fluently linked paragraphs with seamlessly integrated discourse markers</a:t>
            </a:r>
            <a:endParaRPr lang="en-GB" sz="1800" dirty="0">
              <a:solidFill>
                <a:schemeClr val="bg1"/>
              </a:solidFill>
              <a:highlight>
                <a:srgbClr val="008080"/>
              </a:highlight>
            </a:endParaRPr>
          </a:p>
        </p:txBody>
      </p:sp>
      <p:sp>
        <p:nvSpPr>
          <p:cNvPr id="26" name="TextBox 25">
            <a:extLst>
              <a:ext uri="{FF2B5EF4-FFF2-40B4-BE49-F238E27FC236}">
                <a16:creationId xmlns:a16="http://schemas.microsoft.com/office/drawing/2014/main" id="{0BFF2286-3E5D-4EB9-40FB-A47BAD55D7BC}"/>
              </a:ext>
            </a:extLst>
          </p:cNvPr>
          <p:cNvSpPr txBox="1"/>
          <p:nvPr/>
        </p:nvSpPr>
        <p:spPr>
          <a:xfrm>
            <a:off x="4572001" y="1825625"/>
            <a:ext cx="3943350" cy="280076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highlight>
                  <a:srgbClr val="000080"/>
                </a:highlight>
                <a:uLnTx/>
                <a:uFillTx/>
                <a:latin typeface="Aptos" panose="02110004020202020204"/>
                <a:ea typeface="+mn-ea"/>
                <a:cs typeface="+mn-cs"/>
              </a:rPr>
              <a:t>We have spent some time exploring how we can use connectives to link ideas and we will spend more time on sentences soon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prstClr val="white"/>
              </a:solidFill>
              <a:highlight>
                <a:srgbClr val="008080"/>
              </a:highlight>
              <a:latin typeface="Aptos" panose="021100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highlight>
                  <a:srgbClr val="800000"/>
                </a:highlight>
                <a:uLnTx/>
                <a:uFillTx/>
                <a:latin typeface="Aptos" panose="02110004020202020204"/>
                <a:ea typeface="+mn-ea"/>
                <a:cs typeface="+mn-cs"/>
              </a:rPr>
              <a:t>Consider how you are using language and structure to engage your audience.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prstClr val="white"/>
              </a:solidFill>
              <a:highlight>
                <a:srgbClr val="008080"/>
              </a:highlight>
              <a:latin typeface="Aptos" panose="021100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highlight>
                  <a:srgbClr val="008080"/>
                </a:highlight>
                <a:uLnTx/>
                <a:uFillTx/>
                <a:latin typeface="Aptos" panose="02110004020202020204"/>
                <a:ea typeface="+mn-ea"/>
                <a:cs typeface="+mn-cs"/>
              </a:rPr>
              <a:t>Remember </a:t>
            </a:r>
            <a:r>
              <a:rPr kumimoji="0" lang="en-US" sz="1600" b="0" i="0" u="none" strike="noStrike" kern="1200" cap="none" spc="0" normalizeH="0" baseline="0" noProof="0" dirty="0" err="1">
                <a:ln>
                  <a:noFill/>
                </a:ln>
                <a:solidFill>
                  <a:prstClr val="white"/>
                </a:solidFill>
                <a:effectLst/>
                <a:highlight>
                  <a:srgbClr val="008080"/>
                </a:highlight>
                <a:uLnTx/>
                <a:uFillTx/>
                <a:latin typeface="Aptos" panose="02110004020202020204"/>
                <a:ea typeface="+mn-ea"/>
                <a:cs typeface="+mn-cs"/>
              </a:rPr>
              <a:t>ToPTiPs</a:t>
            </a:r>
            <a:r>
              <a:rPr kumimoji="0" lang="en-US" sz="1600" b="0" i="0" u="none" strike="noStrike" kern="1200" cap="none" spc="0" normalizeH="0" baseline="0" noProof="0" dirty="0">
                <a:ln>
                  <a:noFill/>
                </a:ln>
                <a:solidFill>
                  <a:prstClr val="white"/>
                </a:solidFill>
                <a:effectLst/>
                <a:highlight>
                  <a:srgbClr val="008080"/>
                </a:highlight>
                <a:uLnTx/>
                <a:uFillTx/>
                <a:latin typeface="Aptos" panose="02110004020202020204"/>
                <a:ea typeface="+mn-ea"/>
                <a:cs typeface="+mn-cs"/>
              </a:rPr>
              <a:t> and how you can link paragraphs together using connectives and linking sentences. </a:t>
            </a:r>
            <a:endParaRPr kumimoji="0" lang="en-GB" sz="1600" b="0" i="0" u="none" strike="noStrike" kern="1200" cap="none" spc="0" normalizeH="0" baseline="0" noProof="0" dirty="0">
              <a:ln>
                <a:noFill/>
              </a:ln>
              <a:solidFill>
                <a:prstClr val="white"/>
              </a:solidFill>
              <a:effectLst/>
              <a:highlight>
                <a:srgbClr val="008080"/>
              </a:highligh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2C6B9A81-4410-44B1-EC1B-DC49F0880308}"/>
              </a:ext>
            </a:extLst>
          </p:cNvPr>
          <p:cNvSpPr/>
          <p:nvPr/>
        </p:nvSpPr>
        <p:spPr>
          <a:xfrm>
            <a:off x="1215089" y="5251227"/>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F54ACF12-3710-B124-ACB9-6BF0A2ADB2C0}"/>
              </a:ext>
            </a:extLst>
          </p:cNvPr>
          <p:cNvSpPr/>
          <p:nvPr/>
        </p:nvSpPr>
        <p:spPr>
          <a:xfrm>
            <a:off x="2571256" y="5251227"/>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A55DA42-96FD-3763-57A1-A3484AB580AF}"/>
              </a:ext>
            </a:extLst>
          </p:cNvPr>
          <p:cNvSpPr txBox="1"/>
          <p:nvPr/>
        </p:nvSpPr>
        <p:spPr>
          <a:xfrm>
            <a:off x="1215090" y="6003062"/>
            <a:ext cx="1180618" cy="246221"/>
          </a:xfrm>
          <a:prstGeom prst="rect">
            <a:avLst/>
          </a:prstGeom>
          <a:noFill/>
        </p:spPr>
        <p:txBody>
          <a:bodyPr wrap="square" rtlCol="0">
            <a:spAutoFit/>
          </a:bodyPr>
          <a:lstStyle/>
          <a:p>
            <a:pPr algn="ctr"/>
            <a:r>
              <a:rPr lang="en-US" sz="1000" dirty="0"/>
              <a:t>Vocabulary</a:t>
            </a:r>
            <a:endParaRPr lang="en-GB" sz="1000" dirty="0"/>
          </a:p>
        </p:txBody>
      </p:sp>
      <p:sp>
        <p:nvSpPr>
          <p:cNvPr id="7" name="TextBox 6">
            <a:extLst>
              <a:ext uri="{FF2B5EF4-FFF2-40B4-BE49-F238E27FC236}">
                <a16:creationId xmlns:a16="http://schemas.microsoft.com/office/drawing/2014/main" id="{5A013D75-60EB-552A-1830-D125C1A200D7}"/>
              </a:ext>
            </a:extLst>
          </p:cNvPr>
          <p:cNvSpPr txBox="1"/>
          <p:nvPr/>
        </p:nvSpPr>
        <p:spPr>
          <a:xfrm>
            <a:off x="2582831" y="6032122"/>
            <a:ext cx="1180618" cy="246221"/>
          </a:xfrm>
          <a:prstGeom prst="rect">
            <a:avLst/>
          </a:prstGeom>
          <a:noFill/>
        </p:spPr>
        <p:txBody>
          <a:bodyPr wrap="square" rtlCol="0">
            <a:spAutoFit/>
          </a:bodyPr>
          <a:lstStyle/>
          <a:p>
            <a:pPr algn="ctr"/>
            <a:r>
              <a:rPr lang="en-US" sz="1000" dirty="0"/>
              <a:t>Sentences</a:t>
            </a:r>
            <a:endParaRPr lang="en-GB" sz="1000" dirty="0"/>
          </a:p>
        </p:txBody>
      </p:sp>
      <p:sp>
        <p:nvSpPr>
          <p:cNvPr id="8" name="Rectangle: Rounded Corners 7">
            <a:extLst>
              <a:ext uri="{FF2B5EF4-FFF2-40B4-BE49-F238E27FC236}">
                <a16:creationId xmlns:a16="http://schemas.microsoft.com/office/drawing/2014/main" id="{8E9705B9-88E5-6786-253D-D015390967B0}"/>
              </a:ext>
            </a:extLst>
          </p:cNvPr>
          <p:cNvSpPr/>
          <p:nvPr/>
        </p:nvSpPr>
        <p:spPr>
          <a:xfrm>
            <a:off x="3954128" y="5251227"/>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15BEC6E-FBDF-D9E1-BF4B-B329DBFB012C}"/>
              </a:ext>
            </a:extLst>
          </p:cNvPr>
          <p:cNvSpPr txBox="1"/>
          <p:nvPr/>
        </p:nvSpPr>
        <p:spPr>
          <a:xfrm>
            <a:off x="3965703" y="6032122"/>
            <a:ext cx="1180618" cy="246221"/>
          </a:xfrm>
          <a:prstGeom prst="rect">
            <a:avLst/>
          </a:prstGeom>
          <a:noFill/>
        </p:spPr>
        <p:txBody>
          <a:bodyPr wrap="square" rtlCol="0">
            <a:spAutoFit/>
          </a:bodyPr>
          <a:lstStyle/>
          <a:p>
            <a:pPr algn="ctr"/>
            <a:r>
              <a:rPr lang="en-US" sz="1000" dirty="0"/>
              <a:t>Effects</a:t>
            </a:r>
            <a:endParaRPr lang="en-GB" sz="1000" dirty="0"/>
          </a:p>
        </p:txBody>
      </p:sp>
      <p:sp>
        <p:nvSpPr>
          <p:cNvPr id="10" name="Rectangle: Rounded Corners 9">
            <a:extLst>
              <a:ext uri="{FF2B5EF4-FFF2-40B4-BE49-F238E27FC236}">
                <a16:creationId xmlns:a16="http://schemas.microsoft.com/office/drawing/2014/main" id="{DBFE23EA-7E65-47C7-D0DB-76BEA9B029DD}"/>
              </a:ext>
            </a:extLst>
          </p:cNvPr>
          <p:cNvSpPr/>
          <p:nvPr/>
        </p:nvSpPr>
        <p:spPr>
          <a:xfrm>
            <a:off x="5337000" y="5251227"/>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23FD885-4269-8387-F541-11D7C0C869FF}"/>
              </a:ext>
            </a:extLst>
          </p:cNvPr>
          <p:cNvSpPr txBox="1"/>
          <p:nvPr/>
        </p:nvSpPr>
        <p:spPr>
          <a:xfrm>
            <a:off x="5348575" y="6074459"/>
            <a:ext cx="1180618" cy="246221"/>
          </a:xfrm>
          <a:prstGeom prst="rect">
            <a:avLst/>
          </a:prstGeom>
          <a:noFill/>
        </p:spPr>
        <p:txBody>
          <a:bodyPr wrap="square" rtlCol="0">
            <a:spAutoFit/>
          </a:bodyPr>
          <a:lstStyle/>
          <a:p>
            <a:pPr algn="ctr"/>
            <a:r>
              <a:rPr lang="en-US" sz="1000" dirty="0"/>
              <a:t>Spelling</a:t>
            </a:r>
            <a:endParaRPr lang="en-GB" sz="1000" dirty="0"/>
          </a:p>
        </p:txBody>
      </p:sp>
      <p:sp>
        <p:nvSpPr>
          <p:cNvPr id="12" name="Rectangle: Rounded Corners 11">
            <a:extLst>
              <a:ext uri="{FF2B5EF4-FFF2-40B4-BE49-F238E27FC236}">
                <a16:creationId xmlns:a16="http://schemas.microsoft.com/office/drawing/2014/main" id="{BF808DAB-63E5-79BD-DCCF-7325EE9A77EF}"/>
              </a:ext>
            </a:extLst>
          </p:cNvPr>
          <p:cNvSpPr/>
          <p:nvPr/>
        </p:nvSpPr>
        <p:spPr>
          <a:xfrm>
            <a:off x="6696178" y="5267384"/>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C165C45-1FD9-E8D8-87E5-B6C606F526A9}"/>
              </a:ext>
            </a:extLst>
          </p:cNvPr>
          <p:cNvSpPr txBox="1"/>
          <p:nvPr/>
        </p:nvSpPr>
        <p:spPr>
          <a:xfrm>
            <a:off x="6743022" y="6076612"/>
            <a:ext cx="1180618" cy="246221"/>
          </a:xfrm>
          <a:prstGeom prst="rect">
            <a:avLst/>
          </a:prstGeom>
          <a:noFill/>
        </p:spPr>
        <p:txBody>
          <a:bodyPr wrap="square" rtlCol="0">
            <a:spAutoFit/>
          </a:bodyPr>
          <a:lstStyle/>
          <a:p>
            <a:pPr algn="ctr"/>
            <a:r>
              <a:rPr lang="en-US" sz="1000" dirty="0"/>
              <a:t>Punctuation</a:t>
            </a:r>
            <a:endParaRPr lang="en-GB" sz="1000" dirty="0"/>
          </a:p>
        </p:txBody>
      </p:sp>
      <p:pic>
        <p:nvPicPr>
          <p:cNvPr id="14" name="Graphic 13">
            <a:extLst>
              <a:ext uri="{FF2B5EF4-FFF2-40B4-BE49-F238E27FC236}">
                <a16:creationId xmlns:a16="http://schemas.microsoft.com/office/drawing/2014/main" id="{F5E6B13B-EA17-2BC7-18C4-39B1DE1223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9140" y="5310458"/>
            <a:ext cx="576841" cy="702832"/>
          </a:xfrm>
          <a:prstGeom prst="rect">
            <a:avLst/>
          </a:prstGeom>
        </p:spPr>
      </p:pic>
      <p:pic>
        <p:nvPicPr>
          <p:cNvPr id="15" name="Graphic 14">
            <a:extLst>
              <a:ext uri="{FF2B5EF4-FFF2-40B4-BE49-F238E27FC236}">
                <a16:creationId xmlns:a16="http://schemas.microsoft.com/office/drawing/2014/main" id="{82A15AD7-B42E-E3BA-067D-C62DFA4A84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6849" y="5347756"/>
            <a:ext cx="929431" cy="616898"/>
          </a:xfrm>
          <a:prstGeom prst="rect">
            <a:avLst/>
          </a:prstGeom>
        </p:spPr>
      </p:pic>
      <p:pic>
        <p:nvPicPr>
          <p:cNvPr id="16" name="Graphic 15">
            <a:extLst>
              <a:ext uri="{FF2B5EF4-FFF2-40B4-BE49-F238E27FC236}">
                <a16:creationId xmlns:a16="http://schemas.microsoft.com/office/drawing/2014/main" id="{241A06E7-887B-A643-4B76-E38EF6EC07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2000" y="5567586"/>
            <a:ext cx="504328" cy="468284"/>
          </a:xfrm>
          <a:prstGeom prst="rect">
            <a:avLst/>
          </a:prstGeom>
        </p:spPr>
      </p:pic>
      <p:pic>
        <p:nvPicPr>
          <p:cNvPr id="17" name="Graphic 16">
            <a:extLst>
              <a:ext uri="{FF2B5EF4-FFF2-40B4-BE49-F238E27FC236}">
                <a16:creationId xmlns:a16="http://schemas.microsoft.com/office/drawing/2014/main" id="{4A1BAC95-AC8E-B3AA-49B5-F43DF6E532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2401" y="5392668"/>
            <a:ext cx="550903" cy="468284"/>
          </a:xfrm>
          <a:prstGeom prst="rect">
            <a:avLst/>
          </a:prstGeom>
        </p:spPr>
      </p:pic>
      <p:pic>
        <p:nvPicPr>
          <p:cNvPr id="18" name="Graphic 17">
            <a:extLst>
              <a:ext uri="{FF2B5EF4-FFF2-40B4-BE49-F238E27FC236}">
                <a16:creationId xmlns:a16="http://schemas.microsoft.com/office/drawing/2014/main" id="{56E0F29A-732F-0059-8A73-26EDA619DD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7157" y="5267384"/>
            <a:ext cx="882570" cy="882570"/>
          </a:xfrm>
          <a:prstGeom prst="rect">
            <a:avLst/>
          </a:prstGeom>
        </p:spPr>
      </p:pic>
      <p:pic>
        <p:nvPicPr>
          <p:cNvPr id="19" name="Graphic 18">
            <a:extLst>
              <a:ext uri="{FF2B5EF4-FFF2-40B4-BE49-F238E27FC236}">
                <a16:creationId xmlns:a16="http://schemas.microsoft.com/office/drawing/2014/main" id="{2B31EEBC-47E0-772E-D195-8927B31516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80232" y="5267384"/>
            <a:ext cx="581628" cy="581628"/>
          </a:xfrm>
          <a:prstGeom prst="rect">
            <a:avLst/>
          </a:prstGeom>
        </p:spPr>
      </p:pic>
      <p:sp>
        <p:nvSpPr>
          <p:cNvPr id="20" name="TextBox 19">
            <a:extLst>
              <a:ext uri="{FF2B5EF4-FFF2-40B4-BE49-F238E27FC236}">
                <a16:creationId xmlns:a16="http://schemas.microsoft.com/office/drawing/2014/main" id="{EBCE0421-8E47-6BAF-7839-F77C43163352}"/>
              </a:ext>
            </a:extLst>
          </p:cNvPr>
          <p:cNvSpPr txBox="1"/>
          <p:nvPr/>
        </p:nvSpPr>
        <p:spPr>
          <a:xfrm>
            <a:off x="6863535" y="5392668"/>
            <a:ext cx="381964" cy="461665"/>
          </a:xfrm>
          <a:prstGeom prst="rect">
            <a:avLst/>
          </a:prstGeom>
          <a:noFill/>
        </p:spPr>
        <p:txBody>
          <a:bodyPr wrap="square" rtlCol="0">
            <a:spAutoFit/>
          </a:bodyPr>
          <a:lstStyle/>
          <a:p>
            <a:r>
              <a:rPr lang="en-US" sz="2400" b="1" dirty="0"/>
              <a:t>?</a:t>
            </a:r>
            <a:endParaRPr lang="en-GB" sz="2400" b="1" dirty="0"/>
          </a:p>
        </p:txBody>
      </p:sp>
      <p:sp>
        <p:nvSpPr>
          <p:cNvPr id="21" name="TextBox 20">
            <a:extLst>
              <a:ext uri="{FF2B5EF4-FFF2-40B4-BE49-F238E27FC236}">
                <a16:creationId xmlns:a16="http://schemas.microsoft.com/office/drawing/2014/main" id="{AA9F81AA-8E5F-8B39-44DC-56216C9DF89D}"/>
              </a:ext>
            </a:extLst>
          </p:cNvPr>
          <p:cNvSpPr txBox="1"/>
          <p:nvPr/>
        </p:nvSpPr>
        <p:spPr>
          <a:xfrm>
            <a:off x="7015935" y="5545068"/>
            <a:ext cx="381964" cy="461665"/>
          </a:xfrm>
          <a:prstGeom prst="rect">
            <a:avLst/>
          </a:prstGeom>
          <a:noFill/>
        </p:spPr>
        <p:txBody>
          <a:bodyPr wrap="square" rtlCol="0">
            <a:spAutoFit/>
          </a:bodyPr>
          <a:lstStyle/>
          <a:p>
            <a:r>
              <a:rPr lang="en-US" sz="2400" b="1" dirty="0"/>
              <a:t>!</a:t>
            </a:r>
            <a:endParaRPr lang="en-GB" sz="2400" b="1" dirty="0"/>
          </a:p>
        </p:txBody>
      </p:sp>
      <p:sp>
        <p:nvSpPr>
          <p:cNvPr id="22" name="TextBox 21">
            <a:extLst>
              <a:ext uri="{FF2B5EF4-FFF2-40B4-BE49-F238E27FC236}">
                <a16:creationId xmlns:a16="http://schemas.microsoft.com/office/drawing/2014/main" id="{C249CE1F-26B2-2C8E-7E3E-9F58915A04AB}"/>
              </a:ext>
            </a:extLst>
          </p:cNvPr>
          <p:cNvSpPr txBox="1"/>
          <p:nvPr/>
        </p:nvSpPr>
        <p:spPr>
          <a:xfrm>
            <a:off x="7168335" y="5697468"/>
            <a:ext cx="381964" cy="461665"/>
          </a:xfrm>
          <a:prstGeom prst="rect">
            <a:avLst/>
          </a:prstGeom>
          <a:noFill/>
        </p:spPr>
        <p:txBody>
          <a:bodyPr wrap="square" rtlCol="0">
            <a:spAutoFit/>
          </a:bodyPr>
          <a:lstStyle/>
          <a:p>
            <a:r>
              <a:rPr lang="en-US" sz="2400" b="1" dirty="0"/>
              <a:t>:</a:t>
            </a:r>
            <a:endParaRPr lang="en-GB" sz="2400" b="1" dirty="0"/>
          </a:p>
        </p:txBody>
      </p:sp>
      <p:sp>
        <p:nvSpPr>
          <p:cNvPr id="23" name="TextBox 22">
            <a:extLst>
              <a:ext uri="{FF2B5EF4-FFF2-40B4-BE49-F238E27FC236}">
                <a16:creationId xmlns:a16="http://schemas.microsoft.com/office/drawing/2014/main" id="{1F9356DA-058E-9113-92C5-E4839A482611}"/>
              </a:ext>
            </a:extLst>
          </p:cNvPr>
          <p:cNvSpPr txBox="1"/>
          <p:nvPr/>
        </p:nvSpPr>
        <p:spPr>
          <a:xfrm>
            <a:off x="7310534" y="5375145"/>
            <a:ext cx="381964" cy="461665"/>
          </a:xfrm>
          <a:prstGeom prst="rect">
            <a:avLst/>
          </a:prstGeom>
          <a:noFill/>
        </p:spPr>
        <p:txBody>
          <a:bodyPr wrap="square" rtlCol="0">
            <a:spAutoFit/>
          </a:bodyPr>
          <a:lstStyle/>
          <a:p>
            <a:r>
              <a:rPr lang="en-US" sz="2400" b="1" dirty="0"/>
              <a:t>;</a:t>
            </a:r>
            <a:endParaRPr lang="en-GB" sz="2400" b="1" dirty="0"/>
          </a:p>
        </p:txBody>
      </p:sp>
      <p:sp>
        <p:nvSpPr>
          <p:cNvPr id="24" name="TextBox 23">
            <a:extLst>
              <a:ext uri="{FF2B5EF4-FFF2-40B4-BE49-F238E27FC236}">
                <a16:creationId xmlns:a16="http://schemas.microsoft.com/office/drawing/2014/main" id="{803FDC6A-4A6D-E1A5-096F-6440BE844556}"/>
              </a:ext>
            </a:extLst>
          </p:cNvPr>
          <p:cNvSpPr txBox="1"/>
          <p:nvPr/>
        </p:nvSpPr>
        <p:spPr>
          <a:xfrm>
            <a:off x="7462934" y="5527545"/>
            <a:ext cx="381964" cy="461665"/>
          </a:xfrm>
          <a:prstGeom prst="rect">
            <a:avLst/>
          </a:prstGeom>
          <a:noFill/>
        </p:spPr>
        <p:txBody>
          <a:bodyPr wrap="square" rtlCol="0">
            <a:spAutoFit/>
          </a:bodyPr>
          <a:lstStyle/>
          <a:p>
            <a:r>
              <a:rPr lang="en-US" sz="2400" b="1" dirty="0"/>
              <a:t>.</a:t>
            </a:r>
            <a:endParaRPr lang="en-GB" sz="2400" b="1" dirty="0"/>
          </a:p>
        </p:txBody>
      </p:sp>
      <p:sp>
        <p:nvSpPr>
          <p:cNvPr id="27" name="TextBox 26">
            <a:extLst>
              <a:ext uri="{FF2B5EF4-FFF2-40B4-BE49-F238E27FC236}">
                <a16:creationId xmlns:a16="http://schemas.microsoft.com/office/drawing/2014/main" id="{49B6CE08-1A9B-508D-8F0E-623B28FFFD31}"/>
              </a:ext>
            </a:extLst>
          </p:cNvPr>
          <p:cNvSpPr txBox="1"/>
          <p:nvPr/>
        </p:nvSpPr>
        <p:spPr>
          <a:xfrm>
            <a:off x="7310534" y="5277947"/>
            <a:ext cx="959879" cy="461665"/>
          </a:xfrm>
          <a:prstGeom prst="rect">
            <a:avLst/>
          </a:prstGeom>
          <a:noFill/>
        </p:spPr>
        <p:txBody>
          <a:bodyPr wrap="square" rtlCol="0">
            <a:spAutoFit/>
          </a:bodyPr>
          <a:lstStyle/>
          <a:p>
            <a:r>
              <a:rPr lang="en-US" sz="2400" b="1" dirty="0"/>
              <a:t>“”</a:t>
            </a:r>
            <a:endParaRPr lang="en-GB" sz="2400" b="1" dirty="0"/>
          </a:p>
        </p:txBody>
      </p:sp>
      <p:sp>
        <p:nvSpPr>
          <p:cNvPr id="28" name="TextBox 27">
            <a:extLst>
              <a:ext uri="{FF2B5EF4-FFF2-40B4-BE49-F238E27FC236}">
                <a16:creationId xmlns:a16="http://schemas.microsoft.com/office/drawing/2014/main" id="{A5B7A303-95E4-7D31-2736-03D50587660A}"/>
              </a:ext>
            </a:extLst>
          </p:cNvPr>
          <p:cNvSpPr txBox="1"/>
          <p:nvPr/>
        </p:nvSpPr>
        <p:spPr>
          <a:xfrm>
            <a:off x="6775878" y="5780622"/>
            <a:ext cx="381964" cy="369332"/>
          </a:xfrm>
          <a:prstGeom prst="rect">
            <a:avLst/>
          </a:prstGeom>
          <a:noFill/>
        </p:spPr>
        <p:txBody>
          <a:bodyPr wrap="square" rtlCol="0">
            <a:spAutoFit/>
          </a:bodyPr>
          <a:lstStyle/>
          <a:p>
            <a:r>
              <a:rPr lang="en-US" b="1" dirty="0"/>
              <a:t>-</a:t>
            </a:r>
            <a:endParaRPr lang="en-GB" b="1" dirty="0"/>
          </a:p>
        </p:txBody>
      </p:sp>
      <p:sp>
        <p:nvSpPr>
          <p:cNvPr id="29" name="TextBox 28">
            <a:extLst>
              <a:ext uri="{FF2B5EF4-FFF2-40B4-BE49-F238E27FC236}">
                <a16:creationId xmlns:a16="http://schemas.microsoft.com/office/drawing/2014/main" id="{1F7CC487-8066-9687-8A7C-220D1EED5458}"/>
              </a:ext>
            </a:extLst>
          </p:cNvPr>
          <p:cNvSpPr txBox="1"/>
          <p:nvPr/>
        </p:nvSpPr>
        <p:spPr>
          <a:xfrm>
            <a:off x="6766645" y="5221735"/>
            <a:ext cx="381964" cy="369332"/>
          </a:xfrm>
          <a:prstGeom prst="rect">
            <a:avLst/>
          </a:prstGeom>
          <a:noFill/>
        </p:spPr>
        <p:txBody>
          <a:bodyPr wrap="square" rtlCol="0">
            <a:spAutoFit/>
          </a:bodyPr>
          <a:lstStyle/>
          <a:p>
            <a:r>
              <a:rPr lang="en-US" b="1" dirty="0"/>
              <a:t>…</a:t>
            </a:r>
            <a:endParaRPr lang="en-GB" b="1" dirty="0"/>
          </a:p>
        </p:txBody>
      </p:sp>
    </p:spTree>
    <p:extLst>
      <p:ext uri="{BB962C8B-B14F-4D97-AF65-F5344CB8AC3E}">
        <p14:creationId xmlns:p14="http://schemas.microsoft.com/office/powerpoint/2010/main" val="119566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10F9-67BC-67FC-BDE6-888E42811EA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Examiners are given this list of success criteria to help them mark your speech</a:t>
            </a:r>
            <a:endParaRPr lang="en-GB" sz="3200" dirty="0"/>
          </a:p>
        </p:txBody>
      </p:sp>
      <p:sp>
        <p:nvSpPr>
          <p:cNvPr id="3" name="Content Placeholder 2">
            <a:extLst>
              <a:ext uri="{FF2B5EF4-FFF2-40B4-BE49-F238E27FC236}">
                <a16:creationId xmlns:a16="http://schemas.microsoft.com/office/drawing/2014/main" id="{BF84B1FE-308E-3891-55D8-CBA54C6A79A7}"/>
              </a:ext>
            </a:extLst>
          </p:cNvPr>
          <p:cNvSpPr>
            <a:spLocks noGrp="1"/>
          </p:cNvSpPr>
          <p:nvPr>
            <p:ph idx="1"/>
          </p:nvPr>
        </p:nvSpPr>
        <p:spPr>
          <a:xfrm>
            <a:off x="628651" y="1825625"/>
            <a:ext cx="330674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a:bodyPr>
          <a:lstStyle/>
          <a:p>
            <a:r>
              <a:rPr lang="en-US" sz="1800" noProof="0" dirty="0">
                <a:highlight>
                  <a:srgbClr val="FFFF00"/>
                </a:highlight>
              </a:rPr>
              <a:t>Convincing argument.</a:t>
            </a:r>
          </a:p>
          <a:p>
            <a:pPr marL="0" indent="0">
              <a:buNone/>
            </a:pPr>
            <a:r>
              <a:rPr lang="en-US" sz="1800" noProof="0" dirty="0">
                <a:solidFill>
                  <a:schemeClr val="bg1"/>
                </a:solidFill>
                <a:highlight>
                  <a:srgbClr val="000080"/>
                </a:highlight>
              </a:rPr>
              <a:t>• </a:t>
            </a:r>
            <a:r>
              <a:rPr lang="en-US" sz="1800" noProof="0" dirty="0" err="1">
                <a:solidFill>
                  <a:schemeClr val="bg1"/>
                </a:solidFill>
                <a:highlight>
                  <a:srgbClr val="000080"/>
                </a:highlight>
              </a:rPr>
              <a:t>Conceptualised</a:t>
            </a:r>
            <a:r>
              <a:rPr lang="en-US" sz="1800" noProof="0" dirty="0">
                <a:solidFill>
                  <a:schemeClr val="bg1"/>
                </a:solidFill>
                <a:highlight>
                  <a:srgbClr val="000080"/>
                </a:highlight>
              </a:rPr>
              <a:t> focus on task.</a:t>
            </a:r>
          </a:p>
          <a:p>
            <a:pPr marL="0" indent="0">
              <a:buNone/>
            </a:pPr>
            <a:r>
              <a:rPr lang="en-US" sz="1800" noProof="0" dirty="0">
                <a:solidFill>
                  <a:schemeClr val="bg1"/>
                </a:solidFill>
                <a:highlight>
                  <a:srgbClr val="008000"/>
                </a:highlight>
              </a:rPr>
              <a:t>• Detailed/complex ideas.</a:t>
            </a:r>
          </a:p>
          <a:p>
            <a:pPr marL="0" indent="0">
              <a:buNone/>
            </a:pPr>
            <a:r>
              <a:rPr lang="en-US" sz="1800" noProof="0" dirty="0">
                <a:solidFill>
                  <a:schemeClr val="bg1"/>
                </a:solidFill>
                <a:highlight>
                  <a:srgbClr val="800080"/>
                </a:highlight>
              </a:rPr>
              <a:t>• Fluid sequencing of ideas/</a:t>
            </a:r>
          </a:p>
          <a:p>
            <a:pPr marL="0" indent="0">
              <a:buNone/>
            </a:pPr>
            <a:r>
              <a:rPr lang="en-US" sz="1800" noProof="0" dirty="0">
                <a:solidFill>
                  <a:schemeClr val="bg1"/>
                </a:solidFill>
                <a:highlight>
                  <a:srgbClr val="800080"/>
                </a:highlight>
              </a:rPr>
              <a:t>argument.</a:t>
            </a:r>
          </a:p>
          <a:p>
            <a:pPr marL="0" indent="0">
              <a:buNone/>
            </a:pPr>
            <a:r>
              <a:rPr lang="en-US" sz="1800" noProof="0" dirty="0">
                <a:solidFill>
                  <a:schemeClr val="bg1"/>
                </a:solidFill>
                <a:highlight>
                  <a:srgbClr val="808000"/>
                </a:highlight>
              </a:rPr>
              <a:t>• Judicious choice of register.</a:t>
            </a:r>
          </a:p>
          <a:p>
            <a:pPr marL="0" indent="0">
              <a:buNone/>
            </a:pPr>
            <a:r>
              <a:rPr lang="en-US" sz="1800" noProof="0" dirty="0">
                <a:highlight>
                  <a:srgbClr val="00FFFF"/>
                </a:highlight>
              </a:rPr>
              <a:t>• Confident and varied tone.</a:t>
            </a:r>
          </a:p>
          <a:p>
            <a:pPr marL="0" indent="0">
              <a:buNone/>
            </a:pPr>
            <a:r>
              <a:rPr lang="en-US" sz="1800" noProof="0" dirty="0">
                <a:solidFill>
                  <a:schemeClr val="bg1"/>
                </a:solidFill>
                <a:highlight>
                  <a:srgbClr val="800000"/>
                </a:highlight>
              </a:rPr>
              <a:t>• Convincing and impressive</a:t>
            </a:r>
          </a:p>
          <a:p>
            <a:pPr marL="0" indent="0">
              <a:buNone/>
            </a:pPr>
            <a:r>
              <a:rPr lang="en-US" sz="1800" noProof="0" dirty="0">
                <a:solidFill>
                  <a:schemeClr val="bg1"/>
                </a:solidFill>
                <a:highlight>
                  <a:srgbClr val="800000"/>
                </a:highlight>
              </a:rPr>
              <a:t>vocabulary.</a:t>
            </a:r>
          </a:p>
          <a:p>
            <a:pPr marL="0" indent="0">
              <a:buNone/>
            </a:pPr>
            <a:r>
              <a:rPr lang="en-US" sz="1800" noProof="0" dirty="0">
                <a:highlight>
                  <a:srgbClr val="00FF00"/>
                </a:highlight>
              </a:rPr>
              <a:t>• Deliberate crafting of language</a:t>
            </a:r>
          </a:p>
          <a:p>
            <a:pPr marL="0" indent="0">
              <a:buNone/>
            </a:pPr>
            <a:r>
              <a:rPr lang="en-US" sz="1800" noProof="0" dirty="0">
                <a:highlight>
                  <a:srgbClr val="00FF00"/>
                </a:highlight>
              </a:rPr>
              <a:t>and use of rhetorical devices.</a:t>
            </a:r>
          </a:p>
          <a:p>
            <a:pPr marL="0" indent="0">
              <a:buNone/>
            </a:pPr>
            <a:r>
              <a:rPr lang="en-US" sz="1800" noProof="0" dirty="0">
                <a:solidFill>
                  <a:schemeClr val="bg1"/>
                </a:solidFill>
                <a:highlight>
                  <a:srgbClr val="0000FF"/>
                </a:highlight>
              </a:rPr>
              <a:t>• Subtle variation of pace.</a:t>
            </a:r>
          </a:p>
        </p:txBody>
      </p:sp>
      <p:pic>
        <p:nvPicPr>
          <p:cNvPr id="25" name="Picture 24">
            <a:extLst>
              <a:ext uri="{FF2B5EF4-FFF2-40B4-BE49-F238E27FC236}">
                <a16:creationId xmlns:a16="http://schemas.microsoft.com/office/drawing/2014/main" id="{7C1B0C15-2870-B3A9-44FC-022D575983E6}"/>
              </a:ext>
            </a:extLst>
          </p:cNvPr>
          <p:cNvPicPr>
            <a:picLocks noChangeAspect="1"/>
          </p:cNvPicPr>
          <p:nvPr/>
        </p:nvPicPr>
        <p:blipFill>
          <a:blip r:embed="rId3"/>
          <a:stretch>
            <a:fillRect/>
          </a:stretch>
        </p:blipFill>
        <p:spPr>
          <a:xfrm>
            <a:off x="4105553" y="1821785"/>
            <a:ext cx="646382" cy="582951"/>
          </a:xfrm>
          <a:prstGeom prst="rect">
            <a:avLst/>
          </a:prstGeom>
        </p:spPr>
      </p:pic>
      <p:pic>
        <p:nvPicPr>
          <p:cNvPr id="26" name="Picture 25">
            <a:extLst>
              <a:ext uri="{FF2B5EF4-FFF2-40B4-BE49-F238E27FC236}">
                <a16:creationId xmlns:a16="http://schemas.microsoft.com/office/drawing/2014/main" id="{3E6313BF-1A39-B3D8-26FC-0A9532E582C3}"/>
              </a:ext>
            </a:extLst>
          </p:cNvPr>
          <p:cNvPicPr>
            <a:picLocks noChangeAspect="1"/>
          </p:cNvPicPr>
          <p:nvPr/>
        </p:nvPicPr>
        <p:blipFill>
          <a:blip r:embed="rId4"/>
          <a:stretch>
            <a:fillRect/>
          </a:stretch>
        </p:blipFill>
        <p:spPr>
          <a:xfrm>
            <a:off x="4116015" y="2468046"/>
            <a:ext cx="643361" cy="582951"/>
          </a:xfrm>
          <a:prstGeom prst="rect">
            <a:avLst/>
          </a:prstGeom>
        </p:spPr>
      </p:pic>
      <p:pic>
        <p:nvPicPr>
          <p:cNvPr id="27" name="Picture 26">
            <a:extLst>
              <a:ext uri="{FF2B5EF4-FFF2-40B4-BE49-F238E27FC236}">
                <a16:creationId xmlns:a16="http://schemas.microsoft.com/office/drawing/2014/main" id="{46A1B726-45BD-78B2-4F45-30F2C212852F}"/>
              </a:ext>
            </a:extLst>
          </p:cNvPr>
          <p:cNvPicPr>
            <a:picLocks noChangeAspect="1"/>
          </p:cNvPicPr>
          <p:nvPr/>
        </p:nvPicPr>
        <p:blipFill>
          <a:blip r:embed="rId5"/>
          <a:stretch>
            <a:fillRect/>
          </a:stretch>
        </p:blipFill>
        <p:spPr>
          <a:xfrm>
            <a:off x="4129195" y="3128041"/>
            <a:ext cx="646382" cy="582951"/>
          </a:xfrm>
          <a:prstGeom prst="rect">
            <a:avLst/>
          </a:prstGeom>
        </p:spPr>
      </p:pic>
      <p:pic>
        <p:nvPicPr>
          <p:cNvPr id="28" name="Picture 27">
            <a:extLst>
              <a:ext uri="{FF2B5EF4-FFF2-40B4-BE49-F238E27FC236}">
                <a16:creationId xmlns:a16="http://schemas.microsoft.com/office/drawing/2014/main" id="{5DE6C9E8-B942-4EC6-A0C0-E739F1D9543E}"/>
              </a:ext>
            </a:extLst>
          </p:cNvPr>
          <p:cNvPicPr>
            <a:picLocks noChangeAspect="1"/>
          </p:cNvPicPr>
          <p:nvPr/>
        </p:nvPicPr>
        <p:blipFill>
          <a:blip r:embed="rId6"/>
          <a:stretch>
            <a:fillRect/>
          </a:stretch>
        </p:blipFill>
        <p:spPr>
          <a:xfrm>
            <a:off x="4129195" y="3860481"/>
            <a:ext cx="662044" cy="597077"/>
          </a:xfrm>
          <a:prstGeom prst="rect">
            <a:avLst/>
          </a:prstGeom>
        </p:spPr>
      </p:pic>
      <p:pic>
        <p:nvPicPr>
          <p:cNvPr id="29" name="Picture 28">
            <a:extLst>
              <a:ext uri="{FF2B5EF4-FFF2-40B4-BE49-F238E27FC236}">
                <a16:creationId xmlns:a16="http://schemas.microsoft.com/office/drawing/2014/main" id="{84B143E4-34BE-9C21-51E2-5D327C5A7AA4}"/>
              </a:ext>
            </a:extLst>
          </p:cNvPr>
          <p:cNvPicPr>
            <a:picLocks noChangeAspect="1"/>
          </p:cNvPicPr>
          <p:nvPr/>
        </p:nvPicPr>
        <p:blipFill>
          <a:blip r:embed="rId7"/>
          <a:stretch>
            <a:fillRect/>
          </a:stretch>
        </p:blipFill>
        <p:spPr>
          <a:xfrm>
            <a:off x="4129195" y="4607047"/>
            <a:ext cx="662044" cy="599880"/>
          </a:xfrm>
          <a:prstGeom prst="rect">
            <a:avLst/>
          </a:prstGeom>
        </p:spPr>
      </p:pic>
      <p:sp>
        <p:nvSpPr>
          <p:cNvPr id="30" name="TextBox 29">
            <a:extLst>
              <a:ext uri="{FF2B5EF4-FFF2-40B4-BE49-F238E27FC236}">
                <a16:creationId xmlns:a16="http://schemas.microsoft.com/office/drawing/2014/main" id="{ED7CA2C3-23F1-E59C-2742-B8AB69A0670D}"/>
              </a:ext>
            </a:extLst>
          </p:cNvPr>
          <p:cNvSpPr txBox="1"/>
          <p:nvPr/>
        </p:nvSpPr>
        <p:spPr>
          <a:xfrm>
            <a:off x="5116441" y="1825625"/>
            <a:ext cx="3398909" cy="469359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300" dirty="0">
                <a:highlight>
                  <a:srgbClr val="FFFF00"/>
                </a:highlight>
              </a:rPr>
              <a:t>The examiner wants your argument to be convincing</a:t>
            </a:r>
            <a:r>
              <a:rPr lang="en-US" sz="1300" dirty="0"/>
              <a:t>. </a:t>
            </a:r>
            <a:r>
              <a:rPr lang="en-US" sz="1300" dirty="0">
                <a:solidFill>
                  <a:schemeClr val="bg1"/>
                </a:solidFill>
                <a:highlight>
                  <a:srgbClr val="008000"/>
                </a:highlight>
              </a:rPr>
              <a:t>That means your ideas need to be set out in detail </a:t>
            </a:r>
            <a:r>
              <a:rPr lang="en-US" sz="1300" dirty="0"/>
              <a:t>and </a:t>
            </a:r>
            <a:r>
              <a:rPr lang="en-US" sz="1300" dirty="0">
                <a:solidFill>
                  <a:schemeClr val="bg1"/>
                </a:solidFill>
                <a:highlight>
                  <a:srgbClr val="000080"/>
                </a:highlight>
              </a:rPr>
              <a:t>you show you are aware of counter-arguments and how you respond to them.</a:t>
            </a:r>
          </a:p>
          <a:p>
            <a:endParaRPr lang="en-US" sz="1300" dirty="0">
              <a:solidFill>
                <a:schemeClr val="bg1"/>
              </a:solidFill>
              <a:highlight>
                <a:srgbClr val="000080"/>
              </a:highlight>
            </a:endParaRPr>
          </a:p>
          <a:p>
            <a:r>
              <a:rPr lang="en-US" sz="1300" dirty="0">
                <a:solidFill>
                  <a:schemeClr val="bg1"/>
                </a:solidFill>
                <a:highlight>
                  <a:srgbClr val="800080"/>
                </a:highlight>
              </a:rPr>
              <a:t>Remember to make your paragraphs flow well together with the use of connectives and linked sentences between the endings and beginnings of paragraphs.</a:t>
            </a:r>
          </a:p>
          <a:p>
            <a:endParaRPr lang="en-US" sz="1300" dirty="0">
              <a:solidFill>
                <a:schemeClr val="bg1"/>
              </a:solidFill>
              <a:highlight>
                <a:srgbClr val="000080"/>
              </a:highlight>
            </a:endParaRPr>
          </a:p>
          <a:p>
            <a:r>
              <a:rPr lang="en-US" sz="1300" dirty="0">
                <a:solidFill>
                  <a:schemeClr val="bg1"/>
                </a:solidFill>
                <a:highlight>
                  <a:srgbClr val="808000"/>
                </a:highlight>
              </a:rPr>
              <a:t>You will need to make </a:t>
            </a:r>
            <a:r>
              <a:rPr lang="en-US" sz="1300" dirty="0">
                <a:highlight>
                  <a:srgbClr val="00FFFF"/>
                </a:highlight>
              </a:rPr>
              <a:t>your tone </a:t>
            </a:r>
            <a:r>
              <a:rPr lang="en-US" sz="1300" dirty="0">
                <a:solidFill>
                  <a:schemeClr val="bg1"/>
                </a:solidFill>
                <a:highlight>
                  <a:srgbClr val="808000"/>
                </a:highlight>
              </a:rPr>
              <a:t>and register match the purpose and audience, so for our speeches they need to sound professional, authoritative and convincing.</a:t>
            </a:r>
          </a:p>
          <a:p>
            <a:endParaRPr lang="en-US" sz="1300" dirty="0">
              <a:solidFill>
                <a:schemeClr val="bg1"/>
              </a:solidFill>
              <a:highlight>
                <a:srgbClr val="000080"/>
              </a:highlight>
            </a:endParaRPr>
          </a:p>
          <a:p>
            <a:r>
              <a:rPr lang="en-US" sz="1300" dirty="0">
                <a:solidFill>
                  <a:schemeClr val="bg1"/>
                </a:solidFill>
                <a:highlight>
                  <a:srgbClr val="000080"/>
                </a:highlight>
              </a:rPr>
              <a:t>Don’t forget to upgrade your vocabulary and use technical terms to show your argument is convincing.</a:t>
            </a:r>
          </a:p>
          <a:p>
            <a:endParaRPr lang="en-US" sz="1300" dirty="0">
              <a:highlight>
                <a:srgbClr val="00FF00"/>
              </a:highlight>
            </a:endParaRPr>
          </a:p>
          <a:p>
            <a:r>
              <a:rPr lang="en-US" sz="1300" dirty="0">
                <a:highlight>
                  <a:srgbClr val="00FF00"/>
                </a:highlight>
              </a:rPr>
              <a:t>Remember to use your DAFORREST techniques to convince your audience to listen to your perspective.</a:t>
            </a:r>
          </a:p>
        </p:txBody>
      </p:sp>
      <p:pic>
        <p:nvPicPr>
          <p:cNvPr id="31" name="Picture 30">
            <a:extLst>
              <a:ext uri="{FF2B5EF4-FFF2-40B4-BE49-F238E27FC236}">
                <a16:creationId xmlns:a16="http://schemas.microsoft.com/office/drawing/2014/main" id="{17C2AAC5-9B21-C947-E75A-003DAE969C32}"/>
              </a:ext>
            </a:extLst>
          </p:cNvPr>
          <p:cNvPicPr>
            <a:picLocks noChangeAspect="1"/>
          </p:cNvPicPr>
          <p:nvPr/>
        </p:nvPicPr>
        <p:blipFill>
          <a:blip r:embed="rId8"/>
          <a:stretch>
            <a:fillRect/>
          </a:stretch>
        </p:blipFill>
        <p:spPr>
          <a:xfrm>
            <a:off x="4129195" y="5297833"/>
            <a:ext cx="646381" cy="582951"/>
          </a:xfrm>
          <a:prstGeom prst="rect">
            <a:avLst/>
          </a:prstGeom>
        </p:spPr>
      </p:pic>
      <p:pic>
        <p:nvPicPr>
          <p:cNvPr id="32" name="Picture 31">
            <a:extLst>
              <a:ext uri="{FF2B5EF4-FFF2-40B4-BE49-F238E27FC236}">
                <a16:creationId xmlns:a16="http://schemas.microsoft.com/office/drawing/2014/main" id="{A7BEF503-70FB-E603-DA3A-1F6E78176897}"/>
              </a:ext>
            </a:extLst>
          </p:cNvPr>
          <p:cNvPicPr>
            <a:picLocks noChangeAspect="1"/>
          </p:cNvPicPr>
          <p:nvPr/>
        </p:nvPicPr>
        <p:blipFill>
          <a:blip r:embed="rId9"/>
          <a:stretch>
            <a:fillRect/>
          </a:stretch>
        </p:blipFill>
        <p:spPr>
          <a:xfrm>
            <a:off x="4129195" y="5971690"/>
            <a:ext cx="646381" cy="582951"/>
          </a:xfrm>
          <a:prstGeom prst="rect">
            <a:avLst/>
          </a:prstGeom>
        </p:spPr>
      </p:pic>
    </p:spTree>
    <p:extLst>
      <p:ext uri="{BB962C8B-B14F-4D97-AF65-F5344CB8AC3E}">
        <p14:creationId xmlns:p14="http://schemas.microsoft.com/office/powerpoint/2010/main" val="281908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238FF-96CA-ACD5-6AEF-ADA1B2CB589B}"/>
              </a:ext>
            </a:extLst>
          </p:cNvPr>
          <p:cNvSpPr>
            <a:spLocks noGrp="1"/>
          </p:cNvSpPr>
          <p:nvPr>
            <p:ph idx="1"/>
          </p:nvPr>
        </p:nvSpPr>
        <p:spPr>
          <a:xfrm>
            <a:off x="628650" y="1825625"/>
            <a:ext cx="3943350" cy="302416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r>
              <a:rPr lang="en-US" sz="1800" dirty="0">
                <a:highlight>
                  <a:srgbClr val="FFFF00"/>
                </a:highlight>
              </a:rPr>
              <a:t>Sentence demarcation is consistently secure and consistently accurate</a:t>
            </a:r>
          </a:p>
          <a:p>
            <a:r>
              <a:rPr lang="en-US" sz="1800" dirty="0">
                <a:highlight>
                  <a:srgbClr val="00FFFF"/>
                </a:highlight>
              </a:rPr>
              <a:t>Wide range of punctuation is used with a high level of accuracy</a:t>
            </a:r>
          </a:p>
          <a:p>
            <a:r>
              <a:rPr lang="en-US" sz="1800" dirty="0">
                <a:highlight>
                  <a:srgbClr val="00FF00"/>
                </a:highlight>
              </a:rPr>
              <a:t>Uses a full range of appropriate sentence forms for effect</a:t>
            </a:r>
          </a:p>
          <a:p>
            <a:r>
              <a:rPr lang="en-US" sz="1800" dirty="0">
                <a:highlight>
                  <a:srgbClr val="00FF00"/>
                </a:highlight>
              </a:rPr>
              <a:t>Uses Standard English consistently and appropriately with secure control of complex grammatical structures</a:t>
            </a:r>
          </a:p>
          <a:p>
            <a:r>
              <a:rPr lang="en-US" sz="1800" dirty="0">
                <a:highlight>
                  <a:srgbClr val="C0C0C0"/>
                </a:highlight>
              </a:rPr>
              <a:t>High level of accuracy in spelling, including ambitious vocabulary</a:t>
            </a:r>
          </a:p>
          <a:p>
            <a:r>
              <a:rPr lang="en-US" sz="1800" dirty="0">
                <a:solidFill>
                  <a:schemeClr val="bg1"/>
                </a:solidFill>
                <a:highlight>
                  <a:srgbClr val="0000FF"/>
                </a:highlight>
              </a:rPr>
              <a:t>Extensive and ambitious use of vocabulary</a:t>
            </a:r>
            <a:endParaRPr lang="en-GB" sz="1800" dirty="0">
              <a:solidFill>
                <a:schemeClr val="bg1"/>
              </a:solidFill>
              <a:highlight>
                <a:srgbClr val="0000FF"/>
              </a:highlight>
            </a:endParaRPr>
          </a:p>
        </p:txBody>
      </p:sp>
      <p:sp>
        <p:nvSpPr>
          <p:cNvPr id="4" name="Title 1">
            <a:extLst>
              <a:ext uri="{FF2B5EF4-FFF2-40B4-BE49-F238E27FC236}">
                <a16:creationId xmlns:a16="http://schemas.microsoft.com/office/drawing/2014/main" id="{D62324D1-08B2-DBE0-C8A4-894B7A5F0E27}"/>
              </a:ext>
            </a:extLst>
          </p:cNvPr>
          <p:cNvSpPr>
            <a:spLocks noGrp="1"/>
          </p:cNvSpPr>
          <p:nvPr>
            <p:ph type="title"/>
          </p:nvPr>
        </p:nvSpPr>
        <p:spPr>
          <a:xfrm>
            <a:off x="628650" y="365126"/>
            <a:ext cx="7886700" cy="132556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This is what you need to achieve for top marks for AO6 (16 marks)</a:t>
            </a:r>
            <a:endParaRPr lang="en-GB" dirty="0"/>
          </a:p>
        </p:txBody>
      </p:sp>
      <p:sp>
        <p:nvSpPr>
          <p:cNvPr id="5" name="Rectangle: Rounded Corners 4">
            <a:extLst>
              <a:ext uri="{FF2B5EF4-FFF2-40B4-BE49-F238E27FC236}">
                <a16:creationId xmlns:a16="http://schemas.microsoft.com/office/drawing/2014/main" id="{82BBC154-E974-5895-32B5-94E83BE15C79}"/>
              </a:ext>
            </a:extLst>
          </p:cNvPr>
          <p:cNvSpPr/>
          <p:nvPr/>
        </p:nvSpPr>
        <p:spPr>
          <a:xfrm>
            <a:off x="1157468" y="5297526"/>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B7EAE479-5822-0028-B674-C3D27915A300}"/>
              </a:ext>
            </a:extLst>
          </p:cNvPr>
          <p:cNvSpPr/>
          <p:nvPr/>
        </p:nvSpPr>
        <p:spPr>
          <a:xfrm>
            <a:off x="2513635" y="5297526"/>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0AAB627-705B-F0BE-721D-6AA0AD7FD123}"/>
              </a:ext>
            </a:extLst>
          </p:cNvPr>
          <p:cNvSpPr txBox="1"/>
          <p:nvPr/>
        </p:nvSpPr>
        <p:spPr>
          <a:xfrm>
            <a:off x="1157469" y="6049361"/>
            <a:ext cx="1180618" cy="246221"/>
          </a:xfrm>
          <a:prstGeom prst="rect">
            <a:avLst/>
          </a:prstGeom>
          <a:noFill/>
        </p:spPr>
        <p:txBody>
          <a:bodyPr wrap="square" rtlCol="0">
            <a:spAutoFit/>
          </a:bodyPr>
          <a:lstStyle/>
          <a:p>
            <a:pPr algn="ctr"/>
            <a:r>
              <a:rPr lang="en-US" sz="1000" dirty="0"/>
              <a:t>Vocabulary</a:t>
            </a:r>
            <a:endParaRPr lang="en-GB" sz="1000" dirty="0"/>
          </a:p>
        </p:txBody>
      </p:sp>
      <p:sp>
        <p:nvSpPr>
          <p:cNvPr id="8" name="TextBox 7">
            <a:extLst>
              <a:ext uri="{FF2B5EF4-FFF2-40B4-BE49-F238E27FC236}">
                <a16:creationId xmlns:a16="http://schemas.microsoft.com/office/drawing/2014/main" id="{25AF1A02-7E63-9DA4-E048-627BE556892D}"/>
              </a:ext>
            </a:extLst>
          </p:cNvPr>
          <p:cNvSpPr txBox="1"/>
          <p:nvPr/>
        </p:nvSpPr>
        <p:spPr>
          <a:xfrm>
            <a:off x="2525210" y="6078421"/>
            <a:ext cx="1180618" cy="246221"/>
          </a:xfrm>
          <a:prstGeom prst="rect">
            <a:avLst/>
          </a:prstGeom>
          <a:noFill/>
        </p:spPr>
        <p:txBody>
          <a:bodyPr wrap="square" rtlCol="0">
            <a:spAutoFit/>
          </a:bodyPr>
          <a:lstStyle/>
          <a:p>
            <a:pPr algn="ctr"/>
            <a:r>
              <a:rPr lang="en-US" sz="1000" dirty="0"/>
              <a:t>Sentences</a:t>
            </a:r>
            <a:endParaRPr lang="en-GB" sz="1000" dirty="0"/>
          </a:p>
        </p:txBody>
      </p:sp>
      <p:sp>
        <p:nvSpPr>
          <p:cNvPr id="9" name="Rectangle: Rounded Corners 8">
            <a:extLst>
              <a:ext uri="{FF2B5EF4-FFF2-40B4-BE49-F238E27FC236}">
                <a16:creationId xmlns:a16="http://schemas.microsoft.com/office/drawing/2014/main" id="{C782D329-1116-EFAA-21AA-8B15FCAC9FF9}"/>
              </a:ext>
            </a:extLst>
          </p:cNvPr>
          <p:cNvSpPr/>
          <p:nvPr/>
        </p:nvSpPr>
        <p:spPr>
          <a:xfrm>
            <a:off x="3896507" y="5297526"/>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217F05-836C-C5BB-A044-A29EBA6C40BE}"/>
              </a:ext>
            </a:extLst>
          </p:cNvPr>
          <p:cNvSpPr txBox="1"/>
          <p:nvPr/>
        </p:nvSpPr>
        <p:spPr>
          <a:xfrm>
            <a:off x="3908082" y="6078421"/>
            <a:ext cx="1180618" cy="246221"/>
          </a:xfrm>
          <a:prstGeom prst="rect">
            <a:avLst/>
          </a:prstGeom>
          <a:noFill/>
        </p:spPr>
        <p:txBody>
          <a:bodyPr wrap="square" rtlCol="0">
            <a:spAutoFit/>
          </a:bodyPr>
          <a:lstStyle/>
          <a:p>
            <a:pPr algn="ctr"/>
            <a:r>
              <a:rPr lang="en-US" sz="1000" dirty="0"/>
              <a:t>Effects</a:t>
            </a:r>
            <a:endParaRPr lang="en-GB" sz="1000" dirty="0"/>
          </a:p>
        </p:txBody>
      </p:sp>
      <p:sp>
        <p:nvSpPr>
          <p:cNvPr id="11" name="Rectangle: Rounded Corners 10">
            <a:extLst>
              <a:ext uri="{FF2B5EF4-FFF2-40B4-BE49-F238E27FC236}">
                <a16:creationId xmlns:a16="http://schemas.microsoft.com/office/drawing/2014/main" id="{6D474991-B14E-AE78-CB32-536CB83554CD}"/>
              </a:ext>
            </a:extLst>
          </p:cNvPr>
          <p:cNvSpPr/>
          <p:nvPr/>
        </p:nvSpPr>
        <p:spPr>
          <a:xfrm>
            <a:off x="5279379" y="5297526"/>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D1476B7-2022-FB94-4249-E46C4F81226F}"/>
              </a:ext>
            </a:extLst>
          </p:cNvPr>
          <p:cNvSpPr txBox="1"/>
          <p:nvPr/>
        </p:nvSpPr>
        <p:spPr>
          <a:xfrm>
            <a:off x="5290954" y="6120758"/>
            <a:ext cx="1180618" cy="246221"/>
          </a:xfrm>
          <a:prstGeom prst="rect">
            <a:avLst/>
          </a:prstGeom>
          <a:noFill/>
        </p:spPr>
        <p:txBody>
          <a:bodyPr wrap="square" rtlCol="0">
            <a:spAutoFit/>
          </a:bodyPr>
          <a:lstStyle/>
          <a:p>
            <a:pPr algn="ctr"/>
            <a:r>
              <a:rPr lang="en-US" sz="1000" dirty="0"/>
              <a:t>Spelling</a:t>
            </a:r>
            <a:endParaRPr lang="en-GB" sz="1000" dirty="0"/>
          </a:p>
        </p:txBody>
      </p:sp>
      <p:sp>
        <p:nvSpPr>
          <p:cNvPr id="13" name="Rectangle: Rounded Corners 12">
            <a:extLst>
              <a:ext uri="{FF2B5EF4-FFF2-40B4-BE49-F238E27FC236}">
                <a16:creationId xmlns:a16="http://schemas.microsoft.com/office/drawing/2014/main" id="{7D973FC2-754E-B0F4-61EF-EEEFDD4F0000}"/>
              </a:ext>
            </a:extLst>
          </p:cNvPr>
          <p:cNvSpPr/>
          <p:nvPr/>
        </p:nvSpPr>
        <p:spPr>
          <a:xfrm>
            <a:off x="6638557" y="5313683"/>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8840813-A8D7-BC46-9A45-41D48375397F}"/>
              </a:ext>
            </a:extLst>
          </p:cNvPr>
          <p:cNvSpPr txBox="1"/>
          <p:nvPr/>
        </p:nvSpPr>
        <p:spPr>
          <a:xfrm>
            <a:off x="6685401" y="6122911"/>
            <a:ext cx="1180618" cy="246221"/>
          </a:xfrm>
          <a:prstGeom prst="rect">
            <a:avLst/>
          </a:prstGeom>
          <a:noFill/>
        </p:spPr>
        <p:txBody>
          <a:bodyPr wrap="square" rtlCol="0">
            <a:spAutoFit/>
          </a:bodyPr>
          <a:lstStyle/>
          <a:p>
            <a:pPr algn="ctr"/>
            <a:r>
              <a:rPr lang="en-US" sz="1000" dirty="0"/>
              <a:t>Punctuation</a:t>
            </a:r>
            <a:endParaRPr lang="en-GB" sz="1000" dirty="0"/>
          </a:p>
        </p:txBody>
      </p:sp>
      <p:pic>
        <p:nvPicPr>
          <p:cNvPr id="15" name="Graphic 14">
            <a:extLst>
              <a:ext uri="{FF2B5EF4-FFF2-40B4-BE49-F238E27FC236}">
                <a16:creationId xmlns:a16="http://schemas.microsoft.com/office/drawing/2014/main" id="{358711CB-F3CA-3E35-0FB1-9F0BCA11DE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1519" y="5356757"/>
            <a:ext cx="576841" cy="702832"/>
          </a:xfrm>
          <a:prstGeom prst="rect">
            <a:avLst/>
          </a:prstGeom>
        </p:spPr>
      </p:pic>
      <p:pic>
        <p:nvPicPr>
          <p:cNvPr id="16" name="Graphic 15">
            <a:extLst>
              <a:ext uri="{FF2B5EF4-FFF2-40B4-BE49-F238E27FC236}">
                <a16:creationId xmlns:a16="http://schemas.microsoft.com/office/drawing/2014/main" id="{A8D51CB7-3025-852F-B87B-51BECDE996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9228" y="5394055"/>
            <a:ext cx="929431" cy="616898"/>
          </a:xfrm>
          <a:prstGeom prst="rect">
            <a:avLst/>
          </a:prstGeom>
        </p:spPr>
      </p:pic>
      <p:pic>
        <p:nvPicPr>
          <p:cNvPr id="17" name="Graphic 16">
            <a:extLst>
              <a:ext uri="{FF2B5EF4-FFF2-40B4-BE49-F238E27FC236}">
                <a16:creationId xmlns:a16="http://schemas.microsoft.com/office/drawing/2014/main" id="{2319EFBA-F3BF-380F-2CB1-E3E7314323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4379" y="5613885"/>
            <a:ext cx="504328" cy="468284"/>
          </a:xfrm>
          <a:prstGeom prst="rect">
            <a:avLst/>
          </a:prstGeom>
        </p:spPr>
      </p:pic>
      <p:pic>
        <p:nvPicPr>
          <p:cNvPr id="18" name="Graphic 17">
            <a:extLst>
              <a:ext uri="{FF2B5EF4-FFF2-40B4-BE49-F238E27FC236}">
                <a16:creationId xmlns:a16="http://schemas.microsoft.com/office/drawing/2014/main" id="{19B4011A-3E06-0595-9129-7DDDC4DB12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94780" y="5438967"/>
            <a:ext cx="550903" cy="468284"/>
          </a:xfrm>
          <a:prstGeom prst="rect">
            <a:avLst/>
          </a:prstGeom>
        </p:spPr>
      </p:pic>
      <p:pic>
        <p:nvPicPr>
          <p:cNvPr id="19" name="Graphic 18">
            <a:extLst>
              <a:ext uri="{FF2B5EF4-FFF2-40B4-BE49-F238E27FC236}">
                <a16:creationId xmlns:a16="http://schemas.microsoft.com/office/drawing/2014/main" id="{882255F3-AC88-AF82-3835-F3260866AD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69536" y="5313683"/>
            <a:ext cx="882570" cy="882570"/>
          </a:xfrm>
          <a:prstGeom prst="rect">
            <a:avLst/>
          </a:prstGeom>
        </p:spPr>
      </p:pic>
      <p:pic>
        <p:nvPicPr>
          <p:cNvPr id="20" name="Graphic 19">
            <a:extLst>
              <a:ext uri="{FF2B5EF4-FFF2-40B4-BE49-F238E27FC236}">
                <a16:creationId xmlns:a16="http://schemas.microsoft.com/office/drawing/2014/main" id="{A72C79D7-A3C1-A1B2-9C76-9809BE3D6F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22611" y="5313683"/>
            <a:ext cx="581628" cy="581628"/>
          </a:xfrm>
          <a:prstGeom prst="rect">
            <a:avLst/>
          </a:prstGeom>
        </p:spPr>
      </p:pic>
      <p:sp>
        <p:nvSpPr>
          <p:cNvPr id="21" name="TextBox 20">
            <a:extLst>
              <a:ext uri="{FF2B5EF4-FFF2-40B4-BE49-F238E27FC236}">
                <a16:creationId xmlns:a16="http://schemas.microsoft.com/office/drawing/2014/main" id="{37F8F87B-83F4-AD63-23A8-066EBEBA7B3D}"/>
              </a:ext>
            </a:extLst>
          </p:cNvPr>
          <p:cNvSpPr txBox="1"/>
          <p:nvPr/>
        </p:nvSpPr>
        <p:spPr>
          <a:xfrm>
            <a:off x="6805914" y="5438967"/>
            <a:ext cx="381964" cy="461665"/>
          </a:xfrm>
          <a:prstGeom prst="rect">
            <a:avLst/>
          </a:prstGeom>
          <a:noFill/>
        </p:spPr>
        <p:txBody>
          <a:bodyPr wrap="square" rtlCol="0">
            <a:spAutoFit/>
          </a:bodyPr>
          <a:lstStyle/>
          <a:p>
            <a:r>
              <a:rPr lang="en-US" sz="2400" b="1" dirty="0"/>
              <a:t>?</a:t>
            </a:r>
            <a:endParaRPr lang="en-GB" sz="2400" b="1" dirty="0"/>
          </a:p>
        </p:txBody>
      </p:sp>
      <p:sp>
        <p:nvSpPr>
          <p:cNvPr id="22" name="TextBox 21">
            <a:extLst>
              <a:ext uri="{FF2B5EF4-FFF2-40B4-BE49-F238E27FC236}">
                <a16:creationId xmlns:a16="http://schemas.microsoft.com/office/drawing/2014/main" id="{70FCB771-5362-EF21-1690-1CB8EBE1C9C3}"/>
              </a:ext>
            </a:extLst>
          </p:cNvPr>
          <p:cNvSpPr txBox="1"/>
          <p:nvPr/>
        </p:nvSpPr>
        <p:spPr>
          <a:xfrm>
            <a:off x="6958314" y="5591367"/>
            <a:ext cx="381964" cy="461665"/>
          </a:xfrm>
          <a:prstGeom prst="rect">
            <a:avLst/>
          </a:prstGeom>
          <a:noFill/>
        </p:spPr>
        <p:txBody>
          <a:bodyPr wrap="square" rtlCol="0">
            <a:spAutoFit/>
          </a:bodyPr>
          <a:lstStyle/>
          <a:p>
            <a:r>
              <a:rPr lang="en-US" sz="2400" b="1" dirty="0"/>
              <a:t>!</a:t>
            </a:r>
            <a:endParaRPr lang="en-GB" sz="2400" b="1" dirty="0"/>
          </a:p>
        </p:txBody>
      </p:sp>
      <p:sp>
        <p:nvSpPr>
          <p:cNvPr id="23" name="TextBox 22">
            <a:extLst>
              <a:ext uri="{FF2B5EF4-FFF2-40B4-BE49-F238E27FC236}">
                <a16:creationId xmlns:a16="http://schemas.microsoft.com/office/drawing/2014/main" id="{85868D5A-F87E-1849-B9CA-6EE384B99F77}"/>
              </a:ext>
            </a:extLst>
          </p:cNvPr>
          <p:cNvSpPr txBox="1"/>
          <p:nvPr/>
        </p:nvSpPr>
        <p:spPr>
          <a:xfrm>
            <a:off x="7110714" y="5743767"/>
            <a:ext cx="381964" cy="461665"/>
          </a:xfrm>
          <a:prstGeom prst="rect">
            <a:avLst/>
          </a:prstGeom>
          <a:noFill/>
        </p:spPr>
        <p:txBody>
          <a:bodyPr wrap="square" rtlCol="0">
            <a:spAutoFit/>
          </a:bodyPr>
          <a:lstStyle/>
          <a:p>
            <a:r>
              <a:rPr lang="en-US" sz="2400" b="1" dirty="0"/>
              <a:t>:</a:t>
            </a:r>
            <a:endParaRPr lang="en-GB" sz="2400" b="1" dirty="0"/>
          </a:p>
        </p:txBody>
      </p:sp>
      <p:sp>
        <p:nvSpPr>
          <p:cNvPr id="24" name="TextBox 23">
            <a:extLst>
              <a:ext uri="{FF2B5EF4-FFF2-40B4-BE49-F238E27FC236}">
                <a16:creationId xmlns:a16="http://schemas.microsoft.com/office/drawing/2014/main" id="{1E635A56-9B71-C97A-44DC-B54EB1860790}"/>
              </a:ext>
            </a:extLst>
          </p:cNvPr>
          <p:cNvSpPr txBox="1"/>
          <p:nvPr/>
        </p:nvSpPr>
        <p:spPr>
          <a:xfrm>
            <a:off x="7252913" y="5421444"/>
            <a:ext cx="381964" cy="461665"/>
          </a:xfrm>
          <a:prstGeom prst="rect">
            <a:avLst/>
          </a:prstGeom>
          <a:noFill/>
        </p:spPr>
        <p:txBody>
          <a:bodyPr wrap="square" rtlCol="0">
            <a:spAutoFit/>
          </a:bodyPr>
          <a:lstStyle/>
          <a:p>
            <a:r>
              <a:rPr lang="en-US" sz="2400" b="1" dirty="0"/>
              <a:t>;</a:t>
            </a:r>
            <a:endParaRPr lang="en-GB" sz="2400" b="1" dirty="0"/>
          </a:p>
        </p:txBody>
      </p:sp>
      <p:sp>
        <p:nvSpPr>
          <p:cNvPr id="25" name="TextBox 24">
            <a:extLst>
              <a:ext uri="{FF2B5EF4-FFF2-40B4-BE49-F238E27FC236}">
                <a16:creationId xmlns:a16="http://schemas.microsoft.com/office/drawing/2014/main" id="{560E8D95-F0B2-8995-45C9-0C88ACD70DC4}"/>
              </a:ext>
            </a:extLst>
          </p:cNvPr>
          <p:cNvSpPr txBox="1"/>
          <p:nvPr/>
        </p:nvSpPr>
        <p:spPr>
          <a:xfrm>
            <a:off x="7405313" y="5573844"/>
            <a:ext cx="381964" cy="461665"/>
          </a:xfrm>
          <a:prstGeom prst="rect">
            <a:avLst/>
          </a:prstGeom>
          <a:noFill/>
        </p:spPr>
        <p:txBody>
          <a:bodyPr wrap="square" rtlCol="0">
            <a:spAutoFit/>
          </a:bodyPr>
          <a:lstStyle/>
          <a:p>
            <a:r>
              <a:rPr lang="en-US" sz="2400" b="1" dirty="0"/>
              <a:t>.</a:t>
            </a:r>
            <a:endParaRPr lang="en-GB" sz="2400" b="1" dirty="0"/>
          </a:p>
        </p:txBody>
      </p:sp>
      <p:sp>
        <p:nvSpPr>
          <p:cNvPr id="26" name="TextBox 25">
            <a:extLst>
              <a:ext uri="{FF2B5EF4-FFF2-40B4-BE49-F238E27FC236}">
                <a16:creationId xmlns:a16="http://schemas.microsoft.com/office/drawing/2014/main" id="{2F1B5C2E-CE82-2624-0717-ADED40EF15CD}"/>
              </a:ext>
            </a:extLst>
          </p:cNvPr>
          <p:cNvSpPr txBox="1"/>
          <p:nvPr/>
        </p:nvSpPr>
        <p:spPr>
          <a:xfrm>
            <a:off x="6718257" y="5826921"/>
            <a:ext cx="381964" cy="369332"/>
          </a:xfrm>
          <a:prstGeom prst="rect">
            <a:avLst/>
          </a:prstGeom>
          <a:noFill/>
        </p:spPr>
        <p:txBody>
          <a:bodyPr wrap="square" rtlCol="0">
            <a:spAutoFit/>
          </a:bodyPr>
          <a:lstStyle/>
          <a:p>
            <a:r>
              <a:rPr lang="en-US" b="1" dirty="0"/>
              <a:t>-</a:t>
            </a:r>
            <a:endParaRPr lang="en-GB" b="1" dirty="0"/>
          </a:p>
        </p:txBody>
      </p:sp>
      <p:sp>
        <p:nvSpPr>
          <p:cNvPr id="27" name="TextBox 26">
            <a:extLst>
              <a:ext uri="{FF2B5EF4-FFF2-40B4-BE49-F238E27FC236}">
                <a16:creationId xmlns:a16="http://schemas.microsoft.com/office/drawing/2014/main" id="{FD6D7139-33B3-0C96-BA59-FFB7512F2633}"/>
              </a:ext>
            </a:extLst>
          </p:cNvPr>
          <p:cNvSpPr txBox="1"/>
          <p:nvPr/>
        </p:nvSpPr>
        <p:spPr>
          <a:xfrm>
            <a:off x="6709024" y="5268034"/>
            <a:ext cx="381964" cy="369332"/>
          </a:xfrm>
          <a:prstGeom prst="rect">
            <a:avLst/>
          </a:prstGeom>
          <a:noFill/>
        </p:spPr>
        <p:txBody>
          <a:bodyPr wrap="square" rtlCol="0">
            <a:spAutoFit/>
          </a:bodyPr>
          <a:lstStyle/>
          <a:p>
            <a:r>
              <a:rPr lang="en-US" b="1" dirty="0"/>
              <a:t>…</a:t>
            </a:r>
            <a:endParaRPr lang="en-GB" b="1" dirty="0"/>
          </a:p>
        </p:txBody>
      </p:sp>
      <p:sp>
        <p:nvSpPr>
          <p:cNvPr id="28" name="TextBox 27">
            <a:extLst>
              <a:ext uri="{FF2B5EF4-FFF2-40B4-BE49-F238E27FC236}">
                <a16:creationId xmlns:a16="http://schemas.microsoft.com/office/drawing/2014/main" id="{22AD6B34-369C-7B07-7AD2-ACA51235A227}"/>
              </a:ext>
            </a:extLst>
          </p:cNvPr>
          <p:cNvSpPr txBox="1"/>
          <p:nvPr/>
        </p:nvSpPr>
        <p:spPr>
          <a:xfrm>
            <a:off x="4774255" y="1825625"/>
            <a:ext cx="3741096" cy="32932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300" dirty="0">
                <a:highlight>
                  <a:srgbClr val="FFFF00"/>
                </a:highlight>
              </a:rPr>
              <a:t>Make sure you’ve put your full stops and commas in the right places. </a:t>
            </a:r>
          </a:p>
          <a:p>
            <a:endParaRPr lang="en-US" sz="1300" dirty="0">
              <a:highlight>
                <a:srgbClr val="FFFF00"/>
              </a:highlight>
            </a:endParaRPr>
          </a:p>
          <a:p>
            <a:r>
              <a:rPr lang="en-US" sz="1300" dirty="0">
                <a:highlight>
                  <a:srgbClr val="00FFFF"/>
                </a:highlight>
              </a:rPr>
              <a:t>Use other types of punctuation such as: colons, semicolons, speech marks, dashes, hyphens, exclamation marks, question marks and so on.</a:t>
            </a:r>
          </a:p>
          <a:p>
            <a:endParaRPr lang="en-US" sz="1300" dirty="0">
              <a:highlight>
                <a:srgbClr val="FFFF00"/>
              </a:highlight>
            </a:endParaRPr>
          </a:p>
          <a:p>
            <a:r>
              <a:rPr lang="en-US" sz="1300" dirty="0">
                <a:highlight>
                  <a:srgbClr val="00FF00"/>
                </a:highlight>
              </a:rPr>
              <a:t>Check your grammar and sentence structures to make sure they read well.</a:t>
            </a:r>
          </a:p>
          <a:p>
            <a:endParaRPr lang="en-US" sz="1300" dirty="0">
              <a:highlight>
                <a:srgbClr val="FFFF00"/>
              </a:highlight>
            </a:endParaRPr>
          </a:p>
          <a:p>
            <a:r>
              <a:rPr lang="en-US" sz="1300" dirty="0">
                <a:highlight>
                  <a:srgbClr val="C0C0C0"/>
                </a:highlight>
              </a:rPr>
              <a:t>Check your spelling of difficult words to make sure you haven’t made any mistakes.</a:t>
            </a:r>
          </a:p>
          <a:p>
            <a:endParaRPr lang="en-US" sz="1300" dirty="0">
              <a:highlight>
                <a:srgbClr val="FFFF00"/>
              </a:highlight>
            </a:endParaRPr>
          </a:p>
          <a:p>
            <a:r>
              <a:rPr lang="en-US" sz="1300" dirty="0">
                <a:solidFill>
                  <a:schemeClr val="bg1"/>
                </a:solidFill>
                <a:highlight>
                  <a:srgbClr val="0000FF"/>
                </a:highlight>
              </a:rPr>
              <a:t>Try to impress with your vocabulary, but don’t sacrifice your style by putting too many impressive words just for the sake of it!</a:t>
            </a:r>
            <a:endParaRPr lang="en-GB" sz="1300" dirty="0">
              <a:solidFill>
                <a:schemeClr val="bg1"/>
              </a:solidFill>
              <a:highlight>
                <a:srgbClr val="0000FF"/>
              </a:highlight>
            </a:endParaRPr>
          </a:p>
        </p:txBody>
      </p:sp>
    </p:spTree>
    <p:extLst>
      <p:ext uri="{BB962C8B-B14F-4D97-AF65-F5344CB8AC3E}">
        <p14:creationId xmlns:p14="http://schemas.microsoft.com/office/powerpoint/2010/main" val="99834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8432-AFB1-BA96-2C3B-79DE26BD263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Re-read your notes from the previous lessons</a:t>
            </a:r>
            <a:endParaRPr lang="en-GB" dirty="0"/>
          </a:p>
        </p:txBody>
      </p:sp>
      <p:sp>
        <p:nvSpPr>
          <p:cNvPr id="4" name="TextBox 3">
            <a:extLst>
              <a:ext uri="{FF2B5EF4-FFF2-40B4-BE49-F238E27FC236}">
                <a16:creationId xmlns:a16="http://schemas.microsoft.com/office/drawing/2014/main" id="{CF0A4AED-2F41-E097-39B7-407F54429FE5}"/>
              </a:ext>
            </a:extLst>
          </p:cNvPr>
          <p:cNvSpPr txBox="1"/>
          <p:nvPr/>
        </p:nvSpPr>
        <p:spPr>
          <a:xfrm>
            <a:off x="628652" y="1826915"/>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CB476F07-360C-2A3E-07F8-6EAABAC39144}"/>
              </a:ext>
            </a:extLst>
          </p:cNvPr>
          <p:cNvSpPr txBox="1"/>
          <p:nvPr/>
        </p:nvSpPr>
        <p:spPr>
          <a:xfrm>
            <a:off x="628651" y="2311485"/>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8C20BC74-DE2F-8C4A-AC32-A12FA64BD006}"/>
              </a:ext>
            </a:extLst>
          </p:cNvPr>
          <p:cNvSpPr txBox="1"/>
          <p:nvPr/>
        </p:nvSpPr>
        <p:spPr>
          <a:xfrm>
            <a:off x="628650" y="2792848"/>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7FE17064-7F7E-8DE3-01A7-8905DBC0B81F}"/>
              </a:ext>
            </a:extLst>
          </p:cNvPr>
          <p:cNvSpPr txBox="1"/>
          <p:nvPr/>
        </p:nvSpPr>
        <p:spPr>
          <a:xfrm>
            <a:off x="628650" y="3291676"/>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858256F5-0D6A-9B68-3744-1F67006846E5}"/>
              </a:ext>
            </a:extLst>
          </p:cNvPr>
          <p:cNvSpPr txBox="1"/>
          <p:nvPr/>
        </p:nvSpPr>
        <p:spPr>
          <a:xfrm>
            <a:off x="631965" y="3765835"/>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E4FD3F80-4B7D-E47C-84DF-C47A2224F683}"/>
              </a:ext>
            </a:extLst>
          </p:cNvPr>
          <p:cNvSpPr txBox="1"/>
          <p:nvPr/>
        </p:nvSpPr>
        <p:spPr>
          <a:xfrm>
            <a:off x="631965" y="4245150"/>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5E4C34BE-56E6-3633-2C76-07DED8DC127B}"/>
              </a:ext>
            </a:extLst>
          </p:cNvPr>
          <p:cNvSpPr txBox="1"/>
          <p:nvPr/>
        </p:nvSpPr>
        <p:spPr>
          <a:xfrm>
            <a:off x="631965" y="4728210"/>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F036BE89-5B6F-0CF5-7BB8-3219CBEEFD6D}"/>
              </a:ext>
            </a:extLst>
          </p:cNvPr>
          <p:cNvSpPr txBox="1"/>
          <p:nvPr/>
        </p:nvSpPr>
        <p:spPr>
          <a:xfrm>
            <a:off x="634037" y="5193185"/>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95158DA0-4AE9-3BE0-45C5-BA013B4CC787}"/>
              </a:ext>
            </a:extLst>
          </p:cNvPr>
          <p:cNvSpPr txBox="1"/>
          <p:nvPr/>
        </p:nvSpPr>
        <p:spPr>
          <a:xfrm>
            <a:off x="631554" y="5662488"/>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E1F1D996-1DB5-0D4D-71A0-2AAEDEFC8769}"/>
              </a:ext>
            </a:extLst>
          </p:cNvPr>
          <p:cNvSpPr txBox="1"/>
          <p:nvPr/>
        </p:nvSpPr>
        <p:spPr>
          <a:xfrm>
            <a:off x="628650" y="6123542"/>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sp>
        <p:nvSpPr>
          <p:cNvPr id="14" name="TextBox 13">
            <a:extLst>
              <a:ext uri="{FF2B5EF4-FFF2-40B4-BE49-F238E27FC236}">
                <a16:creationId xmlns:a16="http://schemas.microsoft.com/office/drawing/2014/main" id="{A8222C84-2B6E-EB7F-8859-2861F18811A9}"/>
              </a:ext>
            </a:extLst>
          </p:cNvPr>
          <p:cNvSpPr txBox="1"/>
          <p:nvPr/>
        </p:nvSpPr>
        <p:spPr>
          <a:xfrm>
            <a:off x="3125165" y="1932972"/>
            <a:ext cx="5386870" cy="4524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400" b="1" dirty="0">
                <a:solidFill>
                  <a:srgbClr val="7030A0"/>
                </a:solidFill>
              </a:rPr>
              <a:t>Write down three targets for yourself to improve on your draft when writing your speech.</a:t>
            </a:r>
          </a:p>
          <a:p>
            <a:endParaRPr lang="en-US" sz="2400" dirty="0">
              <a:solidFill>
                <a:srgbClr val="7030A0"/>
              </a:solidFill>
            </a:endParaRPr>
          </a:p>
          <a:p>
            <a:r>
              <a:rPr lang="en-US" sz="2400" dirty="0">
                <a:solidFill>
                  <a:srgbClr val="7030A0"/>
                </a:solidFill>
              </a:rPr>
              <a:t>Here are a few examples:</a:t>
            </a:r>
          </a:p>
          <a:p>
            <a:endParaRPr lang="en-US" sz="2400" dirty="0">
              <a:solidFill>
                <a:srgbClr val="7030A0"/>
              </a:solidFill>
            </a:endParaRPr>
          </a:p>
          <a:p>
            <a:r>
              <a:rPr lang="en-US" sz="2400" i="1" dirty="0">
                <a:solidFill>
                  <a:srgbClr val="7030A0"/>
                </a:solidFill>
              </a:rPr>
              <a:t>Use a rhetorical question at the beginning of my speech to engage the audience</a:t>
            </a:r>
          </a:p>
          <a:p>
            <a:r>
              <a:rPr lang="en-US" sz="2400" i="1" dirty="0">
                <a:solidFill>
                  <a:srgbClr val="7030A0"/>
                </a:solidFill>
              </a:rPr>
              <a:t>Use </a:t>
            </a:r>
            <a:r>
              <a:rPr lang="en-US" sz="2400" i="1" dirty="0" err="1">
                <a:solidFill>
                  <a:srgbClr val="7030A0"/>
                </a:solidFill>
              </a:rPr>
              <a:t>ToPTiPs</a:t>
            </a:r>
            <a:r>
              <a:rPr lang="en-US" sz="2400" i="1" dirty="0">
                <a:solidFill>
                  <a:srgbClr val="7030A0"/>
                </a:solidFill>
              </a:rPr>
              <a:t> for paragraphing</a:t>
            </a:r>
          </a:p>
          <a:p>
            <a:r>
              <a:rPr lang="en-US" sz="2400" i="1" dirty="0">
                <a:solidFill>
                  <a:srgbClr val="7030A0"/>
                </a:solidFill>
              </a:rPr>
              <a:t>Replace simple vocabulary like good with more impressive synonyms</a:t>
            </a:r>
            <a:endParaRPr lang="en-GB" sz="2400" i="1" dirty="0">
              <a:solidFill>
                <a:srgbClr val="7030A0"/>
              </a:solidFill>
            </a:endParaRPr>
          </a:p>
        </p:txBody>
      </p:sp>
    </p:spTree>
    <p:extLst>
      <p:ext uri="{BB962C8B-B14F-4D97-AF65-F5344CB8AC3E}">
        <p14:creationId xmlns:p14="http://schemas.microsoft.com/office/powerpoint/2010/main" val="329718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C094-47BD-CBED-ACB4-0A9669C99982}"/>
              </a:ext>
            </a:extLst>
          </p:cNvPr>
          <p:cNvSpPr>
            <a:spLocks noGrp="1"/>
          </p:cNvSpPr>
          <p:nvPr>
            <p:ph type="title"/>
          </p:nvPr>
        </p:nvSpPr>
        <p:spPr>
          <a:xfrm>
            <a:off x="628650" y="365126"/>
            <a:ext cx="7886700" cy="64187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2400" dirty="0"/>
              <a:t>You now have one hour to write your speech</a:t>
            </a:r>
            <a:endParaRPr lang="en-GB" sz="2400" dirty="0"/>
          </a:p>
        </p:txBody>
      </p:sp>
      <p:pic>
        <p:nvPicPr>
          <p:cNvPr id="4" name="Picture 3">
            <a:extLst>
              <a:ext uri="{FF2B5EF4-FFF2-40B4-BE49-F238E27FC236}">
                <a16:creationId xmlns:a16="http://schemas.microsoft.com/office/drawing/2014/main" id="{1BC549B4-56BE-2C93-C74C-330F7D5930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00351" y="3391387"/>
            <a:ext cx="4288618" cy="3216464"/>
          </a:xfrm>
          <a:prstGeom prst="rect">
            <a:avLst/>
          </a:prstGeom>
          <a:ln w="38100">
            <a:solidFill>
              <a:srgbClr val="7030A0"/>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23C0113-5CF7-4861-0A95-BC8AC0AB2911}"/>
              </a:ext>
            </a:extLst>
          </p:cNvPr>
          <p:cNvSpPr txBox="1"/>
          <p:nvPr/>
        </p:nvSpPr>
        <p:spPr>
          <a:xfrm>
            <a:off x="628650" y="3391387"/>
            <a:ext cx="3283593" cy="286232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solidFill>
                  <a:srgbClr val="7030A0"/>
                </a:solidFill>
              </a:rPr>
              <a:t>Use your checklist to help you write out your speech.</a:t>
            </a:r>
          </a:p>
          <a:p>
            <a:endParaRPr lang="en-US" dirty="0">
              <a:solidFill>
                <a:srgbClr val="7030A0"/>
              </a:solidFill>
            </a:endParaRPr>
          </a:p>
          <a:p>
            <a:r>
              <a:rPr lang="en-US" dirty="0">
                <a:solidFill>
                  <a:srgbClr val="7030A0"/>
                </a:solidFill>
              </a:rPr>
              <a:t>You may refer to your notes from this term if you wish.</a:t>
            </a:r>
          </a:p>
          <a:p>
            <a:endParaRPr lang="en-US" dirty="0">
              <a:solidFill>
                <a:srgbClr val="7030A0"/>
              </a:solidFill>
            </a:endParaRPr>
          </a:p>
          <a:p>
            <a:r>
              <a:rPr lang="en-US" dirty="0">
                <a:solidFill>
                  <a:srgbClr val="7030A0"/>
                </a:solidFill>
              </a:rPr>
              <a:t>You have one hour to complete your speech.</a:t>
            </a:r>
          </a:p>
          <a:p>
            <a:endParaRPr lang="en-US" dirty="0">
              <a:solidFill>
                <a:srgbClr val="7030A0"/>
              </a:solidFill>
            </a:endParaRPr>
          </a:p>
          <a:p>
            <a:r>
              <a:rPr lang="en-US" dirty="0">
                <a:solidFill>
                  <a:srgbClr val="7030A0"/>
                </a:solidFill>
              </a:rPr>
              <a:t>Good luck!</a:t>
            </a:r>
            <a:endParaRPr lang="en-GB" dirty="0">
              <a:solidFill>
                <a:srgbClr val="7030A0"/>
              </a:solidFill>
            </a:endParaRPr>
          </a:p>
        </p:txBody>
      </p:sp>
      <p:sp>
        <p:nvSpPr>
          <p:cNvPr id="3" name="Content Placeholder 2">
            <a:extLst>
              <a:ext uri="{FF2B5EF4-FFF2-40B4-BE49-F238E27FC236}">
                <a16:creationId xmlns:a16="http://schemas.microsoft.com/office/drawing/2014/main" id="{91F0D5D6-6519-2353-7839-74C3BA870439}"/>
              </a:ext>
            </a:extLst>
          </p:cNvPr>
          <p:cNvSpPr txBox="1">
            <a:spLocks/>
          </p:cNvSpPr>
          <p:nvPr/>
        </p:nvSpPr>
        <p:spPr>
          <a:xfrm>
            <a:off x="628650" y="1151172"/>
            <a:ext cx="7886700" cy="2031325"/>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'Cars are convenient, comfortable and save time. However, we need to use them less by making public transport such as trains, trams, and buses cheaper, more reliable and easier to access.'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Write </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 speech </a:t>
            </a:r>
            <a:r>
              <a:rPr lang="en-GB" sz="1600" b="1" dirty="0">
                <a:latin typeface="Calibri" panose="020F0502020204030204" pitchFamily="34" charset="0"/>
                <a:ea typeface="Calibri" panose="020F0502020204030204" pitchFamily="34" charset="0"/>
                <a:cs typeface="Times New Roman" panose="02020603050405020304" pitchFamily="18" charset="0"/>
              </a:rPr>
              <a:t>to be </a:t>
            </a:r>
            <a:r>
              <a:rPr lang="en-GB" sz="16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given at a meeting of your local council </a:t>
            </a:r>
            <a:r>
              <a:rPr lang="en-GB" sz="1600" b="1" dirty="0">
                <a:latin typeface="Calibri" panose="020F0502020204030204" pitchFamily="34" charset="0"/>
                <a:ea typeface="Calibri" panose="020F0502020204030204" pitchFamily="34" charset="0"/>
                <a:cs typeface="Times New Roman" panose="02020603050405020304" pitchFamily="18" charset="0"/>
              </a:rPr>
              <a:t>in which </a:t>
            </a:r>
            <a:r>
              <a:rPr lang="en-GB" sz="16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you are to argue your point of view on this statement.</a:t>
            </a:r>
            <a:endParaRPr lang="en-GB" dirty="0"/>
          </a:p>
        </p:txBody>
      </p:sp>
    </p:spTree>
    <p:extLst>
      <p:ext uri="{BB962C8B-B14F-4D97-AF65-F5344CB8AC3E}">
        <p14:creationId xmlns:p14="http://schemas.microsoft.com/office/powerpoint/2010/main" val="14494660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1408</Words>
  <Application>Microsoft Office PowerPoint</Application>
  <PresentationFormat>On-screen Show (4:3)</PresentationFormat>
  <Paragraphs>169</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Calibri Light</vt:lpstr>
      <vt:lpstr>gg sans</vt:lpstr>
      <vt:lpstr>Times New Roman</vt:lpstr>
      <vt:lpstr>Office Theme</vt:lpstr>
      <vt:lpstr>1_Office Theme</vt:lpstr>
      <vt:lpstr>PowerPoint Presentation</vt:lpstr>
      <vt:lpstr>Learning outcomes</vt:lpstr>
      <vt:lpstr>PowerPoint Presentation</vt:lpstr>
      <vt:lpstr>This is what you need to achieve for top marks for AO5 (24 marks)</vt:lpstr>
      <vt:lpstr>This is what you need to achieve for top marks for AO5 (24 marks)</vt:lpstr>
      <vt:lpstr>Examiners are given this list of success criteria to help them mark your speech</vt:lpstr>
      <vt:lpstr>This is what you need to achieve for top marks for AO6 (16 marks)</vt:lpstr>
      <vt:lpstr>Re-read your notes from the previous lessons</vt:lpstr>
      <vt:lpstr>You now have one hour to write your speech</vt:lpstr>
      <vt:lpstr>PowerPoint Presentation</vt:lpstr>
      <vt:lpstr>Plenary: Self-assessment reflection 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2025-03-18T11:02:23Z</dcterms:created>
  <dcterms:modified xsi:type="dcterms:W3CDTF">2025-08-12T10:03:57Z</dcterms:modified>
</cp:coreProperties>
</file>