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3"/>
  </p:notesMasterIdLst>
  <p:sldIdLst>
    <p:sldId id="256" r:id="rId6"/>
    <p:sldId id="360" r:id="rId7"/>
    <p:sldId id="317" r:id="rId8"/>
    <p:sldId id="263" r:id="rId9"/>
    <p:sldId id="261" r:id="rId10"/>
    <p:sldId id="264" r:id="rId11"/>
    <p:sldId id="259" r:id="rId12"/>
    <p:sldId id="358" r:id="rId13"/>
    <p:sldId id="267" r:id="rId14"/>
    <p:sldId id="260" r:id="rId15"/>
    <p:sldId id="266" r:id="rId16"/>
    <p:sldId id="305" r:id="rId17"/>
    <p:sldId id="304" r:id="rId18"/>
    <p:sldId id="303" r:id="rId19"/>
    <p:sldId id="302" r:id="rId20"/>
    <p:sldId id="301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CA5DE-0B02-48AD-B1C4-89DADCAE30BC}" v="24" dt="2025-03-12T14:40:03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360CA5DE-0B02-48AD-B1C4-89DADCAE30BC}"/>
    <pc:docChg chg="undo custSel addSld delSld modSld sldOrd modMainMaster">
      <pc:chgData name="Paul Wassell" userId="609912a88ec840f0" providerId="LiveId" clId="{360CA5DE-0B02-48AD-B1C4-89DADCAE30BC}" dt="2025-03-12T14:41:22.928" v="1614" actId="403"/>
      <pc:docMkLst>
        <pc:docMk/>
      </pc:docMkLst>
      <pc:sldChg chg="addSp delSp modSp mod setBg">
        <pc:chgData name="Paul Wassell" userId="609912a88ec840f0" providerId="LiveId" clId="{360CA5DE-0B02-48AD-B1C4-89DADCAE30BC}" dt="2025-03-12T14:41:22.928" v="1614" actId="403"/>
        <pc:sldMkLst>
          <pc:docMk/>
          <pc:sldMk cId="3088934934" sldId="256"/>
        </pc:sldMkLst>
        <pc:spChg chg="del">
          <ac:chgData name="Paul Wassell" userId="609912a88ec840f0" providerId="LiveId" clId="{360CA5DE-0B02-48AD-B1C4-89DADCAE30BC}" dt="2025-03-12T13:55:36.047" v="3" actId="478"/>
          <ac:spMkLst>
            <pc:docMk/>
            <pc:sldMk cId="3088934934" sldId="256"/>
            <ac:spMk id="2" creationId="{132A7894-F6F1-B3F1-475A-5384D274C34E}"/>
          </ac:spMkLst>
        </pc:spChg>
        <pc:spChg chg="del">
          <ac:chgData name="Paul Wassell" userId="609912a88ec840f0" providerId="LiveId" clId="{360CA5DE-0B02-48AD-B1C4-89DADCAE30BC}" dt="2025-03-12T13:55:36.047" v="3" actId="478"/>
          <ac:spMkLst>
            <pc:docMk/>
            <pc:sldMk cId="3088934934" sldId="256"/>
            <ac:spMk id="3" creationId="{623084EB-7F2C-32C7-2AD3-83DC0FFB6862}"/>
          </ac:spMkLst>
        </pc:spChg>
        <pc:spChg chg="add mod">
          <ac:chgData name="Paul Wassell" userId="609912a88ec840f0" providerId="LiveId" clId="{360CA5DE-0B02-48AD-B1C4-89DADCAE30BC}" dt="2025-03-12T13:56:50.900" v="7" actId="1076"/>
          <ac:spMkLst>
            <pc:docMk/>
            <pc:sldMk cId="3088934934" sldId="256"/>
            <ac:spMk id="4" creationId="{4197262E-B887-3AF1-BE7C-667FE93A46E0}"/>
          </ac:spMkLst>
        </pc:spChg>
        <pc:spChg chg="add mod">
          <ac:chgData name="Paul Wassell" userId="609912a88ec840f0" providerId="LiveId" clId="{360CA5DE-0B02-48AD-B1C4-89DADCAE30BC}" dt="2025-03-12T13:56:50.900" v="7" actId="1076"/>
          <ac:spMkLst>
            <pc:docMk/>
            <pc:sldMk cId="3088934934" sldId="256"/>
            <ac:spMk id="5" creationId="{C45FFD5E-C97F-9EDA-4326-F13EAA627561}"/>
          </ac:spMkLst>
        </pc:spChg>
        <pc:spChg chg="add mod">
          <ac:chgData name="Paul Wassell" userId="609912a88ec840f0" providerId="LiveId" clId="{360CA5DE-0B02-48AD-B1C4-89DADCAE30BC}" dt="2025-03-12T13:56:50.900" v="7" actId="1076"/>
          <ac:spMkLst>
            <pc:docMk/>
            <pc:sldMk cId="3088934934" sldId="256"/>
            <ac:spMk id="6" creationId="{0001C3A3-AC61-CD06-BEE8-342C17B8D52B}"/>
          </ac:spMkLst>
        </pc:spChg>
        <pc:spChg chg="add mod">
          <ac:chgData name="Paul Wassell" userId="609912a88ec840f0" providerId="LiveId" clId="{360CA5DE-0B02-48AD-B1C4-89DADCAE30BC}" dt="2025-03-12T13:56:50.900" v="7" actId="1076"/>
          <ac:spMkLst>
            <pc:docMk/>
            <pc:sldMk cId="3088934934" sldId="256"/>
            <ac:spMk id="7" creationId="{090956B6-CA32-1C86-440D-DC3F80D1ABBE}"/>
          </ac:spMkLst>
        </pc:spChg>
        <pc:spChg chg="add mod">
          <ac:chgData name="Paul Wassell" userId="609912a88ec840f0" providerId="LiveId" clId="{360CA5DE-0B02-48AD-B1C4-89DADCAE30BC}" dt="2025-03-12T13:57:30.829" v="109" actId="404"/>
          <ac:spMkLst>
            <pc:docMk/>
            <pc:sldMk cId="3088934934" sldId="256"/>
            <ac:spMk id="11" creationId="{6E80BB4B-9361-036A-EBD1-B5909D9E196E}"/>
          </ac:spMkLst>
        </pc:spChg>
        <pc:spChg chg="add mod">
          <ac:chgData name="Paul Wassell" userId="609912a88ec840f0" providerId="LiveId" clId="{360CA5DE-0B02-48AD-B1C4-89DADCAE30BC}" dt="2025-03-12T14:08:29.832" v="591" actId="13926"/>
          <ac:spMkLst>
            <pc:docMk/>
            <pc:sldMk cId="3088934934" sldId="256"/>
            <ac:spMk id="12" creationId="{F8FC5B58-72A1-1B40-A397-5E0C72512027}"/>
          </ac:spMkLst>
        </pc:spChg>
        <pc:spChg chg="add mod">
          <ac:chgData name="Paul Wassell" userId="609912a88ec840f0" providerId="LiveId" clId="{360CA5DE-0B02-48AD-B1C4-89DADCAE30BC}" dt="2025-03-12T14:08:40.429" v="593" actId="13926"/>
          <ac:spMkLst>
            <pc:docMk/>
            <pc:sldMk cId="3088934934" sldId="256"/>
            <ac:spMk id="13" creationId="{55DAED2A-57B2-E50E-4B44-7D82028C7C61}"/>
          </ac:spMkLst>
        </pc:spChg>
        <pc:spChg chg="add mod">
          <ac:chgData name="Paul Wassell" userId="609912a88ec840f0" providerId="LiveId" clId="{360CA5DE-0B02-48AD-B1C4-89DADCAE30BC}" dt="2025-03-12T14:41:22.928" v="1614" actId="403"/>
          <ac:spMkLst>
            <pc:docMk/>
            <pc:sldMk cId="3088934934" sldId="256"/>
            <ac:spMk id="14" creationId="{690AC259-BC7D-F1C3-E8AB-6D85AEEE0358}"/>
          </ac:spMkLst>
        </pc:spChg>
        <pc:picChg chg="add mod">
          <ac:chgData name="Paul Wassell" userId="609912a88ec840f0" providerId="LiveId" clId="{360CA5DE-0B02-48AD-B1C4-89DADCAE30BC}" dt="2025-03-12T13:56:50.900" v="7" actId="1076"/>
          <ac:picMkLst>
            <pc:docMk/>
            <pc:sldMk cId="3088934934" sldId="256"/>
            <ac:picMk id="8" creationId="{974F0EAE-23FC-A1DD-D60E-198FE1280C78}"/>
          </ac:picMkLst>
        </pc:picChg>
        <pc:picChg chg="add mod">
          <ac:chgData name="Paul Wassell" userId="609912a88ec840f0" providerId="LiveId" clId="{360CA5DE-0B02-48AD-B1C4-89DADCAE30BC}" dt="2025-03-12T13:56:50.900" v="7" actId="1076"/>
          <ac:picMkLst>
            <pc:docMk/>
            <pc:sldMk cId="3088934934" sldId="256"/>
            <ac:picMk id="9" creationId="{E4EFA6BC-2B31-53F5-DBD9-95F7D1DBF9AD}"/>
          </ac:picMkLst>
        </pc:picChg>
        <pc:picChg chg="add mod">
          <ac:chgData name="Paul Wassell" userId="609912a88ec840f0" providerId="LiveId" clId="{360CA5DE-0B02-48AD-B1C4-89DADCAE30BC}" dt="2025-03-12T13:56:50.900" v="7" actId="1076"/>
          <ac:picMkLst>
            <pc:docMk/>
            <pc:sldMk cId="3088934934" sldId="256"/>
            <ac:picMk id="10" creationId="{895A511E-CFB5-43EA-562C-C9DBC52E03E9}"/>
          </ac:picMkLst>
        </pc:picChg>
      </pc:sldChg>
      <pc:sldChg chg="delSp mod ord setBg">
        <pc:chgData name="Paul Wassell" userId="609912a88ec840f0" providerId="LiveId" clId="{360CA5DE-0B02-48AD-B1C4-89DADCAE30BC}" dt="2025-03-12T14:22:49.229" v="974"/>
        <pc:sldMkLst>
          <pc:docMk/>
          <pc:sldMk cId="2011857060" sldId="259"/>
        </pc:sldMkLst>
        <pc:picChg chg="del">
          <ac:chgData name="Paul Wassell" userId="609912a88ec840f0" providerId="LiveId" clId="{360CA5DE-0B02-48AD-B1C4-89DADCAE30BC}" dt="2025-03-12T13:47:00.773" v="0" actId="478"/>
          <ac:picMkLst>
            <pc:docMk/>
            <pc:sldMk cId="2011857060" sldId="259"/>
            <ac:picMk id="3" creationId="{37C3F8BD-518F-4AE2-951E-F57F25244DA3}"/>
          </ac:picMkLst>
        </pc:picChg>
        <pc:picChg chg="del">
          <ac:chgData name="Paul Wassell" userId="609912a88ec840f0" providerId="LiveId" clId="{360CA5DE-0B02-48AD-B1C4-89DADCAE30BC}" dt="2025-03-12T13:47:00.773" v="0" actId="478"/>
          <ac:picMkLst>
            <pc:docMk/>
            <pc:sldMk cId="2011857060" sldId="259"/>
            <ac:picMk id="10" creationId="{6436CD73-D955-4D9F-8B4E-D40F12FADE2A}"/>
          </ac:picMkLst>
        </pc:picChg>
      </pc:sldChg>
      <pc:sldChg chg="setBg">
        <pc:chgData name="Paul Wassell" userId="609912a88ec840f0" providerId="LiveId" clId="{360CA5DE-0B02-48AD-B1C4-89DADCAE30BC}" dt="2025-03-12T13:55:21.437" v="2"/>
        <pc:sldMkLst>
          <pc:docMk/>
          <pc:sldMk cId="2286126457" sldId="260"/>
        </pc:sldMkLst>
      </pc:sldChg>
      <pc:sldChg chg="modSp mod ord setBg">
        <pc:chgData name="Paul Wassell" userId="609912a88ec840f0" providerId="LiveId" clId="{360CA5DE-0B02-48AD-B1C4-89DADCAE30BC}" dt="2025-03-12T14:37:09.785" v="1514"/>
        <pc:sldMkLst>
          <pc:docMk/>
          <pc:sldMk cId="2673086720" sldId="261"/>
        </pc:sldMkLst>
        <pc:spChg chg="mod">
          <ac:chgData name="Paul Wassell" userId="609912a88ec840f0" providerId="LiveId" clId="{360CA5DE-0B02-48AD-B1C4-89DADCAE30BC}" dt="2025-03-12T14:23:36.197" v="1001" actId="403"/>
          <ac:spMkLst>
            <pc:docMk/>
            <pc:sldMk cId="2673086720" sldId="261"/>
            <ac:spMk id="25" creationId="{685F33D3-B9E6-44B6-87A4-00E8CD40FF33}"/>
          </ac:spMkLst>
        </pc:spChg>
      </pc:sldChg>
      <pc:sldChg chg="addSp modSp mod setBg">
        <pc:chgData name="Paul Wassell" userId="609912a88ec840f0" providerId="LiveId" clId="{360CA5DE-0B02-48AD-B1C4-89DADCAE30BC}" dt="2025-03-12T14:20:35.271" v="968" actId="14100"/>
        <pc:sldMkLst>
          <pc:docMk/>
          <pc:sldMk cId="4288962265" sldId="264"/>
        </pc:sldMkLst>
        <pc:spChg chg="mod">
          <ac:chgData name="Paul Wassell" userId="609912a88ec840f0" providerId="LiveId" clId="{360CA5DE-0B02-48AD-B1C4-89DADCAE30BC}" dt="2025-03-12T14:19:39.856" v="945" actId="14100"/>
          <ac:spMkLst>
            <pc:docMk/>
            <pc:sldMk cId="4288962265" sldId="264"/>
            <ac:spMk id="2" creationId="{A6B17CC0-D1D1-43A4-8877-FA4444B79E7D}"/>
          </ac:spMkLst>
        </pc:spChg>
        <pc:spChg chg="add mod">
          <ac:chgData name="Paul Wassell" userId="609912a88ec840f0" providerId="LiveId" clId="{360CA5DE-0B02-48AD-B1C4-89DADCAE30BC}" dt="2025-03-12T14:20:16.865" v="960" actId="1076"/>
          <ac:spMkLst>
            <pc:docMk/>
            <pc:sldMk cId="4288962265" sldId="264"/>
            <ac:spMk id="4" creationId="{3D53E0E7-2B0C-4538-CCB8-E5EA053E61B7}"/>
          </ac:spMkLst>
        </pc:spChg>
        <pc:spChg chg="add mod">
          <ac:chgData name="Paul Wassell" userId="609912a88ec840f0" providerId="LiveId" clId="{360CA5DE-0B02-48AD-B1C4-89DADCAE30BC}" dt="2025-03-12T14:20:35.271" v="968" actId="14100"/>
          <ac:spMkLst>
            <pc:docMk/>
            <pc:sldMk cId="4288962265" sldId="264"/>
            <ac:spMk id="5" creationId="{4D5D504D-5FA1-0B80-E941-F59A23F02E6C}"/>
          </ac:spMkLst>
        </pc:spChg>
        <pc:spChg chg="add mod">
          <ac:chgData name="Paul Wassell" userId="609912a88ec840f0" providerId="LiveId" clId="{360CA5DE-0B02-48AD-B1C4-89DADCAE30BC}" dt="2025-03-12T14:20:26.144" v="964" actId="14100"/>
          <ac:spMkLst>
            <pc:docMk/>
            <pc:sldMk cId="4288962265" sldId="264"/>
            <ac:spMk id="6" creationId="{C8DB10EB-D091-C5F8-AE64-6A7F85AC7A71}"/>
          </ac:spMkLst>
        </pc:spChg>
        <pc:graphicFrameChg chg="mod">
          <ac:chgData name="Paul Wassell" userId="609912a88ec840f0" providerId="LiveId" clId="{360CA5DE-0B02-48AD-B1C4-89DADCAE30BC}" dt="2025-03-12T14:19:43.230" v="946" actId="1076"/>
          <ac:graphicFrameMkLst>
            <pc:docMk/>
            <pc:sldMk cId="4288962265" sldId="264"/>
            <ac:graphicFrameMk id="9" creationId="{1788DDB9-CBFF-4E7B-B79C-73117622B1AC}"/>
          </ac:graphicFrameMkLst>
        </pc:graphicFrameChg>
        <pc:graphicFrameChg chg="mod">
          <ac:chgData name="Paul Wassell" userId="609912a88ec840f0" providerId="LiveId" clId="{360CA5DE-0B02-48AD-B1C4-89DADCAE30BC}" dt="2025-03-12T14:19:50.812" v="948" actId="1076"/>
          <ac:graphicFrameMkLst>
            <pc:docMk/>
            <pc:sldMk cId="4288962265" sldId="264"/>
            <ac:graphicFrameMk id="11" creationId="{A4FFFF18-F486-437C-8CC4-B608C14EB340}"/>
          </ac:graphicFrameMkLst>
        </pc:graphicFrameChg>
        <pc:graphicFrameChg chg="mod">
          <ac:chgData name="Paul Wassell" userId="609912a88ec840f0" providerId="LiveId" clId="{360CA5DE-0B02-48AD-B1C4-89DADCAE30BC}" dt="2025-03-12T14:19:46.994" v="947" actId="1076"/>
          <ac:graphicFrameMkLst>
            <pc:docMk/>
            <pc:sldMk cId="4288962265" sldId="264"/>
            <ac:graphicFrameMk id="13" creationId="{39533FB0-5E7B-40FC-B975-78885BA79CCC}"/>
          </ac:graphicFrameMkLst>
        </pc:graphicFrameChg>
        <pc:graphicFrameChg chg="mod">
          <ac:chgData name="Paul Wassell" userId="609912a88ec840f0" providerId="LiveId" clId="{360CA5DE-0B02-48AD-B1C4-89DADCAE30BC}" dt="2025-03-12T14:19:54.222" v="949" actId="1076"/>
          <ac:graphicFrameMkLst>
            <pc:docMk/>
            <pc:sldMk cId="4288962265" sldId="264"/>
            <ac:graphicFrameMk id="15" creationId="{DAC55A3C-CF95-4F07-9323-2C2E394CD943}"/>
          </ac:graphicFrameMkLst>
        </pc:graphicFrameChg>
        <pc:graphicFrameChg chg="mod">
          <ac:chgData name="Paul Wassell" userId="609912a88ec840f0" providerId="LiveId" clId="{360CA5DE-0B02-48AD-B1C4-89DADCAE30BC}" dt="2025-03-12T14:19:56.854" v="950" actId="1076"/>
          <ac:graphicFrameMkLst>
            <pc:docMk/>
            <pc:sldMk cId="4288962265" sldId="264"/>
            <ac:graphicFrameMk id="17" creationId="{D75CEB51-8FBF-4883-94D1-B1B889E78DA3}"/>
          </ac:graphicFrameMkLst>
        </pc:graphicFrameChg>
        <pc:picChg chg="mod">
          <ac:chgData name="Paul Wassell" userId="609912a88ec840f0" providerId="LiveId" clId="{360CA5DE-0B02-48AD-B1C4-89DADCAE30BC}" dt="2025-03-12T14:20:00.812" v="953" actId="1076"/>
          <ac:picMkLst>
            <pc:docMk/>
            <pc:sldMk cId="4288962265" sldId="264"/>
            <ac:picMk id="20" creationId="{2329D89B-B506-4ACC-9C98-47FAD38CF215}"/>
          </ac:picMkLst>
        </pc:picChg>
      </pc:sldChg>
      <pc:sldChg chg="modSp setBg">
        <pc:chgData name="Paul Wassell" userId="609912a88ec840f0" providerId="LiveId" clId="{360CA5DE-0B02-48AD-B1C4-89DADCAE30BC}" dt="2025-03-12T14:36:23.801" v="1511" actId="20577"/>
        <pc:sldMkLst>
          <pc:docMk/>
          <pc:sldMk cId="3445614502" sldId="266"/>
        </pc:sldMkLst>
        <pc:spChg chg="mod">
          <ac:chgData name="Paul Wassell" userId="609912a88ec840f0" providerId="LiveId" clId="{360CA5DE-0B02-48AD-B1C4-89DADCAE30BC}" dt="2025-03-12T14:36:23.801" v="1511" actId="20577"/>
          <ac:spMkLst>
            <pc:docMk/>
            <pc:sldMk cId="3445614502" sldId="266"/>
            <ac:spMk id="5" creationId="{228B4268-2435-42A4-9538-C897B68D3A67}"/>
          </ac:spMkLst>
        </pc:spChg>
      </pc:sldChg>
      <pc:sldChg chg="addSp delSp modSp mod setBg">
        <pc:chgData name="Paul Wassell" userId="609912a88ec840f0" providerId="LiveId" clId="{360CA5DE-0B02-48AD-B1C4-89DADCAE30BC}" dt="2025-03-12T14:35:16.117" v="1508" actId="404"/>
        <pc:sldMkLst>
          <pc:docMk/>
          <pc:sldMk cId="3970586293" sldId="267"/>
        </pc:sldMkLst>
        <pc:spChg chg="del">
          <ac:chgData name="Paul Wassell" userId="609912a88ec840f0" providerId="LiveId" clId="{360CA5DE-0B02-48AD-B1C4-89DADCAE30BC}" dt="2025-03-12T14:20:04.429" v="954" actId="21"/>
          <ac:spMkLst>
            <pc:docMk/>
            <pc:sldMk cId="3970586293" sldId="267"/>
            <ac:spMk id="4" creationId="{3D53E0E7-2B0C-4538-CCB8-E5EA053E61B7}"/>
          </ac:spMkLst>
        </pc:spChg>
        <pc:spChg chg="del">
          <ac:chgData name="Paul Wassell" userId="609912a88ec840f0" providerId="LiveId" clId="{360CA5DE-0B02-48AD-B1C4-89DADCAE30BC}" dt="2025-03-12T14:20:04.429" v="954" actId="21"/>
          <ac:spMkLst>
            <pc:docMk/>
            <pc:sldMk cId="3970586293" sldId="267"/>
            <ac:spMk id="5" creationId="{4D5D504D-5FA1-0B80-E941-F59A23F02E6C}"/>
          </ac:spMkLst>
        </pc:spChg>
        <pc:spChg chg="del">
          <ac:chgData name="Paul Wassell" userId="609912a88ec840f0" providerId="LiveId" clId="{360CA5DE-0B02-48AD-B1C4-89DADCAE30BC}" dt="2025-03-12T14:20:04.429" v="954" actId="21"/>
          <ac:spMkLst>
            <pc:docMk/>
            <pc:sldMk cId="3970586293" sldId="267"/>
            <ac:spMk id="6" creationId="{C8DB10EB-D091-C5F8-AE64-6A7F85AC7A71}"/>
          </ac:spMkLst>
        </pc:spChg>
        <pc:spChg chg="add mod">
          <ac:chgData name="Paul Wassell" userId="609912a88ec840f0" providerId="LiveId" clId="{360CA5DE-0B02-48AD-B1C4-89DADCAE30BC}" dt="2025-03-12T14:23:51.286" v="1041" actId="20577"/>
          <ac:spMkLst>
            <pc:docMk/>
            <pc:sldMk cId="3970586293" sldId="267"/>
            <ac:spMk id="7" creationId="{0FF3D743-0575-AF35-1669-E19FE4C18DD2}"/>
          </ac:spMkLst>
        </pc:spChg>
        <pc:spChg chg="add mod">
          <ac:chgData name="Paul Wassell" userId="609912a88ec840f0" providerId="LiveId" clId="{360CA5DE-0B02-48AD-B1C4-89DADCAE30BC}" dt="2025-03-12T14:35:03.390" v="1504" actId="20577"/>
          <ac:spMkLst>
            <pc:docMk/>
            <pc:sldMk cId="3970586293" sldId="267"/>
            <ac:spMk id="8" creationId="{8F717B2F-2A64-E6BE-3B64-0B1668B85C1C}"/>
          </ac:spMkLst>
        </pc:spChg>
        <pc:spChg chg="add mod">
          <ac:chgData name="Paul Wassell" userId="609912a88ec840f0" providerId="LiveId" clId="{360CA5DE-0B02-48AD-B1C4-89DADCAE30BC}" dt="2025-03-12T14:34:33.578" v="1400" actId="403"/>
          <ac:spMkLst>
            <pc:docMk/>
            <pc:sldMk cId="3970586293" sldId="267"/>
            <ac:spMk id="9" creationId="{18158489-742F-5663-25AC-206C59045712}"/>
          </ac:spMkLst>
        </pc:spChg>
        <pc:spChg chg="add mod">
          <ac:chgData name="Paul Wassell" userId="609912a88ec840f0" providerId="LiveId" clId="{360CA5DE-0B02-48AD-B1C4-89DADCAE30BC}" dt="2025-03-12T14:35:16.117" v="1508" actId="404"/>
          <ac:spMkLst>
            <pc:docMk/>
            <pc:sldMk cId="3970586293" sldId="267"/>
            <ac:spMk id="10" creationId="{D0091841-7857-8B64-A197-9013B68AD56E}"/>
          </ac:spMkLst>
        </pc:spChg>
      </pc:sldChg>
      <pc:sldChg chg="modSp mod setBg">
        <pc:chgData name="Paul Wassell" userId="609912a88ec840f0" providerId="LiveId" clId="{360CA5DE-0B02-48AD-B1C4-89DADCAE30BC}" dt="2025-03-12T14:41:05.514" v="1607" actId="27636"/>
        <pc:sldMkLst>
          <pc:docMk/>
          <pc:sldMk cId="3977602974" sldId="268"/>
        </pc:sldMkLst>
        <pc:spChg chg="mod">
          <ac:chgData name="Paul Wassell" userId="609912a88ec840f0" providerId="LiveId" clId="{360CA5DE-0B02-48AD-B1C4-89DADCAE30BC}" dt="2025-03-12T14:41:05.514" v="1607" actId="27636"/>
          <ac:spMkLst>
            <pc:docMk/>
            <pc:sldMk cId="3977602974" sldId="268"/>
            <ac:spMk id="6" creationId="{00000000-0000-0000-0000-000000000000}"/>
          </ac:spMkLst>
        </pc:spChg>
      </pc:sldChg>
      <pc:sldChg chg="modSp mod">
        <pc:chgData name="Paul Wassell" userId="609912a88ec840f0" providerId="LiveId" clId="{360CA5DE-0B02-48AD-B1C4-89DADCAE30BC}" dt="2025-03-12T14:40:24.670" v="1516" actId="20577"/>
        <pc:sldMkLst>
          <pc:docMk/>
          <pc:sldMk cId="1539172785" sldId="302"/>
        </pc:sldMkLst>
        <pc:spChg chg="mod">
          <ac:chgData name="Paul Wassell" userId="609912a88ec840f0" providerId="LiveId" clId="{360CA5DE-0B02-48AD-B1C4-89DADCAE30BC}" dt="2025-03-12T14:40:24.670" v="1516" actId="20577"/>
          <ac:spMkLst>
            <pc:docMk/>
            <pc:sldMk cId="1539172785" sldId="302"/>
            <ac:spMk id="3" creationId="{1024BC97-6AA8-41A4-871D-5305E0A1610F}"/>
          </ac:spMkLst>
        </pc:spChg>
      </pc:sldChg>
      <pc:sldChg chg="modSp mod">
        <pc:chgData name="Paul Wassell" userId="609912a88ec840f0" providerId="LiveId" clId="{360CA5DE-0B02-48AD-B1C4-89DADCAE30BC}" dt="2025-03-12T14:40:15.923" v="1515" actId="20577"/>
        <pc:sldMkLst>
          <pc:docMk/>
          <pc:sldMk cId="661886300" sldId="303"/>
        </pc:sldMkLst>
        <pc:spChg chg="mod">
          <ac:chgData name="Paul Wassell" userId="609912a88ec840f0" providerId="LiveId" clId="{360CA5DE-0B02-48AD-B1C4-89DADCAE30BC}" dt="2025-03-12T14:40:15.923" v="1515" actId="20577"/>
          <ac:spMkLst>
            <pc:docMk/>
            <pc:sldMk cId="661886300" sldId="303"/>
            <ac:spMk id="3" creationId="{1024BC97-6AA8-41A4-871D-5305E0A1610F}"/>
          </ac:spMkLst>
        </pc:spChg>
      </pc:sldChg>
      <pc:sldChg chg="modSp mod">
        <pc:chgData name="Paul Wassell" userId="609912a88ec840f0" providerId="LiveId" clId="{360CA5DE-0B02-48AD-B1C4-89DADCAE30BC}" dt="2025-03-12T14:36:43.662" v="1512" actId="13926"/>
        <pc:sldMkLst>
          <pc:docMk/>
          <pc:sldMk cId="344627413" sldId="317"/>
        </pc:sldMkLst>
        <pc:spChg chg="mod">
          <ac:chgData name="Paul Wassell" userId="609912a88ec840f0" providerId="LiveId" clId="{360CA5DE-0B02-48AD-B1C4-89DADCAE30BC}" dt="2025-03-12T14:36:43.662" v="1512" actId="13926"/>
          <ac:spMkLst>
            <pc:docMk/>
            <pc:sldMk cId="344627413" sldId="317"/>
            <ac:spMk id="3" creationId="{106BD2F1-E1C3-B8E9-ADBD-D5AF666EF042}"/>
          </ac:spMkLst>
        </pc:spChg>
      </pc:sldChg>
      <pc:sldChg chg="del setBg">
        <pc:chgData name="Paul Wassell" userId="609912a88ec840f0" providerId="LiveId" clId="{360CA5DE-0B02-48AD-B1C4-89DADCAE30BC}" dt="2025-03-12T14:22:15.849" v="972" actId="47"/>
        <pc:sldMkLst>
          <pc:docMk/>
          <pc:sldMk cId="3328817905" sldId="357"/>
        </pc:sldMkLst>
      </pc:sldChg>
      <pc:sldChg chg="setBg">
        <pc:chgData name="Paul Wassell" userId="609912a88ec840f0" providerId="LiveId" clId="{360CA5DE-0B02-48AD-B1C4-89DADCAE30BC}" dt="2025-03-12T14:20:50.687" v="971"/>
        <pc:sldMkLst>
          <pc:docMk/>
          <pc:sldMk cId="977226441" sldId="358"/>
        </pc:sldMkLst>
      </pc:sldChg>
      <pc:sldChg chg="modSp del mod">
        <pc:chgData name="Paul Wassell" userId="609912a88ec840f0" providerId="LiveId" clId="{360CA5DE-0B02-48AD-B1C4-89DADCAE30BC}" dt="2025-03-12T14:35:18.175" v="1509" actId="47"/>
        <pc:sldMkLst>
          <pc:docMk/>
          <pc:sldMk cId="4195334802" sldId="359"/>
        </pc:sldMkLst>
        <pc:spChg chg="mod">
          <ac:chgData name="Paul Wassell" userId="609912a88ec840f0" providerId="LiveId" clId="{360CA5DE-0B02-48AD-B1C4-89DADCAE30BC}" dt="2025-03-12T14:24:14.991" v="1117" actId="20577"/>
          <ac:spMkLst>
            <pc:docMk/>
            <pc:sldMk cId="4195334802" sldId="359"/>
            <ac:spMk id="25" creationId="{E73D6F62-9DA4-C35A-5187-4ACCD97985D1}"/>
          </ac:spMkLst>
        </pc:spChg>
      </pc:sldChg>
      <pc:sldChg chg="modSp new mod">
        <pc:chgData name="Paul Wassell" userId="609912a88ec840f0" providerId="LiveId" clId="{360CA5DE-0B02-48AD-B1C4-89DADCAE30BC}" dt="2025-03-12T14:41:16.464" v="1613" actId="27636"/>
        <pc:sldMkLst>
          <pc:docMk/>
          <pc:sldMk cId="2159550449" sldId="360"/>
        </pc:sldMkLst>
        <pc:spChg chg="mod">
          <ac:chgData name="Paul Wassell" userId="609912a88ec840f0" providerId="LiveId" clId="{360CA5DE-0B02-48AD-B1C4-89DADCAE30BC}" dt="2025-03-12T14:33:01.757" v="1150" actId="14861"/>
          <ac:spMkLst>
            <pc:docMk/>
            <pc:sldMk cId="2159550449" sldId="360"/>
            <ac:spMk id="2" creationId="{1671A348-9E1B-162C-030D-8C1151E853A3}"/>
          </ac:spMkLst>
        </pc:spChg>
        <pc:spChg chg="mod">
          <ac:chgData name="Paul Wassell" userId="609912a88ec840f0" providerId="LiveId" clId="{360CA5DE-0B02-48AD-B1C4-89DADCAE30BC}" dt="2025-03-12T14:41:16.464" v="1613" actId="27636"/>
          <ac:spMkLst>
            <pc:docMk/>
            <pc:sldMk cId="2159550449" sldId="360"/>
            <ac:spMk id="3" creationId="{1631BBCB-9C09-B619-C72E-3A3EBEDC0532}"/>
          </ac:spMkLst>
        </pc:spChg>
      </pc:sldChg>
      <pc:sldMasterChg chg="setBg modSldLayout">
        <pc:chgData name="Paul Wassell" userId="609912a88ec840f0" providerId="LiveId" clId="{360CA5DE-0B02-48AD-B1C4-89DADCAE30BC}" dt="2025-03-12T13:55:21.437" v="2"/>
        <pc:sldMasterMkLst>
          <pc:docMk/>
          <pc:sldMasterMk cId="2150476277" sldId="2147483660"/>
        </pc:sldMasterMkLst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446258181" sldId="2147483661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3777850444" sldId="2147483662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3672053162" sldId="2147483663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3526535996" sldId="2147483664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3825770962" sldId="2147483665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2641196069" sldId="2147483666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3350030854" sldId="2147483667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4153002243" sldId="2147483668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1502364841" sldId="2147483669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2014925802" sldId="2147483670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2150476277" sldId="2147483660"/>
            <pc:sldLayoutMk cId="390591101" sldId="2147483671"/>
          </pc:sldLayoutMkLst>
        </pc:sldLayoutChg>
      </pc:sldMasterChg>
      <pc:sldMasterChg chg="setBg modSldLayout">
        <pc:chgData name="Paul Wassell" userId="609912a88ec840f0" providerId="LiveId" clId="{360CA5DE-0B02-48AD-B1C4-89DADCAE30BC}" dt="2025-03-12T13:55:21.437" v="2"/>
        <pc:sldMasterMkLst>
          <pc:docMk/>
          <pc:sldMasterMk cId="1696093274" sldId="2147483672"/>
        </pc:sldMasterMkLst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3038650028" sldId="2147483673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4265306551" sldId="2147483674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212228617" sldId="2147483675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2065041716" sldId="2147483676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3977528115" sldId="2147483677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2312747059" sldId="2147483678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3397569293" sldId="2147483679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2912004943" sldId="2147483680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4266740095" sldId="2147483681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297159056" sldId="2147483682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1696093274" sldId="2147483672"/>
            <pc:sldLayoutMk cId="1777648897" sldId="2147483683"/>
          </pc:sldLayoutMkLst>
        </pc:sldLayoutChg>
      </pc:sldMasterChg>
      <pc:sldMasterChg chg="setBg modSldLayout">
        <pc:chgData name="Paul Wassell" userId="609912a88ec840f0" providerId="LiveId" clId="{360CA5DE-0B02-48AD-B1C4-89DADCAE30BC}" dt="2025-03-12T13:55:21.437" v="2"/>
        <pc:sldMasterMkLst>
          <pc:docMk/>
          <pc:sldMasterMk cId="823452462" sldId="2147483684"/>
        </pc:sldMasterMkLst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801764988" sldId="2147483685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3315633825" sldId="2147483686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2210115711" sldId="2147483687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699344786" sldId="2147483688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2498956935" sldId="2147483689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120921831" sldId="2147483690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3346062354" sldId="2147483691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2670021498" sldId="2147483692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387035655" sldId="2147483693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53952497" sldId="2147483694"/>
          </pc:sldLayoutMkLst>
        </pc:sldLayoutChg>
        <pc:sldLayoutChg chg="setBg">
          <pc:chgData name="Paul Wassell" userId="609912a88ec840f0" providerId="LiveId" clId="{360CA5DE-0B02-48AD-B1C4-89DADCAE30BC}" dt="2025-03-12T13:55:21.437" v="2"/>
          <pc:sldLayoutMkLst>
            <pc:docMk/>
            <pc:sldMasterMk cId="823452462" sldId="2147483684"/>
            <pc:sldLayoutMk cId="294675648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70F36-0883-40A0-93DB-CD7696F700CE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7FEE7-9AC1-453E-8190-3DBFD07A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9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5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5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06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8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04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2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747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569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0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5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40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5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48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64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33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15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4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956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1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6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53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21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5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2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756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4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45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29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37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45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4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35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30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45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27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67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16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2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65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168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21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8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70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00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87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244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25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59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9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3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0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6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61EF7-EE4A-4EF7-81BC-DF825C93E90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748C6C-B22D-4C61-A218-0DA573DE26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683790A-0E53-4AF3-43E4-64551EB6D4E6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FA052-42A1-073A-9FE2-099B3DF53867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11CF7-9D11-18AE-4EBA-2217622DEC7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0506A3-7243-F1E6-3AD1-5505BE762BD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8B3-9BCD-4E5A-8D89-D249BF6D7EA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17348-D04E-4D53-A563-358D5732261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F39CF46-75BA-F32B-18E3-FAAE5B8CD9F5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E5460-4BEE-CCB4-D205-8787F8B31085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03E5A9-0EB8-4562-D8D0-BDB245A95FA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4CE05A-F473-BA10-9D5E-2311B28F21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9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9B9F-2E24-4A38-A71E-453C11F2A3F2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176B6-F6BE-4FFA-AB1C-9D6E66D7180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CCE6EE8-88D5-9C4B-E822-D8D5AE44AEA0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623EA-10F6-4A71-AC43-54D975650876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0F814-994B-81B7-5734-C719F64E97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754A3-6A32-06DB-949A-669D3B05786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7A30D9-9F58-4807-95F7-3EE67EB7951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475FFB-F4D5-43F9-9444-BF91F27AAA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23CEE66-F5FA-2484-CBF6-09ABC6E9EF6D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FBEDB-0710-E23E-97A4-64933C7AD1F7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51B25B-D7C0-0928-0D44-9B1C9043C5F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E7FB6-27C2-2B86-9C80-A5D3B7D34BD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56360-D073-4313-8970-B960F4822B8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4D5A-35D1-406D-AF23-D199D184266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776F299-825A-A782-B7BA-D469C624E08F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45B22-C149-0C26-6D22-38A7F89BF420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768251-B6E5-7DA6-589C-0DE44E8FE8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65B77-655E-7481-8848-6E723998A45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2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97262E-B887-3AF1-BE7C-667FE93A46E0}"/>
              </a:ext>
            </a:extLst>
          </p:cNvPr>
          <p:cNvSpPr/>
          <p:nvPr/>
        </p:nvSpPr>
        <p:spPr>
          <a:xfrm>
            <a:off x="1335283" y="4290529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FFD5E-C97F-9EDA-4326-F13EAA627561}"/>
              </a:ext>
            </a:extLst>
          </p:cNvPr>
          <p:cNvSpPr txBox="1"/>
          <p:nvPr/>
        </p:nvSpPr>
        <p:spPr>
          <a:xfrm>
            <a:off x="1335284" y="5042364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</a:t>
            </a:r>
            <a:endParaRPr lang="en-GB" sz="1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01C3A3-AC61-CD06-BEE8-342C17B8D52B}"/>
              </a:ext>
            </a:extLst>
          </p:cNvPr>
          <p:cNvSpPr/>
          <p:nvPr/>
        </p:nvSpPr>
        <p:spPr>
          <a:xfrm>
            <a:off x="2751678" y="4277909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956B6-CA32-1C86-440D-DC3F80D1ABBE}"/>
              </a:ext>
            </a:extLst>
          </p:cNvPr>
          <p:cNvSpPr txBox="1"/>
          <p:nvPr/>
        </p:nvSpPr>
        <p:spPr>
          <a:xfrm>
            <a:off x="2763253" y="5058804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Effects</a:t>
            </a:r>
            <a:endParaRPr lang="en-GB" sz="10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4F0EAE-23FC-A1DD-D60E-198FE128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334" y="4349760"/>
            <a:ext cx="576841" cy="70283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4EFA6BC-2B31-53F5-DBD9-95F7D1DBF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9550" y="4594268"/>
            <a:ext cx="504328" cy="46828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95A511E-CFB5-43EA-562C-C9DBC52E0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9951" y="4419350"/>
            <a:ext cx="550903" cy="468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80BB4B-9361-036A-EBD1-B5909D9E196E}"/>
              </a:ext>
            </a:extLst>
          </p:cNvPr>
          <p:cNvSpPr txBox="1"/>
          <p:nvPr/>
        </p:nvSpPr>
        <p:spPr>
          <a:xfrm>
            <a:off x="439838" y="277792"/>
            <a:ext cx="827589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AQA English Language Paper 1 Section B: Upgrading Vocabulary</a:t>
            </a:r>
            <a:endParaRPr lang="en-GB" sz="20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FC5B58-72A1-1B40-A397-5E0C72512027}"/>
              </a:ext>
            </a:extLst>
          </p:cNvPr>
          <p:cNvSpPr txBox="1"/>
          <p:nvPr/>
        </p:nvSpPr>
        <p:spPr>
          <a:xfrm>
            <a:off x="439838" y="926630"/>
            <a:ext cx="4224759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I </a:t>
            </a:r>
            <a:r>
              <a:rPr lang="en-US" dirty="0">
                <a:highlight>
                  <a:srgbClr val="00FFFF"/>
                </a:highlight>
              </a:rPr>
              <a:t>walked </a:t>
            </a:r>
            <a:r>
              <a:rPr lang="en-US" dirty="0"/>
              <a:t>into the stables, and I </a:t>
            </a:r>
            <a:r>
              <a:rPr lang="en-US" dirty="0">
                <a:highlight>
                  <a:srgbClr val="00FFFF"/>
                </a:highlight>
              </a:rPr>
              <a:t>saw</a:t>
            </a:r>
            <a:r>
              <a:rPr lang="en-US" dirty="0"/>
              <a:t> the horse that I had always </a:t>
            </a:r>
            <a:r>
              <a:rPr lang="en-US" dirty="0">
                <a:highlight>
                  <a:srgbClr val="00FFFF"/>
                </a:highlight>
              </a:rPr>
              <a:t>wanted</a:t>
            </a:r>
            <a:r>
              <a:rPr lang="en-US" dirty="0"/>
              <a:t>. She was a </a:t>
            </a:r>
            <a:r>
              <a:rPr lang="en-US" dirty="0">
                <a:highlight>
                  <a:srgbClr val="00FF00"/>
                </a:highlight>
              </a:rPr>
              <a:t>good, nice horse </a:t>
            </a:r>
            <a:r>
              <a:rPr lang="en-US" dirty="0"/>
              <a:t>that was very </a:t>
            </a:r>
            <a:r>
              <a:rPr lang="en-US" dirty="0">
                <a:highlight>
                  <a:srgbClr val="00FF00"/>
                </a:highlight>
              </a:rPr>
              <a:t>happy and friendly. </a:t>
            </a:r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DAED2A-57B2-E50E-4B44-7D82028C7C61}"/>
              </a:ext>
            </a:extLst>
          </p:cNvPr>
          <p:cNvSpPr txBox="1"/>
          <p:nvPr/>
        </p:nvSpPr>
        <p:spPr>
          <a:xfrm>
            <a:off x="439838" y="2297427"/>
            <a:ext cx="4224759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With some trepidation, I </a:t>
            </a:r>
            <a:r>
              <a:rPr lang="en-US" sz="1600" dirty="0">
                <a:highlight>
                  <a:srgbClr val="FF00FF"/>
                </a:highlight>
              </a:rPr>
              <a:t>slowly</a:t>
            </a:r>
            <a:r>
              <a:rPr lang="en-US" sz="1600" dirty="0"/>
              <a:t> </a:t>
            </a:r>
            <a:r>
              <a:rPr lang="en-US" sz="1600" dirty="0">
                <a:highlight>
                  <a:srgbClr val="00FFFF"/>
                </a:highlight>
              </a:rPr>
              <a:t>crept </a:t>
            </a:r>
            <a:r>
              <a:rPr lang="en-US" sz="1600" dirty="0"/>
              <a:t>into the </a:t>
            </a:r>
            <a:r>
              <a:rPr lang="en-US" sz="1600" dirty="0">
                <a:highlight>
                  <a:srgbClr val="00FF00"/>
                </a:highlight>
              </a:rPr>
              <a:t>fantastically clean and welcoming </a:t>
            </a:r>
            <a:r>
              <a:rPr lang="en-US" sz="1600" dirty="0"/>
              <a:t>stables, and I </a:t>
            </a:r>
            <a:r>
              <a:rPr lang="en-US" sz="1600" dirty="0">
                <a:highlight>
                  <a:srgbClr val="FF00FF"/>
                </a:highlight>
              </a:rPr>
              <a:t>quickly</a:t>
            </a:r>
            <a:r>
              <a:rPr lang="en-US" sz="1600" dirty="0"/>
              <a:t> </a:t>
            </a:r>
            <a:r>
              <a:rPr lang="en-US" sz="1600" dirty="0">
                <a:highlight>
                  <a:srgbClr val="00FFFF"/>
                </a:highlight>
              </a:rPr>
              <a:t>gazed</a:t>
            </a:r>
            <a:r>
              <a:rPr lang="en-US" sz="1600" dirty="0"/>
              <a:t> upon the </a:t>
            </a:r>
            <a:r>
              <a:rPr lang="en-US" sz="1600" dirty="0">
                <a:highlight>
                  <a:srgbClr val="00FF00"/>
                </a:highlight>
              </a:rPr>
              <a:t>beautiful</a:t>
            </a:r>
            <a:r>
              <a:rPr lang="en-US" sz="1600" dirty="0"/>
              <a:t> horse that I had always </a:t>
            </a:r>
            <a:r>
              <a:rPr lang="en-US" sz="1600" dirty="0">
                <a:highlight>
                  <a:srgbClr val="00FFFF"/>
                </a:highlight>
              </a:rPr>
              <a:t>desired</a:t>
            </a:r>
            <a:r>
              <a:rPr lang="en-US" sz="1600" dirty="0"/>
              <a:t>. She was a </a:t>
            </a:r>
            <a:r>
              <a:rPr lang="en-US" sz="1600" dirty="0">
                <a:highlight>
                  <a:srgbClr val="00FF00"/>
                </a:highlight>
              </a:rPr>
              <a:t>wonderful, magnificent </a:t>
            </a:r>
            <a:r>
              <a:rPr lang="en-US" sz="1600" dirty="0"/>
              <a:t>animal that </a:t>
            </a:r>
            <a:r>
              <a:rPr lang="en-US" sz="1600" dirty="0">
                <a:highlight>
                  <a:srgbClr val="00FF00"/>
                </a:highlight>
              </a:rPr>
              <a:t>was joyful and carefree.</a:t>
            </a:r>
            <a:endParaRPr lang="en-GB" sz="1600" dirty="0">
              <a:highlight>
                <a:srgbClr val="00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AC259-BC7D-F1C3-E8AB-6D85AEEE0358}"/>
              </a:ext>
            </a:extLst>
          </p:cNvPr>
          <p:cNvSpPr txBox="1"/>
          <p:nvPr/>
        </p:nvSpPr>
        <p:spPr>
          <a:xfrm>
            <a:off x="5000263" y="926630"/>
            <a:ext cx="3715474" cy="501675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/>
              <a:t>Read the two short extracts.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00FF00"/>
                </a:highlight>
              </a:rPr>
              <a:t>Adjectives</a:t>
            </a:r>
          </a:p>
          <a:p>
            <a:r>
              <a:rPr lang="en-US" sz="2000" dirty="0">
                <a:highlight>
                  <a:srgbClr val="00FFFF"/>
                </a:highlight>
              </a:rPr>
              <a:t>Verbs</a:t>
            </a:r>
          </a:p>
          <a:p>
            <a:r>
              <a:rPr lang="en-US" sz="2000" dirty="0">
                <a:highlight>
                  <a:srgbClr val="FF00FF"/>
                </a:highlight>
              </a:rPr>
              <a:t>Adverbs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What are the differences in vocabulary between the two extracts?</a:t>
            </a:r>
          </a:p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How has the writer used adverbs to improve their writing?</a:t>
            </a:r>
          </a:p>
          <a:p>
            <a:r>
              <a:rPr lang="en-GB" sz="2000" dirty="0">
                <a:solidFill>
                  <a:srgbClr val="00B050"/>
                </a:solidFill>
              </a:rPr>
              <a:t>Why can a writer use vocabulary to alter or build an atmosphere or mood in a story? Provide examples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93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E74215-0AB6-404C-99C2-7A9A48A1B986}"/>
              </a:ext>
            </a:extLst>
          </p:cNvPr>
          <p:cNvGraphicFramePr>
            <a:graphicFrameLocks noGrp="1"/>
          </p:cNvGraphicFramePr>
          <p:nvPr/>
        </p:nvGraphicFramePr>
        <p:xfrm>
          <a:off x="147961" y="53340"/>
          <a:ext cx="1405631" cy="66157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0109">
                  <a:extLst>
                    <a:ext uri="{9D8B030D-6E8A-4147-A177-3AD203B41FA5}">
                      <a16:colId xmlns:a16="http://schemas.microsoft.com/office/drawing/2014/main" val="2789573261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1371581730"/>
                    </a:ext>
                  </a:extLst>
                </a:gridCol>
              </a:tblGrid>
              <a:tr h="22256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Synonyms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26887"/>
                  </a:ext>
                </a:extLst>
              </a:tr>
              <a:tr h="321742">
                <a:tc>
                  <a:txBody>
                    <a:bodyPr/>
                    <a:lstStyle/>
                    <a:p>
                      <a:r>
                        <a:rPr lang="en-GB" sz="900" dirty="0"/>
                        <a:t>Go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Ascend</a:t>
                      </a:r>
                    </a:p>
                    <a:p>
                      <a:r>
                        <a:rPr lang="en-GB" sz="800" dirty="0"/>
                        <a:t>Climb</a:t>
                      </a:r>
                    </a:p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55246"/>
                  </a:ext>
                </a:extLst>
              </a:tr>
              <a:tr h="356102">
                <a:tc>
                  <a:txBody>
                    <a:bodyPr/>
                    <a:lstStyle/>
                    <a:p>
                      <a:r>
                        <a:rPr lang="en-GB" sz="900" dirty="0"/>
                        <a:t>Go down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Descend</a:t>
                      </a:r>
                    </a:p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55402"/>
                  </a:ext>
                </a:extLst>
              </a:tr>
              <a:tr h="778850">
                <a:tc>
                  <a:txBody>
                    <a:bodyPr/>
                    <a:lstStyle/>
                    <a:p>
                      <a:r>
                        <a:rPr lang="en-US" sz="900" dirty="0"/>
                        <a:t>Dodge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Evade</a:t>
                      </a:r>
                    </a:p>
                    <a:p>
                      <a:r>
                        <a:rPr lang="en-US" sz="800" dirty="0"/>
                        <a:t>Elude</a:t>
                      </a:r>
                    </a:p>
                    <a:p>
                      <a:r>
                        <a:rPr lang="en-US" sz="800" dirty="0"/>
                        <a:t>Sidestep</a:t>
                      </a:r>
                    </a:p>
                    <a:p>
                      <a:r>
                        <a:rPr lang="en-US" sz="800" dirty="0"/>
                        <a:t>Circumvent</a:t>
                      </a:r>
                    </a:p>
                    <a:p>
                      <a:r>
                        <a:rPr lang="en-US" sz="800" dirty="0"/>
                        <a:t>Escape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27950"/>
                  </a:ext>
                </a:extLst>
              </a:tr>
              <a:tr h="445128">
                <a:tc>
                  <a:txBody>
                    <a:bodyPr/>
                    <a:lstStyle/>
                    <a:p>
                      <a:r>
                        <a:rPr lang="en-GB" sz="900" dirty="0"/>
                        <a:t>Hide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Conceal</a:t>
                      </a:r>
                    </a:p>
                    <a:p>
                      <a:r>
                        <a:rPr lang="en-US" sz="800" dirty="0"/>
                        <a:t>Take cover</a:t>
                      </a:r>
                    </a:p>
                    <a:p>
                      <a:r>
                        <a:rPr lang="en-US" sz="800" dirty="0"/>
                        <a:t>Keep out of sight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07395"/>
                  </a:ext>
                </a:extLst>
              </a:tr>
              <a:tr h="563829">
                <a:tc>
                  <a:txBody>
                    <a:bodyPr/>
                    <a:lstStyle/>
                    <a:p>
                      <a:r>
                        <a:rPr lang="en-GB" sz="900" dirty="0"/>
                        <a:t>Jump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Leap</a:t>
                      </a:r>
                    </a:p>
                    <a:p>
                      <a:r>
                        <a:rPr lang="en-US" sz="800" dirty="0"/>
                        <a:t>Spring</a:t>
                      </a:r>
                    </a:p>
                    <a:p>
                      <a:r>
                        <a:rPr lang="en-US" sz="800" dirty="0"/>
                        <a:t>Bound</a:t>
                      </a:r>
                    </a:p>
                    <a:p>
                      <a:r>
                        <a:rPr lang="en-US" sz="800" dirty="0"/>
                        <a:t>Vault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43672"/>
                  </a:ext>
                </a:extLst>
              </a:tr>
              <a:tr h="919931">
                <a:tc>
                  <a:txBody>
                    <a:bodyPr/>
                    <a:lstStyle/>
                    <a:p>
                      <a:r>
                        <a:rPr lang="en-GB" sz="900" dirty="0"/>
                        <a:t>Lunge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Pounce</a:t>
                      </a:r>
                    </a:p>
                    <a:p>
                      <a:r>
                        <a:rPr lang="en-US" sz="800" dirty="0"/>
                        <a:t>Charge</a:t>
                      </a:r>
                    </a:p>
                    <a:p>
                      <a:r>
                        <a:rPr lang="en-US" sz="800" dirty="0"/>
                        <a:t>Dive</a:t>
                      </a:r>
                    </a:p>
                    <a:p>
                      <a:r>
                        <a:rPr lang="en-US" sz="800" dirty="0"/>
                        <a:t>Thrust</a:t>
                      </a:r>
                    </a:p>
                    <a:p>
                      <a:r>
                        <a:rPr lang="en-US" sz="800" dirty="0"/>
                        <a:t>Jab</a:t>
                      </a:r>
                    </a:p>
                    <a:p>
                      <a:r>
                        <a:rPr lang="en-US" sz="800" dirty="0"/>
                        <a:t>Swipe</a:t>
                      </a:r>
                    </a:p>
                    <a:p>
                      <a:r>
                        <a:rPr lang="en-US" sz="800" dirty="0"/>
                        <a:t>Swing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94946"/>
                  </a:ext>
                </a:extLst>
              </a:tr>
              <a:tr h="563829">
                <a:tc>
                  <a:txBody>
                    <a:bodyPr/>
                    <a:lstStyle/>
                    <a:p>
                      <a:r>
                        <a:rPr lang="en-GB" sz="900" dirty="0"/>
                        <a:t>Peek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Glance</a:t>
                      </a:r>
                    </a:p>
                    <a:p>
                      <a:r>
                        <a:rPr lang="en-GB" sz="800" dirty="0"/>
                        <a:t>Peer</a:t>
                      </a:r>
                    </a:p>
                    <a:p>
                      <a:r>
                        <a:rPr lang="en-GB" sz="800" dirty="0"/>
                        <a:t>Spy</a:t>
                      </a:r>
                    </a:p>
                    <a:p>
                      <a:r>
                        <a:rPr lang="en-GB" sz="800" dirty="0"/>
                        <a:t>Peep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91298"/>
                  </a:ext>
                </a:extLst>
              </a:tr>
              <a:tr h="563829">
                <a:tc>
                  <a:txBody>
                    <a:bodyPr/>
                    <a:lstStyle/>
                    <a:p>
                      <a:r>
                        <a:rPr lang="en-GB" sz="900" dirty="0"/>
                        <a:t>Chase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Follow</a:t>
                      </a:r>
                    </a:p>
                    <a:p>
                      <a:r>
                        <a:rPr lang="en-GB" sz="800" dirty="0"/>
                        <a:t>Pursue</a:t>
                      </a:r>
                    </a:p>
                    <a:p>
                      <a:r>
                        <a:rPr lang="en-GB" sz="800" dirty="0"/>
                        <a:t>Track</a:t>
                      </a:r>
                    </a:p>
                    <a:p>
                      <a:r>
                        <a:rPr lang="en-GB" sz="800" dirty="0"/>
                        <a:t>Hunt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680567"/>
                  </a:ext>
                </a:extLst>
              </a:tr>
              <a:tr h="682530">
                <a:tc>
                  <a:txBody>
                    <a:bodyPr/>
                    <a:lstStyle/>
                    <a:p>
                      <a:r>
                        <a:rPr lang="en-GB" sz="900" dirty="0"/>
                        <a:t>Creep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800" dirty="0"/>
                        <a:t>Sneak</a:t>
                      </a:r>
                    </a:p>
                    <a:p>
                      <a:r>
                        <a:rPr lang="nn-NO" sz="800" dirty="0"/>
                        <a:t>Steal</a:t>
                      </a:r>
                    </a:p>
                    <a:p>
                      <a:r>
                        <a:rPr lang="nn-NO" sz="800" dirty="0"/>
                        <a:t>Tiptoe</a:t>
                      </a:r>
                    </a:p>
                    <a:p>
                      <a:r>
                        <a:rPr lang="nn-NO" sz="800" dirty="0"/>
                        <a:t>Slink</a:t>
                      </a:r>
                    </a:p>
                    <a:p>
                      <a:r>
                        <a:rPr lang="nn-NO" sz="800" dirty="0"/>
                        <a:t>Skulk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14091"/>
                  </a:ext>
                </a:extLst>
              </a:tr>
              <a:tr h="919931">
                <a:tc>
                  <a:txBody>
                    <a:bodyPr/>
                    <a:lstStyle/>
                    <a:p>
                      <a:r>
                        <a:rPr lang="en-GB" sz="900" dirty="0"/>
                        <a:t>Reveal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Disclose</a:t>
                      </a:r>
                    </a:p>
                    <a:p>
                      <a:r>
                        <a:rPr lang="en-US" sz="800" dirty="0"/>
                        <a:t>Announce</a:t>
                      </a:r>
                    </a:p>
                    <a:p>
                      <a:r>
                        <a:rPr lang="en-US" sz="800" dirty="0"/>
                        <a:t>Proclaim</a:t>
                      </a:r>
                    </a:p>
                    <a:p>
                      <a:r>
                        <a:rPr lang="en-US" sz="800" dirty="0"/>
                        <a:t>Impart</a:t>
                      </a:r>
                    </a:p>
                    <a:p>
                      <a:r>
                        <a:rPr lang="en-US" sz="800" dirty="0"/>
                        <a:t>Divulge</a:t>
                      </a:r>
                    </a:p>
                    <a:p>
                      <a:r>
                        <a:rPr lang="en-US" sz="800" dirty="0"/>
                        <a:t>Unveil</a:t>
                      </a:r>
                    </a:p>
                    <a:p>
                      <a:r>
                        <a:rPr lang="en-US" sz="800" dirty="0"/>
                        <a:t>Unmask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082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245C4A-AC9E-4595-B7EE-EAEB379F19FC}"/>
              </a:ext>
            </a:extLst>
          </p:cNvPr>
          <p:cNvGraphicFramePr>
            <a:graphicFrameLocks noGrp="1"/>
          </p:cNvGraphicFramePr>
          <p:nvPr/>
        </p:nvGraphicFramePr>
        <p:xfrm>
          <a:off x="3656769" y="53340"/>
          <a:ext cx="1599461" cy="513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98712">
                  <a:extLst>
                    <a:ext uri="{9D8B030D-6E8A-4147-A177-3AD203B41FA5}">
                      <a16:colId xmlns:a16="http://schemas.microsoft.com/office/drawing/2014/main" val="2789573261"/>
                    </a:ext>
                  </a:extLst>
                </a:gridCol>
                <a:gridCol w="900749">
                  <a:extLst>
                    <a:ext uri="{9D8B030D-6E8A-4147-A177-3AD203B41FA5}">
                      <a16:colId xmlns:a16="http://schemas.microsoft.com/office/drawing/2014/main" val="1371581730"/>
                    </a:ext>
                  </a:extLst>
                </a:gridCol>
              </a:tblGrid>
              <a:tr h="12760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Verb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Synonyms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26887"/>
                  </a:ext>
                </a:extLst>
              </a:tr>
              <a:tr h="550622">
                <a:tc>
                  <a:txBody>
                    <a:bodyPr/>
                    <a:lstStyle/>
                    <a:p>
                      <a:r>
                        <a:rPr lang="en-GB" sz="900" dirty="0"/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Call out</a:t>
                      </a:r>
                    </a:p>
                    <a:p>
                      <a:r>
                        <a:rPr lang="en-US" sz="800" dirty="0"/>
                        <a:t>Roar</a:t>
                      </a:r>
                    </a:p>
                    <a:p>
                      <a:r>
                        <a:rPr lang="en-US" sz="800" dirty="0"/>
                        <a:t>Wail</a:t>
                      </a:r>
                    </a:p>
                    <a:p>
                      <a:r>
                        <a:rPr lang="en-US" sz="800" dirty="0"/>
                        <a:t>Bellow</a:t>
                      </a:r>
                    </a:p>
                    <a:p>
                      <a:r>
                        <a:rPr lang="en-US" sz="800" dirty="0"/>
                        <a:t>Holler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55246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Scream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Yell</a:t>
                      </a:r>
                    </a:p>
                    <a:p>
                      <a:r>
                        <a:rPr lang="en-US" sz="800" dirty="0"/>
                        <a:t>Screech</a:t>
                      </a:r>
                    </a:p>
                    <a:p>
                      <a:r>
                        <a:rPr lang="en-US" sz="800" dirty="0"/>
                        <a:t>Squeal</a:t>
                      </a:r>
                    </a:p>
                    <a:p>
                      <a:r>
                        <a:rPr lang="en-US" sz="800" dirty="0"/>
                        <a:t>Shrill</a:t>
                      </a:r>
                    </a:p>
                    <a:p>
                      <a:r>
                        <a:rPr lang="en-US" sz="800" dirty="0"/>
                        <a:t>Howl</a:t>
                      </a:r>
                    </a:p>
                    <a:p>
                      <a:r>
                        <a:rPr lang="en-US" sz="800" dirty="0"/>
                        <a:t>Yelp</a:t>
                      </a:r>
                    </a:p>
                    <a:p>
                      <a:r>
                        <a:rPr lang="en-US" sz="800" dirty="0"/>
                        <a:t>Gasp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55402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Whisper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Murmur</a:t>
                      </a:r>
                    </a:p>
                    <a:p>
                      <a:r>
                        <a:rPr lang="en-GB" sz="800" dirty="0"/>
                        <a:t>Mutter</a:t>
                      </a:r>
                    </a:p>
                    <a:p>
                      <a:r>
                        <a:rPr lang="en-GB" sz="800" dirty="0"/>
                        <a:t>Mumble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27950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Creak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Squeak</a:t>
                      </a:r>
                    </a:p>
                    <a:p>
                      <a:r>
                        <a:rPr lang="en-US" sz="800" dirty="0"/>
                        <a:t>Grind</a:t>
                      </a:r>
                    </a:p>
                    <a:p>
                      <a:r>
                        <a:rPr lang="en-US" sz="800" dirty="0"/>
                        <a:t>Scrape</a:t>
                      </a:r>
                    </a:p>
                    <a:p>
                      <a:r>
                        <a:rPr lang="en-US" sz="800" dirty="0"/>
                        <a:t>Groan</a:t>
                      </a:r>
                    </a:p>
                    <a:p>
                      <a:r>
                        <a:rPr lang="en-US" sz="800" dirty="0"/>
                        <a:t>Grate</a:t>
                      </a:r>
                    </a:p>
                    <a:p>
                      <a:r>
                        <a:rPr lang="en-US" sz="800" dirty="0"/>
                        <a:t>Screech</a:t>
                      </a:r>
                    </a:p>
                    <a:p>
                      <a:r>
                        <a:rPr lang="en-US" sz="800" dirty="0"/>
                        <a:t>Scratch</a:t>
                      </a:r>
                    </a:p>
                    <a:p>
                      <a:r>
                        <a:rPr lang="en-US" sz="800" dirty="0"/>
                        <a:t>Rasp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07395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Laugh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Cackle</a:t>
                      </a:r>
                    </a:p>
                    <a:p>
                      <a:r>
                        <a:rPr lang="en-GB" sz="800" dirty="0"/>
                        <a:t>Guffaw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94946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Chant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Recite</a:t>
                      </a:r>
                    </a:p>
                    <a:p>
                      <a:r>
                        <a:rPr lang="en-GB" sz="800" dirty="0"/>
                        <a:t>Intone</a:t>
                      </a:r>
                    </a:p>
                    <a:p>
                      <a:r>
                        <a:rPr lang="en-GB" sz="800" dirty="0"/>
                        <a:t>Announce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58313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Smash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Demolish</a:t>
                      </a:r>
                    </a:p>
                    <a:p>
                      <a:r>
                        <a:rPr lang="en-US" sz="800" dirty="0"/>
                        <a:t>Shatter</a:t>
                      </a:r>
                    </a:p>
                    <a:p>
                      <a:r>
                        <a:rPr lang="en-US" sz="800" dirty="0"/>
                        <a:t>Break</a:t>
                      </a:r>
                    </a:p>
                    <a:p>
                      <a:r>
                        <a:rPr lang="en-US" sz="800" dirty="0"/>
                        <a:t>Split</a:t>
                      </a:r>
                    </a:p>
                    <a:p>
                      <a:r>
                        <a:rPr lang="en-US" sz="800" dirty="0"/>
                        <a:t>Crack</a:t>
                      </a:r>
                    </a:p>
                    <a:p>
                      <a:r>
                        <a:rPr lang="en-US" sz="800" dirty="0"/>
                        <a:t>Explode</a:t>
                      </a:r>
                    </a:p>
                    <a:p>
                      <a:r>
                        <a:rPr lang="en-US" sz="800" dirty="0"/>
                        <a:t>Splinter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269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B55B487-AAF9-4B48-B874-AF4BEABE2437}"/>
              </a:ext>
            </a:extLst>
          </p:cNvPr>
          <p:cNvSpPr txBox="1"/>
          <p:nvPr/>
        </p:nvSpPr>
        <p:spPr>
          <a:xfrm>
            <a:off x="7444550" y="133165"/>
            <a:ext cx="1661993" cy="34778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Adverbs and Verbs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describe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and sounds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18094-8818-48BB-B276-9FBB7463713B}"/>
              </a:ext>
            </a:extLst>
          </p:cNvPr>
          <p:cNvSpPr txBox="1"/>
          <p:nvPr/>
        </p:nvSpPr>
        <p:spPr>
          <a:xfrm>
            <a:off x="3280247" y="53340"/>
            <a:ext cx="461665" cy="141147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F84B9-004E-4190-9DE5-28F6AA7FFE4C}"/>
              </a:ext>
            </a:extLst>
          </p:cNvPr>
          <p:cNvSpPr txBox="1"/>
          <p:nvPr/>
        </p:nvSpPr>
        <p:spPr>
          <a:xfrm>
            <a:off x="6870266" y="53340"/>
            <a:ext cx="461665" cy="141147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Sounds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4B9EF73-DD3F-4C95-A81E-09C9090FD467}"/>
              </a:ext>
            </a:extLst>
          </p:cNvPr>
          <p:cNvGraphicFramePr>
            <a:graphicFrameLocks noGrp="1"/>
          </p:cNvGraphicFramePr>
          <p:nvPr/>
        </p:nvGraphicFramePr>
        <p:xfrm>
          <a:off x="1680786" y="53340"/>
          <a:ext cx="1599461" cy="5410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1696">
                  <a:extLst>
                    <a:ext uri="{9D8B030D-6E8A-4147-A177-3AD203B41FA5}">
                      <a16:colId xmlns:a16="http://schemas.microsoft.com/office/drawing/2014/main" val="2789573261"/>
                    </a:ext>
                  </a:extLst>
                </a:gridCol>
                <a:gridCol w="847765">
                  <a:extLst>
                    <a:ext uri="{9D8B030D-6E8A-4147-A177-3AD203B41FA5}">
                      <a16:colId xmlns:a16="http://schemas.microsoft.com/office/drawing/2014/main" val="1371581730"/>
                    </a:ext>
                  </a:extLst>
                </a:gridCol>
              </a:tblGrid>
              <a:tr h="12760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Adverb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Synonyms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26887"/>
                  </a:ext>
                </a:extLst>
              </a:tr>
              <a:tr h="550622">
                <a:tc>
                  <a:txBody>
                    <a:bodyPr/>
                    <a:lstStyle/>
                    <a:p>
                      <a:r>
                        <a:rPr lang="en-GB" sz="900" dirty="0"/>
                        <a:t>Quickly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Rapidly</a:t>
                      </a:r>
                    </a:p>
                    <a:p>
                      <a:r>
                        <a:rPr lang="en-US" sz="800" dirty="0"/>
                        <a:t>Hurriedly</a:t>
                      </a:r>
                    </a:p>
                    <a:p>
                      <a:r>
                        <a:rPr lang="en-US" sz="800" dirty="0"/>
                        <a:t>Speedily</a:t>
                      </a:r>
                    </a:p>
                    <a:p>
                      <a:r>
                        <a:rPr lang="en-US" sz="800" dirty="0"/>
                        <a:t>Hastily</a:t>
                      </a:r>
                    </a:p>
                    <a:p>
                      <a:r>
                        <a:rPr lang="en-US" sz="800" dirty="0"/>
                        <a:t>Briskly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55246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Suddenly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Abruptly</a:t>
                      </a:r>
                    </a:p>
                    <a:p>
                      <a:r>
                        <a:rPr lang="en-GB" sz="800" dirty="0"/>
                        <a:t>All of a sudden</a:t>
                      </a:r>
                    </a:p>
                    <a:p>
                      <a:r>
                        <a:rPr lang="en-GB" sz="800" dirty="0"/>
                        <a:t>Without warning</a:t>
                      </a:r>
                    </a:p>
                    <a:p>
                      <a:r>
                        <a:rPr lang="en-GB" sz="800" dirty="0"/>
                        <a:t>Unexpectedly</a:t>
                      </a:r>
                    </a:p>
                    <a:p>
                      <a:r>
                        <a:rPr lang="en-GB" sz="800" dirty="0"/>
                        <a:t>Like a shot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55402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Slowly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Unhurriedly</a:t>
                      </a:r>
                    </a:p>
                    <a:p>
                      <a:r>
                        <a:rPr lang="en-GB" sz="800" dirty="0"/>
                        <a:t>Gradually</a:t>
                      </a:r>
                    </a:p>
                    <a:p>
                      <a:r>
                        <a:rPr lang="en-GB" sz="800" dirty="0"/>
                        <a:t>Steadily</a:t>
                      </a:r>
                    </a:p>
                    <a:p>
                      <a:r>
                        <a:rPr lang="en-GB" sz="800" dirty="0"/>
                        <a:t>Cautiously</a:t>
                      </a:r>
                    </a:p>
                    <a:p>
                      <a:r>
                        <a:rPr lang="en-GB" sz="800" dirty="0"/>
                        <a:t>Furtively</a:t>
                      </a:r>
                    </a:p>
                    <a:p>
                      <a:r>
                        <a:rPr lang="en-GB" sz="800" dirty="0"/>
                        <a:t>Surreptitiously</a:t>
                      </a:r>
                    </a:p>
                    <a:p>
                      <a:r>
                        <a:rPr lang="en-GB" sz="800" dirty="0"/>
                        <a:t>Tentatively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27950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US" sz="900" dirty="0"/>
                        <a:t>Strangely</a:t>
                      </a:r>
                    </a:p>
                    <a:p>
                      <a:endParaRPr lang="en-US" sz="900" dirty="0"/>
                    </a:p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Bizarrely</a:t>
                      </a:r>
                    </a:p>
                    <a:p>
                      <a:r>
                        <a:rPr lang="en-US" sz="800" dirty="0"/>
                        <a:t>Weirdly</a:t>
                      </a:r>
                    </a:p>
                    <a:p>
                      <a:r>
                        <a:rPr lang="en-US" sz="800" dirty="0"/>
                        <a:t>Oddly</a:t>
                      </a:r>
                    </a:p>
                    <a:p>
                      <a:r>
                        <a:rPr lang="en-US" sz="800" dirty="0"/>
                        <a:t>Chillingly</a:t>
                      </a:r>
                    </a:p>
                    <a:p>
                      <a:r>
                        <a:rPr lang="en-US" sz="800" dirty="0"/>
                        <a:t>Creepily</a:t>
                      </a:r>
                    </a:p>
                    <a:p>
                      <a:r>
                        <a:rPr lang="en-US" sz="800" dirty="0"/>
                        <a:t>Eerily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07395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US" sz="900" dirty="0"/>
                        <a:t>Sinisterly</a:t>
                      </a:r>
                    </a:p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Ominously</a:t>
                      </a:r>
                    </a:p>
                    <a:p>
                      <a:r>
                        <a:rPr lang="en-US" sz="800" dirty="0"/>
                        <a:t>Grimly</a:t>
                      </a:r>
                    </a:p>
                    <a:p>
                      <a:r>
                        <a:rPr lang="en-US" sz="800" dirty="0"/>
                        <a:t>Threateningly</a:t>
                      </a:r>
                    </a:p>
                    <a:p>
                      <a:r>
                        <a:rPr lang="en-US" sz="800" dirty="0"/>
                        <a:t>Forbiddingly</a:t>
                      </a:r>
                    </a:p>
                    <a:p>
                      <a:r>
                        <a:rPr lang="en-US" sz="800" dirty="0"/>
                        <a:t>Darkly</a:t>
                      </a:r>
                    </a:p>
                    <a:p>
                      <a:r>
                        <a:rPr lang="en-US" sz="800" dirty="0"/>
                        <a:t>Menacingly</a:t>
                      </a:r>
                    </a:p>
                    <a:p>
                      <a:r>
                        <a:rPr lang="en-US" sz="800" dirty="0"/>
                        <a:t>Suspiciously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94946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Respectfully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Reverently</a:t>
                      </a:r>
                    </a:p>
                    <a:p>
                      <a:r>
                        <a:rPr lang="en-US" sz="800" dirty="0"/>
                        <a:t>Deferentially Ceremoniously Attentively Courteously Politely, Considerately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5831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DBF2F47-E5BD-4D2F-8FB7-C9D8A8B170E3}"/>
              </a:ext>
            </a:extLst>
          </p:cNvPr>
          <p:cNvGraphicFramePr>
            <a:graphicFrameLocks noGrp="1"/>
          </p:cNvGraphicFramePr>
          <p:nvPr/>
        </p:nvGraphicFramePr>
        <p:xfrm>
          <a:off x="5341373" y="53340"/>
          <a:ext cx="1599461" cy="3703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98712">
                  <a:extLst>
                    <a:ext uri="{9D8B030D-6E8A-4147-A177-3AD203B41FA5}">
                      <a16:colId xmlns:a16="http://schemas.microsoft.com/office/drawing/2014/main" val="2789573261"/>
                    </a:ext>
                  </a:extLst>
                </a:gridCol>
                <a:gridCol w="900749">
                  <a:extLst>
                    <a:ext uri="{9D8B030D-6E8A-4147-A177-3AD203B41FA5}">
                      <a16:colId xmlns:a16="http://schemas.microsoft.com/office/drawing/2014/main" val="1371581730"/>
                    </a:ext>
                  </a:extLst>
                </a:gridCol>
              </a:tblGrid>
              <a:tr h="12760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Adverb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Synonyms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26887"/>
                  </a:ext>
                </a:extLst>
              </a:tr>
              <a:tr h="550622">
                <a:tc>
                  <a:txBody>
                    <a:bodyPr/>
                    <a:lstStyle/>
                    <a:p>
                      <a:r>
                        <a:rPr lang="en-GB" sz="900" dirty="0"/>
                        <a:t>Quietly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Noiselessly</a:t>
                      </a:r>
                    </a:p>
                    <a:p>
                      <a:r>
                        <a:rPr lang="en-US" sz="800" dirty="0"/>
                        <a:t>Silently</a:t>
                      </a:r>
                    </a:p>
                    <a:p>
                      <a:r>
                        <a:rPr lang="en-US" sz="800" dirty="0"/>
                        <a:t>Secretly</a:t>
                      </a:r>
                    </a:p>
                    <a:p>
                      <a:r>
                        <a:rPr lang="en-US" sz="800" dirty="0"/>
                        <a:t>Softly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55246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Endlessly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Ceaselessly</a:t>
                      </a:r>
                    </a:p>
                    <a:p>
                      <a:r>
                        <a:rPr lang="en-GB" sz="800" dirty="0"/>
                        <a:t>Forever</a:t>
                      </a:r>
                    </a:p>
                    <a:p>
                      <a:r>
                        <a:rPr lang="en-GB" sz="800" dirty="0"/>
                        <a:t>Incessantly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55402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Silently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Soundlessly</a:t>
                      </a:r>
                    </a:p>
                    <a:p>
                      <a:r>
                        <a:rPr lang="en-US" sz="800" dirty="0"/>
                        <a:t>Inaudibly</a:t>
                      </a:r>
                    </a:p>
                    <a:p>
                      <a:r>
                        <a:rPr lang="en-US" sz="800" dirty="0"/>
                        <a:t>Mutely</a:t>
                      </a:r>
                    </a:p>
                    <a:p>
                      <a:r>
                        <a:rPr lang="en-US" sz="800" dirty="0"/>
                        <a:t>Speechlessly</a:t>
                      </a:r>
                    </a:p>
                    <a:p>
                      <a:r>
                        <a:rPr lang="en-US" sz="800" dirty="0"/>
                        <a:t>Wordlessly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27950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Jarringly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Unpleasantly</a:t>
                      </a:r>
                    </a:p>
                    <a:p>
                      <a:r>
                        <a:rPr lang="en-GB" sz="800" dirty="0"/>
                        <a:t>Bitterly</a:t>
                      </a:r>
                    </a:p>
                    <a:p>
                      <a:r>
                        <a:rPr lang="en-GB" sz="800" dirty="0"/>
                        <a:t>Harshly</a:t>
                      </a:r>
                    </a:p>
                    <a:p>
                      <a:r>
                        <a:rPr lang="en-GB" sz="800" dirty="0"/>
                        <a:t>Nastily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07395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Loudly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Resoundingly</a:t>
                      </a:r>
                    </a:p>
                    <a:p>
                      <a:r>
                        <a:rPr lang="en-GB" sz="800" dirty="0"/>
                        <a:t>Vigorously</a:t>
                      </a:r>
                    </a:p>
                    <a:p>
                      <a:r>
                        <a:rPr lang="en-GB" sz="800" dirty="0"/>
                        <a:t>Vehemently</a:t>
                      </a:r>
                    </a:p>
                    <a:p>
                      <a:r>
                        <a:rPr lang="en-GB" sz="800" dirty="0"/>
                        <a:t>Uproariously</a:t>
                      </a:r>
                    </a:p>
                    <a:p>
                      <a:r>
                        <a:rPr lang="en-GB" sz="800" dirty="0"/>
                        <a:t>Vociferously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94946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Powerfully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Forcibly</a:t>
                      </a:r>
                    </a:p>
                    <a:p>
                      <a:r>
                        <a:rPr lang="en-GB" sz="800" dirty="0"/>
                        <a:t>Forcefully</a:t>
                      </a:r>
                    </a:p>
                    <a:p>
                      <a:r>
                        <a:rPr lang="en-GB" sz="800" dirty="0"/>
                        <a:t>Mightily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58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2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FEA64C-F193-4BB9-BE85-FB29E575517C}"/>
              </a:ext>
            </a:extLst>
          </p:cNvPr>
          <p:cNvSpPr txBox="1"/>
          <p:nvPr/>
        </p:nvSpPr>
        <p:spPr>
          <a:xfrm>
            <a:off x="359923" y="184826"/>
            <a:ext cx="846306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Quick test!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B4268-2435-42A4-9538-C897B68D3A67}"/>
              </a:ext>
            </a:extLst>
          </p:cNvPr>
          <p:cNvSpPr txBox="1"/>
          <p:nvPr/>
        </p:nvSpPr>
        <p:spPr>
          <a:xfrm>
            <a:off x="359923" y="1274323"/>
            <a:ext cx="8463064" cy="480131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Turn to the back pages of your exercise book.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the numbers 1 – 10.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going to give you 10 very ordinary words, and I want you to upgrade them using our learning from today. You may speak to the person nearest to you to discuss ideas.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Whisper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Smash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Suddenly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Slowly</a:t>
            </a:r>
          </a:p>
        </p:txBody>
      </p:sp>
    </p:spTree>
    <p:extLst>
      <p:ext uri="{BB962C8B-B14F-4D97-AF65-F5344CB8AC3E}">
        <p14:creationId xmlns:p14="http://schemas.microsoft.com/office/powerpoint/2010/main" val="34456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C1CD-48AA-48AE-A8B5-E1D909FB30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3200" dirty="0"/>
              <a:t>What do we need to consider when introducing a new character to our readers?</a:t>
            </a:r>
          </a:p>
        </p:txBody>
      </p:sp>
      <p:pic>
        <p:nvPicPr>
          <p:cNvPr id="5" name="Picture 2" descr="Silhouette, Man, Black, Coat, Cloak, Guy, Male, Person">
            <a:extLst>
              <a:ext uri="{FF2B5EF4-FFF2-40B4-BE49-F238E27FC236}">
                <a16:creationId xmlns:a16="http://schemas.microsoft.com/office/drawing/2014/main" id="{4C299675-943C-49F5-A311-74737140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4209" y="2919341"/>
            <a:ext cx="1969331" cy="39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C01F3A-34F0-4D30-89C7-8A5678FF89A7}"/>
              </a:ext>
            </a:extLst>
          </p:cNvPr>
          <p:cNvSpPr txBox="1"/>
          <p:nvPr/>
        </p:nvSpPr>
        <p:spPr>
          <a:xfrm>
            <a:off x="628650" y="1903678"/>
            <a:ext cx="2225040" cy="44012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Discuss: As a writer, what do you need to think about and consider when introducing a new character?</a:t>
            </a:r>
          </a:p>
        </p:txBody>
      </p:sp>
    </p:spTree>
    <p:extLst>
      <p:ext uri="{BB962C8B-B14F-4D97-AF65-F5344CB8AC3E}">
        <p14:creationId xmlns:p14="http://schemas.microsoft.com/office/powerpoint/2010/main" val="341745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C1CD-48AA-48AE-A8B5-E1D909FB30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3200" dirty="0"/>
              <a:t>There are many aspects do consider when introducing a new character to your readers</a:t>
            </a:r>
          </a:p>
        </p:txBody>
      </p:sp>
      <p:pic>
        <p:nvPicPr>
          <p:cNvPr id="5" name="Picture 2" descr="Silhouette, Man, Black, Coat, Cloak, Guy, Male, Person">
            <a:extLst>
              <a:ext uri="{FF2B5EF4-FFF2-40B4-BE49-F238E27FC236}">
                <a16:creationId xmlns:a16="http://schemas.microsoft.com/office/drawing/2014/main" id="{4C299675-943C-49F5-A311-74737140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4209" y="2919341"/>
            <a:ext cx="1969331" cy="39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B6A0F2-2566-40B5-8F7B-1B6D534EEB21}"/>
              </a:ext>
            </a:extLst>
          </p:cNvPr>
          <p:cNvSpPr txBox="1"/>
          <p:nvPr/>
        </p:nvSpPr>
        <p:spPr>
          <a:xfrm>
            <a:off x="5934222" y="2806799"/>
            <a:ext cx="2225040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clothes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they wear? What do these clothes tell you about the character’s personality?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34F57D-236B-452E-81DA-9B2828203419}"/>
              </a:ext>
            </a:extLst>
          </p:cNvPr>
          <p:cNvSpPr txBox="1"/>
          <p:nvPr/>
        </p:nvSpPr>
        <p:spPr>
          <a:xfrm>
            <a:off x="1378487" y="2472176"/>
            <a:ext cx="2225040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they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How do they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What do these aspects tell you about the character?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D19CE-A6C4-4755-8674-AEE2224EB5C9}"/>
              </a:ext>
            </a:extLst>
          </p:cNvPr>
          <p:cNvSpPr txBox="1"/>
          <p:nvPr/>
        </p:nvSpPr>
        <p:spPr>
          <a:xfrm>
            <a:off x="927221" y="4284127"/>
            <a:ext cx="2225040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they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What do they do? How do these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help us understand the character?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9ECF74-9E9B-4941-9379-F08D69A3A271}"/>
              </a:ext>
            </a:extLst>
          </p:cNvPr>
          <p:cNvCxnSpPr>
            <a:stCxn id="8" idx="3"/>
          </p:cNvCxnSpPr>
          <p:nvPr/>
        </p:nvCxnSpPr>
        <p:spPr>
          <a:xfrm>
            <a:off x="3603527" y="3210840"/>
            <a:ext cx="968473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18BBF4-6C1E-418C-90C5-56884674D080}"/>
              </a:ext>
            </a:extLst>
          </p:cNvPr>
          <p:cNvCxnSpPr>
            <a:cxnSpLocks/>
          </p:cNvCxnSpPr>
          <p:nvPr/>
        </p:nvCxnSpPr>
        <p:spPr>
          <a:xfrm flipV="1">
            <a:off x="3152261" y="4284127"/>
            <a:ext cx="935502" cy="73866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14B43C-3C2A-4DED-B95E-E8EE8896252B}"/>
              </a:ext>
            </a:extLst>
          </p:cNvPr>
          <p:cNvCxnSpPr>
            <a:cxnSpLocks/>
          </p:cNvCxnSpPr>
          <p:nvPr/>
        </p:nvCxnSpPr>
        <p:spPr>
          <a:xfrm flipH="1">
            <a:off x="5401994" y="3545463"/>
            <a:ext cx="532228" cy="50603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C01F3A-34F0-4D30-89C7-8A5678FF89A7}"/>
              </a:ext>
            </a:extLst>
          </p:cNvPr>
          <p:cNvSpPr txBox="1"/>
          <p:nvPr/>
        </p:nvSpPr>
        <p:spPr>
          <a:xfrm>
            <a:off x="5934222" y="4461549"/>
            <a:ext cx="2225040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will you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them? Will they speak? Will you describe them? Will you learn about them from another character?</a:t>
            </a:r>
          </a:p>
        </p:txBody>
      </p:sp>
    </p:spTree>
    <p:extLst>
      <p:ext uri="{BB962C8B-B14F-4D97-AF65-F5344CB8AC3E}">
        <p14:creationId xmlns:p14="http://schemas.microsoft.com/office/powerpoint/2010/main" val="345630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2C8D-E7E5-4D9F-A887-40B2C87137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2800" dirty="0"/>
              <a:t>Now, let’s read a description of one of the characters when they are introduced to us for the first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4BC97-6AA8-41A4-871D-5305E0A1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87412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“I wouldn’t do that, if I were you,”</a:t>
            </a:r>
            <a:br>
              <a:rPr lang="en-GB" dirty="0"/>
            </a:br>
            <a:r>
              <a:rPr lang="en-GB" dirty="0"/>
              <a:t>A thin and reedy voice muttered these words behind me. Quickly, I spun around and saw the dark outline of a short and narrow figure, dressed in an expensive-looking suit that seemed far too large for him, and an overcoat that served to expand the presence of his unimpressive shoulders, but it looked almost comical on such a diminutive individual.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43184-FD1F-4CEB-B4A2-A02344CD26EF}"/>
              </a:ext>
            </a:extLst>
          </p:cNvPr>
          <p:cNvSpPr txBox="1"/>
          <p:nvPr/>
        </p:nvSpPr>
        <p:spPr>
          <a:xfrm>
            <a:off x="5584874" y="1825625"/>
            <a:ext cx="2930476" cy="37856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 three words from this description that you think work particularly well in describing the character.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your reasons for choosing those three words.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Evaluate how the writer’s use of vocabulary helps to engage the reader with the new character.</a:t>
            </a:r>
          </a:p>
        </p:txBody>
      </p:sp>
      <p:pic>
        <p:nvPicPr>
          <p:cNvPr id="1026" name="Picture 2" descr="Silhouette, Man, Black, Coat, Cloak, Guy, Male, Person">
            <a:extLst>
              <a:ext uri="{FF2B5EF4-FFF2-40B4-BE49-F238E27FC236}">
                <a16:creationId xmlns:a16="http://schemas.microsoft.com/office/drawing/2014/main" id="{D312960B-5BCA-496E-A899-CFE77CAE9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9352" y="4909625"/>
            <a:ext cx="974188" cy="19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8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2C8D-E7E5-4D9F-A887-40B2C87137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2800" dirty="0"/>
              <a:t>Now, let’s read a description of one of the characters when they are introduced to us for the first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4BC97-6AA8-41A4-871D-5305E0A1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87412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“I wouldn’t do that, if I were you,”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highlight>
                  <a:srgbClr val="FFFF00"/>
                </a:highlight>
              </a:rPr>
              <a:t>thin and reedy </a:t>
            </a:r>
            <a:r>
              <a:rPr lang="en-GB" dirty="0"/>
              <a:t>voice </a:t>
            </a:r>
            <a:r>
              <a:rPr lang="en-GB" dirty="0">
                <a:highlight>
                  <a:srgbClr val="00FF00"/>
                </a:highlight>
              </a:rPr>
              <a:t>muttered </a:t>
            </a:r>
            <a:r>
              <a:rPr lang="en-GB" dirty="0"/>
              <a:t>these words behind me. </a:t>
            </a:r>
            <a:r>
              <a:rPr lang="en-GB" dirty="0">
                <a:highlight>
                  <a:srgbClr val="FF00FF"/>
                </a:highlight>
              </a:rPr>
              <a:t>Quickly</a:t>
            </a:r>
            <a:r>
              <a:rPr lang="en-GB" dirty="0"/>
              <a:t>, I </a:t>
            </a:r>
            <a:r>
              <a:rPr lang="en-GB" dirty="0">
                <a:highlight>
                  <a:srgbClr val="00FF00"/>
                </a:highlight>
              </a:rPr>
              <a:t>spun</a:t>
            </a:r>
            <a:r>
              <a:rPr lang="en-GB" dirty="0"/>
              <a:t> around and saw the </a:t>
            </a:r>
            <a:r>
              <a:rPr lang="en-GB" dirty="0">
                <a:highlight>
                  <a:srgbClr val="FFFF00"/>
                </a:highlight>
              </a:rPr>
              <a:t>dark</a:t>
            </a:r>
            <a:r>
              <a:rPr lang="en-GB" dirty="0"/>
              <a:t> </a:t>
            </a:r>
            <a:r>
              <a:rPr lang="en-GB" dirty="0">
                <a:highlight>
                  <a:srgbClr val="00FFFF"/>
                </a:highlight>
              </a:rPr>
              <a:t>outline</a:t>
            </a:r>
            <a:r>
              <a:rPr lang="en-GB" dirty="0"/>
              <a:t> of a </a:t>
            </a:r>
            <a:r>
              <a:rPr lang="en-GB" dirty="0">
                <a:highlight>
                  <a:srgbClr val="00FF00"/>
                </a:highlight>
              </a:rPr>
              <a:t>short and narrow </a:t>
            </a:r>
            <a:r>
              <a:rPr lang="en-GB" dirty="0">
                <a:highlight>
                  <a:srgbClr val="00FFFF"/>
                </a:highlight>
              </a:rPr>
              <a:t>figure</a:t>
            </a:r>
            <a:r>
              <a:rPr lang="en-GB" dirty="0"/>
              <a:t>, </a:t>
            </a:r>
            <a:r>
              <a:rPr lang="en-GB" dirty="0">
                <a:highlight>
                  <a:srgbClr val="00FF00"/>
                </a:highlight>
              </a:rPr>
              <a:t>dressed</a:t>
            </a:r>
            <a:r>
              <a:rPr lang="en-GB" dirty="0"/>
              <a:t> in an </a:t>
            </a:r>
            <a:r>
              <a:rPr lang="en-GB" dirty="0">
                <a:highlight>
                  <a:srgbClr val="FFFF00"/>
                </a:highlight>
              </a:rPr>
              <a:t>expensive-looking</a:t>
            </a:r>
            <a:r>
              <a:rPr lang="en-GB" dirty="0"/>
              <a:t> suit that </a:t>
            </a:r>
            <a:r>
              <a:rPr lang="en-GB" dirty="0">
                <a:highlight>
                  <a:srgbClr val="00FF00"/>
                </a:highlight>
              </a:rPr>
              <a:t>seemed</a:t>
            </a:r>
            <a:r>
              <a:rPr lang="en-GB" dirty="0"/>
              <a:t> </a:t>
            </a:r>
            <a:r>
              <a:rPr lang="en-GB" dirty="0">
                <a:highlight>
                  <a:srgbClr val="FFFF00"/>
                </a:highlight>
              </a:rPr>
              <a:t>far too large</a:t>
            </a:r>
            <a:r>
              <a:rPr lang="en-GB" dirty="0"/>
              <a:t> for him, and </a:t>
            </a:r>
            <a:r>
              <a:rPr lang="en-GB" dirty="0">
                <a:highlight>
                  <a:srgbClr val="00FFFF"/>
                </a:highlight>
              </a:rPr>
              <a:t>an overcoat </a:t>
            </a:r>
            <a:r>
              <a:rPr lang="en-GB" dirty="0"/>
              <a:t>that </a:t>
            </a:r>
            <a:r>
              <a:rPr lang="en-GB" dirty="0">
                <a:highlight>
                  <a:srgbClr val="FFFF00"/>
                </a:highlight>
              </a:rPr>
              <a:t>served</a:t>
            </a:r>
            <a:r>
              <a:rPr lang="en-GB" dirty="0"/>
              <a:t> to </a:t>
            </a:r>
            <a:r>
              <a:rPr lang="en-GB" dirty="0">
                <a:highlight>
                  <a:srgbClr val="FFFF00"/>
                </a:highlight>
              </a:rPr>
              <a:t>expand</a:t>
            </a:r>
            <a:r>
              <a:rPr lang="en-GB" dirty="0"/>
              <a:t> the </a:t>
            </a:r>
            <a:r>
              <a:rPr lang="en-GB" dirty="0">
                <a:highlight>
                  <a:srgbClr val="00FFFF"/>
                </a:highlight>
              </a:rPr>
              <a:t>presence</a:t>
            </a:r>
            <a:r>
              <a:rPr lang="en-GB" dirty="0"/>
              <a:t> of his </a:t>
            </a:r>
            <a:r>
              <a:rPr lang="en-GB" dirty="0">
                <a:highlight>
                  <a:srgbClr val="FFFF00"/>
                </a:highlight>
              </a:rPr>
              <a:t>unimpressive </a:t>
            </a:r>
            <a:r>
              <a:rPr lang="en-GB" dirty="0"/>
              <a:t>shoulders, but it looked almost </a:t>
            </a:r>
            <a:r>
              <a:rPr lang="en-GB" dirty="0">
                <a:highlight>
                  <a:srgbClr val="FFFF00"/>
                </a:highlight>
              </a:rPr>
              <a:t>comical</a:t>
            </a:r>
            <a:r>
              <a:rPr lang="en-GB" dirty="0"/>
              <a:t> on such a </a:t>
            </a:r>
            <a:r>
              <a:rPr lang="en-GB" dirty="0">
                <a:highlight>
                  <a:srgbClr val="FFFF00"/>
                </a:highlight>
              </a:rPr>
              <a:t>diminutive </a:t>
            </a:r>
            <a:r>
              <a:rPr lang="en-GB" dirty="0">
                <a:highlight>
                  <a:srgbClr val="00FFFF"/>
                </a:highlight>
              </a:rPr>
              <a:t>individual</a:t>
            </a:r>
            <a:r>
              <a:rPr lang="en-GB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43184-FD1F-4CEB-B4A2-A02344CD26EF}"/>
              </a:ext>
            </a:extLst>
          </p:cNvPr>
          <p:cNvSpPr txBox="1"/>
          <p:nvPr/>
        </p:nvSpPr>
        <p:spPr>
          <a:xfrm>
            <a:off x="5584874" y="1825625"/>
            <a:ext cx="2930476" cy="401648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writer has chosen a wide range of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adjectives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describe the character’s voice, clothing and physical appearance, all of which act to give us the impression of someone very different, small but trying to make themselves appear powerful.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Additionally, the writer has employed an array of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verbs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describe the character’s actions,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Moreover, the writer uses different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nouns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zoom in on a number of elements that make up the character and their appearance. </a:t>
            </a:r>
          </a:p>
        </p:txBody>
      </p:sp>
      <p:pic>
        <p:nvPicPr>
          <p:cNvPr id="1026" name="Picture 2" descr="Silhouette, Man, Black, Coat, Cloak, Guy, Male, Person">
            <a:extLst>
              <a:ext uri="{FF2B5EF4-FFF2-40B4-BE49-F238E27FC236}">
                <a16:creationId xmlns:a16="http://schemas.microsoft.com/office/drawing/2014/main" id="{D312960B-5BCA-496E-A899-CFE77CAE9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9352" y="4909625"/>
            <a:ext cx="974188" cy="19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7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282F-7B51-4E6A-AA6F-32ECEB5D75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Now, let’s write a description of one of our characters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FA24A-D05E-4A95-8602-00964834EB72}"/>
              </a:ext>
            </a:extLst>
          </p:cNvPr>
          <p:cNvSpPr/>
          <p:nvPr/>
        </p:nvSpPr>
        <p:spPr>
          <a:xfrm>
            <a:off x="618186" y="4290793"/>
            <a:ext cx="3802673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adjectives: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disgusting, sickening, repulsive, abominable, awful,  distasteful, gruesome, hateful, horrific, loathsome, nasty, objectionable, obnoxious, odious, outrageous, repugnant,     scandalous, shocking, vile, vulgar, foul, gross,    nauseating, revolting, stinking, detestable, frightful,     ghastly, hideous, horrid, lousy, monstrous, offensive,  repellent, rotten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057A8-796A-425A-8AD8-2A0435B9D7EA}"/>
              </a:ext>
            </a:extLst>
          </p:cNvPr>
          <p:cNvSpPr/>
          <p:nvPr/>
        </p:nvSpPr>
        <p:spPr>
          <a:xfrm>
            <a:off x="4561536" y="1884605"/>
            <a:ext cx="3953814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adjectives: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broad, deep, heavy, narrow, shallow, short, thin, thick, wide, colossal, immense, vast, microscopic, tiny, gigantic, substantial, mammoth, extensive, bulky, booming, restricted, limited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35037-8088-4720-B90E-53CBA484892F}"/>
              </a:ext>
            </a:extLst>
          </p:cNvPr>
          <p:cNvSpPr/>
          <p:nvPr/>
        </p:nvSpPr>
        <p:spPr>
          <a:xfrm>
            <a:off x="628649" y="1884605"/>
            <a:ext cx="3802673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adjectives: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amazing, awesome, incredible, marvellous, stunning,    surprising, unbelievable, wonderful, delightful, fantastic, peaceful, pleasant, thrilling, joyful, alluring, appealing, charming, dazzling, elegant, exquisite, gorgeous, graceful, grand, handsome, magnificent, pleasing, splendid, superb, breath-taking, outstanding, sublime, admirable, exceptional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B16C2-AD72-4BE3-8C7C-86B0EB730DC4}"/>
              </a:ext>
            </a:extLst>
          </p:cNvPr>
          <p:cNvSpPr txBox="1"/>
          <p:nvPr/>
        </p:nvSpPr>
        <p:spPr>
          <a:xfrm>
            <a:off x="4572000" y="3305908"/>
            <a:ext cx="3953814" cy="28007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criteria: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wide  range of adjectives to describe your character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wide range of nouns and verbs to describe your character and their actions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Bonus success criterion: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Use a range of sentence openers within your description</a:t>
            </a:r>
          </a:p>
        </p:txBody>
      </p:sp>
      <p:pic>
        <p:nvPicPr>
          <p:cNvPr id="2050" name="Picture 2" descr="Silhouette, Couples, Jumping, Happy, Winning, Success">
            <a:extLst>
              <a:ext uri="{FF2B5EF4-FFF2-40B4-BE49-F238E27FC236}">
                <a16:creationId xmlns:a16="http://schemas.microsoft.com/office/drawing/2014/main" id="{B0FAF8A2-F699-48E0-B226-E3CF7639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19" y="2812548"/>
            <a:ext cx="772492" cy="134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0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dirty="0"/>
              <a:t>Plenary: Mini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dirty="0"/>
              <a:t>Come up with one question on what we have learnt today to test your peers.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What…?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How…?</a:t>
            </a:r>
          </a:p>
          <a:p>
            <a:r>
              <a:rPr lang="en-GB" dirty="0">
                <a:solidFill>
                  <a:srgbClr val="00B050"/>
                </a:solidFill>
              </a:rPr>
              <a:t>Why…?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1593384"/>
            <a:ext cx="4176464" cy="453959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describe ways of upgrading vocabulary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we can change vocabulary to have effects on our readers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our use of vocabulary in our stories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51C151-1BCC-416E-BD86-178AB7F27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3680" y="119743"/>
            <a:ext cx="924569" cy="12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0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A348-9E1B-162C-030D-8C1151E853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BBCB-9C09-B619-C72E-3A3EBEDC053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describe ways of upgrading vocabulary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we can change vocabulary to have effects on our readers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our use of vocabulary in our stories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5955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D2F1-E1C3-B8E9-ADBD-D5AF666E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04" y="1825625"/>
            <a:ext cx="7808845" cy="208661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/>
              <a:t>AO6 Technical accuracy</a:t>
            </a:r>
          </a:p>
          <a:p>
            <a:pPr marL="0" indent="0">
              <a:buNone/>
            </a:pPr>
            <a:r>
              <a:rPr lang="en-US" dirty="0"/>
              <a:t>Students must use a </a:t>
            </a:r>
            <a:r>
              <a:rPr lang="en-US" dirty="0">
                <a:highlight>
                  <a:srgbClr val="FFFF00"/>
                </a:highlight>
              </a:rPr>
              <a:t>range of vocabulary </a:t>
            </a:r>
            <a:r>
              <a:rPr lang="en-US" dirty="0"/>
              <a:t>and sentence structures for clarity, purpose and effect, with accurate spelling and punctuation. </a:t>
            </a:r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1F9D7DB-45C5-84B5-4E51-FC353FCB95F2}"/>
              </a:ext>
            </a:extLst>
          </p:cNvPr>
          <p:cNvSpPr/>
          <p:nvPr/>
        </p:nvSpPr>
        <p:spPr>
          <a:xfrm>
            <a:off x="1261640" y="4892412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7EDB193-338F-0801-5932-D23513029626}"/>
              </a:ext>
            </a:extLst>
          </p:cNvPr>
          <p:cNvSpPr/>
          <p:nvPr/>
        </p:nvSpPr>
        <p:spPr>
          <a:xfrm>
            <a:off x="2617807" y="4892412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A42EFA-3FA7-1ACD-B955-F6488F40B467}"/>
              </a:ext>
            </a:extLst>
          </p:cNvPr>
          <p:cNvSpPr txBox="1"/>
          <p:nvPr/>
        </p:nvSpPr>
        <p:spPr>
          <a:xfrm>
            <a:off x="1261641" y="5644247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Vocabulary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B94200-95BF-E8CB-D8AC-CEE132E5BEB5}"/>
              </a:ext>
            </a:extLst>
          </p:cNvPr>
          <p:cNvSpPr txBox="1"/>
          <p:nvPr/>
        </p:nvSpPr>
        <p:spPr>
          <a:xfrm>
            <a:off x="2629382" y="5673307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Sentences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7D1433F-FEA3-CC22-22F3-C424DFB570EF}"/>
              </a:ext>
            </a:extLst>
          </p:cNvPr>
          <p:cNvSpPr/>
          <p:nvPr/>
        </p:nvSpPr>
        <p:spPr>
          <a:xfrm>
            <a:off x="4000679" y="4892412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1981DB-970E-12F7-9058-1A2D4BA7744E}"/>
              </a:ext>
            </a:extLst>
          </p:cNvPr>
          <p:cNvSpPr txBox="1"/>
          <p:nvPr/>
        </p:nvSpPr>
        <p:spPr>
          <a:xfrm>
            <a:off x="4012254" y="5673307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Effects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761FE4-1310-0774-EA41-33A12AAA4F0D}"/>
              </a:ext>
            </a:extLst>
          </p:cNvPr>
          <p:cNvSpPr/>
          <p:nvPr/>
        </p:nvSpPr>
        <p:spPr>
          <a:xfrm>
            <a:off x="5383551" y="4892412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9F36AB-49CE-038D-5A20-0AA720F436EC}"/>
              </a:ext>
            </a:extLst>
          </p:cNvPr>
          <p:cNvSpPr txBox="1"/>
          <p:nvPr/>
        </p:nvSpPr>
        <p:spPr>
          <a:xfrm>
            <a:off x="5395126" y="5715644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Spelling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C1895F0-BBE6-C7F5-C310-F01362AA1D35}"/>
              </a:ext>
            </a:extLst>
          </p:cNvPr>
          <p:cNvSpPr/>
          <p:nvPr/>
        </p:nvSpPr>
        <p:spPr>
          <a:xfrm>
            <a:off x="6742729" y="4908569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CA6620-C408-E4A9-510A-5736CA9A35BE}"/>
              </a:ext>
            </a:extLst>
          </p:cNvPr>
          <p:cNvSpPr txBox="1"/>
          <p:nvPr/>
        </p:nvSpPr>
        <p:spPr>
          <a:xfrm>
            <a:off x="6789573" y="5717797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Punctuation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DCAC2AD-A623-73AF-765F-FA0822A15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5691" y="4951643"/>
            <a:ext cx="576841" cy="702832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6C14DAF6-E797-6F0C-346E-9077EC412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400" y="4988941"/>
            <a:ext cx="929431" cy="616898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6A58094F-03B1-6E49-4DBD-7329B3CDA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551" y="5208771"/>
            <a:ext cx="504328" cy="468284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5C0CDA5B-C173-5590-13F1-3E167366B2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8952" y="5033853"/>
            <a:ext cx="550903" cy="468284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C6F1B6D-E544-51E3-C97B-407240EC4D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73708" y="4908569"/>
            <a:ext cx="882570" cy="88257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D9BEE1EC-E7D8-671D-FE02-DB5F89F828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26783" y="4908569"/>
            <a:ext cx="581628" cy="58162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886AB12-090B-C00C-85B7-36AFB720FF33}"/>
              </a:ext>
            </a:extLst>
          </p:cNvPr>
          <p:cNvSpPr txBox="1"/>
          <p:nvPr/>
        </p:nvSpPr>
        <p:spPr>
          <a:xfrm>
            <a:off x="6910086" y="5033853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25CE7C-35EE-D536-D984-6D7ABE28117E}"/>
              </a:ext>
            </a:extLst>
          </p:cNvPr>
          <p:cNvSpPr txBox="1"/>
          <p:nvPr/>
        </p:nvSpPr>
        <p:spPr>
          <a:xfrm>
            <a:off x="7062486" y="5186253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E4023B-4434-DB66-F7FB-E7BF1F85F972}"/>
              </a:ext>
            </a:extLst>
          </p:cNvPr>
          <p:cNvSpPr txBox="1"/>
          <p:nvPr/>
        </p:nvSpPr>
        <p:spPr>
          <a:xfrm>
            <a:off x="7214886" y="5338653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1570D4-7143-7D34-DABF-D63180EADDE4}"/>
              </a:ext>
            </a:extLst>
          </p:cNvPr>
          <p:cNvSpPr txBox="1"/>
          <p:nvPr/>
        </p:nvSpPr>
        <p:spPr>
          <a:xfrm>
            <a:off x="7357085" y="5016330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569098-80BD-AA72-DCB7-715DB4BAF4BF}"/>
              </a:ext>
            </a:extLst>
          </p:cNvPr>
          <p:cNvSpPr txBox="1"/>
          <p:nvPr/>
        </p:nvSpPr>
        <p:spPr>
          <a:xfrm>
            <a:off x="7509485" y="5168730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17542D-AE7D-0E2D-B29D-1A585818BB1D}"/>
              </a:ext>
            </a:extLst>
          </p:cNvPr>
          <p:cNvSpPr txBox="1"/>
          <p:nvPr/>
        </p:nvSpPr>
        <p:spPr>
          <a:xfrm>
            <a:off x="7357085" y="4919132"/>
            <a:ext cx="95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“”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B08F29-D1AE-F1B6-20E8-69DFDF182BEB}"/>
              </a:ext>
            </a:extLst>
          </p:cNvPr>
          <p:cNvSpPr txBox="1"/>
          <p:nvPr/>
        </p:nvSpPr>
        <p:spPr>
          <a:xfrm>
            <a:off x="6822429" y="5421807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BFF99C6-AFE1-BF13-407D-6229FE42D356}"/>
              </a:ext>
            </a:extLst>
          </p:cNvPr>
          <p:cNvSpPr txBox="1"/>
          <p:nvPr/>
        </p:nvSpPr>
        <p:spPr>
          <a:xfrm>
            <a:off x="6813196" y="4862920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97A7430D-6C49-2F50-0119-EB0DD9EAC187}"/>
              </a:ext>
            </a:extLst>
          </p:cNvPr>
          <p:cNvSpPr txBox="1">
            <a:spLocks/>
          </p:cNvSpPr>
          <p:nvPr/>
        </p:nvSpPr>
        <p:spPr>
          <a:xfrm>
            <a:off x="706505" y="331562"/>
            <a:ext cx="7886700" cy="132556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You are marked out of 16 marks for AO6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62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685C-FC0B-496A-B639-FE39E3166D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2800" dirty="0"/>
              <a:t>Choosing vocabulary carefully is one key different between an ordinary writer and a wonderful writer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34B3E-B389-4B4C-82E6-4FA2EC72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1805061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GB" dirty="0"/>
              <a:t>The ghost’s scream was </a:t>
            </a:r>
            <a:r>
              <a:rPr lang="en-GB" dirty="0">
                <a:solidFill>
                  <a:srgbClr val="FF0000"/>
                </a:solidFill>
              </a:rPr>
              <a:t>noisy, scary and evil.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CD68D9-8FD3-43DD-AA1D-A66AC877C2DB}"/>
              </a:ext>
            </a:extLst>
          </p:cNvPr>
          <p:cNvSpPr txBox="1">
            <a:spLocks/>
          </p:cNvSpPr>
          <p:nvPr/>
        </p:nvSpPr>
        <p:spPr>
          <a:xfrm>
            <a:off x="3439845" y="1825625"/>
            <a:ext cx="2159099" cy="435133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ghost’s scream was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screeching,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spine-chilling and demonic.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D4B30CB-73A0-46DB-A480-D3F3CEAA6818}"/>
              </a:ext>
            </a:extLst>
          </p:cNvPr>
          <p:cNvSpPr/>
          <p:nvPr/>
        </p:nvSpPr>
        <p:spPr>
          <a:xfrm>
            <a:off x="2433711" y="3277772"/>
            <a:ext cx="1111347" cy="1097280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Ghost, Spooky, Cheeky, Ghostly, White">
            <a:extLst>
              <a:ext uri="{FF2B5EF4-FFF2-40B4-BE49-F238E27FC236}">
                <a16:creationId xmlns:a16="http://schemas.microsoft.com/office/drawing/2014/main" id="{2C20E2F0-D805-423C-93C4-87550209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72" y="2827959"/>
            <a:ext cx="4840752" cy="380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13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6FDDDE6-3823-4094-800D-1B2CECF0A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8"/>
          <a:stretch/>
        </p:blipFill>
        <p:spPr>
          <a:xfrm>
            <a:off x="464589" y="1461154"/>
            <a:ext cx="8214822" cy="4619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78A71-ECFF-47CE-B4EC-47BF4E061938}"/>
              </a:ext>
            </a:extLst>
          </p:cNvPr>
          <p:cNvSpPr txBox="1"/>
          <p:nvPr/>
        </p:nvSpPr>
        <p:spPr>
          <a:xfrm>
            <a:off x="1340867" y="1500192"/>
            <a:ext cx="6947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travelled to the other side of the island on a bus that seemed quite old and the journey was bumpy, but we got there eventually.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4CA808-F020-411B-A76C-015F07E7F395}"/>
              </a:ext>
            </a:extLst>
          </p:cNvPr>
          <p:cNvSpPr/>
          <p:nvPr/>
        </p:nvSpPr>
        <p:spPr>
          <a:xfrm>
            <a:off x="1672942" y="1536569"/>
            <a:ext cx="1047226" cy="363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19AD3F-7883-4512-BFAE-645EA82C5A82}"/>
              </a:ext>
            </a:extLst>
          </p:cNvPr>
          <p:cNvSpPr/>
          <p:nvPr/>
        </p:nvSpPr>
        <p:spPr>
          <a:xfrm>
            <a:off x="4524259" y="1578003"/>
            <a:ext cx="944743" cy="2758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746598-E724-473F-B454-127B842E0672}"/>
              </a:ext>
            </a:extLst>
          </p:cNvPr>
          <p:cNvSpPr/>
          <p:nvPr/>
        </p:nvSpPr>
        <p:spPr>
          <a:xfrm>
            <a:off x="1340867" y="1764063"/>
            <a:ext cx="1047226" cy="363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D469B4-AB9B-4E55-8D43-7FC0442D356D}"/>
              </a:ext>
            </a:extLst>
          </p:cNvPr>
          <p:cNvSpPr/>
          <p:nvPr/>
        </p:nvSpPr>
        <p:spPr>
          <a:xfrm>
            <a:off x="3556270" y="1767489"/>
            <a:ext cx="1047226" cy="363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114B-9517-4A6F-8179-325B6EED32B2}"/>
              </a:ext>
            </a:extLst>
          </p:cNvPr>
          <p:cNvSpPr txBox="1"/>
          <p:nvPr/>
        </p:nvSpPr>
        <p:spPr>
          <a:xfrm>
            <a:off x="5519773" y="1222362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antiquated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1E6C5-07E8-486B-AC36-37E7CEB07DF8}"/>
              </a:ext>
            </a:extLst>
          </p:cNvPr>
          <p:cNvSpPr txBox="1"/>
          <p:nvPr/>
        </p:nvSpPr>
        <p:spPr>
          <a:xfrm>
            <a:off x="678575" y="2051900"/>
            <a:ext cx="125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old-fashioned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5B409-80F9-476D-BF4C-1F5E05048AD9}"/>
              </a:ext>
            </a:extLst>
          </p:cNvPr>
          <p:cNvSpPr txBox="1"/>
          <p:nvPr/>
        </p:nvSpPr>
        <p:spPr>
          <a:xfrm>
            <a:off x="3946124" y="2121396"/>
            <a:ext cx="204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uncomfortable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852CC6-87E2-431B-BD59-A0B32DB82B73}"/>
              </a:ext>
            </a:extLst>
          </p:cNvPr>
          <p:cNvSpPr txBox="1"/>
          <p:nvPr/>
        </p:nvSpPr>
        <p:spPr>
          <a:xfrm rot="10207165">
            <a:off x="4443804" y="1107908"/>
            <a:ext cx="34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20AC1-B1BA-4BBF-93C7-749313C41FA4}"/>
              </a:ext>
            </a:extLst>
          </p:cNvPr>
          <p:cNvSpPr txBox="1"/>
          <p:nvPr/>
        </p:nvSpPr>
        <p:spPr>
          <a:xfrm>
            <a:off x="1930326" y="1176520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hastened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514EB7-56F7-4CAD-8213-F2E75EA2EC4F}"/>
              </a:ext>
            </a:extLst>
          </p:cNvPr>
          <p:cNvSpPr txBox="1"/>
          <p:nvPr/>
        </p:nvSpPr>
        <p:spPr>
          <a:xfrm>
            <a:off x="4152351" y="914117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5F33D3-B9E6-44B6-87A4-00E8CD40FF33}"/>
              </a:ext>
            </a:extLst>
          </p:cNvPr>
          <p:cNvSpPr txBox="1"/>
          <p:nvPr/>
        </p:nvSpPr>
        <p:spPr>
          <a:xfrm>
            <a:off x="1317003" y="3213111"/>
            <a:ext cx="6947555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7030A0"/>
                </a:solidFill>
                <a:latin typeface="Calibri" panose="020F0502020204030204"/>
              </a:rPr>
              <a:t>Go back to your story from the previous lesson.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vocabulary lists provided to make changes 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adjectives</a:t>
            </a:r>
          </a:p>
        </p:txBody>
      </p:sp>
      <p:pic>
        <p:nvPicPr>
          <p:cNvPr id="27" name="Picture 26" descr="A close up of a knife&#10;&#10;Description automatically generated">
            <a:extLst>
              <a:ext uri="{FF2B5EF4-FFF2-40B4-BE49-F238E27FC236}">
                <a16:creationId xmlns:a16="http://schemas.microsoft.com/office/drawing/2014/main" id="{61FECC81-53AF-4CF1-9AF1-FF8B486A8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30" y="5069001"/>
            <a:ext cx="1630984" cy="15188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4388952-504A-44F5-BD41-445B6EC5F84F}"/>
              </a:ext>
            </a:extLst>
          </p:cNvPr>
          <p:cNvSpPr txBox="1"/>
          <p:nvPr/>
        </p:nvSpPr>
        <p:spPr>
          <a:xfrm>
            <a:off x="464589" y="149290"/>
            <a:ext cx="821482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for a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 upgrade!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7E8E61-DA7B-47E8-898D-F4D8BE5CF57F}"/>
              </a:ext>
            </a:extLst>
          </p:cNvPr>
          <p:cNvSpPr txBox="1"/>
          <p:nvPr/>
        </p:nvSpPr>
        <p:spPr>
          <a:xfrm rot="10207165">
            <a:off x="5682898" y="1493145"/>
            <a:ext cx="34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67308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7CC0-D1D1-43A4-8877-FA4444B7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67" y="365126"/>
            <a:ext cx="8391378" cy="699745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2000" dirty="0"/>
              <a:t>Here are just some of the synonyms you could use for the common words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88DDB9-CBFF-4E7B-B79C-73117622B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47664"/>
              </p:ext>
            </p:extLst>
          </p:nvPr>
        </p:nvGraphicFramePr>
        <p:xfrm>
          <a:off x="403567" y="1328989"/>
          <a:ext cx="4117144" cy="123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239">
                  <a:extLst>
                    <a:ext uri="{9D8B030D-6E8A-4147-A177-3AD203B41FA5}">
                      <a16:colId xmlns:a16="http://schemas.microsoft.com/office/drawing/2014/main" val="1043990142"/>
                    </a:ext>
                  </a:extLst>
                </a:gridCol>
                <a:gridCol w="1111873">
                  <a:extLst>
                    <a:ext uri="{9D8B030D-6E8A-4147-A177-3AD203B41FA5}">
                      <a16:colId xmlns:a16="http://schemas.microsoft.com/office/drawing/2014/main" val="271246124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04078852"/>
                    </a:ext>
                  </a:extLst>
                </a:gridCol>
                <a:gridCol w="1125413">
                  <a:extLst>
                    <a:ext uri="{9D8B030D-6E8A-4147-A177-3AD203B41FA5}">
                      <a16:colId xmlns:a16="http://schemas.microsoft.com/office/drawing/2014/main" val="3207592081"/>
                    </a:ext>
                  </a:extLst>
                </a:gridCol>
              </a:tblGrid>
              <a:tr h="308415"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Admirable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Tremendous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Fantastic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19413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Exceptional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Marvellous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Wonderful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811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Magnificent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Outstanding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Splendid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0110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Superb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Laudable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Praiseworthy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547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4FFFF18-F486-437C-8CC4-B608C14EB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89506"/>
              </p:ext>
            </p:extLst>
          </p:nvPr>
        </p:nvGraphicFramePr>
        <p:xfrm>
          <a:off x="403567" y="2775353"/>
          <a:ext cx="4117144" cy="123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239">
                  <a:extLst>
                    <a:ext uri="{9D8B030D-6E8A-4147-A177-3AD203B41FA5}">
                      <a16:colId xmlns:a16="http://schemas.microsoft.com/office/drawing/2014/main" val="1043990142"/>
                    </a:ext>
                  </a:extLst>
                </a:gridCol>
                <a:gridCol w="1111873">
                  <a:extLst>
                    <a:ext uri="{9D8B030D-6E8A-4147-A177-3AD203B41FA5}">
                      <a16:colId xmlns:a16="http://schemas.microsoft.com/office/drawing/2014/main" val="271246124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04078852"/>
                    </a:ext>
                  </a:extLst>
                </a:gridCol>
                <a:gridCol w="1125413">
                  <a:extLst>
                    <a:ext uri="{9D8B030D-6E8A-4147-A177-3AD203B41FA5}">
                      <a16:colId xmlns:a16="http://schemas.microsoft.com/office/drawing/2014/main" val="3207592081"/>
                    </a:ext>
                  </a:extLst>
                </a:gridCol>
              </a:tblGrid>
              <a:tr h="308415"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Terrible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Miserable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19413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Unfavourable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Deplorable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Woeful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811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Inept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Atrocious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Appalling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0110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Abysmal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Chronic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Awful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54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533FB0-5E7B-40FC-B975-78885BA79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45861"/>
              </p:ext>
            </p:extLst>
          </p:nvPr>
        </p:nvGraphicFramePr>
        <p:xfrm>
          <a:off x="4677801" y="1328989"/>
          <a:ext cx="4117144" cy="123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239">
                  <a:extLst>
                    <a:ext uri="{9D8B030D-6E8A-4147-A177-3AD203B41FA5}">
                      <a16:colId xmlns:a16="http://schemas.microsoft.com/office/drawing/2014/main" val="1043990142"/>
                    </a:ext>
                  </a:extLst>
                </a:gridCol>
                <a:gridCol w="1111873">
                  <a:extLst>
                    <a:ext uri="{9D8B030D-6E8A-4147-A177-3AD203B41FA5}">
                      <a16:colId xmlns:a16="http://schemas.microsoft.com/office/drawing/2014/main" val="271246124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04078852"/>
                    </a:ext>
                  </a:extLst>
                </a:gridCol>
                <a:gridCol w="1125413">
                  <a:extLst>
                    <a:ext uri="{9D8B030D-6E8A-4147-A177-3AD203B41FA5}">
                      <a16:colId xmlns:a16="http://schemas.microsoft.com/office/drawing/2014/main" val="3207592081"/>
                    </a:ext>
                  </a:extLst>
                </a:gridCol>
              </a:tblGrid>
              <a:tr h="308415"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Pleasant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Enjoyable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Pleasurable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19413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Agreeable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Delightful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Charming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811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Inviting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Courteous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Welcoming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0110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Commendable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Gracious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Genial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547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C55A3C-CF95-4F07-9323-2C2E394CD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546255"/>
              </p:ext>
            </p:extLst>
          </p:nvPr>
        </p:nvGraphicFramePr>
        <p:xfrm>
          <a:off x="4677801" y="2826767"/>
          <a:ext cx="4117144" cy="123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239">
                  <a:extLst>
                    <a:ext uri="{9D8B030D-6E8A-4147-A177-3AD203B41FA5}">
                      <a16:colId xmlns:a16="http://schemas.microsoft.com/office/drawing/2014/main" val="1043990142"/>
                    </a:ext>
                  </a:extLst>
                </a:gridCol>
                <a:gridCol w="1111873">
                  <a:extLst>
                    <a:ext uri="{9D8B030D-6E8A-4147-A177-3AD203B41FA5}">
                      <a16:colId xmlns:a16="http://schemas.microsoft.com/office/drawing/2014/main" val="271246124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04078852"/>
                    </a:ext>
                  </a:extLst>
                </a:gridCol>
                <a:gridCol w="1125413">
                  <a:extLst>
                    <a:ext uri="{9D8B030D-6E8A-4147-A177-3AD203B41FA5}">
                      <a16:colId xmlns:a16="http://schemas.microsoft.com/office/drawing/2014/main" val="3207592081"/>
                    </a:ext>
                  </a:extLst>
                </a:gridCol>
              </a:tblGrid>
              <a:tr h="308415"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Happy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Cheerful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Ecstatic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Upbeat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19413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Joyous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Joyful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Thrilled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811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Pleased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Jubilant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Elated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0110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Merry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Overjoyed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Gleeful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547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75CEB51-8FBF-4883-94D1-B1B889E78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51978"/>
              </p:ext>
            </p:extLst>
          </p:nvPr>
        </p:nvGraphicFramePr>
        <p:xfrm>
          <a:off x="4677801" y="4196816"/>
          <a:ext cx="4117144" cy="123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239">
                  <a:extLst>
                    <a:ext uri="{9D8B030D-6E8A-4147-A177-3AD203B41FA5}">
                      <a16:colId xmlns:a16="http://schemas.microsoft.com/office/drawing/2014/main" val="1043990142"/>
                    </a:ext>
                  </a:extLst>
                </a:gridCol>
                <a:gridCol w="1111873">
                  <a:extLst>
                    <a:ext uri="{9D8B030D-6E8A-4147-A177-3AD203B41FA5}">
                      <a16:colId xmlns:a16="http://schemas.microsoft.com/office/drawing/2014/main" val="271246124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04078852"/>
                    </a:ext>
                  </a:extLst>
                </a:gridCol>
                <a:gridCol w="1125413">
                  <a:extLst>
                    <a:ext uri="{9D8B030D-6E8A-4147-A177-3AD203B41FA5}">
                      <a16:colId xmlns:a16="http://schemas.microsoft.com/office/drawing/2014/main" val="3207592081"/>
                    </a:ext>
                  </a:extLst>
                </a:gridCol>
              </a:tblGrid>
              <a:tr h="308415"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Bitter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Despairing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Disconsolate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19413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Pessimistic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Forlorn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Morose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811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Sorrowful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Melancholy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Gloomy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0110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Glum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Sombre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5474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2329D89B-B506-4ACC-9C98-47FAD38CF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410" y="5624340"/>
            <a:ext cx="1204947" cy="8350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53E0E7-2B0C-4538-CCB8-E5EA053E61B7}"/>
              </a:ext>
            </a:extLst>
          </p:cNvPr>
          <p:cNvSpPr/>
          <p:nvPr/>
        </p:nvSpPr>
        <p:spPr>
          <a:xfrm>
            <a:off x="3298786" y="5624340"/>
            <a:ext cx="4293538" cy="93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adjectives: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disgusting, sickening, repulsive, abominable, awful,  distasteful, gruesome, hateful, horrific, loathsome, nasty, objectionable, obnoxious, odious, outrageous, repugnant,     scandalous, shocking, vile, vulgar, foul, gross,    nauseating, revolting, stinking, detestable, frightful,     ghastly, hideous, horrid, lousy, monstrous, offensive,  repellent, rotten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D504D-5FA1-0B80-E941-F59A23F02E6C}"/>
              </a:ext>
            </a:extLst>
          </p:cNvPr>
          <p:cNvSpPr/>
          <p:nvPr/>
        </p:nvSpPr>
        <p:spPr>
          <a:xfrm>
            <a:off x="403567" y="5624340"/>
            <a:ext cx="2710023" cy="93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adjectives: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broad, deep, heavy, narrow, shallow, short, thin, thick, wide, colossal, immense, vast, microscopic, tiny, gigantic, substantial, mammoth, extensive, bulky, booming, restricted, limited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B10EB-D091-C5F8-AE64-6A7F85AC7A71}"/>
              </a:ext>
            </a:extLst>
          </p:cNvPr>
          <p:cNvSpPr/>
          <p:nvPr/>
        </p:nvSpPr>
        <p:spPr>
          <a:xfrm>
            <a:off x="403567" y="4231731"/>
            <a:ext cx="411714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adjectives: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amazing, awesome, incredible, marvellous, stunning,    surprising, unbelievable, wonderful, delightful, fantastic, peaceful, pleasant, thrilling, joyful, alluring, appealing, charming, dazzling, elegant, exquisite, gorgeous, graceful, grand, handsome, magnificent, pleasing, splendid, superb, breath-taking, outstanding, sublime, admirable, exceptional</a:t>
            </a:r>
          </a:p>
        </p:txBody>
      </p:sp>
    </p:spTree>
    <p:extLst>
      <p:ext uri="{BB962C8B-B14F-4D97-AF65-F5344CB8AC3E}">
        <p14:creationId xmlns:p14="http://schemas.microsoft.com/office/powerpoint/2010/main" val="428896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E74215-0AB6-404C-99C2-7A9A48A1B986}"/>
              </a:ext>
            </a:extLst>
          </p:cNvPr>
          <p:cNvGraphicFramePr>
            <a:graphicFrameLocks noGrp="1"/>
          </p:cNvGraphicFramePr>
          <p:nvPr/>
        </p:nvGraphicFramePr>
        <p:xfrm>
          <a:off x="147961" y="53340"/>
          <a:ext cx="1405631" cy="6751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0109">
                  <a:extLst>
                    <a:ext uri="{9D8B030D-6E8A-4147-A177-3AD203B41FA5}">
                      <a16:colId xmlns:a16="http://schemas.microsoft.com/office/drawing/2014/main" val="2789573261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1371581730"/>
                    </a:ext>
                  </a:extLst>
                </a:gridCol>
              </a:tblGrid>
              <a:tr h="12760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Synonyms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26887"/>
                  </a:ext>
                </a:extLst>
              </a:tr>
              <a:tr h="550622">
                <a:tc>
                  <a:txBody>
                    <a:bodyPr/>
                    <a:lstStyle/>
                    <a:p>
                      <a:r>
                        <a:rPr lang="en-GB" sz="900" dirty="0"/>
                        <a:t>Dark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Sombre</a:t>
                      </a:r>
                    </a:p>
                    <a:p>
                      <a:r>
                        <a:rPr lang="en-GB" sz="800" dirty="0"/>
                        <a:t>Shadowy</a:t>
                      </a:r>
                    </a:p>
                    <a:p>
                      <a:r>
                        <a:rPr lang="en-GB" sz="800" dirty="0"/>
                        <a:t>Murky</a:t>
                      </a:r>
                    </a:p>
                    <a:p>
                      <a:r>
                        <a:rPr lang="en-GB" sz="800" dirty="0"/>
                        <a:t>Shady</a:t>
                      </a:r>
                    </a:p>
                    <a:p>
                      <a:r>
                        <a:rPr lang="en-GB" sz="800" dirty="0"/>
                        <a:t>Dingy</a:t>
                      </a:r>
                    </a:p>
                    <a:p>
                      <a:r>
                        <a:rPr lang="en-GB" sz="800" dirty="0"/>
                        <a:t>Dusky</a:t>
                      </a:r>
                    </a:p>
                    <a:p>
                      <a:r>
                        <a:rPr lang="en-GB" sz="800" dirty="0"/>
                        <a:t>Unlit</a:t>
                      </a:r>
                    </a:p>
                    <a:p>
                      <a:r>
                        <a:rPr lang="en-GB" sz="800" dirty="0"/>
                        <a:t>Pitch-black</a:t>
                      </a:r>
                    </a:p>
                    <a:p>
                      <a:r>
                        <a:rPr lang="en-GB" sz="800" dirty="0"/>
                        <a:t>Poorly lit</a:t>
                      </a:r>
                    </a:p>
                    <a:p>
                      <a:r>
                        <a:rPr lang="en-GB" sz="800" dirty="0"/>
                        <a:t>Sunless</a:t>
                      </a:r>
                    </a:p>
                    <a:p>
                      <a:r>
                        <a:rPr lang="en-GB" sz="800" dirty="0"/>
                        <a:t>Unilluminated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55246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Large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Huge</a:t>
                      </a:r>
                    </a:p>
                    <a:p>
                      <a:r>
                        <a:rPr lang="en-GB" sz="800" dirty="0"/>
                        <a:t>Vast</a:t>
                      </a:r>
                    </a:p>
                    <a:p>
                      <a:r>
                        <a:rPr lang="en-GB" sz="800" dirty="0"/>
                        <a:t>Enormous</a:t>
                      </a:r>
                    </a:p>
                    <a:p>
                      <a:r>
                        <a:rPr lang="en-GB" sz="800" dirty="0"/>
                        <a:t>Immense</a:t>
                      </a:r>
                    </a:p>
                    <a:p>
                      <a:r>
                        <a:rPr lang="en-GB" sz="800" dirty="0"/>
                        <a:t>Gigantic</a:t>
                      </a:r>
                    </a:p>
                    <a:p>
                      <a:r>
                        <a:rPr lang="en-GB" sz="800" dirty="0"/>
                        <a:t>Monumental</a:t>
                      </a:r>
                    </a:p>
                    <a:p>
                      <a:r>
                        <a:rPr lang="en-GB" sz="800" dirty="0"/>
                        <a:t>Colossal</a:t>
                      </a:r>
                    </a:p>
                    <a:p>
                      <a:r>
                        <a:rPr lang="en-GB" sz="800" dirty="0"/>
                        <a:t>Considerable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55402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Small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/>
                        <a:t>Miniature</a:t>
                      </a:r>
                    </a:p>
                    <a:p>
                      <a:r>
                        <a:rPr lang="it-IT" sz="800" dirty="0"/>
                        <a:t>Minuscule</a:t>
                      </a:r>
                    </a:p>
                    <a:p>
                      <a:r>
                        <a:rPr lang="it-IT" sz="800" dirty="0"/>
                        <a:t>Diminutive</a:t>
                      </a:r>
                    </a:p>
                    <a:p>
                      <a:r>
                        <a:rPr lang="it-IT" sz="800" dirty="0"/>
                        <a:t>Minute</a:t>
                      </a:r>
                    </a:p>
                    <a:p>
                      <a:r>
                        <a:rPr lang="it-IT" sz="800" dirty="0"/>
                        <a:t>Slight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27950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Quiet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Muted</a:t>
                      </a:r>
                    </a:p>
                    <a:p>
                      <a:r>
                        <a:rPr lang="en-GB" sz="800" dirty="0"/>
                        <a:t>Hushed</a:t>
                      </a:r>
                    </a:p>
                    <a:p>
                      <a:r>
                        <a:rPr lang="en-GB" sz="800" dirty="0"/>
                        <a:t>Faint</a:t>
                      </a:r>
                    </a:p>
                    <a:p>
                      <a:r>
                        <a:rPr lang="en-GB" sz="800" dirty="0"/>
                        <a:t>Stifled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07395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Alone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Solitary</a:t>
                      </a:r>
                    </a:p>
                    <a:p>
                      <a:r>
                        <a:rPr lang="en-US" sz="800" dirty="0"/>
                        <a:t>Isolated</a:t>
                      </a:r>
                    </a:p>
                    <a:p>
                      <a:r>
                        <a:rPr lang="en-US" sz="800" dirty="0"/>
                        <a:t>Abandoned</a:t>
                      </a:r>
                    </a:p>
                    <a:p>
                      <a:r>
                        <a:rPr lang="en-US" sz="800" dirty="0"/>
                        <a:t>Detached</a:t>
                      </a:r>
                    </a:p>
                    <a:p>
                      <a:r>
                        <a:rPr lang="en-US" sz="800" dirty="0"/>
                        <a:t>Lonely</a:t>
                      </a:r>
                    </a:p>
                    <a:p>
                      <a:r>
                        <a:rPr lang="en-US" sz="800" dirty="0"/>
                        <a:t>Desolate</a:t>
                      </a:r>
                    </a:p>
                    <a:p>
                      <a:r>
                        <a:rPr lang="en-US" sz="800" dirty="0"/>
                        <a:t>Forsaken</a:t>
                      </a:r>
                    </a:p>
                    <a:p>
                      <a:r>
                        <a:rPr lang="en-US" sz="800" dirty="0"/>
                        <a:t>Forlorn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43672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Scary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Frightening</a:t>
                      </a:r>
                    </a:p>
                    <a:p>
                      <a:r>
                        <a:rPr lang="en-GB" sz="800" dirty="0"/>
                        <a:t>Alarming</a:t>
                      </a:r>
                    </a:p>
                    <a:p>
                      <a:r>
                        <a:rPr lang="en-GB" sz="800" dirty="0"/>
                        <a:t>Terrifying</a:t>
                      </a:r>
                    </a:p>
                    <a:p>
                      <a:r>
                        <a:rPr lang="en-GB" sz="800" dirty="0"/>
                        <a:t>Shocking</a:t>
                      </a:r>
                    </a:p>
                    <a:p>
                      <a:r>
                        <a:rPr lang="en-GB" sz="800" dirty="0"/>
                        <a:t>Chilling</a:t>
                      </a:r>
                    </a:p>
                    <a:p>
                      <a:r>
                        <a:rPr lang="en-GB" sz="800" dirty="0"/>
                        <a:t>Horrifying</a:t>
                      </a:r>
                    </a:p>
                    <a:p>
                      <a:r>
                        <a:rPr lang="en-GB" sz="800" dirty="0"/>
                        <a:t>Intimidating</a:t>
                      </a:r>
                    </a:p>
                    <a:p>
                      <a:r>
                        <a:rPr lang="en-GB" sz="800" dirty="0"/>
                        <a:t>Horrendous</a:t>
                      </a:r>
                    </a:p>
                    <a:p>
                      <a:r>
                        <a:rPr lang="en-GB" sz="800" dirty="0"/>
                        <a:t>Unnerving</a:t>
                      </a:r>
                    </a:p>
                    <a:p>
                      <a:r>
                        <a:rPr lang="en-GB" sz="800" dirty="0"/>
                        <a:t>Hair-raising</a:t>
                      </a:r>
                    </a:p>
                    <a:p>
                      <a:r>
                        <a:rPr lang="en-GB" sz="800" dirty="0"/>
                        <a:t>Spine-chilling</a:t>
                      </a:r>
                    </a:p>
                    <a:p>
                      <a:r>
                        <a:rPr lang="en-GB" sz="800" dirty="0"/>
                        <a:t>Bloodcurdling</a:t>
                      </a:r>
                    </a:p>
                    <a:p>
                      <a:r>
                        <a:rPr lang="en-GB" sz="800" dirty="0"/>
                        <a:t>Macabre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949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245C4A-AC9E-4595-B7EE-EAEB379F19FC}"/>
              </a:ext>
            </a:extLst>
          </p:cNvPr>
          <p:cNvGraphicFramePr>
            <a:graphicFrameLocks noGrp="1"/>
          </p:cNvGraphicFramePr>
          <p:nvPr/>
        </p:nvGraphicFramePr>
        <p:xfrm>
          <a:off x="1640889" y="53340"/>
          <a:ext cx="1599461" cy="6751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98712">
                  <a:extLst>
                    <a:ext uri="{9D8B030D-6E8A-4147-A177-3AD203B41FA5}">
                      <a16:colId xmlns:a16="http://schemas.microsoft.com/office/drawing/2014/main" val="2789573261"/>
                    </a:ext>
                  </a:extLst>
                </a:gridCol>
                <a:gridCol w="900749">
                  <a:extLst>
                    <a:ext uri="{9D8B030D-6E8A-4147-A177-3AD203B41FA5}">
                      <a16:colId xmlns:a16="http://schemas.microsoft.com/office/drawing/2014/main" val="1371581730"/>
                    </a:ext>
                  </a:extLst>
                </a:gridCol>
              </a:tblGrid>
              <a:tr h="12760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Synonyms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26887"/>
                  </a:ext>
                </a:extLst>
              </a:tr>
              <a:tr h="550622">
                <a:tc>
                  <a:txBody>
                    <a:bodyPr/>
                    <a:lstStyle/>
                    <a:p>
                      <a:r>
                        <a:rPr lang="en-GB" sz="900" dirty="0"/>
                        <a:t>Angry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Furious</a:t>
                      </a:r>
                    </a:p>
                    <a:p>
                      <a:r>
                        <a:rPr lang="en-US" sz="800" dirty="0"/>
                        <a:t>Raging</a:t>
                      </a:r>
                    </a:p>
                    <a:p>
                      <a:r>
                        <a:rPr lang="en-US" sz="800" dirty="0"/>
                        <a:t>Provoked</a:t>
                      </a:r>
                    </a:p>
                    <a:p>
                      <a:r>
                        <a:rPr lang="en-US" sz="800" dirty="0"/>
                        <a:t>Outraged</a:t>
                      </a:r>
                    </a:p>
                    <a:p>
                      <a:r>
                        <a:rPr lang="en-US" sz="800" dirty="0"/>
                        <a:t>Raving</a:t>
                      </a:r>
                    </a:p>
                    <a:p>
                      <a:r>
                        <a:rPr lang="en-US" sz="800" dirty="0"/>
                        <a:t>Infuriated</a:t>
                      </a:r>
                    </a:p>
                    <a:p>
                      <a:r>
                        <a:rPr lang="en-US" sz="800" dirty="0"/>
                        <a:t>Incensed</a:t>
                      </a:r>
                    </a:p>
                    <a:p>
                      <a:r>
                        <a:rPr lang="en-US" sz="800" dirty="0"/>
                        <a:t>Enraged</a:t>
                      </a:r>
                    </a:p>
                    <a:p>
                      <a:r>
                        <a:rPr lang="en-US" sz="800" dirty="0"/>
                        <a:t>Resentful</a:t>
                      </a:r>
                    </a:p>
                    <a:p>
                      <a:r>
                        <a:rPr lang="en-US" sz="800" dirty="0"/>
                        <a:t>Irate</a:t>
                      </a:r>
                    </a:p>
                    <a:p>
                      <a:r>
                        <a:rPr lang="en-US" sz="800" dirty="0"/>
                        <a:t>Wrathful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55246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Sad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Grieved</a:t>
                      </a:r>
                    </a:p>
                    <a:p>
                      <a:r>
                        <a:rPr lang="en-US" sz="800" dirty="0"/>
                        <a:t>Dismal</a:t>
                      </a:r>
                    </a:p>
                    <a:p>
                      <a:r>
                        <a:rPr lang="en-US" sz="800" dirty="0"/>
                        <a:t>Melancholy</a:t>
                      </a:r>
                    </a:p>
                    <a:p>
                      <a:r>
                        <a:rPr lang="en-US" sz="800" dirty="0"/>
                        <a:t>Sombre</a:t>
                      </a:r>
                    </a:p>
                    <a:p>
                      <a:r>
                        <a:rPr lang="en-US" sz="800" dirty="0"/>
                        <a:t>Glum</a:t>
                      </a:r>
                    </a:p>
                    <a:p>
                      <a:r>
                        <a:rPr lang="en-US" sz="800" dirty="0"/>
                        <a:t>Mournful</a:t>
                      </a:r>
                    </a:p>
                    <a:p>
                      <a:r>
                        <a:rPr lang="en-US" sz="800" dirty="0"/>
                        <a:t>Dejected</a:t>
                      </a:r>
                    </a:p>
                    <a:p>
                      <a:r>
                        <a:rPr lang="en-US" sz="800" dirty="0"/>
                        <a:t>Downcast</a:t>
                      </a:r>
                    </a:p>
                    <a:p>
                      <a:r>
                        <a:rPr lang="en-US" sz="800" dirty="0"/>
                        <a:t>Tearful</a:t>
                      </a:r>
                    </a:p>
                    <a:p>
                      <a:r>
                        <a:rPr lang="en-US" sz="800" dirty="0"/>
                        <a:t>Disconsolate</a:t>
                      </a:r>
                    </a:p>
                    <a:p>
                      <a:r>
                        <a:rPr lang="en-US" sz="800" dirty="0"/>
                        <a:t>Doleful</a:t>
                      </a:r>
                    </a:p>
                    <a:p>
                      <a:r>
                        <a:rPr lang="en-US" sz="800" dirty="0"/>
                        <a:t>Low-spirited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55402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Anxious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Uneasy</a:t>
                      </a:r>
                    </a:p>
                    <a:p>
                      <a:r>
                        <a:rPr lang="en-US" sz="800" dirty="0"/>
                        <a:t>Concerned</a:t>
                      </a:r>
                    </a:p>
                    <a:p>
                      <a:r>
                        <a:rPr lang="en-US" sz="800" dirty="0"/>
                        <a:t>Troubled</a:t>
                      </a:r>
                    </a:p>
                    <a:p>
                      <a:r>
                        <a:rPr lang="en-US" sz="800" dirty="0"/>
                        <a:t>Disturbed</a:t>
                      </a:r>
                    </a:p>
                    <a:p>
                      <a:r>
                        <a:rPr lang="en-US" sz="800" dirty="0"/>
                        <a:t>Distressed</a:t>
                      </a:r>
                    </a:p>
                    <a:p>
                      <a:r>
                        <a:rPr lang="en-US" sz="800" dirty="0"/>
                        <a:t>Uncomfortable</a:t>
                      </a:r>
                    </a:p>
                    <a:p>
                      <a:r>
                        <a:rPr lang="en-US" sz="800" dirty="0"/>
                        <a:t>Unsettled</a:t>
                      </a:r>
                    </a:p>
                    <a:p>
                      <a:r>
                        <a:rPr lang="en-US" sz="800" dirty="0"/>
                        <a:t>Agitated</a:t>
                      </a:r>
                    </a:p>
                    <a:p>
                      <a:r>
                        <a:rPr lang="en-US" sz="800" dirty="0"/>
                        <a:t>Apprehensive</a:t>
                      </a:r>
                    </a:p>
                    <a:p>
                      <a:r>
                        <a:rPr lang="en-US" sz="800" dirty="0"/>
                        <a:t>Jittery</a:t>
                      </a:r>
                    </a:p>
                    <a:p>
                      <a:r>
                        <a:rPr lang="en-US" sz="800" dirty="0"/>
                        <a:t>Perturbed</a:t>
                      </a:r>
                    </a:p>
                    <a:p>
                      <a:r>
                        <a:rPr lang="en-US" sz="800" dirty="0"/>
                        <a:t>Fretful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27950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Hateful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Malicious</a:t>
                      </a:r>
                    </a:p>
                    <a:p>
                      <a:r>
                        <a:rPr lang="en-US" sz="800" dirty="0"/>
                        <a:t>Malevolent</a:t>
                      </a:r>
                    </a:p>
                    <a:p>
                      <a:r>
                        <a:rPr lang="en-US" sz="800" dirty="0"/>
                        <a:t>Spiteful</a:t>
                      </a:r>
                    </a:p>
                    <a:p>
                      <a:r>
                        <a:rPr lang="en-US" sz="800" dirty="0"/>
                        <a:t>Vicious</a:t>
                      </a:r>
                    </a:p>
                    <a:p>
                      <a:r>
                        <a:rPr lang="en-US" sz="800" dirty="0"/>
                        <a:t>Evil-minded</a:t>
                      </a:r>
                    </a:p>
                    <a:p>
                      <a:r>
                        <a:rPr lang="en-US" sz="800" dirty="0"/>
                        <a:t>Ill-natured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07395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Suspicious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Distrustful</a:t>
                      </a:r>
                    </a:p>
                    <a:p>
                      <a:r>
                        <a:rPr lang="en-US" sz="800" dirty="0"/>
                        <a:t>Suspecting</a:t>
                      </a:r>
                    </a:p>
                    <a:p>
                      <a:r>
                        <a:rPr lang="en-US" sz="800" dirty="0"/>
                        <a:t>Sceptical</a:t>
                      </a:r>
                    </a:p>
                    <a:p>
                      <a:r>
                        <a:rPr lang="en-US" sz="800" dirty="0"/>
                        <a:t>Doubtful</a:t>
                      </a:r>
                    </a:p>
                    <a:p>
                      <a:r>
                        <a:rPr lang="en-US" sz="800" dirty="0"/>
                        <a:t>Unbelieving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43672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Curious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Inquisitive</a:t>
                      </a:r>
                    </a:p>
                    <a:p>
                      <a:r>
                        <a:rPr lang="en-GB" sz="800" dirty="0"/>
                        <a:t>Inquiring</a:t>
                      </a:r>
                    </a:p>
                    <a:p>
                      <a:r>
                        <a:rPr lang="en-GB" sz="800" dirty="0"/>
                        <a:t>Prying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949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2F21C2-0829-4AC5-B000-AF09B1DCAB55}"/>
              </a:ext>
            </a:extLst>
          </p:cNvPr>
          <p:cNvGraphicFramePr>
            <a:graphicFrameLocks noGrp="1"/>
          </p:cNvGraphicFramePr>
          <p:nvPr/>
        </p:nvGraphicFramePr>
        <p:xfrm>
          <a:off x="3327647" y="53340"/>
          <a:ext cx="1741503" cy="672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27103">
                  <a:extLst>
                    <a:ext uri="{9D8B030D-6E8A-4147-A177-3AD203B41FA5}">
                      <a16:colId xmlns:a16="http://schemas.microsoft.com/office/drawing/2014/main" val="27895732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71581730"/>
                    </a:ext>
                  </a:extLst>
                </a:gridCol>
              </a:tblGrid>
              <a:tr h="12760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Synonyms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26887"/>
                  </a:ext>
                </a:extLst>
              </a:tr>
              <a:tr h="550622">
                <a:tc>
                  <a:txBody>
                    <a:bodyPr/>
                    <a:lstStyle/>
                    <a:p>
                      <a:r>
                        <a:rPr lang="en-GB" sz="900" dirty="0"/>
                        <a:t>Determined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Resolute</a:t>
                      </a:r>
                    </a:p>
                    <a:p>
                      <a:r>
                        <a:rPr lang="en-US" sz="750" dirty="0"/>
                        <a:t>Persistent</a:t>
                      </a:r>
                    </a:p>
                    <a:p>
                      <a:r>
                        <a:rPr lang="en-US" sz="750" dirty="0"/>
                        <a:t>Relentless</a:t>
                      </a:r>
                    </a:p>
                    <a:p>
                      <a:r>
                        <a:rPr lang="en-US" sz="750" dirty="0"/>
                        <a:t>Persevering</a:t>
                      </a:r>
                    </a:p>
                    <a:p>
                      <a:r>
                        <a:rPr lang="en-US" sz="750" dirty="0"/>
                        <a:t>Single-minded</a:t>
                      </a:r>
                    </a:p>
                    <a:p>
                      <a:r>
                        <a:rPr lang="en-US" sz="750" dirty="0"/>
                        <a:t>Purposeful</a:t>
                      </a:r>
                    </a:p>
                    <a:p>
                      <a:r>
                        <a:rPr lang="en-US" sz="750" dirty="0"/>
                        <a:t>Tenacious</a:t>
                      </a:r>
                    </a:p>
                    <a:p>
                      <a:r>
                        <a:rPr lang="en-US" sz="750" dirty="0"/>
                        <a:t>Strong-willed</a:t>
                      </a:r>
                    </a:p>
                    <a:p>
                      <a:r>
                        <a:rPr lang="en-US" sz="750" dirty="0"/>
                        <a:t>Steadfast</a:t>
                      </a:r>
                    </a:p>
                    <a:p>
                      <a:r>
                        <a:rPr lang="en-US" sz="750" dirty="0"/>
                        <a:t>Unwavering</a:t>
                      </a:r>
                    </a:p>
                    <a:p>
                      <a:r>
                        <a:rPr lang="en-US" sz="750" dirty="0"/>
                        <a:t>Unflinching</a:t>
                      </a:r>
                    </a:p>
                    <a:p>
                      <a:r>
                        <a:rPr lang="en-US" sz="750" dirty="0"/>
                        <a:t>Strong-minded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55246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Desperate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Last-ditch</a:t>
                      </a:r>
                    </a:p>
                    <a:p>
                      <a:r>
                        <a:rPr lang="en-US" sz="750" dirty="0"/>
                        <a:t>Last-resort</a:t>
                      </a:r>
                    </a:p>
                    <a:p>
                      <a:r>
                        <a:rPr lang="en-US" sz="750" dirty="0"/>
                        <a:t>Audacious</a:t>
                      </a:r>
                    </a:p>
                    <a:p>
                      <a:r>
                        <a:rPr lang="en-US" sz="750" dirty="0"/>
                        <a:t>Foolhardy</a:t>
                      </a:r>
                    </a:p>
                    <a:p>
                      <a:r>
                        <a:rPr lang="en-US" sz="750" dirty="0"/>
                        <a:t>Death-defying</a:t>
                      </a:r>
                      <a:endParaRPr lang="en-GB" sz="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55402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Moody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Ill-tempered</a:t>
                      </a:r>
                    </a:p>
                    <a:p>
                      <a:r>
                        <a:rPr lang="en-US" sz="750" dirty="0"/>
                        <a:t>Sullen</a:t>
                      </a:r>
                    </a:p>
                    <a:p>
                      <a:r>
                        <a:rPr lang="en-US" sz="750" dirty="0"/>
                        <a:t>Morose</a:t>
                      </a:r>
                    </a:p>
                    <a:p>
                      <a:r>
                        <a:rPr lang="en-US" sz="750" dirty="0"/>
                        <a:t>Sour</a:t>
                      </a:r>
                    </a:p>
                    <a:p>
                      <a:r>
                        <a:rPr lang="en-US" sz="750" dirty="0"/>
                        <a:t>Grouchy</a:t>
                      </a:r>
                    </a:p>
                    <a:p>
                      <a:r>
                        <a:rPr lang="en-US" sz="750" dirty="0"/>
                        <a:t>Crabby</a:t>
                      </a:r>
                    </a:p>
                    <a:p>
                      <a:r>
                        <a:rPr lang="en-US" sz="750" dirty="0"/>
                        <a:t>Saturnine</a:t>
                      </a:r>
                    </a:p>
                    <a:p>
                      <a:r>
                        <a:rPr lang="en-US" sz="750" dirty="0"/>
                        <a:t>Taciturn</a:t>
                      </a:r>
                      <a:endParaRPr lang="en-GB" sz="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899748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/>
                        <a:t>Antique</a:t>
                      </a:r>
                    </a:p>
                    <a:p>
                      <a:r>
                        <a:rPr lang="en-GB" sz="750" dirty="0"/>
                        <a:t>Ancient</a:t>
                      </a:r>
                    </a:p>
                    <a:p>
                      <a:r>
                        <a:rPr lang="en-GB" sz="750" dirty="0"/>
                        <a:t>Senescent</a:t>
                      </a:r>
                    </a:p>
                    <a:p>
                      <a:r>
                        <a:rPr lang="en-US" sz="750" dirty="0"/>
                        <a:t>Antiquated</a:t>
                      </a:r>
                    </a:p>
                    <a:p>
                      <a:r>
                        <a:rPr lang="en-US" sz="750" dirty="0"/>
                        <a:t>Decrepit</a:t>
                      </a:r>
                    </a:p>
                    <a:p>
                      <a:r>
                        <a:rPr lang="en-US" sz="750" dirty="0"/>
                        <a:t>Decayed</a:t>
                      </a:r>
                    </a:p>
                    <a:p>
                      <a:r>
                        <a:rPr lang="en-US" sz="750" dirty="0"/>
                        <a:t>Crumbling</a:t>
                      </a:r>
                    </a:p>
                    <a:p>
                      <a:r>
                        <a:rPr lang="en-US" sz="750" dirty="0"/>
                        <a:t>Disintegrating</a:t>
                      </a:r>
                    </a:p>
                    <a:p>
                      <a:r>
                        <a:rPr lang="en-US" sz="750" dirty="0"/>
                        <a:t>Worn-out</a:t>
                      </a:r>
                    </a:p>
                    <a:p>
                      <a:r>
                        <a:rPr lang="en-US" sz="750" dirty="0"/>
                        <a:t>Ramshackle</a:t>
                      </a:r>
                    </a:p>
                    <a:p>
                      <a:r>
                        <a:rPr lang="en-US" sz="750" dirty="0"/>
                        <a:t>Rickety</a:t>
                      </a:r>
                      <a:endParaRPr lang="en-GB" sz="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926305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Fancy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/>
                        <a:t>Elaborate</a:t>
                      </a:r>
                    </a:p>
                    <a:p>
                      <a:r>
                        <a:rPr lang="en-GB" sz="750" dirty="0"/>
                        <a:t>Ornate</a:t>
                      </a:r>
                    </a:p>
                    <a:p>
                      <a:r>
                        <a:rPr lang="en-GB" sz="750" dirty="0"/>
                        <a:t>Extravagant</a:t>
                      </a:r>
                    </a:p>
                    <a:p>
                      <a:r>
                        <a:rPr lang="en-GB" sz="750" dirty="0"/>
                        <a:t>Ornamented</a:t>
                      </a:r>
                    </a:p>
                    <a:p>
                      <a:r>
                        <a:rPr lang="en-GB" sz="750" dirty="0"/>
                        <a:t>Ostentatious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50433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r>
                        <a:rPr lang="en-GB" sz="900" dirty="0"/>
                        <a:t>Strange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/>
                        <a:t>Odd</a:t>
                      </a:r>
                    </a:p>
                    <a:p>
                      <a:r>
                        <a:rPr lang="en-GB" sz="750" dirty="0"/>
                        <a:t>Weird</a:t>
                      </a:r>
                    </a:p>
                    <a:p>
                      <a:r>
                        <a:rPr lang="en-GB" sz="750" dirty="0"/>
                        <a:t>Extraordinary</a:t>
                      </a:r>
                    </a:p>
                    <a:p>
                      <a:r>
                        <a:rPr lang="en-GB" sz="750" dirty="0"/>
                        <a:t>Abnormal</a:t>
                      </a:r>
                    </a:p>
                    <a:p>
                      <a:r>
                        <a:rPr lang="en-GB" sz="750" dirty="0"/>
                        <a:t>Peculiar</a:t>
                      </a:r>
                    </a:p>
                    <a:p>
                      <a:r>
                        <a:rPr lang="en-GB" sz="750" dirty="0"/>
                        <a:t>Eccentric</a:t>
                      </a:r>
                    </a:p>
                    <a:p>
                      <a:r>
                        <a:rPr lang="en-GB" sz="750" dirty="0"/>
                        <a:t>Perplexing</a:t>
                      </a:r>
                    </a:p>
                    <a:p>
                      <a:r>
                        <a:rPr lang="en-GB" sz="750" dirty="0"/>
                        <a:t>Mystifying</a:t>
                      </a:r>
                    </a:p>
                    <a:p>
                      <a:r>
                        <a:rPr lang="en-GB" sz="750" dirty="0"/>
                        <a:t>Astonishing</a:t>
                      </a:r>
                    </a:p>
                    <a:p>
                      <a:r>
                        <a:rPr lang="en-GB" sz="750" dirty="0"/>
                        <a:t>Bizarre</a:t>
                      </a:r>
                    </a:p>
                    <a:p>
                      <a:r>
                        <a:rPr lang="en-GB" sz="750" dirty="0"/>
                        <a:t>Unaccountable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595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ACE9D1-4811-47B5-9447-E629FC22B5B9}"/>
              </a:ext>
            </a:extLst>
          </p:cNvPr>
          <p:cNvGraphicFramePr>
            <a:graphicFrameLocks noGrp="1"/>
          </p:cNvGraphicFramePr>
          <p:nvPr/>
        </p:nvGraphicFramePr>
        <p:xfrm>
          <a:off x="5149049" y="53340"/>
          <a:ext cx="1741503" cy="18973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27103">
                  <a:extLst>
                    <a:ext uri="{9D8B030D-6E8A-4147-A177-3AD203B41FA5}">
                      <a16:colId xmlns:a16="http://schemas.microsoft.com/office/drawing/2014/main" val="27895732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71581730"/>
                    </a:ext>
                  </a:extLst>
                </a:gridCol>
              </a:tblGrid>
              <a:tr h="12760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Synonyms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26887"/>
                  </a:ext>
                </a:extLst>
              </a:tr>
              <a:tr h="550622">
                <a:tc>
                  <a:txBody>
                    <a:bodyPr/>
                    <a:lstStyle/>
                    <a:p>
                      <a:r>
                        <a:rPr lang="en-GB" sz="900" dirty="0"/>
                        <a:t>Ominous</a:t>
                      </a:r>
                      <a:br>
                        <a:rPr lang="en-GB" sz="900" dirty="0"/>
                      </a:br>
                      <a:r>
                        <a:rPr lang="en-GB" sz="900" dirty="0"/>
                        <a:t>(</a:t>
                      </a:r>
                      <a:r>
                        <a:rPr lang="en-GB" sz="900" i="1" dirty="0"/>
                        <a:t>Warning of evil</a:t>
                      </a:r>
                      <a:r>
                        <a:rPr lang="en-GB" sz="900" i="0" dirty="0"/>
                        <a:t>)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Threatening</a:t>
                      </a:r>
                    </a:p>
                    <a:p>
                      <a:r>
                        <a:rPr lang="en-US" sz="750" dirty="0"/>
                        <a:t>Menacing</a:t>
                      </a:r>
                    </a:p>
                    <a:p>
                      <a:r>
                        <a:rPr lang="en-US" sz="750" dirty="0"/>
                        <a:t>Forbidding</a:t>
                      </a:r>
                    </a:p>
                    <a:p>
                      <a:r>
                        <a:rPr lang="en-US" sz="750" dirty="0"/>
                        <a:t>Fateful</a:t>
                      </a:r>
                    </a:p>
                    <a:p>
                      <a:r>
                        <a:rPr lang="en-US" sz="750" dirty="0"/>
                        <a:t>Foreboding</a:t>
                      </a:r>
                    </a:p>
                    <a:p>
                      <a:r>
                        <a:rPr lang="en-US" sz="750" dirty="0"/>
                        <a:t>Portentous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55246"/>
                  </a:ext>
                </a:extLst>
              </a:tr>
              <a:tr h="550622">
                <a:tc>
                  <a:txBody>
                    <a:bodyPr/>
                    <a:lstStyle/>
                    <a:p>
                      <a:r>
                        <a:rPr lang="en-GB" sz="900" dirty="0"/>
                        <a:t>New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dirty="0"/>
                        <a:t>Modern</a:t>
                      </a:r>
                    </a:p>
                    <a:p>
                      <a:r>
                        <a:rPr lang="en-US" sz="750" dirty="0"/>
                        <a:t>Advanced</a:t>
                      </a:r>
                    </a:p>
                    <a:p>
                      <a:r>
                        <a:rPr lang="en-US" sz="750" dirty="0"/>
                        <a:t>Hi-tech</a:t>
                      </a:r>
                    </a:p>
                    <a:p>
                      <a:r>
                        <a:rPr lang="en-US" sz="750" dirty="0"/>
                        <a:t>State-of-the-art</a:t>
                      </a:r>
                    </a:p>
                    <a:p>
                      <a:r>
                        <a:rPr lang="en-US" sz="750" dirty="0"/>
                        <a:t>Contemporary</a:t>
                      </a:r>
                    </a:p>
                    <a:p>
                      <a:r>
                        <a:rPr lang="en-US" sz="750" dirty="0"/>
                        <a:t>Innovative</a:t>
                      </a:r>
                    </a:p>
                    <a:p>
                      <a:r>
                        <a:rPr lang="en-US" sz="750" dirty="0"/>
                        <a:t>Unique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9183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B55B487-AAF9-4B48-B874-AF4BEABE2437}"/>
              </a:ext>
            </a:extLst>
          </p:cNvPr>
          <p:cNvSpPr txBox="1"/>
          <p:nvPr/>
        </p:nvSpPr>
        <p:spPr>
          <a:xfrm>
            <a:off x="6890552" y="133165"/>
            <a:ext cx="2215991" cy="34778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Adjectives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People and Places</a:t>
            </a:r>
          </a:p>
        </p:txBody>
      </p:sp>
    </p:spTree>
    <p:extLst>
      <p:ext uri="{BB962C8B-B14F-4D97-AF65-F5344CB8AC3E}">
        <p14:creationId xmlns:p14="http://schemas.microsoft.com/office/powerpoint/2010/main" val="201185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EECA5-33B7-FD8D-9090-98EF095F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7421-AD21-4BF6-0E46-75AB4227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67" y="365126"/>
            <a:ext cx="8391378" cy="699745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2000" dirty="0"/>
              <a:t>Here are just some of the synonyms you could use for the common words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DFA2CA-F588-10AB-F04D-65F3E78CA977}"/>
              </a:ext>
            </a:extLst>
          </p:cNvPr>
          <p:cNvGraphicFramePr>
            <a:graphicFrameLocks noGrp="1"/>
          </p:cNvGraphicFramePr>
          <p:nvPr/>
        </p:nvGraphicFramePr>
        <p:xfrm>
          <a:off x="403567" y="1328989"/>
          <a:ext cx="4117144" cy="123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239">
                  <a:extLst>
                    <a:ext uri="{9D8B030D-6E8A-4147-A177-3AD203B41FA5}">
                      <a16:colId xmlns:a16="http://schemas.microsoft.com/office/drawing/2014/main" val="1043990142"/>
                    </a:ext>
                  </a:extLst>
                </a:gridCol>
                <a:gridCol w="1111873">
                  <a:extLst>
                    <a:ext uri="{9D8B030D-6E8A-4147-A177-3AD203B41FA5}">
                      <a16:colId xmlns:a16="http://schemas.microsoft.com/office/drawing/2014/main" val="271246124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04078852"/>
                    </a:ext>
                  </a:extLst>
                </a:gridCol>
                <a:gridCol w="1125413">
                  <a:extLst>
                    <a:ext uri="{9D8B030D-6E8A-4147-A177-3AD203B41FA5}">
                      <a16:colId xmlns:a16="http://schemas.microsoft.com/office/drawing/2014/main" val="3207592081"/>
                    </a:ext>
                  </a:extLst>
                </a:gridCol>
              </a:tblGrid>
              <a:tr h="308415"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Admirable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Tremendous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Fantastic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19413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Exceptional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Marvellous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Wonderful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811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Magnificent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Outstanding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Splendid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0110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Superb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Laudable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Praiseworthy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547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E78D215-3F39-33D4-D563-B947ACB56886}"/>
              </a:ext>
            </a:extLst>
          </p:cNvPr>
          <p:cNvGraphicFramePr>
            <a:graphicFrameLocks noGrp="1"/>
          </p:cNvGraphicFramePr>
          <p:nvPr/>
        </p:nvGraphicFramePr>
        <p:xfrm>
          <a:off x="403567" y="2775353"/>
          <a:ext cx="4117144" cy="123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239">
                  <a:extLst>
                    <a:ext uri="{9D8B030D-6E8A-4147-A177-3AD203B41FA5}">
                      <a16:colId xmlns:a16="http://schemas.microsoft.com/office/drawing/2014/main" val="1043990142"/>
                    </a:ext>
                  </a:extLst>
                </a:gridCol>
                <a:gridCol w="1111873">
                  <a:extLst>
                    <a:ext uri="{9D8B030D-6E8A-4147-A177-3AD203B41FA5}">
                      <a16:colId xmlns:a16="http://schemas.microsoft.com/office/drawing/2014/main" val="271246124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04078852"/>
                    </a:ext>
                  </a:extLst>
                </a:gridCol>
                <a:gridCol w="1125413">
                  <a:extLst>
                    <a:ext uri="{9D8B030D-6E8A-4147-A177-3AD203B41FA5}">
                      <a16:colId xmlns:a16="http://schemas.microsoft.com/office/drawing/2014/main" val="3207592081"/>
                    </a:ext>
                  </a:extLst>
                </a:gridCol>
              </a:tblGrid>
              <a:tr h="308415"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Terrible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Miserable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19413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Unfavourable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Deplorable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Woeful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811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Inept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Atrocious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Appalling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0110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Abysmal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Chronic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Awful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54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7D4E270-B1C8-1CCD-4C2A-34115D506BD6}"/>
              </a:ext>
            </a:extLst>
          </p:cNvPr>
          <p:cNvGraphicFramePr>
            <a:graphicFrameLocks noGrp="1"/>
          </p:cNvGraphicFramePr>
          <p:nvPr/>
        </p:nvGraphicFramePr>
        <p:xfrm>
          <a:off x="4677801" y="1328989"/>
          <a:ext cx="4117144" cy="123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239">
                  <a:extLst>
                    <a:ext uri="{9D8B030D-6E8A-4147-A177-3AD203B41FA5}">
                      <a16:colId xmlns:a16="http://schemas.microsoft.com/office/drawing/2014/main" val="1043990142"/>
                    </a:ext>
                  </a:extLst>
                </a:gridCol>
                <a:gridCol w="1111873">
                  <a:extLst>
                    <a:ext uri="{9D8B030D-6E8A-4147-A177-3AD203B41FA5}">
                      <a16:colId xmlns:a16="http://schemas.microsoft.com/office/drawing/2014/main" val="271246124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04078852"/>
                    </a:ext>
                  </a:extLst>
                </a:gridCol>
                <a:gridCol w="1125413">
                  <a:extLst>
                    <a:ext uri="{9D8B030D-6E8A-4147-A177-3AD203B41FA5}">
                      <a16:colId xmlns:a16="http://schemas.microsoft.com/office/drawing/2014/main" val="3207592081"/>
                    </a:ext>
                  </a:extLst>
                </a:gridCol>
              </a:tblGrid>
              <a:tr h="308415"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Pleasant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Enjoyable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Pleasurable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19413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Agreeable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Delightful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Charming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811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Inviting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Courteous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Welcoming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0110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Commendable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Gracious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Genial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547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337DE7C-6405-CED1-80FB-52EEFDFDE897}"/>
              </a:ext>
            </a:extLst>
          </p:cNvPr>
          <p:cNvGraphicFramePr>
            <a:graphicFrameLocks noGrp="1"/>
          </p:cNvGraphicFramePr>
          <p:nvPr/>
        </p:nvGraphicFramePr>
        <p:xfrm>
          <a:off x="4677801" y="2826767"/>
          <a:ext cx="4117144" cy="123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239">
                  <a:extLst>
                    <a:ext uri="{9D8B030D-6E8A-4147-A177-3AD203B41FA5}">
                      <a16:colId xmlns:a16="http://schemas.microsoft.com/office/drawing/2014/main" val="1043990142"/>
                    </a:ext>
                  </a:extLst>
                </a:gridCol>
                <a:gridCol w="1111873">
                  <a:extLst>
                    <a:ext uri="{9D8B030D-6E8A-4147-A177-3AD203B41FA5}">
                      <a16:colId xmlns:a16="http://schemas.microsoft.com/office/drawing/2014/main" val="271246124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04078852"/>
                    </a:ext>
                  </a:extLst>
                </a:gridCol>
                <a:gridCol w="1125413">
                  <a:extLst>
                    <a:ext uri="{9D8B030D-6E8A-4147-A177-3AD203B41FA5}">
                      <a16:colId xmlns:a16="http://schemas.microsoft.com/office/drawing/2014/main" val="3207592081"/>
                    </a:ext>
                  </a:extLst>
                </a:gridCol>
              </a:tblGrid>
              <a:tr h="308415"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Happy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Cheerful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Ecstatic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Upbeat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19413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Joyous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Joyful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Thrilled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811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Pleased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Jubilant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Elated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0110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Merry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Overjoyed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Gleeful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547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BAF6E8B-2668-53F1-6127-5FE9425518D4}"/>
              </a:ext>
            </a:extLst>
          </p:cNvPr>
          <p:cNvGraphicFramePr>
            <a:graphicFrameLocks noGrp="1"/>
          </p:cNvGraphicFramePr>
          <p:nvPr/>
        </p:nvGraphicFramePr>
        <p:xfrm>
          <a:off x="4677801" y="4196816"/>
          <a:ext cx="4117144" cy="123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239">
                  <a:extLst>
                    <a:ext uri="{9D8B030D-6E8A-4147-A177-3AD203B41FA5}">
                      <a16:colId xmlns:a16="http://schemas.microsoft.com/office/drawing/2014/main" val="1043990142"/>
                    </a:ext>
                  </a:extLst>
                </a:gridCol>
                <a:gridCol w="1111873">
                  <a:extLst>
                    <a:ext uri="{9D8B030D-6E8A-4147-A177-3AD203B41FA5}">
                      <a16:colId xmlns:a16="http://schemas.microsoft.com/office/drawing/2014/main" val="271246124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04078852"/>
                    </a:ext>
                  </a:extLst>
                </a:gridCol>
                <a:gridCol w="1125413">
                  <a:extLst>
                    <a:ext uri="{9D8B030D-6E8A-4147-A177-3AD203B41FA5}">
                      <a16:colId xmlns:a16="http://schemas.microsoft.com/office/drawing/2014/main" val="3207592081"/>
                    </a:ext>
                  </a:extLst>
                </a:gridCol>
              </a:tblGrid>
              <a:tr h="308415"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Bitter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Despairing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Disconsolate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19413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Pessimistic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Forlorn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Morose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811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Sorrowful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Melancholy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Gloomy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0110"/>
                  </a:ext>
                </a:extLst>
              </a:tr>
              <a:tr h="3084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Glum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Sombre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55474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CD44E867-0A82-EC3F-CED6-ECCBB99D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410" y="5624340"/>
            <a:ext cx="1204947" cy="8350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C0CE44-6862-F930-25F1-4C5DF7168644}"/>
              </a:ext>
            </a:extLst>
          </p:cNvPr>
          <p:cNvSpPr/>
          <p:nvPr/>
        </p:nvSpPr>
        <p:spPr>
          <a:xfrm>
            <a:off x="3298786" y="5624340"/>
            <a:ext cx="4293538" cy="93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adjectives: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disgusting, sickening, repulsive, abominable, awful,  distasteful, gruesome, hateful, horrific, loathsome, nasty, objectionable, obnoxious, odious, outrageous, repugnant,     scandalous, shocking, vile, vulgar, foul, gross,    nauseating, revolting, stinking, detestable, frightful,     ghastly, hideous, horrid, lousy, monstrous, offensive,  repellent, rotten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C3878-A648-EA60-0C76-3B6CE43A3791}"/>
              </a:ext>
            </a:extLst>
          </p:cNvPr>
          <p:cNvSpPr/>
          <p:nvPr/>
        </p:nvSpPr>
        <p:spPr>
          <a:xfrm>
            <a:off x="403567" y="5624340"/>
            <a:ext cx="2710023" cy="93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 adjectives: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broad, deep, heavy, narrow, shallow, short, thin, thick, wide, colossal, immense, vast, microscopic, tiny, gigantic, substantial, mammoth, extensive, bulky, booming, restricted, limited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F80B65-661E-7EB3-DF80-F838956DE748}"/>
              </a:ext>
            </a:extLst>
          </p:cNvPr>
          <p:cNvSpPr/>
          <p:nvPr/>
        </p:nvSpPr>
        <p:spPr>
          <a:xfrm>
            <a:off x="403567" y="4231731"/>
            <a:ext cx="411714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adjectives: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amazing, awesome, incredible, marvellous, stunning,    surprising, unbelievable, wonderful, delightful, fantastic, peaceful, pleasant, thrilling, joyful, alluring, appealing, charming, dazzling, elegant, exquisite, gorgeous, graceful, grand, handsome, magnificent, pleasing, splendid, superb, breath-taking, outstanding, sublime, admirable, exceptional</a:t>
            </a:r>
          </a:p>
        </p:txBody>
      </p:sp>
    </p:spTree>
    <p:extLst>
      <p:ext uri="{BB962C8B-B14F-4D97-AF65-F5344CB8AC3E}">
        <p14:creationId xmlns:p14="http://schemas.microsoft.com/office/powerpoint/2010/main" val="97722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F3D743-0575-AF35-1669-E19FE4C1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67" y="365126"/>
            <a:ext cx="8391378" cy="699745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2000" dirty="0"/>
              <a:t>We’ve just focused on improving </a:t>
            </a:r>
            <a:r>
              <a:rPr lang="en-GB" sz="2000" b="1" dirty="0"/>
              <a:t>adjectives</a:t>
            </a:r>
            <a:r>
              <a:rPr lang="en-GB" sz="2000" dirty="0"/>
              <a:t> in our stories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17B2F-2A64-E6BE-3B64-0B1668B85C1C}"/>
              </a:ext>
            </a:extLst>
          </p:cNvPr>
          <p:cNvSpPr txBox="1"/>
          <p:nvPr/>
        </p:nvSpPr>
        <p:spPr>
          <a:xfrm>
            <a:off x="403567" y="1354238"/>
            <a:ext cx="4457800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Now let’s think about </a:t>
            </a:r>
            <a:r>
              <a:rPr lang="en-US" dirty="0">
                <a:highlight>
                  <a:srgbClr val="00FFFF"/>
                </a:highlight>
              </a:rPr>
              <a:t>verbs</a:t>
            </a:r>
            <a:r>
              <a:rPr lang="en-US" dirty="0"/>
              <a:t> (actions) and </a:t>
            </a:r>
            <a:r>
              <a:rPr lang="en-US" dirty="0">
                <a:highlight>
                  <a:srgbClr val="FF00FF"/>
                </a:highlight>
              </a:rPr>
              <a:t>adverbs</a:t>
            </a:r>
            <a:r>
              <a:rPr lang="en-US" dirty="0"/>
              <a:t> (words to describe actions).</a:t>
            </a:r>
          </a:p>
          <a:p>
            <a:endParaRPr lang="en-US" dirty="0"/>
          </a:p>
          <a:p>
            <a:r>
              <a:rPr lang="en-US" dirty="0"/>
              <a:t>Adding in </a:t>
            </a:r>
            <a:r>
              <a:rPr lang="en-US" b="1" dirty="0"/>
              <a:t>adverbs</a:t>
            </a:r>
            <a:r>
              <a:rPr lang="en-US" dirty="0"/>
              <a:t> can help communicate how a character is behaving or help to build a mood in the story.</a:t>
            </a:r>
          </a:p>
          <a:p>
            <a:endParaRPr lang="en-US" dirty="0"/>
          </a:p>
          <a:p>
            <a:r>
              <a:rPr lang="en-US" dirty="0"/>
              <a:t>Altering your verbs can help a reader picture specific actions and also help build up mood as well.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58489-742F-5663-25AC-206C59045712}"/>
              </a:ext>
            </a:extLst>
          </p:cNvPr>
          <p:cNvSpPr txBox="1"/>
          <p:nvPr/>
        </p:nvSpPr>
        <p:spPr>
          <a:xfrm>
            <a:off x="5058137" y="1354238"/>
            <a:ext cx="3736807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With some trepidation, I </a:t>
            </a:r>
            <a:r>
              <a:rPr lang="en-US" sz="2000" dirty="0">
                <a:highlight>
                  <a:srgbClr val="FF00FF"/>
                </a:highlight>
              </a:rPr>
              <a:t>slowly</a:t>
            </a:r>
            <a:r>
              <a:rPr lang="en-US" sz="2000" dirty="0"/>
              <a:t> </a:t>
            </a:r>
            <a:r>
              <a:rPr lang="en-US" sz="2000" dirty="0">
                <a:highlight>
                  <a:srgbClr val="00FFFF"/>
                </a:highlight>
              </a:rPr>
              <a:t>crept </a:t>
            </a:r>
            <a:r>
              <a:rPr lang="en-US" sz="2000" dirty="0"/>
              <a:t>into the </a:t>
            </a:r>
            <a:r>
              <a:rPr lang="en-US" sz="2000" dirty="0">
                <a:highlight>
                  <a:srgbClr val="00FF00"/>
                </a:highlight>
              </a:rPr>
              <a:t>fantastically clean and welcoming </a:t>
            </a:r>
            <a:r>
              <a:rPr lang="en-US" sz="2000" dirty="0"/>
              <a:t>stables, and I </a:t>
            </a:r>
            <a:r>
              <a:rPr lang="en-US" sz="2000" dirty="0">
                <a:highlight>
                  <a:srgbClr val="FF00FF"/>
                </a:highlight>
              </a:rPr>
              <a:t>quickly</a:t>
            </a:r>
            <a:r>
              <a:rPr lang="en-US" sz="2000" dirty="0"/>
              <a:t> </a:t>
            </a:r>
            <a:r>
              <a:rPr lang="en-US" sz="2000" dirty="0">
                <a:highlight>
                  <a:srgbClr val="00FFFF"/>
                </a:highlight>
              </a:rPr>
              <a:t>gazed</a:t>
            </a:r>
            <a:r>
              <a:rPr lang="en-US" sz="2000" dirty="0"/>
              <a:t> upon the </a:t>
            </a:r>
            <a:r>
              <a:rPr lang="en-US" sz="2000" dirty="0">
                <a:highlight>
                  <a:srgbClr val="00FF00"/>
                </a:highlight>
              </a:rPr>
              <a:t>beautiful</a:t>
            </a:r>
            <a:r>
              <a:rPr lang="en-US" sz="2000" dirty="0"/>
              <a:t> horse that I had always </a:t>
            </a:r>
            <a:r>
              <a:rPr lang="en-US" sz="2000" dirty="0">
                <a:highlight>
                  <a:srgbClr val="00FFFF"/>
                </a:highlight>
              </a:rPr>
              <a:t>desired</a:t>
            </a:r>
            <a:r>
              <a:rPr lang="en-US" sz="2000" dirty="0"/>
              <a:t>. She was a </a:t>
            </a:r>
            <a:r>
              <a:rPr lang="en-US" sz="2000" dirty="0">
                <a:highlight>
                  <a:srgbClr val="00FF00"/>
                </a:highlight>
              </a:rPr>
              <a:t>wonderful, magnificent </a:t>
            </a:r>
            <a:r>
              <a:rPr lang="en-US" sz="2000" dirty="0"/>
              <a:t>animal that </a:t>
            </a:r>
            <a:r>
              <a:rPr lang="en-US" sz="2000" dirty="0">
                <a:highlight>
                  <a:srgbClr val="00FF00"/>
                </a:highlight>
              </a:rPr>
              <a:t>was joyful and carefree.</a:t>
            </a:r>
            <a:endParaRPr lang="en-GB" sz="2000" dirty="0">
              <a:highlight>
                <a:srgbClr val="00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91841-7857-8B64-A197-9013B68AD56E}"/>
              </a:ext>
            </a:extLst>
          </p:cNvPr>
          <p:cNvSpPr txBox="1"/>
          <p:nvPr/>
        </p:nvSpPr>
        <p:spPr>
          <a:xfrm>
            <a:off x="403567" y="4349600"/>
            <a:ext cx="8391377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 to your story from the previous lesson.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vocabulary lists provided to make changes 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verbs (actions)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adverbs (words to describe actions)</a:t>
            </a:r>
          </a:p>
        </p:txBody>
      </p:sp>
    </p:spTree>
    <p:extLst>
      <p:ext uri="{BB962C8B-B14F-4D97-AF65-F5344CB8AC3E}">
        <p14:creationId xmlns:p14="http://schemas.microsoft.com/office/powerpoint/2010/main" val="397058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2201</Words>
  <Application>Microsoft Office PowerPoint</Application>
  <PresentationFormat>On-screen Show (4:3)</PresentationFormat>
  <Paragraphs>624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Learning outcomes</vt:lpstr>
      <vt:lpstr>PowerPoint Presentation</vt:lpstr>
      <vt:lpstr>Choosing vocabulary carefully is one key different between an ordinary writer and a wonderful writer</vt:lpstr>
      <vt:lpstr>PowerPoint Presentation</vt:lpstr>
      <vt:lpstr>Here are just some of the synonyms you could use for the common words</vt:lpstr>
      <vt:lpstr>PowerPoint Presentation</vt:lpstr>
      <vt:lpstr>Here are just some of the synonyms you could use for the common words</vt:lpstr>
      <vt:lpstr>We’ve just focused on improving adjectives in our stories </vt:lpstr>
      <vt:lpstr>PowerPoint Presentation</vt:lpstr>
      <vt:lpstr>PowerPoint Presentation</vt:lpstr>
      <vt:lpstr>What do we need to consider when introducing a new character to our readers?</vt:lpstr>
      <vt:lpstr>There are many aspects do consider when introducing a new character to your readers</vt:lpstr>
      <vt:lpstr>Now, let’s read a description of one of the characters when they are introduced to us for the first time</vt:lpstr>
      <vt:lpstr>Now, let’s read a description of one of the characters when they are introduced to us for the first time</vt:lpstr>
      <vt:lpstr>Now, let’s write a description of one of our characters</vt:lpstr>
      <vt:lpstr>Plenary: Mini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Wassell</dc:creator>
  <cp:lastModifiedBy>Chezka Mae Madrona</cp:lastModifiedBy>
  <cp:revision>2</cp:revision>
  <dcterms:created xsi:type="dcterms:W3CDTF">2025-03-12T13:42:45Z</dcterms:created>
  <dcterms:modified xsi:type="dcterms:W3CDTF">2025-08-12T09:40:42Z</dcterms:modified>
</cp:coreProperties>
</file>