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8"/>
  </p:notesMasterIdLst>
  <p:sldIdLst>
    <p:sldId id="256" r:id="rId5"/>
    <p:sldId id="257" r:id="rId6"/>
    <p:sldId id="280" r:id="rId7"/>
    <p:sldId id="282" r:id="rId8"/>
    <p:sldId id="283" r:id="rId9"/>
    <p:sldId id="279" r:id="rId10"/>
    <p:sldId id="284" r:id="rId11"/>
    <p:sldId id="305" r:id="rId12"/>
    <p:sldId id="297" r:id="rId13"/>
    <p:sldId id="298" r:id="rId14"/>
    <p:sldId id="299" r:id="rId15"/>
    <p:sldId id="268" r:id="rId16"/>
    <p:sldId id="26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1FB687-A932-4B1F-B204-E7C1082A584D}" v="4" dt="2025-03-27T12:55:01.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3271" autoAdjust="0"/>
    <p:restoredTop sz="94660"/>
  </p:normalViewPr>
  <p:slideViewPr>
    <p:cSldViewPr snapToGrid="0">
      <p:cViewPr varScale="1">
        <p:scale>
          <a:sx n="92" d="100"/>
          <a:sy n="92" d="100"/>
        </p:scale>
        <p:origin x="5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5F1FB687-A932-4B1F-B204-E7C1082A584D}"/>
    <pc:docChg chg="custSel addSld delSld modSld">
      <pc:chgData name="Paul Wassell" userId="609912a88ec840f0" providerId="LiveId" clId="{5F1FB687-A932-4B1F-B204-E7C1082A584D}" dt="2025-03-27T13:01:01.053" v="591" actId="20577"/>
      <pc:docMkLst>
        <pc:docMk/>
      </pc:docMkLst>
      <pc:sldChg chg="modSp mod">
        <pc:chgData name="Paul Wassell" userId="609912a88ec840f0" providerId="LiveId" clId="{5F1FB687-A932-4B1F-B204-E7C1082A584D}" dt="2025-03-27T13:01:01.053" v="591" actId="20577"/>
        <pc:sldMkLst>
          <pc:docMk/>
          <pc:sldMk cId="799481232" sldId="256"/>
        </pc:sldMkLst>
        <pc:spChg chg="mod">
          <ac:chgData name="Paul Wassell" userId="609912a88ec840f0" providerId="LiveId" clId="{5F1FB687-A932-4B1F-B204-E7C1082A584D}" dt="2025-03-27T12:33:05.007" v="112" actId="404"/>
          <ac:spMkLst>
            <pc:docMk/>
            <pc:sldMk cId="799481232" sldId="256"/>
            <ac:spMk id="2" creationId="{649050FF-057C-4C8B-B8D7-E3D0F267E4FF}"/>
          </ac:spMkLst>
        </pc:spChg>
        <pc:spChg chg="mod">
          <ac:chgData name="Paul Wassell" userId="609912a88ec840f0" providerId="LiveId" clId="{5F1FB687-A932-4B1F-B204-E7C1082A584D}" dt="2025-03-27T12:32:53.291" v="88" actId="403"/>
          <ac:spMkLst>
            <pc:docMk/>
            <pc:sldMk cId="799481232" sldId="256"/>
            <ac:spMk id="4" creationId="{58646CC6-45E2-4F59-8B7D-20DDF276620D}"/>
          </ac:spMkLst>
        </pc:spChg>
        <pc:spChg chg="mod">
          <ac:chgData name="Paul Wassell" userId="609912a88ec840f0" providerId="LiveId" clId="{5F1FB687-A932-4B1F-B204-E7C1082A584D}" dt="2025-03-27T13:01:01.053" v="591" actId="20577"/>
          <ac:spMkLst>
            <pc:docMk/>
            <pc:sldMk cId="799481232" sldId="256"/>
            <ac:spMk id="5" creationId="{86C9C3D4-7BB6-4D03-9953-5E116C426A61}"/>
          </ac:spMkLst>
        </pc:spChg>
      </pc:sldChg>
      <pc:sldChg chg="modSp mod">
        <pc:chgData name="Paul Wassell" userId="609912a88ec840f0" providerId="LiveId" clId="{5F1FB687-A932-4B1F-B204-E7C1082A584D}" dt="2025-03-27T12:48:24.074" v="530" actId="20577"/>
        <pc:sldMkLst>
          <pc:docMk/>
          <pc:sldMk cId="3658959615" sldId="257"/>
        </pc:sldMkLst>
        <pc:spChg chg="mod">
          <ac:chgData name="Paul Wassell" userId="609912a88ec840f0" providerId="LiveId" clId="{5F1FB687-A932-4B1F-B204-E7C1082A584D}" dt="2025-03-27T12:48:24.074" v="530" actId="20577"/>
          <ac:spMkLst>
            <pc:docMk/>
            <pc:sldMk cId="3658959615" sldId="257"/>
            <ac:spMk id="3" creationId="{551916A1-CB89-4C11-BC8F-197B99C39E98}"/>
          </ac:spMkLst>
        </pc:spChg>
      </pc:sldChg>
      <pc:sldChg chg="add del setBg">
        <pc:chgData name="Paul Wassell" userId="609912a88ec840f0" providerId="LiveId" clId="{5F1FB687-A932-4B1F-B204-E7C1082A584D}" dt="2025-03-26T14:02:02.086" v="1" actId="2696"/>
        <pc:sldMkLst>
          <pc:docMk/>
          <pc:sldMk cId="3212953373" sldId="260"/>
        </pc:sldMkLst>
      </pc:sldChg>
      <pc:sldChg chg="modSp mod">
        <pc:chgData name="Paul Wassell" userId="609912a88ec840f0" providerId="LiveId" clId="{5F1FB687-A932-4B1F-B204-E7C1082A584D}" dt="2025-03-27T12:49:08.508" v="539" actId="20577"/>
        <pc:sldMkLst>
          <pc:docMk/>
          <pc:sldMk cId="2698403396" sldId="261"/>
        </pc:sldMkLst>
        <pc:spChg chg="mod">
          <ac:chgData name="Paul Wassell" userId="609912a88ec840f0" providerId="LiveId" clId="{5F1FB687-A932-4B1F-B204-E7C1082A584D}" dt="2025-03-27T12:49:08.508" v="539" actId="20577"/>
          <ac:spMkLst>
            <pc:docMk/>
            <pc:sldMk cId="2698403396" sldId="261"/>
            <ac:spMk id="6" creationId="{00000000-0000-0000-0000-000000000000}"/>
          </ac:spMkLst>
        </pc:spChg>
        <pc:spChg chg="mod">
          <ac:chgData name="Paul Wassell" userId="609912a88ec840f0" providerId="LiveId" clId="{5F1FB687-A932-4B1F-B204-E7C1082A584D}" dt="2025-03-27T12:48:28.349" v="533" actId="27636"/>
          <ac:spMkLst>
            <pc:docMk/>
            <pc:sldMk cId="2698403396" sldId="261"/>
            <ac:spMk id="7" creationId="{00000000-0000-0000-0000-000000000000}"/>
          </ac:spMkLst>
        </pc:spChg>
      </pc:sldChg>
      <pc:sldChg chg="modSp mod">
        <pc:chgData name="Paul Wassell" userId="609912a88ec840f0" providerId="LiveId" clId="{5F1FB687-A932-4B1F-B204-E7C1082A584D}" dt="2025-03-27T12:40:20.215" v="246" actId="20577"/>
        <pc:sldMkLst>
          <pc:docMk/>
          <pc:sldMk cId="1901012345" sldId="268"/>
        </pc:sldMkLst>
        <pc:spChg chg="mod">
          <ac:chgData name="Paul Wassell" userId="609912a88ec840f0" providerId="LiveId" clId="{5F1FB687-A932-4B1F-B204-E7C1082A584D}" dt="2025-03-27T12:40:10.400" v="232" actId="20577"/>
          <ac:spMkLst>
            <pc:docMk/>
            <pc:sldMk cId="1901012345" sldId="268"/>
            <ac:spMk id="3" creationId="{985CE58E-5855-4446-937E-4FDF9368787E}"/>
          </ac:spMkLst>
        </pc:spChg>
        <pc:spChg chg="mod">
          <ac:chgData name="Paul Wassell" userId="609912a88ec840f0" providerId="LiveId" clId="{5F1FB687-A932-4B1F-B204-E7C1082A584D}" dt="2025-03-27T12:40:20.215" v="246" actId="20577"/>
          <ac:spMkLst>
            <pc:docMk/>
            <pc:sldMk cId="1901012345" sldId="268"/>
            <ac:spMk id="4" creationId="{5051904F-818A-45B0-8664-904F7264A6C6}"/>
          </ac:spMkLst>
        </pc:spChg>
      </pc:sldChg>
      <pc:sldChg chg="modSp mod">
        <pc:chgData name="Paul Wassell" userId="609912a88ec840f0" providerId="LiveId" clId="{5F1FB687-A932-4B1F-B204-E7C1082A584D}" dt="2025-03-27T12:49:37.872" v="551" actId="20577"/>
        <pc:sldMkLst>
          <pc:docMk/>
          <pc:sldMk cId="3975861201" sldId="280"/>
        </pc:sldMkLst>
        <pc:spChg chg="mod">
          <ac:chgData name="Paul Wassell" userId="609912a88ec840f0" providerId="LiveId" clId="{5F1FB687-A932-4B1F-B204-E7C1082A584D}" dt="2025-03-27T12:30:42.428" v="14" actId="20577"/>
          <ac:spMkLst>
            <pc:docMk/>
            <pc:sldMk cId="3975861201" sldId="280"/>
            <ac:spMk id="2" creationId="{C75C70A7-A510-49B6-9EAF-07431F75F8C4}"/>
          </ac:spMkLst>
        </pc:spChg>
        <pc:spChg chg="mod">
          <ac:chgData name="Paul Wassell" userId="609912a88ec840f0" providerId="LiveId" clId="{5F1FB687-A932-4B1F-B204-E7C1082A584D}" dt="2025-03-27T12:49:24.365" v="542" actId="20577"/>
          <ac:spMkLst>
            <pc:docMk/>
            <pc:sldMk cId="3975861201" sldId="280"/>
            <ac:spMk id="6" creationId="{39BBE905-30EF-49AD-8902-C9007CC52E12}"/>
          </ac:spMkLst>
        </pc:spChg>
        <pc:spChg chg="mod">
          <ac:chgData name="Paul Wassell" userId="609912a88ec840f0" providerId="LiveId" clId="{5F1FB687-A932-4B1F-B204-E7C1082A584D}" dt="2025-03-27T12:49:37.872" v="551" actId="20577"/>
          <ac:spMkLst>
            <pc:docMk/>
            <pc:sldMk cId="3975861201" sldId="280"/>
            <ac:spMk id="12" creationId="{C99C13C1-D10C-4FEF-9B83-D4E268173B39}"/>
          </ac:spMkLst>
        </pc:spChg>
      </pc:sldChg>
      <pc:sldChg chg="del">
        <pc:chgData name="Paul Wassell" userId="609912a88ec840f0" providerId="LiveId" clId="{5F1FB687-A932-4B1F-B204-E7C1082A584D}" dt="2025-03-27T12:32:20.636" v="60" actId="47"/>
        <pc:sldMkLst>
          <pc:docMk/>
          <pc:sldMk cId="3506849744" sldId="281"/>
        </pc:sldMkLst>
      </pc:sldChg>
      <pc:sldChg chg="modSp mod">
        <pc:chgData name="Paul Wassell" userId="609912a88ec840f0" providerId="LiveId" clId="{5F1FB687-A932-4B1F-B204-E7C1082A584D}" dt="2025-03-27T12:32:30.508" v="85" actId="20577"/>
        <pc:sldMkLst>
          <pc:docMk/>
          <pc:sldMk cId="3838110923" sldId="282"/>
        </pc:sldMkLst>
        <pc:spChg chg="mod">
          <ac:chgData name="Paul Wassell" userId="609912a88ec840f0" providerId="LiveId" clId="{5F1FB687-A932-4B1F-B204-E7C1082A584D}" dt="2025-03-27T12:32:30.508" v="85" actId="20577"/>
          <ac:spMkLst>
            <pc:docMk/>
            <pc:sldMk cId="3838110923" sldId="282"/>
            <ac:spMk id="3" creationId="{D7ED3BEA-063B-422A-A367-B4F48B671EFE}"/>
          </ac:spMkLst>
        </pc:spChg>
      </pc:sldChg>
      <pc:sldChg chg="modSp mod">
        <pc:chgData name="Paul Wassell" userId="609912a88ec840f0" providerId="LiveId" clId="{5F1FB687-A932-4B1F-B204-E7C1082A584D}" dt="2025-03-27T12:34:36.186" v="159" actId="20577"/>
        <pc:sldMkLst>
          <pc:docMk/>
          <pc:sldMk cId="4283795491" sldId="284"/>
        </pc:sldMkLst>
        <pc:spChg chg="mod">
          <ac:chgData name="Paul Wassell" userId="609912a88ec840f0" providerId="LiveId" clId="{5F1FB687-A932-4B1F-B204-E7C1082A584D}" dt="2025-03-27T12:33:18.129" v="127" actId="20577"/>
          <ac:spMkLst>
            <pc:docMk/>
            <pc:sldMk cId="4283795491" sldId="284"/>
            <ac:spMk id="2" creationId="{A823B354-98C9-4745-B20F-CB54F27D2FDB}"/>
          </ac:spMkLst>
        </pc:spChg>
        <pc:spChg chg="mod">
          <ac:chgData name="Paul Wassell" userId="609912a88ec840f0" providerId="LiveId" clId="{5F1FB687-A932-4B1F-B204-E7C1082A584D}" dt="2025-03-27T12:34:36.186" v="159" actId="20577"/>
          <ac:spMkLst>
            <pc:docMk/>
            <pc:sldMk cId="4283795491" sldId="284"/>
            <ac:spMk id="3" creationId="{2E4D174F-57CE-49F7-8E91-473C713B220D}"/>
          </ac:spMkLst>
        </pc:spChg>
      </pc:sldChg>
      <pc:sldChg chg="del">
        <pc:chgData name="Paul Wassell" userId="609912a88ec840f0" providerId="LiveId" clId="{5F1FB687-A932-4B1F-B204-E7C1082A584D}" dt="2025-03-27T12:36:06.147" v="222" actId="47"/>
        <pc:sldMkLst>
          <pc:docMk/>
          <pc:sldMk cId="0" sldId="296"/>
        </pc:sldMkLst>
      </pc:sldChg>
      <pc:sldChg chg="modSp mod">
        <pc:chgData name="Paul Wassell" userId="609912a88ec840f0" providerId="LiveId" clId="{5F1FB687-A932-4B1F-B204-E7C1082A584D}" dt="2025-03-27T12:50:25.860" v="560" actId="20577"/>
        <pc:sldMkLst>
          <pc:docMk/>
          <pc:sldMk cId="2891194110" sldId="297"/>
        </pc:sldMkLst>
        <pc:spChg chg="mod">
          <ac:chgData name="Paul Wassell" userId="609912a88ec840f0" providerId="LiveId" clId="{5F1FB687-A932-4B1F-B204-E7C1082A584D}" dt="2025-03-27T12:50:25.860" v="560" actId="20577"/>
          <ac:spMkLst>
            <pc:docMk/>
            <pc:sldMk cId="2891194110" sldId="297"/>
            <ac:spMk id="2" creationId="{4406272A-C63B-41CB-9F51-82756D6BB361}"/>
          </ac:spMkLst>
        </pc:spChg>
        <pc:spChg chg="mod">
          <ac:chgData name="Paul Wassell" userId="609912a88ec840f0" providerId="LiveId" clId="{5F1FB687-A932-4B1F-B204-E7C1082A584D}" dt="2025-03-27T12:35:03.907" v="163" actId="27636"/>
          <ac:spMkLst>
            <pc:docMk/>
            <pc:sldMk cId="2891194110" sldId="297"/>
            <ac:spMk id="3" creationId="{3FED0011-138A-468E-A97A-9EF684528ADD}"/>
          </ac:spMkLst>
        </pc:spChg>
        <pc:spChg chg="mod">
          <ac:chgData name="Paul Wassell" userId="609912a88ec840f0" providerId="LiveId" clId="{5F1FB687-A932-4B1F-B204-E7C1082A584D}" dt="2025-03-27T12:35:14.551" v="178" actId="20577"/>
          <ac:spMkLst>
            <pc:docMk/>
            <pc:sldMk cId="2891194110" sldId="297"/>
            <ac:spMk id="6" creationId="{8EB84BC1-C73C-4618-9672-57FFA334E9A2}"/>
          </ac:spMkLst>
        </pc:spChg>
      </pc:sldChg>
      <pc:sldChg chg="addSp modSp mod">
        <pc:chgData name="Paul Wassell" userId="609912a88ec840f0" providerId="LiveId" clId="{5F1FB687-A932-4B1F-B204-E7C1082A584D}" dt="2025-03-27T12:47:35.482" v="509" actId="404"/>
        <pc:sldMkLst>
          <pc:docMk/>
          <pc:sldMk cId="24247161" sldId="298"/>
        </pc:sldMkLst>
        <pc:spChg chg="add mod">
          <ac:chgData name="Paul Wassell" userId="609912a88ec840f0" providerId="LiveId" clId="{5F1FB687-A932-4B1F-B204-E7C1082A584D}" dt="2025-03-27T12:42:36.554" v="280" actId="13926"/>
          <ac:spMkLst>
            <pc:docMk/>
            <pc:sldMk cId="24247161" sldId="298"/>
            <ac:spMk id="2" creationId="{D40919C6-D9D4-97A9-4CCE-4AAD819AA76D}"/>
          </ac:spMkLst>
        </pc:spChg>
        <pc:spChg chg="mod">
          <ac:chgData name="Paul Wassell" userId="609912a88ec840f0" providerId="LiveId" clId="{5F1FB687-A932-4B1F-B204-E7C1082A584D}" dt="2025-03-27T12:42:59.530" v="282" actId="1076"/>
          <ac:spMkLst>
            <pc:docMk/>
            <pc:sldMk cId="24247161" sldId="298"/>
            <ac:spMk id="3" creationId="{3FED0011-138A-468E-A97A-9EF684528ADD}"/>
          </ac:spMkLst>
        </pc:spChg>
        <pc:spChg chg="mod">
          <ac:chgData name="Paul Wassell" userId="609912a88ec840f0" providerId="LiveId" clId="{5F1FB687-A932-4B1F-B204-E7C1082A584D}" dt="2025-03-27T12:47:35.482" v="509" actId="404"/>
          <ac:spMkLst>
            <pc:docMk/>
            <pc:sldMk cId="24247161" sldId="298"/>
            <ac:spMk id="6" creationId="{8EB84BC1-C73C-4618-9672-57FFA334E9A2}"/>
          </ac:spMkLst>
        </pc:spChg>
      </pc:sldChg>
      <pc:sldChg chg="delSp modSp mod">
        <pc:chgData name="Paul Wassell" userId="609912a88ec840f0" providerId="LiveId" clId="{5F1FB687-A932-4B1F-B204-E7C1082A584D}" dt="2025-03-27T12:35:55.636" v="221" actId="20577"/>
        <pc:sldMkLst>
          <pc:docMk/>
          <pc:sldMk cId="816226664" sldId="299"/>
        </pc:sldMkLst>
        <pc:spChg chg="mod">
          <ac:chgData name="Paul Wassell" userId="609912a88ec840f0" providerId="LiveId" clId="{5F1FB687-A932-4B1F-B204-E7C1082A584D}" dt="2025-03-27T12:35:52.488" v="215" actId="20577"/>
          <ac:spMkLst>
            <pc:docMk/>
            <pc:sldMk cId="816226664" sldId="299"/>
            <ac:spMk id="2" creationId="{17B038E1-61E8-48F7-91B2-555A165170F5}"/>
          </ac:spMkLst>
        </pc:spChg>
        <pc:spChg chg="mod">
          <ac:chgData name="Paul Wassell" userId="609912a88ec840f0" providerId="LiveId" clId="{5F1FB687-A932-4B1F-B204-E7C1082A584D}" dt="2025-03-27T12:35:55.636" v="221" actId="20577"/>
          <ac:spMkLst>
            <pc:docMk/>
            <pc:sldMk cId="816226664" sldId="299"/>
            <ac:spMk id="3" creationId="{90FB9FDF-2483-4386-BB53-A17AB2F2FEF0}"/>
          </ac:spMkLst>
        </pc:spChg>
        <pc:picChg chg="del">
          <ac:chgData name="Paul Wassell" userId="609912a88ec840f0" providerId="LiveId" clId="{5F1FB687-A932-4B1F-B204-E7C1082A584D}" dt="2025-03-27T12:35:46.851" v="181" actId="478"/>
          <ac:picMkLst>
            <pc:docMk/>
            <pc:sldMk cId="816226664" sldId="299"/>
            <ac:picMk id="7" creationId="{76E80020-752F-4415-AF29-4497FBEFE697}"/>
          </ac:picMkLst>
        </pc:picChg>
      </pc:sldChg>
      <pc:sldChg chg="add del setBg">
        <pc:chgData name="Paul Wassell" userId="609912a88ec840f0" providerId="LiveId" clId="{5F1FB687-A932-4B1F-B204-E7C1082A584D}" dt="2025-03-27T12:36:06.757" v="223" actId="47"/>
        <pc:sldMkLst>
          <pc:docMk/>
          <pc:sldMk cId="1706158592" sldId="30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B76091-95EE-4750-B7BE-242C4C8A24C8}"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E92B51-32AF-412D-BF97-A0FA61230951}" type="slidenum">
              <a:rPr lang="en-GB" smtClean="0"/>
              <a:t>‹#›</a:t>
            </a:fld>
            <a:endParaRPr lang="en-GB"/>
          </a:p>
        </p:txBody>
      </p:sp>
    </p:spTree>
    <p:extLst>
      <p:ext uri="{BB962C8B-B14F-4D97-AF65-F5344CB8AC3E}">
        <p14:creationId xmlns:p14="http://schemas.microsoft.com/office/powerpoint/2010/main" val="3144604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34788C-14DE-4548-BBF0-79EC2BE3A3F0}"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8779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34788C-14DE-4548-BBF0-79EC2BE3A3F0}"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369965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34788C-14DE-4548-BBF0-79EC2BE3A3F0}"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3594784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F3585C-AA43-44C6-9454-2DB908D7DF3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2181123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585C-AA43-44C6-9454-2DB908D7DF3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58959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F3585C-AA43-44C6-9454-2DB908D7DF3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817600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F3585C-AA43-44C6-9454-2DB908D7DF3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14727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F3585C-AA43-44C6-9454-2DB908D7DF3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3633952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F3585C-AA43-44C6-9454-2DB908D7DF3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3789074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3585C-AA43-44C6-9454-2DB908D7DF3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37605597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F3585C-AA43-44C6-9454-2DB908D7DF3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191297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34788C-14DE-4548-BBF0-79EC2BE3A3F0}"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2840322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F3585C-AA43-44C6-9454-2DB908D7DF3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1425735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585C-AA43-44C6-9454-2DB908D7DF3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612576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585C-AA43-44C6-9454-2DB908D7DF3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D574C-E959-4582-A96E-FB4404D00FD1}" type="slidenum">
              <a:rPr lang="en-GB" smtClean="0"/>
              <a:t>‹#›</a:t>
            </a:fld>
            <a:endParaRPr lang="en-GB"/>
          </a:p>
        </p:txBody>
      </p:sp>
    </p:spTree>
    <p:extLst>
      <p:ext uri="{BB962C8B-B14F-4D97-AF65-F5344CB8AC3E}">
        <p14:creationId xmlns:p14="http://schemas.microsoft.com/office/powerpoint/2010/main" val="31412461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352757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524765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76368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26074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797284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62015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8885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34788C-14DE-4548-BBF0-79EC2BE3A3F0}"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3959009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923178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389773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49311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237765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5AA05-6C57-467E-8613-A0384745DFD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10E3D8A1-9643-45DD-97C6-968FCB165DC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D2865D9-738B-47FA-8D34-297B161D2D28}"/>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5" name="Footer Placeholder 4">
            <a:extLst>
              <a:ext uri="{FF2B5EF4-FFF2-40B4-BE49-F238E27FC236}">
                <a16:creationId xmlns:a16="http://schemas.microsoft.com/office/drawing/2014/main" id="{E2C41BF7-3FBE-4111-919F-3297A0D6E9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0BE1FB-AB6D-4392-8F18-45906B988BC8}"/>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40750265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53011-2F5C-4B4B-BF42-349526D59D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FF926B-E265-41C0-A005-FD3D7213DF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CB5F49-FC15-4433-B4D3-3B1D8B141222}"/>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5" name="Footer Placeholder 4">
            <a:extLst>
              <a:ext uri="{FF2B5EF4-FFF2-40B4-BE49-F238E27FC236}">
                <a16:creationId xmlns:a16="http://schemas.microsoft.com/office/drawing/2014/main" id="{74677830-EE97-4535-93BE-EEEE68094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CEA9F0-434A-4A4A-A134-3A6D2AE9B901}"/>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8340387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41CF3-A7D6-4383-992F-C8B15C173D7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381A26A-A844-4451-9C70-28C1D83F16F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4307BA-BD97-4878-8FE2-EFC161F0D2AC}"/>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5" name="Footer Placeholder 4">
            <a:extLst>
              <a:ext uri="{FF2B5EF4-FFF2-40B4-BE49-F238E27FC236}">
                <a16:creationId xmlns:a16="http://schemas.microsoft.com/office/drawing/2014/main" id="{9914ED21-FBF4-418A-A770-C5C188BF60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B5B807-A210-438E-8CCF-56FC5A5ABC51}"/>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23420519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D000-B280-462E-8CCB-29CBB29ADF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8E89C3-D1D6-4861-B491-4FA50794647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4948574-8836-496E-9060-56B54FE7695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50281AB-EEE9-47F8-BF87-E3C09E8FE0B7}"/>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6" name="Footer Placeholder 5">
            <a:extLst>
              <a:ext uri="{FF2B5EF4-FFF2-40B4-BE49-F238E27FC236}">
                <a16:creationId xmlns:a16="http://schemas.microsoft.com/office/drawing/2014/main" id="{F1CE266B-8AA6-42BC-BC8E-28F9F4C03F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CC8D76-6756-4663-94F4-AC0794195F05}"/>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16351318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0701C-304B-4F88-A078-13A164285030}"/>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38AA6C-4460-40CD-AA46-ED2F16C0F64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84241DF-7D03-4C74-BC4A-4A84B8CB3C9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F9B9F6-C490-4DB7-A856-FA3F71FC54F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0E5A13B-6C2F-4299-8D59-302F2CBE1AE1}"/>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16291B-89C1-4424-81AE-71A9FBC206B3}"/>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8" name="Footer Placeholder 7">
            <a:extLst>
              <a:ext uri="{FF2B5EF4-FFF2-40B4-BE49-F238E27FC236}">
                <a16:creationId xmlns:a16="http://schemas.microsoft.com/office/drawing/2014/main" id="{7A1EF9EA-A4FC-4960-BB5F-AF08DF1ECA8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8F0B73-985B-4CE4-9A52-E7453E5AFE3F}"/>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16515329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523A8-B5A8-4BF4-A5F1-769AB82A08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B6357D6-FE21-4668-B14C-C0B3C423FF03}"/>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4" name="Footer Placeholder 3">
            <a:extLst>
              <a:ext uri="{FF2B5EF4-FFF2-40B4-BE49-F238E27FC236}">
                <a16:creationId xmlns:a16="http://schemas.microsoft.com/office/drawing/2014/main" id="{06585119-7AE3-4CDB-AD5D-9421D80339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3A20693-992E-48D7-BC23-5827D430514F}"/>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24471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34788C-14DE-4548-BBF0-79EC2BE3A3F0}"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15259601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023B1B-5FBC-4A08-83BF-D4A9228B848B}"/>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3" name="Footer Placeholder 2">
            <a:extLst>
              <a:ext uri="{FF2B5EF4-FFF2-40B4-BE49-F238E27FC236}">
                <a16:creationId xmlns:a16="http://schemas.microsoft.com/office/drawing/2014/main" id="{0D67FFC2-5149-4AB7-AE05-AD62FCBFF4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A09E6A-1DEA-4642-B962-1E0C07AE3BBA}"/>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24948630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0DE64-E30B-443F-B8BD-5A6C58F8334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A380109-B69E-4469-8E3F-FB2FA0AED0F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318C242-7A97-4954-9EF7-E6D53834DCE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8298B3D-D042-4DB1-AE11-0D9EA1CDF2B4}"/>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6" name="Footer Placeholder 5">
            <a:extLst>
              <a:ext uri="{FF2B5EF4-FFF2-40B4-BE49-F238E27FC236}">
                <a16:creationId xmlns:a16="http://schemas.microsoft.com/office/drawing/2014/main" id="{7CCD7CAC-EEAF-468F-ACC3-C14A1AD0E2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1A915A-B117-427F-A2F9-D9C29EDA2B6A}"/>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17503852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D4EB2-DEF4-4760-9F0A-4918197D2AA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7EFAE25-85E9-4A2E-9D5A-7B8806615DA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F606708C-092F-4EFE-95E7-2DB701D1410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BB58643-563A-460C-9E93-649B012A3037}"/>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6" name="Footer Placeholder 5">
            <a:extLst>
              <a:ext uri="{FF2B5EF4-FFF2-40B4-BE49-F238E27FC236}">
                <a16:creationId xmlns:a16="http://schemas.microsoft.com/office/drawing/2014/main" id="{8DAF13B8-1D40-46C7-9BE8-00D6EE87BF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0E66D4-3A81-4FDA-8058-871CCCB0E016}"/>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4964942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5BD4C-D376-4252-9486-A69CCC47399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C31EFD-3331-4AB4-B136-78E484EFE3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038E20-F1CF-45AD-9D05-947C7CEE60BE}"/>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5" name="Footer Placeholder 4">
            <a:extLst>
              <a:ext uri="{FF2B5EF4-FFF2-40B4-BE49-F238E27FC236}">
                <a16:creationId xmlns:a16="http://schemas.microsoft.com/office/drawing/2014/main" id="{11C46948-51EB-4137-AE07-3F8EBA471E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7534BC-B5D6-46C9-BE20-5435A8CBC9BA}"/>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2329603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97C6B3-0335-4047-8F37-E1275DE10E68}"/>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54FFB2-8973-4D7B-8A25-600CC69E2F9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FCC8B6-6080-424F-8548-B095367BEE24}"/>
              </a:ext>
            </a:extLst>
          </p:cNvPr>
          <p:cNvSpPr>
            <a:spLocks noGrp="1"/>
          </p:cNvSpPr>
          <p:nvPr>
            <p:ph type="dt" sz="half" idx="10"/>
          </p:nvPr>
        </p:nvSpPr>
        <p:spPr/>
        <p:txBody>
          <a:bodyPr/>
          <a:lstStyle/>
          <a:p>
            <a:fld id="{A1C10EAF-3D2F-411C-B6A5-48598A1A9474}" type="datetimeFigureOut">
              <a:rPr lang="en-GB" smtClean="0"/>
              <a:t>12/08/2025</a:t>
            </a:fld>
            <a:endParaRPr lang="en-GB"/>
          </a:p>
        </p:txBody>
      </p:sp>
      <p:sp>
        <p:nvSpPr>
          <p:cNvPr id="5" name="Footer Placeholder 4">
            <a:extLst>
              <a:ext uri="{FF2B5EF4-FFF2-40B4-BE49-F238E27FC236}">
                <a16:creationId xmlns:a16="http://schemas.microsoft.com/office/drawing/2014/main" id="{DA532F1B-074C-4032-AF50-E14A2BE139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92BAB8-32C0-437E-9324-0C683EDAEEAF}"/>
              </a:ext>
            </a:extLst>
          </p:cNvPr>
          <p:cNvSpPr>
            <a:spLocks noGrp="1"/>
          </p:cNvSpPr>
          <p:nvPr>
            <p:ph type="sldNum" sz="quarter" idx="12"/>
          </p:nvPr>
        </p:nvSpPr>
        <p:spPr/>
        <p:txBody>
          <a:bodyPr/>
          <a:lstStyle/>
          <a:p>
            <a:fld id="{2311122B-CD59-408E-B34D-732559F42A44}" type="slidenum">
              <a:rPr lang="en-GB" smtClean="0"/>
              <a:t>‹#›</a:t>
            </a:fld>
            <a:endParaRPr lang="en-GB"/>
          </a:p>
        </p:txBody>
      </p:sp>
    </p:spTree>
    <p:extLst>
      <p:ext uri="{BB962C8B-B14F-4D97-AF65-F5344CB8AC3E}">
        <p14:creationId xmlns:p14="http://schemas.microsoft.com/office/powerpoint/2010/main" val="2107694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34788C-14DE-4548-BBF0-79EC2BE3A3F0}"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47780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34788C-14DE-4548-BBF0-79EC2BE3A3F0}"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342263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4788C-14DE-4548-BBF0-79EC2BE3A3F0}"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2565120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34788C-14DE-4548-BBF0-79EC2BE3A3F0}"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91146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34788C-14DE-4548-BBF0-79EC2BE3A3F0}"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65FA68-54DE-4D32-9132-737C8EF82184}" type="slidenum">
              <a:rPr lang="en-GB" smtClean="0"/>
              <a:t>‹#›</a:t>
            </a:fld>
            <a:endParaRPr lang="en-GB"/>
          </a:p>
        </p:txBody>
      </p:sp>
    </p:spTree>
    <p:extLst>
      <p:ext uri="{BB962C8B-B14F-4D97-AF65-F5344CB8AC3E}">
        <p14:creationId xmlns:p14="http://schemas.microsoft.com/office/powerpoint/2010/main" val="338560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hyperlink" Target="http://www.exampaperspractice.co.uk/" TargetMode="Externa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4788C-14DE-4548-BBF0-79EC2BE3A3F0}"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65FA68-54DE-4D32-9132-737C8EF82184}" type="slidenum">
              <a:rPr lang="en-GB" smtClean="0"/>
              <a:t>‹#›</a:t>
            </a:fld>
            <a:endParaRPr lang="en-GB"/>
          </a:p>
        </p:txBody>
      </p:sp>
      <p:sp>
        <p:nvSpPr>
          <p:cNvPr id="7" name="Footer Placeholder 2">
            <a:extLst>
              <a:ext uri="{FF2B5EF4-FFF2-40B4-BE49-F238E27FC236}">
                <a16:creationId xmlns:a16="http://schemas.microsoft.com/office/drawing/2014/main" id="{A198274F-55D3-E9EE-3891-D6A1EBBAD6B4}"/>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E4C185C-FD04-4380-BC62-CD4FE2AA81FE}"/>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3ECF0766-87B8-F8C4-2F7A-D4870BC75E5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4645FC1B-9C3A-1845-DC2F-F5486EB3B773}"/>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919942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3585C-AA43-44C6-9454-2DB908D7DF3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D574C-E959-4582-A96E-FB4404D00FD1}" type="slidenum">
              <a:rPr lang="en-GB" smtClean="0"/>
              <a:t>‹#›</a:t>
            </a:fld>
            <a:endParaRPr lang="en-GB"/>
          </a:p>
        </p:txBody>
      </p:sp>
      <p:sp>
        <p:nvSpPr>
          <p:cNvPr id="7" name="Footer Placeholder 2">
            <a:extLst>
              <a:ext uri="{FF2B5EF4-FFF2-40B4-BE49-F238E27FC236}">
                <a16:creationId xmlns:a16="http://schemas.microsoft.com/office/drawing/2014/main" id="{161AA543-0733-D7AE-1E02-50ED697AFBA7}"/>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5B5DF25-1B2B-3C92-0645-3BFAE492FA57}"/>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7773FB79-21C4-3AEA-D330-282F6241BC2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7E820A8F-C949-F770-19A6-8BEBA1E3AAC3}"/>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2097238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
        <p:nvSpPr>
          <p:cNvPr id="7" name="Footer Placeholder 2">
            <a:extLst>
              <a:ext uri="{FF2B5EF4-FFF2-40B4-BE49-F238E27FC236}">
                <a16:creationId xmlns:a16="http://schemas.microsoft.com/office/drawing/2014/main" id="{809642B6-A778-FEC6-77DE-D3AC518D2F7B}"/>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2FD9EE9-A5AA-243C-5A7F-20692021F6B9}"/>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DBBEC4D1-22AC-EBB3-F999-099AF928B92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B39D9849-DA4A-557F-FF57-AE92148E704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3972565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491596-B9CC-419F-B462-11C5CE935E4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AA6E76-1395-4FAC-8814-27065D84FB7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CF40A9-1647-4ED2-B222-77F79CD1420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1C10EAF-3D2F-411C-B6A5-48598A1A9474}" type="datetimeFigureOut">
              <a:rPr lang="en-GB" smtClean="0"/>
              <a:t>12/08/2025</a:t>
            </a:fld>
            <a:endParaRPr lang="en-GB"/>
          </a:p>
        </p:txBody>
      </p:sp>
      <p:sp>
        <p:nvSpPr>
          <p:cNvPr id="5" name="Footer Placeholder 4">
            <a:extLst>
              <a:ext uri="{FF2B5EF4-FFF2-40B4-BE49-F238E27FC236}">
                <a16:creationId xmlns:a16="http://schemas.microsoft.com/office/drawing/2014/main" id="{A09FBB51-2CE2-4B06-A9B4-EDB117B9A53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EB3631-C0E6-47F6-9792-1654E6CAD72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11122B-CD59-408E-B34D-732559F42A44}" type="slidenum">
              <a:rPr lang="en-GB" smtClean="0"/>
              <a:t>‹#›</a:t>
            </a:fld>
            <a:endParaRPr lang="en-GB"/>
          </a:p>
        </p:txBody>
      </p:sp>
      <p:sp>
        <p:nvSpPr>
          <p:cNvPr id="7" name="Footer Placeholder 2">
            <a:extLst>
              <a:ext uri="{FF2B5EF4-FFF2-40B4-BE49-F238E27FC236}">
                <a16:creationId xmlns:a16="http://schemas.microsoft.com/office/drawing/2014/main" id="{10B0AF66-8B10-827F-5A37-70B92AA65C1D}"/>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902B474-3E1C-84B7-DE5D-D010BF9DD7F6}"/>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00DF9796-8EAB-AD04-A491-D3D04E5A10C2}"/>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0C19737E-184E-E8B4-104A-B37AFB8DE073}"/>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7864201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050FF-057C-4C8B-B8D7-E3D0F267E4FF}"/>
              </a:ext>
            </a:extLst>
          </p:cNvPr>
          <p:cNvSpPr>
            <a:spLocks noGrp="1"/>
          </p:cNvSpPr>
          <p:nvPr>
            <p:ph type="ctrTitle"/>
          </p:nvPr>
        </p:nvSpPr>
        <p:spPr>
          <a:xfrm>
            <a:off x="685800" y="270958"/>
            <a:ext cx="7772400" cy="1001859"/>
          </a:xfrm>
          <a:solidFill>
            <a:schemeClr val="bg1"/>
          </a:solidFill>
          <a:ln w="38100">
            <a:solidFill>
              <a:srgbClr val="7030A0"/>
            </a:solidFill>
          </a:ln>
          <a:effectLst>
            <a:outerShdw blurRad="50800" dist="38100" dir="2700000" algn="tl" rotWithShape="0">
              <a:prstClr val="black">
                <a:alpha val="40000"/>
              </a:prstClr>
            </a:outerShdw>
          </a:effectLst>
        </p:spPr>
        <p:txBody>
          <a:bodyPr anchor="t">
            <a:noAutofit/>
          </a:bodyPr>
          <a:lstStyle/>
          <a:p>
            <a:r>
              <a:rPr lang="en-GB" sz="3600" b="1" u="sng" dirty="0"/>
              <a:t>Beginning and Ending Non-Fiction Texts</a:t>
            </a:r>
          </a:p>
        </p:txBody>
      </p:sp>
      <p:sp>
        <p:nvSpPr>
          <p:cNvPr id="4" name="Rectangle 3">
            <a:extLst>
              <a:ext uri="{FF2B5EF4-FFF2-40B4-BE49-F238E27FC236}">
                <a16:creationId xmlns:a16="http://schemas.microsoft.com/office/drawing/2014/main" id="{58646CC6-45E2-4F59-8B7D-20DDF276620D}"/>
              </a:ext>
            </a:extLst>
          </p:cNvPr>
          <p:cNvSpPr/>
          <p:nvPr/>
        </p:nvSpPr>
        <p:spPr>
          <a:xfrm rot="20929051">
            <a:off x="685801" y="1703373"/>
            <a:ext cx="4572000" cy="22522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a:spAutoFit/>
          </a:bodyPr>
          <a:lstStyle/>
          <a:p>
            <a:pPr indent="457200">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As one of thousands of concerned citizens across our beautiful county, I feel it a priority to speak about the lack of quality public transport links in our communities that are resulting in many of us resorting to using polluting, traffic-inducing, noisy cars. </a:t>
            </a:r>
          </a:p>
          <a:p>
            <a:pPr marL="6350" indent="-6350">
              <a:lnSpc>
                <a:spcPct val="107000"/>
              </a:lnSpc>
              <a:spcAft>
                <a:spcPts val="0"/>
              </a:spcAft>
            </a:pPr>
            <a:r>
              <a:rPr lang="en-GB" dirty="0">
                <a:solidFill>
                  <a:srgbClr val="000000"/>
                </a:solidFill>
                <a:latin typeface="Arial" panose="020B0604020202020204" pitchFamily="34" charset="0"/>
                <a:ea typeface="Comic Sans MS" panose="030F0702030302020204" pitchFamily="66" charset="0"/>
                <a:cs typeface="Comic Sans MS" panose="030F0702030302020204" pitchFamily="66" charset="0"/>
              </a:rPr>
              <a:t> </a:t>
            </a:r>
            <a:endParaRPr lang="en-GB" sz="3200"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endParaRPr>
          </a:p>
        </p:txBody>
      </p:sp>
      <p:sp>
        <p:nvSpPr>
          <p:cNvPr id="5" name="TextBox 4">
            <a:extLst>
              <a:ext uri="{FF2B5EF4-FFF2-40B4-BE49-F238E27FC236}">
                <a16:creationId xmlns:a16="http://schemas.microsoft.com/office/drawing/2014/main" id="{86C9C3D4-7BB6-4D03-9953-5E116C426A61}"/>
              </a:ext>
            </a:extLst>
          </p:cNvPr>
          <p:cNvSpPr txBox="1"/>
          <p:nvPr/>
        </p:nvSpPr>
        <p:spPr>
          <a:xfrm>
            <a:off x="5725551" y="1477108"/>
            <a:ext cx="2732649" cy="452431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t>Today we will focus on how to begin and end non-fiction speeches effectively.</a:t>
            </a:r>
          </a:p>
          <a:p>
            <a:endParaRPr lang="en-GB" dirty="0"/>
          </a:p>
          <a:p>
            <a:r>
              <a:rPr lang="en-GB" dirty="0"/>
              <a:t>Re-read the opening paragraph of speech we have studied.</a:t>
            </a:r>
          </a:p>
          <a:p>
            <a:endParaRPr lang="en-GB" dirty="0"/>
          </a:p>
          <a:p>
            <a:r>
              <a:rPr lang="en-GB" dirty="0">
                <a:solidFill>
                  <a:srgbClr val="FF0000"/>
                </a:solidFill>
              </a:rPr>
              <a:t>How does the writer begin their speech?</a:t>
            </a:r>
          </a:p>
          <a:p>
            <a:r>
              <a:rPr lang="en-GB" dirty="0">
                <a:solidFill>
                  <a:schemeClr val="accent4">
                    <a:lumMod val="50000"/>
                  </a:schemeClr>
                </a:solidFill>
              </a:rPr>
              <a:t>Why did they begin in it this way?</a:t>
            </a:r>
          </a:p>
          <a:p>
            <a:r>
              <a:rPr lang="en-GB" dirty="0">
                <a:solidFill>
                  <a:srgbClr val="00B050"/>
                </a:solidFill>
              </a:rPr>
              <a:t>What are other ways can you begin a speech and why was this strategy effective for this speech?</a:t>
            </a:r>
          </a:p>
        </p:txBody>
      </p:sp>
      <p:pic>
        <p:nvPicPr>
          <p:cNvPr id="2050" name="Picture 2" descr="Idea, Cloud, Think, Concept, Symbol, Design, Business">
            <a:extLst>
              <a:ext uri="{FF2B5EF4-FFF2-40B4-BE49-F238E27FC236}">
                <a16:creationId xmlns:a16="http://schemas.microsoft.com/office/drawing/2014/main" id="{B6678771-6B91-41A7-9FD6-E4B8A917D3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982"/>
          <a:stretch/>
        </p:blipFill>
        <p:spPr bwMode="auto">
          <a:xfrm>
            <a:off x="1143000" y="3739265"/>
            <a:ext cx="3429000" cy="273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48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ED0011-138A-468E-A97A-9EF684528ADD}"/>
              </a:ext>
            </a:extLst>
          </p:cNvPr>
          <p:cNvSpPr>
            <a:spLocks noGrp="1"/>
          </p:cNvSpPr>
          <p:nvPr>
            <p:ph idx="1"/>
          </p:nvPr>
        </p:nvSpPr>
        <p:spPr>
          <a:xfrm rot="337876">
            <a:off x="663010" y="2483231"/>
            <a:ext cx="3853051" cy="1329642"/>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a:bodyPr>
          <a:lstStyle/>
          <a:p>
            <a:pPr marL="0" indent="0">
              <a:buNone/>
            </a:pPr>
            <a:r>
              <a:rPr lang="en-GB" sz="1600" kern="0" dirty="0">
                <a:effectLst/>
                <a:latin typeface="Calibri" panose="020F0502020204030204" pitchFamily="34" charset="0"/>
                <a:ea typeface="Calibri" panose="020F0502020204030204" pitchFamily="34" charset="0"/>
                <a:cs typeface="Times New Roman" panose="02020603050405020304" pitchFamily="18" charset="0"/>
              </a:rPr>
              <a:t>These services are lightyears away from what we are offering at the moment, and </a:t>
            </a:r>
            <a:r>
              <a:rPr lang="en-GB" sz="1600" kern="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 implore the members of the council to begin to take this issue seriously, so that we can move our county forwards into a brighter, cleaner and greener future. Thank you. </a:t>
            </a:r>
            <a:endParaRPr lang="en-GB" sz="1600" dirty="0">
              <a:highlight>
                <a:srgbClr val="FFFF00"/>
              </a:highlight>
            </a:endParaRPr>
          </a:p>
          <a:p>
            <a:pPr marL="0" indent="0">
              <a:buNone/>
            </a:pPr>
            <a:endParaRPr lang="en-GB" sz="1600" dirty="0"/>
          </a:p>
        </p:txBody>
      </p:sp>
      <p:sp>
        <p:nvSpPr>
          <p:cNvPr id="4" name="Content Placeholder 2">
            <a:extLst>
              <a:ext uri="{FF2B5EF4-FFF2-40B4-BE49-F238E27FC236}">
                <a16:creationId xmlns:a16="http://schemas.microsoft.com/office/drawing/2014/main" id="{D5DCB9AB-8432-4433-8F7A-A5AF58BC0171}"/>
              </a:ext>
            </a:extLst>
          </p:cNvPr>
          <p:cNvSpPr txBox="1">
            <a:spLocks/>
          </p:cNvSpPr>
          <p:nvPr/>
        </p:nvSpPr>
        <p:spPr>
          <a:xfrm>
            <a:off x="628649" y="4419274"/>
            <a:ext cx="7886702" cy="2192542"/>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numCol="2" spcCol="72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Reiterate or repeat your main arguments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Summarise</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your main arguments well.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Have you asked the readers a question before?  This could provide an answer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Give the readers a challenge. Tell them to think or act in a different way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Think about the future. How does it compare to now?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End the scenario you began with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Circle back to the start with a cyclical structure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End with a powerful quotation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Give a solution to the arguments raised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End with a rhetorical question</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EB84BC1-C73C-4618-9672-57FFA334E9A2}"/>
              </a:ext>
            </a:extLst>
          </p:cNvPr>
          <p:cNvSpPr txBox="1"/>
          <p:nvPr/>
        </p:nvSpPr>
        <p:spPr>
          <a:xfrm>
            <a:off x="4839287" y="246183"/>
            <a:ext cx="3676064" cy="387798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effectLst/>
                <a:uLnTx/>
                <a:uFillTx/>
                <a:latin typeface="Calibri" panose="020F0502020204030204"/>
                <a:ea typeface="+mn-ea"/>
                <a:cs typeface="+mn-cs"/>
              </a:rPr>
              <a:t>This ending is clever because it links back to the start of the speech, it ends the scenario introduced from the start </a:t>
            </a:r>
            <a:r>
              <a:rPr lang="en-GB" sz="1600" dirty="0">
                <a:latin typeface="Calibri" panose="020F0502020204030204"/>
              </a:rPr>
              <a:t>and </a:t>
            </a:r>
            <a:r>
              <a:rPr kumimoji="0" lang="en-GB" sz="1600" b="0" i="0" u="none" strike="noStrike" kern="1200" cap="none" spc="0" normalizeH="0" baseline="0" noProof="0" dirty="0">
                <a:ln>
                  <a:noFill/>
                </a:ln>
                <a:effectLst/>
                <a:uLnTx/>
                <a:uFillTx/>
                <a:latin typeface="Calibri" panose="020F0502020204030204"/>
                <a:ea typeface="+mn-ea"/>
                <a:cs typeface="+mn-cs"/>
              </a:rPr>
              <a:t>it reiterates the writer’s main arguments. The writer argues that local transport links should be a priority for the council and ends the speech by suggesting local services are ‘lightyears’ away from those offered in other parts of the country.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dirty="0">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effectLst/>
                <a:uLnTx/>
                <a:uFillTx/>
                <a:latin typeface="Calibri" panose="020F0502020204030204"/>
                <a:ea typeface="+mn-ea"/>
                <a:cs typeface="+mn-cs"/>
              </a:rPr>
              <a:t>It works well because we feel like we have come ‘full circle’ since the start of the </a:t>
            </a:r>
            <a:r>
              <a:rPr lang="en-GB" sz="1600" dirty="0">
                <a:latin typeface="Calibri" panose="020F0502020204030204"/>
              </a:rPr>
              <a:t>speech</a:t>
            </a:r>
            <a:r>
              <a:rPr kumimoji="0" lang="en-GB" sz="1600" b="0" i="0" u="none" strike="noStrike" kern="1200" cap="none" spc="0" normalizeH="0" baseline="0" noProof="0" dirty="0">
                <a:ln>
                  <a:noFill/>
                </a:ln>
                <a:effectLst/>
                <a:uLnTx/>
                <a:uFillTx/>
                <a:latin typeface="Calibri" panose="020F0502020204030204"/>
                <a:ea typeface="+mn-ea"/>
                <a:cs typeface="+mn-cs"/>
              </a:rPr>
              <a:t> and the writer has carefully put forward their arguments, with the whole text tied together.</a:t>
            </a:r>
          </a:p>
        </p:txBody>
      </p:sp>
      <p:pic>
        <p:nvPicPr>
          <p:cNvPr id="9" name="Picture 2" descr="Silhouette, Greeting, Men, Businessman, Salesman, Suit">
            <a:extLst>
              <a:ext uri="{FF2B5EF4-FFF2-40B4-BE49-F238E27FC236}">
                <a16:creationId xmlns:a16="http://schemas.microsoft.com/office/drawing/2014/main" id="{DA844813-96FA-4153-BC0F-E4183B180D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2900" y="4648200"/>
            <a:ext cx="1104900" cy="2209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40919C6-D9D4-97A9-4CCE-4AAD819AA76D}"/>
              </a:ext>
            </a:extLst>
          </p:cNvPr>
          <p:cNvSpPr/>
          <p:nvPr/>
        </p:nvSpPr>
        <p:spPr>
          <a:xfrm rot="20929051">
            <a:off x="191100" y="632484"/>
            <a:ext cx="4572000" cy="123328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a:spAutoFit/>
          </a:bodyPr>
          <a:lstStyle/>
          <a:p>
            <a:pPr indent="457200">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As one of thousands of concerned citizens across our beautiful county, </a:t>
            </a:r>
            <a:r>
              <a:rPr lang="en-GB"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 feel it a priority to speak about the lack of quality public transport links in our communities that are resulting in many of us resorting to using polluting, traffic-inducing, noisy cars. </a:t>
            </a:r>
            <a:endParaRPr lang="en-GB" sz="2400" dirty="0">
              <a:solidFill>
                <a:srgbClr val="000000"/>
              </a:solidFill>
              <a:effectLst/>
              <a:highlight>
                <a:srgbClr val="FFFF00"/>
              </a:highlight>
              <a:latin typeface="Comic Sans MS" panose="030F0702030302020204" pitchFamily="66" charset="0"/>
              <a:ea typeface="Comic Sans MS" panose="030F0702030302020204" pitchFamily="66" charset="0"/>
              <a:cs typeface="Comic Sans MS" panose="030F0702030302020204" pitchFamily="66" charset="0"/>
            </a:endParaRPr>
          </a:p>
        </p:txBody>
      </p:sp>
    </p:spTree>
    <p:extLst>
      <p:ext uri="{BB962C8B-B14F-4D97-AF65-F5344CB8AC3E}">
        <p14:creationId xmlns:p14="http://schemas.microsoft.com/office/powerpoint/2010/main" val="24247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038E1-61E8-48F7-91B2-555A165170F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GB" dirty="0"/>
              <a:t>Now, let’s write out our own ending to our local transport speech</a:t>
            </a:r>
          </a:p>
        </p:txBody>
      </p:sp>
      <p:sp>
        <p:nvSpPr>
          <p:cNvPr id="3" name="Content Placeholder 2">
            <a:extLst>
              <a:ext uri="{FF2B5EF4-FFF2-40B4-BE49-F238E27FC236}">
                <a16:creationId xmlns:a16="http://schemas.microsoft.com/office/drawing/2014/main" id="{90FB9FDF-2483-4386-BB53-A17AB2F2FEF0}"/>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GB" dirty="0"/>
              <a:t>Using the list of strategies and your notes from the previous lessons:</a:t>
            </a:r>
          </a:p>
          <a:p>
            <a:pPr marL="0" indent="0">
              <a:buNone/>
            </a:pPr>
            <a:br>
              <a:rPr lang="en-GB" dirty="0"/>
            </a:br>
            <a:r>
              <a:rPr lang="en-GB" b="1" dirty="0">
                <a:solidFill>
                  <a:srgbClr val="7030A0"/>
                </a:solidFill>
              </a:rPr>
              <a:t>Write out the final paragraph to your speech.</a:t>
            </a:r>
          </a:p>
          <a:p>
            <a:pPr marL="0" indent="0">
              <a:buNone/>
            </a:pPr>
            <a:endParaRPr lang="en-GB" b="1" dirty="0">
              <a:solidFill>
                <a:srgbClr val="7030A0"/>
              </a:solidFill>
            </a:endParaRPr>
          </a:p>
          <a:p>
            <a:pPr marL="0" indent="0">
              <a:buNone/>
            </a:pPr>
            <a:r>
              <a:rPr lang="en-GB" b="1" dirty="0">
                <a:solidFill>
                  <a:srgbClr val="7030A0"/>
                </a:solidFill>
              </a:rPr>
              <a:t>Bonus Challenge: Which strategy did you decide to use for your ending? Why?</a:t>
            </a:r>
          </a:p>
        </p:txBody>
      </p:sp>
      <p:pic>
        <p:nvPicPr>
          <p:cNvPr id="5" name="Picture 2" descr="Silhouette, Greeting, Men, Businessman, Salesman, Suit">
            <a:extLst>
              <a:ext uri="{FF2B5EF4-FFF2-40B4-BE49-F238E27FC236}">
                <a16:creationId xmlns:a16="http://schemas.microsoft.com/office/drawing/2014/main" id="{F98529FA-C646-48EE-B15E-A0915CCA36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2900" y="4648200"/>
            <a:ext cx="11049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226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C956F-B9A9-4993-B541-CF89B2555B02}"/>
              </a:ext>
            </a:extLst>
          </p:cNvPr>
          <p:cNvSpPr>
            <a:spLocks noGrp="1"/>
          </p:cNvSpPr>
          <p:nvPr>
            <p:ph type="title"/>
          </p:nvPr>
        </p:nvSpPr>
        <p:spPr>
          <a:solidFill>
            <a:schemeClr val="bg1"/>
          </a:solidFill>
          <a:ln w="44450">
            <a:solidFill>
              <a:srgbClr val="7030A0"/>
            </a:solidFill>
          </a:ln>
          <a:effectLst>
            <a:outerShdw blurRad="50800" dist="38100" dir="2700000" algn="tl" rotWithShape="0">
              <a:prstClr val="black">
                <a:alpha val="40000"/>
              </a:prstClr>
            </a:outerShdw>
          </a:effectLst>
        </p:spPr>
        <p:txBody>
          <a:bodyPr/>
          <a:lstStyle/>
          <a:p>
            <a:r>
              <a:rPr lang="en-GB" dirty="0"/>
              <a:t>Self Assessment:</a:t>
            </a:r>
          </a:p>
        </p:txBody>
      </p:sp>
      <p:sp>
        <p:nvSpPr>
          <p:cNvPr id="3" name="Content Placeholder 2">
            <a:extLst>
              <a:ext uri="{FF2B5EF4-FFF2-40B4-BE49-F238E27FC236}">
                <a16:creationId xmlns:a16="http://schemas.microsoft.com/office/drawing/2014/main" id="{985CE58E-5855-4446-937E-4FDF9368787E}"/>
              </a:ext>
            </a:extLst>
          </p:cNvPr>
          <p:cNvSpPr>
            <a:spLocks noGrp="1"/>
          </p:cNvSpPr>
          <p:nvPr>
            <p:ph idx="1"/>
          </p:nvPr>
        </p:nvSpPr>
        <p:spPr>
          <a:xfrm>
            <a:off x="628650" y="1825625"/>
            <a:ext cx="2899741"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b="1" dirty="0"/>
              <a:t>Success criteria:</a:t>
            </a:r>
          </a:p>
          <a:p>
            <a:pPr marL="0" indent="0">
              <a:buNone/>
            </a:pPr>
            <a:endParaRPr lang="en-GB" dirty="0"/>
          </a:p>
          <a:p>
            <a:pPr marL="514350" indent="-514350">
              <a:buAutoNum type="arabicParenR"/>
            </a:pPr>
            <a:r>
              <a:rPr lang="en-GB" dirty="0"/>
              <a:t>Used a powerful strategy for ending a text</a:t>
            </a:r>
          </a:p>
          <a:p>
            <a:pPr marL="514350" indent="-514350">
              <a:buAutoNum type="arabicParenR"/>
            </a:pPr>
            <a:r>
              <a:rPr lang="en-GB" dirty="0"/>
              <a:t>Left the audience with  a powerful idea at the very end</a:t>
            </a:r>
          </a:p>
        </p:txBody>
      </p:sp>
      <p:sp>
        <p:nvSpPr>
          <p:cNvPr id="4" name="TextBox 3">
            <a:extLst>
              <a:ext uri="{FF2B5EF4-FFF2-40B4-BE49-F238E27FC236}">
                <a16:creationId xmlns:a16="http://schemas.microsoft.com/office/drawing/2014/main" id="{5051904F-818A-45B0-8664-904F7264A6C6}"/>
              </a:ext>
            </a:extLst>
          </p:cNvPr>
          <p:cNvSpPr txBox="1"/>
          <p:nvPr/>
        </p:nvSpPr>
        <p:spPr>
          <a:xfrm>
            <a:off x="3876261" y="1825625"/>
            <a:ext cx="4639089" cy="470898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WWW = What Went Well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FF0000"/>
                </a:solidFill>
                <a:effectLst/>
                <a:uLnTx/>
                <a:uFillTx/>
                <a:latin typeface="Calibri" panose="020F0502020204030204"/>
                <a:ea typeface="+mn-ea"/>
                <a:cs typeface="+mn-cs"/>
              </a:rPr>
              <a:t>I think I chose the right strategy as I answered a question I set at the start of the speech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1"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EBI = Even Better If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FF0000"/>
                </a:solidFill>
                <a:effectLst/>
                <a:uLnTx/>
                <a:uFillTx/>
                <a:latin typeface="Calibri" panose="020F0502020204030204"/>
                <a:ea typeface="+mn-ea"/>
                <a:cs typeface="+mn-cs"/>
              </a:rPr>
              <a:t>I think I could end with a short sentence as well for a real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1"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FF0000"/>
                </a:solidFill>
                <a:effectLst/>
                <a:uLnTx/>
                <a:uFillTx/>
                <a:latin typeface="Calibri" panose="020F0502020204030204"/>
                <a:ea typeface="+mn-ea"/>
                <a:cs typeface="+mn-cs"/>
              </a:rPr>
              <a:t>I will go back and add this idea to my writing.</a:t>
            </a:r>
          </a:p>
        </p:txBody>
      </p:sp>
      <p:pic>
        <p:nvPicPr>
          <p:cNvPr id="6" name="Picture 5" descr="A close up of a pencil&#10;&#10;Description generated with high confidence">
            <a:extLst>
              <a:ext uri="{FF2B5EF4-FFF2-40B4-BE49-F238E27FC236}">
                <a16:creationId xmlns:a16="http://schemas.microsoft.com/office/drawing/2014/main" id="{BFAABEAA-3B37-4EDD-88E9-B4153B6D8F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4046" y="685800"/>
            <a:ext cx="1365574" cy="1769165"/>
          </a:xfrm>
          <a:prstGeom prst="rect">
            <a:avLst/>
          </a:prstGeom>
        </p:spPr>
      </p:pic>
    </p:spTree>
    <p:extLst>
      <p:ext uri="{BB962C8B-B14F-4D97-AF65-F5344CB8AC3E}">
        <p14:creationId xmlns:p14="http://schemas.microsoft.com/office/powerpoint/2010/main" val="190101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Feelings</a:t>
            </a:r>
          </a:p>
        </p:txBody>
      </p:sp>
      <p:sp>
        <p:nvSpPr>
          <p:cNvPr id="6" name="TextBox 5"/>
          <p:cNvSpPr txBox="1"/>
          <p:nvPr/>
        </p:nvSpPr>
        <p:spPr>
          <a:xfrm>
            <a:off x="467544" y="1628800"/>
            <a:ext cx="4896544" cy="452431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a:ea typeface="+mn-ea"/>
                <a:cs typeface="+mn-cs"/>
              </a:rPr>
              <a:t>How you felt about the </a:t>
            </a:r>
            <a:r>
              <a:rPr kumimoji="0" lang="en-GB" sz="3200" b="1" i="0" u="none" strike="noStrike" kern="1200" cap="none" spc="0" normalizeH="0" baseline="0" noProof="0" dirty="0">
                <a:ln>
                  <a:noFill/>
                </a:ln>
                <a:solidFill>
                  <a:prstClr val="black"/>
                </a:solidFill>
                <a:effectLst/>
                <a:uLnTx/>
                <a:uFillTx/>
                <a:latin typeface="Calibri"/>
                <a:ea typeface="+mn-ea"/>
                <a:cs typeface="+mn-cs"/>
              </a:rPr>
              <a:t>learning outcomes </a:t>
            </a:r>
            <a:r>
              <a:rPr kumimoji="0" lang="en-GB" sz="3200" b="0" i="0" u="none" strike="noStrike" kern="1200" cap="none" spc="0" normalizeH="0" baseline="0" noProof="0" dirty="0">
                <a:ln>
                  <a:noFill/>
                </a:ln>
                <a:solidFill>
                  <a:prstClr val="black"/>
                </a:solidFill>
                <a:effectLst/>
                <a:uLnTx/>
                <a:uFillTx/>
                <a:latin typeface="Calibri"/>
                <a:ea typeface="+mn-ea"/>
                <a:cs typeface="+mn-cs"/>
              </a:rPr>
              <a:t>at the start of the lesson: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a:ea typeface="+mn-ea"/>
                <a:cs typeface="+mn-cs"/>
              </a:rPr>
              <a:t>How you feel at the end of the lesson: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a:ea typeface="+mn-ea"/>
                <a:cs typeface="+mn-cs"/>
              </a:rPr>
              <a:t>What you want to learn next lesson:</a:t>
            </a:r>
          </a:p>
        </p:txBody>
      </p:sp>
      <p:sp>
        <p:nvSpPr>
          <p:cNvPr id="7" name="Content Placeholder 2"/>
          <p:cNvSpPr>
            <a:spLocks noGrp="1"/>
          </p:cNvSpPr>
          <p:nvPr>
            <p:ph idx="1"/>
          </p:nvPr>
        </p:nvSpPr>
        <p:spPr>
          <a:xfrm>
            <a:off x="5652120" y="1628800"/>
            <a:ext cx="3034680" cy="4954562"/>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2400" dirty="0">
                <a:solidFill>
                  <a:srgbClr val="FF0000"/>
                </a:solidFill>
              </a:rPr>
              <a:t>To describe different ways of beginning and ending non-fiction texts</a:t>
            </a:r>
          </a:p>
          <a:p>
            <a:pPr marL="0" indent="0">
              <a:buNone/>
            </a:pPr>
            <a:r>
              <a:rPr lang="en-GB" sz="2400" dirty="0">
                <a:solidFill>
                  <a:schemeClr val="accent6">
                    <a:lumMod val="50000"/>
                  </a:schemeClr>
                </a:solidFill>
              </a:rPr>
              <a:t>To apply our learning to our own beginnings and endings to our speeches</a:t>
            </a:r>
          </a:p>
          <a:p>
            <a:pPr marL="0" indent="0">
              <a:buNone/>
            </a:pPr>
            <a:r>
              <a:rPr lang="en-GB" sz="2400" dirty="0">
                <a:solidFill>
                  <a:srgbClr val="00B050"/>
                </a:solidFill>
              </a:rPr>
              <a:t>To evaluate the effectiveness of our speech endings based on success criteria</a:t>
            </a:r>
          </a:p>
        </p:txBody>
      </p:sp>
      <p:pic>
        <p:nvPicPr>
          <p:cNvPr id="8" name="Graphic 7">
            <a:extLst>
              <a:ext uri="{FF2B5EF4-FFF2-40B4-BE49-F238E27FC236}">
                <a16:creationId xmlns:a16="http://schemas.microsoft.com/office/drawing/2014/main" id="{7BA6EB13-36B5-4181-8744-7B1E3F1DBCD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89368" y="211758"/>
            <a:ext cx="1268760" cy="1268760"/>
          </a:xfrm>
          <a:prstGeom prst="rect">
            <a:avLst/>
          </a:prstGeom>
        </p:spPr>
      </p:pic>
    </p:spTree>
    <p:extLst>
      <p:ext uri="{BB962C8B-B14F-4D97-AF65-F5344CB8AC3E}">
        <p14:creationId xmlns:p14="http://schemas.microsoft.com/office/powerpoint/2010/main" val="269840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75AAE-7CD5-437A-8FA0-F298E257A6B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551916A1-CB89-4C11-BC8F-197B99C39E98}"/>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3600" dirty="0">
                <a:solidFill>
                  <a:srgbClr val="FF0000"/>
                </a:solidFill>
              </a:rPr>
              <a:t>To describe different ways of beginning and ending non-fiction texts</a:t>
            </a:r>
          </a:p>
          <a:p>
            <a:pPr marL="0" indent="0">
              <a:buNone/>
            </a:pPr>
            <a:r>
              <a:rPr lang="en-GB" sz="3600" dirty="0">
                <a:solidFill>
                  <a:schemeClr val="accent4">
                    <a:lumMod val="50000"/>
                  </a:schemeClr>
                </a:solidFill>
              </a:rPr>
              <a:t>To apply our learning to our own beginnings and endings to our speeches</a:t>
            </a:r>
          </a:p>
          <a:p>
            <a:pPr marL="0" indent="0">
              <a:buNone/>
            </a:pPr>
            <a:r>
              <a:rPr lang="en-GB" sz="3600" dirty="0">
                <a:solidFill>
                  <a:srgbClr val="00B050"/>
                </a:solidFill>
              </a:rPr>
              <a:t>To evaluate the effectiveness of our speech endings based on success criteria</a:t>
            </a:r>
          </a:p>
        </p:txBody>
      </p:sp>
    </p:spTree>
    <p:extLst>
      <p:ext uri="{BB962C8B-B14F-4D97-AF65-F5344CB8AC3E}">
        <p14:creationId xmlns:p14="http://schemas.microsoft.com/office/powerpoint/2010/main" val="3658959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C70A7-A510-49B6-9EAF-07431F75F8C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Getting the beginning to your speech right is crucial for engaging your audience</a:t>
            </a:r>
          </a:p>
        </p:txBody>
      </p:sp>
      <p:sp>
        <p:nvSpPr>
          <p:cNvPr id="3" name="Content Placeholder 2">
            <a:extLst>
              <a:ext uri="{FF2B5EF4-FFF2-40B4-BE49-F238E27FC236}">
                <a16:creationId xmlns:a16="http://schemas.microsoft.com/office/drawing/2014/main" id="{161743D7-B6B3-497A-A73B-D9F8C24079CB}"/>
              </a:ext>
            </a:extLst>
          </p:cNvPr>
          <p:cNvSpPr>
            <a:spLocks noGrp="1"/>
          </p:cNvSpPr>
          <p:nvPr>
            <p:ph idx="1"/>
          </p:nvPr>
        </p:nvSpPr>
        <p:spPr>
          <a:xfrm>
            <a:off x="628650" y="1825626"/>
            <a:ext cx="7886700" cy="746644"/>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2000" dirty="0"/>
              <a:t>If you do not hook your readers in from the start, they are very unlikely to want to engage with your ideas for the rest of the text.</a:t>
            </a:r>
          </a:p>
        </p:txBody>
      </p:sp>
      <p:sp>
        <p:nvSpPr>
          <p:cNvPr id="4" name="TextBox 3">
            <a:extLst>
              <a:ext uri="{FF2B5EF4-FFF2-40B4-BE49-F238E27FC236}">
                <a16:creationId xmlns:a16="http://schemas.microsoft.com/office/drawing/2014/main" id="{7AB33F71-A691-41F7-B94C-C8E7817654B1}"/>
              </a:ext>
            </a:extLst>
          </p:cNvPr>
          <p:cNvSpPr txBox="1"/>
          <p:nvPr/>
        </p:nvSpPr>
        <p:spPr>
          <a:xfrm>
            <a:off x="628649" y="2832439"/>
            <a:ext cx="3816741" cy="923330"/>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t>I think that this statement is right because of a lot of different reasons. I will argue for these now.</a:t>
            </a:r>
          </a:p>
        </p:txBody>
      </p:sp>
      <p:sp>
        <p:nvSpPr>
          <p:cNvPr id="6" name="TextBox 5">
            <a:extLst>
              <a:ext uri="{FF2B5EF4-FFF2-40B4-BE49-F238E27FC236}">
                <a16:creationId xmlns:a16="http://schemas.microsoft.com/office/drawing/2014/main" id="{39BBE905-30EF-49AD-8902-C9007CC52E12}"/>
              </a:ext>
            </a:extLst>
          </p:cNvPr>
          <p:cNvSpPr txBox="1"/>
          <p:nvPr/>
        </p:nvSpPr>
        <p:spPr>
          <a:xfrm>
            <a:off x="628649" y="4209454"/>
            <a:ext cx="3816740" cy="923330"/>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t>There are many different arguments about this, but my own view is that this is wrong because of the following:</a:t>
            </a:r>
          </a:p>
        </p:txBody>
      </p:sp>
      <p:sp>
        <p:nvSpPr>
          <p:cNvPr id="8" name="TextBox 7">
            <a:extLst>
              <a:ext uri="{FF2B5EF4-FFF2-40B4-BE49-F238E27FC236}">
                <a16:creationId xmlns:a16="http://schemas.microsoft.com/office/drawing/2014/main" id="{FED78215-7A5A-4326-913F-47A5B4C2998A}"/>
              </a:ext>
            </a:extLst>
          </p:cNvPr>
          <p:cNvSpPr txBox="1"/>
          <p:nvPr/>
        </p:nvSpPr>
        <p:spPr>
          <a:xfrm>
            <a:off x="4698609" y="2832439"/>
            <a:ext cx="3816741" cy="1200329"/>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t>Fox hunting has to stop. Why? This is something incredibly close to my heart and something that impacts on so many people in so many ways.</a:t>
            </a:r>
          </a:p>
        </p:txBody>
      </p:sp>
      <p:sp>
        <p:nvSpPr>
          <p:cNvPr id="10" name="TextBox 9">
            <a:extLst>
              <a:ext uri="{FF2B5EF4-FFF2-40B4-BE49-F238E27FC236}">
                <a16:creationId xmlns:a16="http://schemas.microsoft.com/office/drawing/2014/main" id="{755266D0-B1B5-4208-A73C-AC9A6E574C1B}"/>
              </a:ext>
            </a:extLst>
          </p:cNvPr>
          <p:cNvSpPr txBox="1"/>
          <p:nvPr/>
        </p:nvSpPr>
        <p:spPr>
          <a:xfrm>
            <a:off x="4698608" y="4226283"/>
            <a:ext cx="3816741"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t>How many of you have become angry at someone not wearing a face mask?  </a:t>
            </a:r>
          </a:p>
        </p:txBody>
      </p:sp>
      <p:sp>
        <p:nvSpPr>
          <p:cNvPr id="12" name="TextBox 11">
            <a:extLst>
              <a:ext uri="{FF2B5EF4-FFF2-40B4-BE49-F238E27FC236}">
                <a16:creationId xmlns:a16="http://schemas.microsoft.com/office/drawing/2014/main" id="{C99C13C1-D10C-4FEF-9B83-D4E268173B39}"/>
              </a:ext>
            </a:extLst>
          </p:cNvPr>
          <p:cNvSpPr txBox="1"/>
          <p:nvPr/>
        </p:nvSpPr>
        <p:spPr>
          <a:xfrm>
            <a:off x="628649" y="5341885"/>
            <a:ext cx="7829551" cy="1200329"/>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solidFill>
                  <a:srgbClr val="FF0000"/>
                </a:solidFill>
              </a:rPr>
              <a:t>Which of these openings is best? Which is worst?</a:t>
            </a:r>
          </a:p>
          <a:p>
            <a:r>
              <a:rPr lang="en-GB" dirty="0">
                <a:solidFill>
                  <a:schemeClr val="accent4">
                    <a:lumMod val="50000"/>
                  </a:schemeClr>
                </a:solidFill>
              </a:rPr>
              <a:t>Why are some of these openings more effective than the others?</a:t>
            </a:r>
          </a:p>
          <a:p>
            <a:r>
              <a:rPr lang="en-GB" dirty="0">
                <a:solidFill>
                  <a:srgbClr val="00B050"/>
                </a:solidFill>
              </a:rPr>
              <a:t>What makes for a successful opening to a speech? How can it be tied into the ending of a speech as well?</a:t>
            </a:r>
          </a:p>
        </p:txBody>
      </p:sp>
      <p:pic>
        <p:nvPicPr>
          <p:cNvPr id="3074" name="Picture 2" descr="Fish, Hook, Symbol, Silhouette, Icon, Black, Isolated">
            <a:extLst>
              <a:ext uri="{FF2B5EF4-FFF2-40B4-BE49-F238E27FC236}">
                <a16:creationId xmlns:a16="http://schemas.microsoft.com/office/drawing/2014/main" id="{DEFF44E6-8F81-47DD-88D8-28B309E9AB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7185" y="5031319"/>
            <a:ext cx="1186815" cy="110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861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9E0E9-EA86-49C9-B942-E9548C0EC27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There are many different ways to begin a non-fiction text</a:t>
            </a:r>
          </a:p>
        </p:txBody>
      </p:sp>
      <p:sp>
        <p:nvSpPr>
          <p:cNvPr id="3" name="Content Placeholder 2">
            <a:extLst>
              <a:ext uri="{FF2B5EF4-FFF2-40B4-BE49-F238E27FC236}">
                <a16:creationId xmlns:a16="http://schemas.microsoft.com/office/drawing/2014/main" id="{D7ED3BEA-063B-422A-A367-B4F48B671EFE}"/>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GB" dirty="0"/>
              <a:t>Let’s explore some of these now.</a:t>
            </a:r>
          </a:p>
          <a:p>
            <a:pPr marL="0" indent="0">
              <a:buNone/>
            </a:pPr>
            <a:endParaRPr lang="en-GB" dirty="0"/>
          </a:p>
          <a:p>
            <a:pPr marL="0" indent="0">
              <a:buNone/>
            </a:pPr>
            <a:r>
              <a:rPr lang="en-GB" b="1" dirty="0">
                <a:solidFill>
                  <a:srgbClr val="7030A0"/>
                </a:solidFill>
              </a:rPr>
              <a:t>Using your information sheet, try using a different strategy for your opening section to your local transport speech.</a:t>
            </a:r>
          </a:p>
          <a:p>
            <a:pPr marL="0" indent="0">
              <a:buNone/>
            </a:pPr>
            <a:endParaRPr lang="en-GB" b="1" dirty="0">
              <a:solidFill>
                <a:srgbClr val="7030A0"/>
              </a:solidFill>
            </a:endParaRPr>
          </a:p>
          <a:p>
            <a:pPr marL="0" indent="0">
              <a:buNone/>
            </a:pPr>
            <a:r>
              <a:rPr lang="en-GB" b="1" dirty="0">
                <a:solidFill>
                  <a:srgbClr val="7030A0"/>
                </a:solidFill>
              </a:rPr>
              <a:t>Bonus Challenge: Now, compare the two opening sections you have created.</a:t>
            </a:r>
          </a:p>
          <a:p>
            <a:pPr marL="0" indent="0">
              <a:buNone/>
            </a:pPr>
            <a:endParaRPr lang="en-GB" b="1" dirty="0">
              <a:solidFill>
                <a:srgbClr val="7030A0"/>
              </a:solidFill>
            </a:endParaRPr>
          </a:p>
          <a:p>
            <a:pPr marL="0" indent="0">
              <a:buNone/>
            </a:pPr>
            <a:r>
              <a:rPr lang="en-GB" b="1" dirty="0">
                <a:solidFill>
                  <a:srgbClr val="7030A0"/>
                </a:solidFill>
              </a:rPr>
              <a:t>Which is the more successful? Why?</a:t>
            </a:r>
          </a:p>
        </p:txBody>
      </p:sp>
      <p:pic>
        <p:nvPicPr>
          <p:cNvPr id="5" name="Picture 4">
            <a:extLst>
              <a:ext uri="{FF2B5EF4-FFF2-40B4-BE49-F238E27FC236}">
                <a16:creationId xmlns:a16="http://schemas.microsoft.com/office/drawing/2014/main" id="{CDF4E0EC-168A-4552-9DF2-8900F6253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7883" y="5430595"/>
            <a:ext cx="1385820" cy="1383655"/>
          </a:xfrm>
          <a:prstGeom prst="rect">
            <a:avLst/>
          </a:prstGeom>
        </p:spPr>
      </p:pic>
    </p:spTree>
    <p:extLst>
      <p:ext uri="{BB962C8B-B14F-4D97-AF65-F5344CB8AC3E}">
        <p14:creationId xmlns:p14="http://schemas.microsoft.com/office/powerpoint/2010/main" val="3838110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52E730-016C-4222-98D1-1826D1CAF864}"/>
              </a:ext>
            </a:extLst>
          </p:cNvPr>
          <p:cNvSpPr/>
          <p:nvPr/>
        </p:nvSpPr>
        <p:spPr>
          <a:xfrm>
            <a:off x="575441" y="455868"/>
            <a:ext cx="3239814" cy="2308324"/>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1) A Short sentence, a short story and then followed by a 'could' or 'if' sentence and argument.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Gary was a normal child. He lived in an average house with his two parents and their dog and he was happy. But one day Gary went out cycling and didn't wear a helmet. He was involved in a terrible accident that changed his life forever.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Imagine, then, if we actually spent the time and money funding cycling awareness programmes.</a:t>
            </a:r>
          </a:p>
        </p:txBody>
      </p:sp>
      <p:sp>
        <p:nvSpPr>
          <p:cNvPr id="5" name="Rectangle 4">
            <a:extLst>
              <a:ext uri="{FF2B5EF4-FFF2-40B4-BE49-F238E27FC236}">
                <a16:creationId xmlns:a16="http://schemas.microsoft.com/office/drawing/2014/main" id="{DD9D3DD7-66B0-475D-B4A5-6B7D06CC173D}"/>
              </a:ext>
            </a:extLst>
          </p:cNvPr>
          <p:cNvSpPr/>
          <p:nvPr/>
        </p:nvSpPr>
        <p:spPr>
          <a:xfrm>
            <a:off x="4101662" y="455868"/>
            <a:ext cx="3239814"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2) Using ‘we’ against ‘them’.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Many so-called experts believe that genetically modified crops are the best way forward for this country and its people.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we</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know better.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We</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know they are harmful to other plants, other animals and the people themselves.</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EEDA45F4-83CF-4AB5-99E0-A5A887C4EF63}"/>
              </a:ext>
            </a:extLst>
          </p:cNvPr>
          <p:cNvSpPr/>
          <p:nvPr/>
        </p:nvSpPr>
        <p:spPr>
          <a:xfrm>
            <a:off x="575441" y="2966315"/>
            <a:ext cx="3239814"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3) Being an expert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 have spent the past 25 years working as a financial adviser to individuals, couples and families, helping them solve their money problems.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This position allows me to tell you how best to manage your money.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CD59D619-7032-4117-95E3-1984DDAD8BF4}"/>
              </a:ext>
            </a:extLst>
          </p:cNvPr>
          <p:cNvSpPr/>
          <p:nvPr/>
        </p:nvSpPr>
        <p:spPr>
          <a:xfrm>
            <a:off x="4101662" y="2397425"/>
            <a:ext cx="3239814"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4) Using a rhetorical question to get the audience thinking before explaining your argument.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Why do we spend hours upon end queueing in shops at Christmas?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Well, we don’t need to. That’s what online shopping is the only way forward.</a:t>
            </a:r>
          </a:p>
        </p:txBody>
      </p:sp>
      <p:sp>
        <p:nvSpPr>
          <p:cNvPr id="9" name="Rectangle 8">
            <a:extLst>
              <a:ext uri="{FF2B5EF4-FFF2-40B4-BE49-F238E27FC236}">
                <a16:creationId xmlns:a16="http://schemas.microsoft.com/office/drawing/2014/main" id="{50A5E022-0D6C-4225-AB86-844BA25FDE37}"/>
              </a:ext>
            </a:extLst>
          </p:cNvPr>
          <p:cNvSpPr/>
          <p:nvPr/>
        </p:nvSpPr>
        <p:spPr>
          <a:xfrm>
            <a:off x="575441" y="4922764"/>
            <a:ext cx="3239814" cy="101566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5) Start with a powerful statistic.</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95% of all fires started are easily preventable. All we need to do is start showing people how we can prevent them. </a:t>
            </a:r>
          </a:p>
        </p:txBody>
      </p:sp>
      <p:sp>
        <p:nvSpPr>
          <p:cNvPr id="10" name="Rectangle 9">
            <a:extLst>
              <a:ext uri="{FF2B5EF4-FFF2-40B4-BE49-F238E27FC236}">
                <a16:creationId xmlns:a16="http://schemas.microsoft.com/office/drawing/2014/main" id="{64DE4BD3-1B11-4232-B2C3-6F04D2D7BF3F}"/>
              </a:ext>
            </a:extLst>
          </p:cNvPr>
          <p:cNvSpPr/>
          <p:nvPr/>
        </p:nvSpPr>
        <p:spPr>
          <a:xfrm>
            <a:off x="4101662" y="4338982"/>
            <a:ext cx="3239814"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6) Start with a short sentence.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Airbags save lives.</a:t>
            </a:r>
          </a:p>
        </p:txBody>
      </p:sp>
      <p:sp>
        <p:nvSpPr>
          <p:cNvPr id="11" name="Rectangle 10">
            <a:extLst>
              <a:ext uri="{FF2B5EF4-FFF2-40B4-BE49-F238E27FC236}">
                <a16:creationId xmlns:a16="http://schemas.microsoft.com/office/drawing/2014/main" id="{670F50B5-B634-4D33-B86F-7C1B63F5A2A9}"/>
              </a:ext>
            </a:extLst>
          </p:cNvPr>
          <p:cNvSpPr/>
          <p:nvPr/>
        </p:nvSpPr>
        <p:spPr>
          <a:xfrm>
            <a:off x="4101662" y="5172544"/>
            <a:ext cx="3239814" cy="101566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7) Start with a survey question.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How many of you have ever tripped on ice? Everyone has and that’s why it’s so important we invest in safety this winter. </a:t>
            </a:r>
          </a:p>
        </p:txBody>
      </p:sp>
      <p:pic>
        <p:nvPicPr>
          <p:cNvPr id="2" name="Picture 1">
            <a:extLst>
              <a:ext uri="{FF2B5EF4-FFF2-40B4-BE49-F238E27FC236}">
                <a16:creationId xmlns:a16="http://schemas.microsoft.com/office/drawing/2014/main" id="{12F292F8-B29F-495B-B97F-1979272312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7883" y="5430595"/>
            <a:ext cx="1385820" cy="1383655"/>
          </a:xfrm>
          <a:prstGeom prst="rect">
            <a:avLst/>
          </a:prstGeom>
        </p:spPr>
      </p:pic>
    </p:spTree>
    <p:extLst>
      <p:ext uri="{BB962C8B-B14F-4D97-AF65-F5344CB8AC3E}">
        <p14:creationId xmlns:p14="http://schemas.microsoft.com/office/powerpoint/2010/main" val="232462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52E730-016C-4222-98D1-1826D1CAF864}"/>
              </a:ext>
            </a:extLst>
          </p:cNvPr>
          <p:cNvSpPr/>
          <p:nvPr/>
        </p:nvSpPr>
        <p:spPr>
          <a:xfrm>
            <a:off x="575441" y="455868"/>
            <a:ext cx="3239814" cy="2308324"/>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1) A Short sentence, a short story and then followed by a 'could' or 'if' sentence and argument.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Gary was a normal child. He lived in an average house with his two parents and their dog and he was happy. But one day Gary went out cycling and didn't wear a helmet. He was involved in a terrible accident that changed his life forever.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Imagine, then, if we actually spent the time and money funding cycling awareness programmes.</a:t>
            </a:r>
          </a:p>
        </p:txBody>
      </p:sp>
      <p:sp>
        <p:nvSpPr>
          <p:cNvPr id="5" name="Rectangle 4">
            <a:extLst>
              <a:ext uri="{FF2B5EF4-FFF2-40B4-BE49-F238E27FC236}">
                <a16:creationId xmlns:a16="http://schemas.microsoft.com/office/drawing/2014/main" id="{DD9D3DD7-66B0-475D-B4A5-6B7D06CC173D}"/>
              </a:ext>
            </a:extLst>
          </p:cNvPr>
          <p:cNvSpPr/>
          <p:nvPr/>
        </p:nvSpPr>
        <p:spPr>
          <a:xfrm>
            <a:off x="4101662" y="455868"/>
            <a:ext cx="3239814"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2) Using ‘we’ against ‘them’.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Many so-called experts believe that genetically modified crops are the best way forward for this country and its people.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we</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know better.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We</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know they are harmful to other plants, other animals and the people themselves.</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EEDA45F4-83CF-4AB5-99E0-A5A887C4EF63}"/>
              </a:ext>
            </a:extLst>
          </p:cNvPr>
          <p:cNvSpPr/>
          <p:nvPr/>
        </p:nvSpPr>
        <p:spPr>
          <a:xfrm>
            <a:off x="575441" y="2966315"/>
            <a:ext cx="3239814"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3) Being an expert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 have spent the past 25 years working as a financial adviser to individuals, couples and families, helping them solve their money problems.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This position allows me to tell you how best to manage your money.</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CD59D619-7032-4117-95E3-1984DDAD8BF4}"/>
              </a:ext>
            </a:extLst>
          </p:cNvPr>
          <p:cNvSpPr/>
          <p:nvPr/>
        </p:nvSpPr>
        <p:spPr>
          <a:xfrm>
            <a:off x="4101662" y="2397425"/>
            <a:ext cx="3239814"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4) Using a rhetorical question to get the audience thinking before explaining your argument.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Why do we spend hours upon end queueing in shops at Christmas?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Well, we don’t need to. That’s what online shopping is the only way forward.</a:t>
            </a:r>
          </a:p>
        </p:txBody>
      </p:sp>
      <p:sp>
        <p:nvSpPr>
          <p:cNvPr id="9" name="Rectangle 8">
            <a:extLst>
              <a:ext uri="{FF2B5EF4-FFF2-40B4-BE49-F238E27FC236}">
                <a16:creationId xmlns:a16="http://schemas.microsoft.com/office/drawing/2014/main" id="{50A5E022-0D6C-4225-AB86-844BA25FDE37}"/>
              </a:ext>
            </a:extLst>
          </p:cNvPr>
          <p:cNvSpPr/>
          <p:nvPr/>
        </p:nvSpPr>
        <p:spPr>
          <a:xfrm>
            <a:off x="575441" y="4922764"/>
            <a:ext cx="3239814" cy="101566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5) Start with a powerful statistic.</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95% of all fires started are easily preventable. All we need to do is start showing people how we can prevent them. </a:t>
            </a:r>
          </a:p>
        </p:txBody>
      </p:sp>
      <p:sp>
        <p:nvSpPr>
          <p:cNvPr id="10" name="Rectangle 9">
            <a:extLst>
              <a:ext uri="{FF2B5EF4-FFF2-40B4-BE49-F238E27FC236}">
                <a16:creationId xmlns:a16="http://schemas.microsoft.com/office/drawing/2014/main" id="{64DE4BD3-1B11-4232-B2C3-6F04D2D7BF3F}"/>
              </a:ext>
            </a:extLst>
          </p:cNvPr>
          <p:cNvSpPr/>
          <p:nvPr/>
        </p:nvSpPr>
        <p:spPr>
          <a:xfrm>
            <a:off x="4101662" y="4338982"/>
            <a:ext cx="3239814" cy="64633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6) Start with a short sentence.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Airbags save lives.</a:t>
            </a:r>
          </a:p>
        </p:txBody>
      </p:sp>
      <p:sp>
        <p:nvSpPr>
          <p:cNvPr id="11" name="Rectangle 10">
            <a:extLst>
              <a:ext uri="{FF2B5EF4-FFF2-40B4-BE49-F238E27FC236}">
                <a16:creationId xmlns:a16="http://schemas.microsoft.com/office/drawing/2014/main" id="{670F50B5-B634-4D33-B86F-7C1B63F5A2A9}"/>
              </a:ext>
            </a:extLst>
          </p:cNvPr>
          <p:cNvSpPr/>
          <p:nvPr/>
        </p:nvSpPr>
        <p:spPr>
          <a:xfrm>
            <a:off x="4101662" y="5172544"/>
            <a:ext cx="3239814" cy="101566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7) Start with a survey question.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How many of you have ever tripped on ice? Everyone has and that’s why it’s so important we invest in safety this winter. </a:t>
            </a:r>
          </a:p>
        </p:txBody>
      </p:sp>
      <p:pic>
        <p:nvPicPr>
          <p:cNvPr id="14" name="Picture 13">
            <a:extLst>
              <a:ext uri="{FF2B5EF4-FFF2-40B4-BE49-F238E27FC236}">
                <a16:creationId xmlns:a16="http://schemas.microsoft.com/office/drawing/2014/main" id="{ABC34BC0-5A3F-4DD8-8B94-238A6AC07B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7883" y="5430595"/>
            <a:ext cx="1385820" cy="1383655"/>
          </a:xfrm>
          <a:prstGeom prst="rect">
            <a:avLst/>
          </a:prstGeom>
        </p:spPr>
      </p:pic>
    </p:spTree>
    <p:extLst>
      <p:ext uri="{BB962C8B-B14F-4D97-AF65-F5344CB8AC3E}">
        <p14:creationId xmlns:p14="http://schemas.microsoft.com/office/powerpoint/2010/main" val="159315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3B354-98C9-4745-B20F-CB54F27D2FDB}"/>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As well as opening a speech, it’s really important to think carefully about how you end it, too</a:t>
            </a:r>
          </a:p>
        </p:txBody>
      </p:sp>
      <p:sp>
        <p:nvSpPr>
          <p:cNvPr id="3" name="Content Placeholder 2">
            <a:extLst>
              <a:ext uri="{FF2B5EF4-FFF2-40B4-BE49-F238E27FC236}">
                <a16:creationId xmlns:a16="http://schemas.microsoft.com/office/drawing/2014/main" id="{2E4D174F-57CE-49F7-8E91-473C713B220D}"/>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GB" dirty="0"/>
              <a:t>A great opening hooks the audience in and engages them with your ideas, but a great ending will leave the audience thinking about your ideas long after they have finished reading or hearing your speech.</a:t>
            </a:r>
          </a:p>
          <a:p>
            <a:pPr marL="0" indent="0">
              <a:buNone/>
            </a:pPr>
            <a:endParaRPr lang="en-GB" dirty="0"/>
          </a:p>
          <a:p>
            <a:pPr marL="0" indent="0">
              <a:buNone/>
            </a:pPr>
            <a:r>
              <a:rPr lang="en-GB" dirty="0"/>
              <a:t>Your speech may even affect how they think and feel on a particular topic, and that’s very powerful.</a:t>
            </a:r>
          </a:p>
          <a:p>
            <a:pPr marL="0" indent="0">
              <a:buNone/>
            </a:pPr>
            <a:endParaRPr lang="en-GB" dirty="0"/>
          </a:p>
          <a:p>
            <a:pPr marL="0" indent="0">
              <a:buNone/>
            </a:pPr>
            <a:r>
              <a:rPr lang="en-GB" b="1" dirty="0">
                <a:solidFill>
                  <a:srgbClr val="7030A0"/>
                </a:solidFill>
              </a:rPr>
              <a:t>Discuss: What strategies can you use for ending a speech?</a:t>
            </a:r>
          </a:p>
        </p:txBody>
      </p:sp>
      <p:pic>
        <p:nvPicPr>
          <p:cNvPr id="4098" name="Picture 2" descr="Silhouette, Greeting, Men, Businessman, Salesman, Suit">
            <a:extLst>
              <a:ext uri="{FF2B5EF4-FFF2-40B4-BE49-F238E27FC236}">
                <a16:creationId xmlns:a16="http://schemas.microsoft.com/office/drawing/2014/main" id="{7AFFBBFB-3D31-4ABB-B2AB-92707EDAA2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2900" y="4648200"/>
            <a:ext cx="11049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3795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B7C71-1184-43F8-B7AE-4C7958431E81}"/>
              </a:ext>
            </a:extLst>
          </p:cNvPr>
          <p:cNvSpPr>
            <a:spLocks noGrp="1"/>
          </p:cNvSpPr>
          <p:nvPr>
            <p:ph idx="1"/>
          </p:nvPr>
        </p:nvSpPr>
        <p:spPr>
          <a:xfrm rot="16200000">
            <a:off x="2080420" y="-212728"/>
            <a:ext cx="5136355" cy="8447885"/>
          </a:xfrm>
        </p:spPr>
        <p:txBody>
          <a:bodyPr>
            <a:normAutofit fontScale="55000" lnSpcReduction="20000"/>
          </a:bodyPr>
          <a:lstStyle/>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Thank you to the honoured ladies and gentlemen of the council who have allowed me to stand before you this evening. As one of thousands of concerned citizens across our beautiful county, I feel it a priority to speak about the lack of quality public transport links in our communities that are resulting in many of us resorting to using polluting, traffic-inducing, noisy cars.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At a time where we are all too aware of the harm car fumes are doing to our atmosphere and damaging the environment around us, it is pivotal that we embrace community buses, trams and trains. Instead of thirty separate vehicles travelling on our roads, we could have the same number of people or more in one bus, making roads less congested, massively reducing our carbon footprint, and making journeys affordable for all.</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the cost of living rocketing due to ever-increasing inflation, the number of jobs available plummeting and the wages of workers stagnating, it is becoming a greater challenge for many people to afford their own vehicle, to maintain it and to pay for the fuel needed to make essential journeys. Why are we not using council funds to increase the number of bus services available? Yes, taking a bus is less convenient and comfortable than a car, it is very hard to argue against that, but a journey by coach removes the responsibility of the individual to pay for fuel, vehicle maintenance and takes away the stresses of driving.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Moreover, we all want our local towns to thrive, and we are competing against out-of-town retailers and online merchants at the same time. We need to offer incentives for potential customers and clients to visit our towns. Installing park-and-ride schemes would wipe out traffic in our major town centres and allow visitors access to the town and back to their parked vehicles with ease. I have seen such a successful scheme created in Shrewsbury in Shropshire and it has meant pedestrians feel safer now that traffic through narrow and winding streets has been vastly reduced.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Additionally, tram services are becoming commonplace in larger cities and towns. Take the services being offered between Birmingham and Wolverhampton. They allow commuters a cheaper and less stressful method of going to and from work each day; they mean places just outside of the city centre have experienced greater footfall; they have reduced traffic and in turn – because the trams are fully electric – they have helped to reduce the cities’ pollution output. Of course, there is great cost involved, but the initial overheads are worth the eventual savings and benefits that can come from such investment.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Not only this, but the amount we spend on maintaining roads and filling in potholes is ludicrous. It is certainly a common enough complaint from residents: 42% of those interviewed for a recent survey for the local Advertiser newspaper said they were frustrated by the number of potholes they found on their car journeys. These potholes are caused by wear and tear to the road surface which is, of course, exacerbated by the volume of traffic on our roads. If we reduce the traffic, we will reduce the pothole issue, meaning in turn that we can use the money saved to continue to improve our infrastructure and transport systems.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Recently I visited Derby and saw first hand the advantages to increasing spending on local transport links. The bus services to and from Nottingham are absolutely wonderful: the buses have table seats, USB chargers for phones and other gadgets, curtains on the windows for a comfier journey, and all of the bus stops were well maintained and had digital timetables. These services are lightyears away from what we are offering at the moment, and I implore the members of the council to begin to take this issue seriously, so that we can move our county forwards into a brighter, cleaner and greener future. Thank you.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p:txBody>
      </p:sp>
      <p:pic>
        <p:nvPicPr>
          <p:cNvPr id="6" name="Picture 5">
            <a:extLst>
              <a:ext uri="{FF2B5EF4-FFF2-40B4-BE49-F238E27FC236}">
                <a16:creationId xmlns:a16="http://schemas.microsoft.com/office/drawing/2014/main" id="{CC639E4B-CE8B-F8B5-947A-34883D92ABF8}"/>
              </a:ext>
            </a:extLst>
          </p:cNvPr>
          <p:cNvPicPr>
            <a:picLocks noChangeAspect="1"/>
          </p:cNvPicPr>
          <p:nvPr/>
        </p:nvPicPr>
        <p:blipFill>
          <a:blip r:embed="rId2"/>
          <a:stretch>
            <a:fillRect/>
          </a:stretch>
        </p:blipFill>
        <p:spPr>
          <a:xfrm rot="16200000">
            <a:off x="512882" y="-111296"/>
            <a:ext cx="1374536" cy="1857376"/>
          </a:xfrm>
          <a:prstGeom prst="rect">
            <a:avLst/>
          </a:prstGeom>
        </p:spPr>
      </p:pic>
      <p:sp>
        <p:nvSpPr>
          <p:cNvPr id="7" name="Content Placeholder 2">
            <a:extLst>
              <a:ext uri="{FF2B5EF4-FFF2-40B4-BE49-F238E27FC236}">
                <a16:creationId xmlns:a16="http://schemas.microsoft.com/office/drawing/2014/main" id="{B8BC8484-7F80-B889-0013-456BE44A3F1D}"/>
              </a:ext>
            </a:extLst>
          </p:cNvPr>
          <p:cNvSpPr txBox="1">
            <a:spLocks/>
          </p:cNvSpPr>
          <p:nvPr/>
        </p:nvSpPr>
        <p:spPr>
          <a:xfrm rot="16200000">
            <a:off x="3527034" y="-987823"/>
            <a:ext cx="1285873" cy="357584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Here are the basic features to include: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It has the purpose and audience at its heart and addresses the audience clearly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Paragraphs are linked and show sequence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Uses rhetorical devices to show the audience is at the heart of the speech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 sign off at the end of the speech, such as: "Thank you for listening."</a:t>
            </a: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3283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272A-C63B-41CB-9F51-82756D6BB36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How does the writer of the speech end their text?</a:t>
            </a:r>
          </a:p>
        </p:txBody>
      </p:sp>
      <p:sp>
        <p:nvSpPr>
          <p:cNvPr id="3" name="Content Placeholder 2">
            <a:extLst>
              <a:ext uri="{FF2B5EF4-FFF2-40B4-BE49-F238E27FC236}">
                <a16:creationId xmlns:a16="http://schemas.microsoft.com/office/drawing/2014/main" id="{3FED0011-138A-468E-A97A-9EF684528ADD}"/>
              </a:ext>
            </a:extLst>
          </p:cNvPr>
          <p:cNvSpPr>
            <a:spLocks noGrp="1"/>
          </p:cNvSpPr>
          <p:nvPr>
            <p:ph idx="1"/>
          </p:nvPr>
        </p:nvSpPr>
        <p:spPr>
          <a:xfrm rot="20712122">
            <a:off x="734554" y="2373562"/>
            <a:ext cx="3853051" cy="1329642"/>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a:bodyPr>
          <a:lstStyle/>
          <a:p>
            <a:pPr marL="0" indent="0">
              <a:buNone/>
            </a:pPr>
            <a:r>
              <a:rPr lang="en-GB" sz="1600" kern="0" dirty="0">
                <a:effectLst/>
                <a:latin typeface="Calibri" panose="020F0502020204030204" pitchFamily="34" charset="0"/>
                <a:ea typeface="Calibri" panose="020F0502020204030204" pitchFamily="34" charset="0"/>
                <a:cs typeface="Times New Roman" panose="02020603050405020304" pitchFamily="18" charset="0"/>
              </a:rPr>
              <a:t>These services are lightyears away from what we are offering at the moment, and I implore the members of the council to begin to take this issue seriously, so that we can move our county forwards into a brighter, cleaner and greener future. Thank you. </a:t>
            </a:r>
            <a:endParaRPr lang="en-GB" sz="1600" dirty="0"/>
          </a:p>
        </p:txBody>
      </p:sp>
      <p:sp>
        <p:nvSpPr>
          <p:cNvPr id="4" name="Content Placeholder 2">
            <a:extLst>
              <a:ext uri="{FF2B5EF4-FFF2-40B4-BE49-F238E27FC236}">
                <a16:creationId xmlns:a16="http://schemas.microsoft.com/office/drawing/2014/main" id="{D5DCB9AB-8432-4433-8F7A-A5AF58BC0171}"/>
              </a:ext>
            </a:extLst>
          </p:cNvPr>
          <p:cNvSpPr txBox="1">
            <a:spLocks/>
          </p:cNvSpPr>
          <p:nvPr/>
        </p:nvSpPr>
        <p:spPr>
          <a:xfrm>
            <a:off x="628649" y="4419274"/>
            <a:ext cx="7886702" cy="2192542"/>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numCol="2" spcCol="72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Reiterate or repeat your main arguments</a:t>
            </a:r>
          </a:p>
          <a:p>
            <a:r>
              <a:rPr lang="en-GB" sz="1400" dirty="0"/>
              <a:t>Summarise</a:t>
            </a:r>
            <a:r>
              <a:rPr lang="en-US" sz="1400" dirty="0"/>
              <a:t> your main arguments well.</a:t>
            </a:r>
          </a:p>
          <a:p>
            <a:r>
              <a:rPr lang="en-US" sz="1400" dirty="0"/>
              <a:t>Have you asked the readers a question before?  This could provide an answer</a:t>
            </a:r>
          </a:p>
          <a:p>
            <a:r>
              <a:rPr lang="en-US" sz="1400" dirty="0"/>
              <a:t>Give the readers a challenge. Tell them to think or act in a different way</a:t>
            </a:r>
          </a:p>
          <a:p>
            <a:r>
              <a:rPr lang="en-US" sz="1400" dirty="0"/>
              <a:t>Think about the future. How does it compare to now?</a:t>
            </a:r>
          </a:p>
          <a:p>
            <a:r>
              <a:rPr lang="en-US" sz="1400" dirty="0"/>
              <a:t>End the scenario you began with</a:t>
            </a:r>
          </a:p>
          <a:p>
            <a:r>
              <a:rPr lang="en-US" sz="1400" dirty="0"/>
              <a:t>Circle back to the start with a cyclical structure</a:t>
            </a:r>
          </a:p>
          <a:p>
            <a:r>
              <a:rPr lang="en-US" sz="1400" dirty="0"/>
              <a:t>End with a powerful quotation</a:t>
            </a:r>
          </a:p>
          <a:p>
            <a:r>
              <a:rPr lang="en-US" sz="1400" dirty="0"/>
              <a:t>Give a solution to the arguments raised</a:t>
            </a:r>
          </a:p>
          <a:p>
            <a:r>
              <a:rPr lang="en-US" sz="1400" dirty="0"/>
              <a:t>End with a rhetorical question</a:t>
            </a:r>
            <a:endParaRPr lang="en-GB" sz="1400" dirty="0"/>
          </a:p>
        </p:txBody>
      </p:sp>
      <p:sp>
        <p:nvSpPr>
          <p:cNvPr id="6" name="TextBox 5">
            <a:extLst>
              <a:ext uri="{FF2B5EF4-FFF2-40B4-BE49-F238E27FC236}">
                <a16:creationId xmlns:a16="http://schemas.microsoft.com/office/drawing/2014/main" id="{8EB84BC1-C73C-4618-9672-57FFA334E9A2}"/>
              </a:ext>
            </a:extLst>
          </p:cNvPr>
          <p:cNvSpPr txBox="1"/>
          <p:nvPr/>
        </p:nvSpPr>
        <p:spPr>
          <a:xfrm>
            <a:off x="4839287" y="1900819"/>
            <a:ext cx="3676064" cy="230832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solidFill>
                  <a:srgbClr val="FF0000"/>
                </a:solidFill>
              </a:rPr>
              <a:t>How does the writer end their speech?</a:t>
            </a:r>
          </a:p>
          <a:p>
            <a:r>
              <a:rPr lang="en-GB" dirty="0">
                <a:solidFill>
                  <a:schemeClr val="accent4">
                    <a:lumMod val="50000"/>
                  </a:schemeClr>
                </a:solidFill>
              </a:rPr>
              <a:t>How does the ending of the speech link to the beginning? Why is this important?</a:t>
            </a:r>
          </a:p>
          <a:p>
            <a:r>
              <a:rPr lang="en-GB" dirty="0">
                <a:solidFill>
                  <a:srgbClr val="00B050"/>
                </a:solidFill>
              </a:rPr>
              <a:t>Look at the list of strategies. Which one of these has the writer chosen and why?</a:t>
            </a:r>
          </a:p>
        </p:txBody>
      </p:sp>
      <p:pic>
        <p:nvPicPr>
          <p:cNvPr id="8" name="Picture 2" descr="Silhouette, Greeting, Men, Businessman, Salesman, Suit">
            <a:extLst>
              <a:ext uri="{FF2B5EF4-FFF2-40B4-BE49-F238E27FC236}">
                <a16:creationId xmlns:a16="http://schemas.microsoft.com/office/drawing/2014/main" id="{9AD9D2C8-2FE8-498B-A67C-6E61266B6F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2900" y="4648200"/>
            <a:ext cx="11049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1941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2556</Words>
  <Application>Microsoft Office PowerPoint</Application>
  <PresentationFormat>On-screen Show (4:3)</PresentationFormat>
  <Paragraphs>168</Paragraphs>
  <Slides>13</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13</vt:i4>
      </vt:variant>
    </vt:vector>
  </HeadingPairs>
  <TitlesOfParts>
    <vt:vector size="23" baseType="lpstr">
      <vt:lpstr>Arial</vt:lpstr>
      <vt:lpstr>Calibri</vt:lpstr>
      <vt:lpstr>Calibri Light</vt:lpstr>
      <vt:lpstr>Comic Sans MS</vt:lpstr>
      <vt:lpstr>gg sans</vt:lpstr>
      <vt:lpstr>Times New Roman</vt:lpstr>
      <vt:lpstr>Office Theme</vt:lpstr>
      <vt:lpstr>1_Office Theme</vt:lpstr>
      <vt:lpstr>2_Office Theme</vt:lpstr>
      <vt:lpstr>3_Office Theme</vt:lpstr>
      <vt:lpstr>Beginning and Ending Non-Fiction Texts</vt:lpstr>
      <vt:lpstr>Learning outcomes</vt:lpstr>
      <vt:lpstr>Getting the beginning to your speech right is crucial for engaging your audience</vt:lpstr>
      <vt:lpstr>There are many different ways to begin a non-fiction text</vt:lpstr>
      <vt:lpstr>PowerPoint Presentation</vt:lpstr>
      <vt:lpstr>PowerPoint Presentation</vt:lpstr>
      <vt:lpstr>As well as opening a speech, it’s really important to think carefully about how you end it, too</vt:lpstr>
      <vt:lpstr>PowerPoint Presentation</vt:lpstr>
      <vt:lpstr>How does the writer of the speech end their text?</vt:lpstr>
      <vt:lpstr>PowerPoint Presentation</vt:lpstr>
      <vt:lpstr>Now, let’s write out our own ending to our local transport speech</vt:lpstr>
      <vt:lpstr>Self Assessment:</vt:lpstr>
      <vt:lpstr>Plenary: Feelings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 Wassell</dc:creator>
  <cp:lastModifiedBy>Chezka Mae Madrona</cp:lastModifiedBy>
  <cp:revision>11</cp:revision>
  <dcterms:created xsi:type="dcterms:W3CDTF">2020-08-02T19:35:41Z</dcterms:created>
  <dcterms:modified xsi:type="dcterms:W3CDTF">2025-08-12T10:03:29Z</dcterms:modified>
</cp:coreProperties>
</file>