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326" r:id="rId5"/>
    <p:sldId id="258" r:id="rId6"/>
    <p:sldId id="260" r:id="rId7"/>
    <p:sldId id="328" r:id="rId8"/>
    <p:sldId id="327" r:id="rId9"/>
    <p:sldId id="261" r:id="rId10"/>
    <p:sldId id="32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B19E4-67CB-4D46-8224-51E7C9E6319C}" v="1" dt="2025-03-24T09:56:37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assell" userId="609912a88ec840f0" providerId="LiveId" clId="{BB2B19E4-67CB-4D46-8224-51E7C9E6319C}"/>
    <pc:docChg chg="modSld">
      <pc:chgData name="Paul Wassell" userId="609912a88ec840f0" providerId="LiveId" clId="{BB2B19E4-67CB-4D46-8224-51E7C9E6319C}" dt="2025-03-24T09:59:44.570" v="231" actId="20577"/>
      <pc:docMkLst>
        <pc:docMk/>
      </pc:docMkLst>
      <pc:sldChg chg="addSp modSp mod">
        <pc:chgData name="Paul Wassell" userId="609912a88ec840f0" providerId="LiveId" clId="{BB2B19E4-67CB-4D46-8224-51E7C9E6319C}" dt="2025-03-24T09:56:41.628" v="2" actId="1076"/>
        <pc:sldMkLst>
          <pc:docMk/>
          <pc:sldMk cId="3159460183" sldId="256"/>
        </pc:sldMkLst>
        <pc:picChg chg="add mod">
          <ac:chgData name="Paul Wassell" userId="609912a88ec840f0" providerId="LiveId" clId="{BB2B19E4-67CB-4D46-8224-51E7C9E6319C}" dt="2025-03-24T09:56:41.628" v="2" actId="1076"/>
          <ac:picMkLst>
            <pc:docMk/>
            <pc:sldMk cId="3159460183" sldId="256"/>
            <ac:picMk id="2" creationId="{B4615E09-7B1C-AFD4-09E3-2599ADE3EB59}"/>
          </ac:picMkLst>
        </pc:picChg>
      </pc:sldChg>
      <pc:sldChg chg="modSp mod">
        <pc:chgData name="Paul Wassell" userId="609912a88ec840f0" providerId="LiveId" clId="{BB2B19E4-67CB-4D46-8224-51E7C9E6319C}" dt="2025-03-24T09:59:44.570" v="231" actId="20577"/>
        <pc:sldMkLst>
          <pc:docMk/>
          <pc:sldMk cId="954635471" sldId="261"/>
        </pc:sldMkLst>
        <pc:graphicFrameChg chg="modGraphic">
          <ac:chgData name="Paul Wassell" userId="609912a88ec840f0" providerId="LiveId" clId="{BB2B19E4-67CB-4D46-8224-51E7C9E6319C}" dt="2025-03-24T09:59:44.570" v="231" actId="20577"/>
          <ac:graphicFrameMkLst>
            <pc:docMk/>
            <pc:sldMk cId="954635471" sldId="261"/>
            <ac:graphicFrameMk id="8" creationId="{394104AD-E831-C5A8-B78E-53510A9E01F2}"/>
          </ac:graphicFrameMkLst>
        </pc:graphicFrameChg>
        <pc:picChg chg="mod">
          <ac:chgData name="Paul Wassell" userId="609912a88ec840f0" providerId="LiveId" clId="{BB2B19E4-67CB-4D46-8224-51E7C9E6319C}" dt="2025-03-24T09:59:26.271" v="163" actId="1076"/>
          <ac:picMkLst>
            <pc:docMk/>
            <pc:sldMk cId="954635471" sldId="261"/>
            <ac:picMk id="12" creationId="{E2308676-A103-3107-265D-235BF0C1A6F7}"/>
          </ac:picMkLst>
        </pc:picChg>
        <pc:picChg chg="mod">
          <ac:chgData name="Paul Wassell" userId="609912a88ec840f0" providerId="LiveId" clId="{BB2B19E4-67CB-4D46-8224-51E7C9E6319C}" dt="2025-03-24T09:59:24.456" v="162" actId="1076"/>
          <ac:picMkLst>
            <pc:docMk/>
            <pc:sldMk cId="954635471" sldId="261"/>
            <ac:picMk id="14" creationId="{717D5972-6DDA-07DD-59EF-DD2ABFB92FBF}"/>
          </ac:picMkLst>
        </pc:picChg>
        <pc:picChg chg="mod">
          <ac:chgData name="Paul Wassell" userId="609912a88ec840f0" providerId="LiveId" clId="{BB2B19E4-67CB-4D46-8224-51E7C9E6319C}" dt="2025-03-24T09:59:31.562" v="166" actId="1076"/>
          <ac:picMkLst>
            <pc:docMk/>
            <pc:sldMk cId="954635471" sldId="261"/>
            <ac:picMk id="15" creationId="{3C59DF16-BDD1-8A44-3CB7-A78E7E3375EC}"/>
          </ac:picMkLst>
        </pc:picChg>
        <pc:picChg chg="mod">
          <ac:chgData name="Paul Wassell" userId="609912a88ec840f0" providerId="LiveId" clId="{BB2B19E4-67CB-4D46-8224-51E7C9E6319C}" dt="2025-03-24T09:59:29.964" v="165" actId="1076"/>
          <ac:picMkLst>
            <pc:docMk/>
            <pc:sldMk cId="954635471" sldId="261"/>
            <ac:picMk id="16" creationId="{A39C1486-5E30-970E-1AB0-3081AEF9E35D}"/>
          </ac:picMkLst>
        </pc:picChg>
        <pc:picChg chg="mod">
          <ac:chgData name="Paul Wassell" userId="609912a88ec840f0" providerId="LiveId" clId="{BB2B19E4-67CB-4D46-8224-51E7C9E6319C}" dt="2025-03-24T09:59:28.235" v="164" actId="1076"/>
          <ac:picMkLst>
            <pc:docMk/>
            <pc:sldMk cId="954635471" sldId="261"/>
            <ac:picMk id="17" creationId="{AC98F8D0-5D86-B639-2897-D5702415FA0D}"/>
          </ac:picMkLst>
        </pc:picChg>
        <pc:picChg chg="mod">
          <ac:chgData name="Paul Wassell" userId="609912a88ec840f0" providerId="LiveId" clId="{BB2B19E4-67CB-4D46-8224-51E7C9E6319C}" dt="2025-03-24T09:59:34.157" v="167" actId="1076"/>
          <ac:picMkLst>
            <pc:docMk/>
            <pc:sldMk cId="954635471" sldId="261"/>
            <ac:picMk id="18" creationId="{2591E089-90E1-F4A9-080E-A35689E87B42}"/>
          </ac:picMkLst>
        </pc:picChg>
      </pc:sldChg>
      <pc:sldChg chg="modSp mod">
        <pc:chgData name="Paul Wassell" userId="609912a88ec840f0" providerId="LiveId" clId="{BB2B19E4-67CB-4D46-8224-51E7C9E6319C}" dt="2025-03-24T09:57:13.403" v="27" actId="20577"/>
        <pc:sldMkLst>
          <pc:docMk/>
          <pc:sldMk cId="1449466083" sldId="327"/>
        </pc:sldMkLst>
        <pc:spChg chg="mod">
          <ac:chgData name="Paul Wassell" userId="609912a88ec840f0" providerId="LiveId" clId="{BB2B19E4-67CB-4D46-8224-51E7C9E6319C}" dt="2025-03-24T09:57:13.403" v="27" actId="20577"/>
          <ac:spMkLst>
            <pc:docMk/>
            <pc:sldMk cId="1449466083" sldId="327"/>
            <ac:spMk id="5" creationId="{E14F63DC-9C7A-95E1-07DB-301F3FC1CA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87E77-1620-4425-91FB-0DB98C2E8CF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912A3-90FC-4BF0-A731-849CB9209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2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912A3-90FC-4BF0-A731-849CB92094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4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2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44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88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26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37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6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1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0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90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9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2B3C1F5-5F14-16D1-554C-91B28F6211F5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A2B3A6-94D6-9C48-930A-6909C816FCD2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C93126-1325-D301-CD61-A338DA9594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0CCBC6-0BE7-026F-FBEB-2DA419899E3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1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7D1242-83AE-7219-20FD-2B00A3AE3BFA}"/>
              </a:ext>
            </a:extLst>
          </p:cNvPr>
          <p:cNvSpPr txBox="1"/>
          <p:nvPr/>
        </p:nvSpPr>
        <p:spPr>
          <a:xfrm>
            <a:off x="636608" y="335666"/>
            <a:ext cx="7928658" cy="400110"/>
          </a:xfrm>
          <a:prstGeom prst="rect">
            <a:avLst/>
          </a:prstGeom>
          <a:solidFill>
            <a:schemeClr val="bg1"/>
          </a:solidFill>
          <a:ln w="412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AQA English Language Paper 1 Section B: Assessment Planning</a:t>
            </a:r>
            <a:endParaRPr lang="en-GB" sz="20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1C82B-AD5E-BF64-B29F-D0A9398A8861}"/>
              </a:ext>
            </a:extLst>
          </p:cNvPr>
          <p:cNvSpPr txBox="1"/>
          <p:nvPr/>
        </p:nvSpPr>
        <p:spPr>
          <a:xfrm>
            <a:off x="665545" y="2291787"/>
            <a:ext cx="3935392" cy="203132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We have spent the last nine lessons planning and drafting our writing piece.</a:t>
            </a:r>
          </a:p>
          <a:p>
            <a:endParaRPr lang="en-US" dirty="0"/>
          </a:p>
          <a:p>
            <a:r>
              <a:rPr lang="en-US" dirty="0"/>
              <a:t>Today is your chance to put together all your learning and create your final story.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5AF81-624A-E5F3-C674-F42BCDA242E2}"/>
              </a:ext>
            </a:extLst>
          </p:cNvPr>
          <p:cNvSpPr txBox="1"/>
          <p:nvPr/>
        </p:nvSpPr>
        <p:spPr>
          <a:xfrm>
            <a:off x="2286000" y="1190616"/>
            <a:ext cx="457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Write the opening of a story about a life-saving rescue.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2D512-CED5-DEE1-C28F-903EC761E1A7}"/>
              </a:ext>
            </a:extLst>
          </p:cNvPr>
          <p:cNvSpPr txBox="1"/>
          <p:nvPr/>
        </p:nvSpPr>
        <p:spPr>
          <a:xfrm>
            <a:off x="4764912" y="2291787"/>
            <a:ext cx="3800354" cy="378565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Write a list of success criteria for getting a top mark for this question.</a:t>
            </a:r>
          </a:p>
          <a:p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Bonus Challenge: Which areas will you need to focus on today to make sure you have made improvements from your draft to your final piece?</a:t>
            </a:r>
            <a:endParaRPr lang="en-GB" sz="2400" b="1" dirty="0">
              <a:solidFill>
                <a:srgbClr val="7030A0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615E09-7B1C-AFD4-09E3-2599ADE3E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7496" y="4005221"/>
            <a:ext cx="2176484" cy="25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6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1334-4829-4A7C-6312-97AC365E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84" y="145056"/>
            <a:ext cx="5482783" cy="261610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1400" b="1" dirty="0"/>
              <a:t>Plenary: Self-assessment reflection sheet</a:t>
            </a:r>
            <a:endParaRPr lang="en-GB" sz="1400" b="1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B93023A-19DE-2B22-D6B3-7EAEA7399B27}"/>
              </a:ext>
            </a:extLst>
          </p:cNvPr>
          <p:cNvSpPr/>
          <p:nvPr/>
        </p:nvSpPr>
        <p:spPr>
          <a:xfrm>
            <a:off x="1886673" y="728440"/>
            <a:ext cx="2407541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50B67E2-E649-A53C-D6C9-E8FD10C2E4DF}"/>
              </a:ext>
            </a:extLst>
          </p:cNvPr>
          <p:cNvSpPr/>
          <p:nvPr/>
        </p:nvSpPr>
        <p:spPr>
          <a:xfrm>
            <a:off x="1875094" y="1362948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2272AE0-D149-F18D-384B-4199B93E994B}"/>
              </a:ext>
            </a:extLst>
          </p:cNvPr>
          <p:cNvSpPr/>
          <p:nvPr/>
        </p:nvSpPr>
        <p:spPr>
          <a:xfrm>
            <a:off x="1875092" y="2080390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F1D9507-5B37-BB97-9E28-C52110E7AAC8}"/>
              </a:ext>
            </a:extLst>
          </p:cNvPr>
          <p:cNvSpPr/>
          <p:nvPr/>
        </p:nvSpPr>
        <p:spPr>
          <a:xfrm>
            <a:off x="1875092" y="2780818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325D510-B175-7F0B-33BA-94A6945DD1C3}"/>
              </a:ext>
            </a:extLst>
          </p:cNvPr>
          <p:cNvSpPr/>
          <p:nvPr/>
        </p:nvSpPr>
        <p:spPr>
          <a:xfrm>
            <a:off x="1875091" y="3618354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8CAD94-711B-459D-909E-1A18497B30EB}"/>
              </a:ext>
            </a:extLst>
          </p:cNvPr>
          <p:cNvSpPr txBox="1"/>
          <p:nvPr/>
        </p:nvSpPr>
        <p:spPr>
          <a:xfrm>
            <a:off x="1759575" y="439183"/>
            <a:ext cx="28589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How confident do you feel about this area?</a:t>
            </a:r>
            <a:endParaRPr lang="en-GB" sz="11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F7613B-7E00-2343-5016-8C6262F9E841}"/>
              </a:ext>
            </a:extLst>
          </p:cNvPr>
          <p:cNvSpPr txBox="1"/>
          <p:nvPr/>
        </p:nvSpPr>
        <p:spPr>
          <a:xfrm>
            <a:off x="1886672" y="760675"/>
            <a:ext cx="75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Not confident</a:t>
            </a:r>
            <a:endParaRPr lang="en-GB" sz="9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608527-A024-9179-310A-2C9F258DFD9F}"/>
              </a:ext>
            </a:extLst>
          </p:cNvPr>
          <p:cNvSpPr txBox="1"/>
          <p:nvPr/>
        </p:nvSpPr>
        <p:spPr>
          <a:xfrm>
            <a:off x="3576583" y="760675"/>
            <a:ext cx="75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Very confident</a:t>
            </a:r>
            <a:endParaRPr lang="en-GB" sz="9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96B1B2-7B16-E4FF-24CF-A50410DE158D}"/>
              </a:ext>
            </a:extLst>
          </p:cNvPr>
          <p:cNvSpPr txBox="1"/>
          <p:nvPr/>
        </p:nvSpPr>
        <p:spPr>
          <a:xfrm>
            <a:off x="4964291" y="4424278"/>
            <a:ext cx="3783686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/>
              <a:t>Which areas do you feel you need to spend more time on?</a:t>
            </a:r>
          </a:p>
          <a:p>
            <a:endParaRPr lang="en-US" sz="1400" dirty="0"/>
          </a:p>
          <a:p>
            <a:r>
              <a:rPr lang="en-US" sz="1400" dirty="0"/>
              <a:t>1) ______________________________________________________________________________________</a:t>
            </a:r>
          </a:p>
          <a:p>
            <a:r>
              <a:rPr lang="en-GB" sz="1400" dirty="0"/>
              <a:t>2) </a:t>
            </a:r>
          </a:p>
          <a:p>
            <a:r>
              <a:rPr lang="en-US" sz="1400" dirty="0"/>
              <a:t>______________________________________________________________________________________</a:t>
            </a:r>
          </a:p>
          <a:p>
            <a:endParaRPr lang="en-GB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3FA88-92E5-5408-F151-EA3DA32D5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50" y="532090"/>
            <a:ext cx="782190" cy="705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EC2CDA-EA68-D992-20B8-89091175E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75" y="1278420"/>
            <a:ext cx="778534" cy="705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1F14FE-997A-7BB8-E498-0F8E34C3D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75" y="2024750"/>
            <a:ext cx="782190" cy="705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1DFE7-1101-4829-A4C3-841326DF8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75" y="2808698"/>
            <a:ext cx="801143" cy="722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A24F71-D972-A4A0-7006-8E7AB5316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75" y="3555028"/>
            <a:ext cx="801143" cy="725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10950-4C14-C80B-24E7-86A95E960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29" y="4356070"/>
            <a:ext cx="782189" cy="705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93E06-2535-4769-DB13-A7BD086E04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129" y="5141719"/>
            <a:ext cx="782189" cy="70543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0A5CD0-0BF1-6E07-3D9A-08AA2DA331E3}"/>
              </a:ext>
            </a:extLst>
          </p:cNvPr>
          <p:cNvSpPr/>
          <p:nvPr/>
        </p:nvSpPr>
        <p:spPr>
          <a:xfrm>
            <a:off x="1886674" y="4424278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524EA4-2AD9-8B9E-0C6C-90C6722E35BE}"/>
              </a:ext>
            </a:extLst>
          </p:cNvPr>
          <p:cNvSpPr/>
          <p:nvPr/>
        </p:nvSpPr>
        <p:spPr>
          <a:xfrm>
            <a:off x="1886674" y="5141719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AE2B3B-1C3A-7CD6-1E33-A12CB400DB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7112" y="560229"/>
            <a:ext cx="752355" cy="67852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CEDA02-AD31-E113-FAAC-720D29101ADF}"/>
              </a:ext>
            </a:extLst>
          </p:cNvPr>
          <p:cNvSpPr/>
          <p:nvPr/>
        </p:nvSpPr>
        <p:spPr>
          <a:xfrm>
            <a:off x="6007258" y="695912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0A5E32-7363-298B-129E-EFBAC0E94E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0449" y="1256530"/>
            <a:ext cx="765675" cy="69053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19C0A8-4A14-70EE-1D8A-9F7438043002}"/>
              </a:ext>
            </a:extLst>
          </p:cNvPr>
          <p:cNvSpPr/>
          <p:nvPr/>
        </p:nvSpPr>
        <p:spPr>
          <a:xfrm>
            <a:off x="6007258" y="1414234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3FB3F8-CA0A-A1C9-00B0-0A8E0CE498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2714" y="1983852"/>
            <a:ext cx="801143" cy="72252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88C07D-CA13-282C-1E1B-086DAB342C64}"/>
              </a:ext>
            </a:extLst>
          </p:cNvPr>
          <p:cNvSpPr/>
          <p:nvPr/>
        </p:nvSpPr>
        <p:spPr>
          <a:xfrm>
            <a:off x="6007258" y="2080389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7D0B58-50ED-E2FD-144D-24B43FB2EB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2713" y="2780818"/>
            <a:ext cx="801143" cy="72252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49B654-5B15-22F9-BF45-FD11BF78D3B9}"/>
              </a:ext>
            </a:extLst>
          </p:cNvPr>
          <p:cNvSpPr/>
          <p:nvPr/>
        </p:nvSpPr>
        <p:spPr>
          <a:xfrm>
            <a:off x="6007258" y="2841324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2CD998-C381-4D2D-CE81-9457A77F93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0449" y="3524788"/>
            <a:ext cx="752356" cy="69962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29FB01E-C669-2F5A-6DC3-C71DDA954761}"/>
              </a:ext>
            </a:extLst>
          </p:cNvPr>
          <p:cNvSpPr/>
          <p:nvPr/>
        </p:nvSpPr>
        <p:spPr>
          <a:xfrm>
            <a:off x="6007258" y="3555028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92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E165B-A873-B4D1-D7CE-42B8129772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Learning outcomes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76D09-896F-3562-AA07-06A607A0B62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To describe how to gain a top mark in Paper 1 Section B</a:t>
            </a:r>
            <a:r>
              <a:rPr lang="en-GB" sz="3600" dirty="0">
                <a:solidFill>
                  <a:srgbClr val="FF0000"/>
                </a:solidFill>
              </a:rPr>
              <a:t> (story writing)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To explain how you can improve from your draft when writing out your final piece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B050"/>
                </a:solidFill>
              </a:rPr>
              <a:t>To evaluate the effectiveness of your learning based on success criteria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4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5E48-3DFF-3894-3F6F-BC3249A23D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This is what you need to achieve for top marks for AO5 (24 marks)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87B1D-9E69-150C-B8DE-FE434DD55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700282" cy="2989443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Content</a:t>
            </a:r>
          </a:p>
          <a:p>
            <a:pPr marL="0" indent="0">
              <a:buNone/>
            </a:pPr>
            <a:r>
              <a:rPr lang="en-US" sz="1800" dirty="0"/>
              <a:t>• </a:t>
            </a:r>
            <a:r>
              <a:rPr lang="en-US" sz="1800" dirty="0">
                <a:solidFill>
                  <a:schemeClr val="bg1"/>
                </a:solidFill>
                <a:highlight>
                  <a:srgbClr val="800080"/>
                </a:highlight>
              </a:rPr>
              <a:t>Communication is convincing and compelling and directly relevant to focus and task</a:t>
            </a:r>
          </a:p>
          <a:p>
            <a:pPr marL="0" indent="0">
              <a:buNone/>
            </a:pPr>
            <a:r>
              <a:rPr lang="en-US" sz="1800" dirty="0"/>
              <a:t>• </a:t>
            </a:r>
            <a:r>
              <a:rPr lang="en-US" sz="1800" dirty="0">
                <a:solidFill>
                  <a:schemeClr val="bg1"/>
                </a:solidFill>
                <a:highlight>
                  <a:srgbClr val="808000"/>
                </a:highlight>
              </a:rPr>
              <a:t>Tone, </a:t>
            </a:r>
            <a:r>
              <a:rPr lang="en-US" sz="1800" dirty="0">
                <a:solidFill>
                  <a:schemeClr val="bg1"/>
                </a:solidFill>
                <a:highlight>
                  <a:srgbClr val="000000"/>
                </a:highlight>
              </a:rPr>
              <a:t>style </a:t>
            </a:r>
            <a:r>
              <a:rPr lang="en-US" sz="1800" dirty="0">
                <a:solidFill>
                  <a:schemeClr val="bg1"/>
                </a:solidFill>
                <a:highlight>
                  <a:srgbClr val="808000"/>
                </a:highlight>
              </a:rPr>
              <a:t>and register are assuredly matched to purpose and audience</a:t>
            </a:r>
          </a:p>
          <a:p>
            <a:pPr marL="0" indent="0">
              <a:buNone/>
            </a:pPr>
            <a:r>
              <a:rPr lang="en-US" sz="1800" dirty="0"/>
              <a:t>• </a:t>
            </a:r>
            <a:r>
              <a:rPr lang="en-US" sz="1800" dirty="0">
                <a:solidFill>
                  <a:schemeClr val="bg1"/>
                </a:solidFill>
                <a:highlight>
                  <a:srgbClr val="FF0000"/>
                </a:highlight>
              </a:rPr>
              <a:t>Extensive and ambitious vocabulary with sustained crafting of linguistic devices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10D7EFA-3FFF-400A-40F7-F02C7CA64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0423"/>
            <a:ext cx="8229600" cy="10360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D688592-36E0-31A0-E19D-7C3F4B71399E}"/>
              </a:ext>
            </a:extLst>
          </p:cNvPr>
          <p:cNvSpPr txBox="1"/>
          <p:nvPr/>
        </p:nvSpPr>
        <p:spPr>
          <a:xfrm>
            <a:off x="4572001" y="1825625"/>
            <a:ext cx="3943350" cy="332398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ighlight>
                  <a:srgbClr val="800080"/>
                </a:highlight>
              </a:rPr>
              <a:t>You need to communicate your ideas well, so you need to think about what effects your story is having on your reader. Will it interest and excite them?</a:t>
            </a:r>
          </a:p>
          <a:p>
            <a:endParaRPr lang="en-US" sz="1400" dirty="0">
              <a:solidFill>
                <a:schemeClr val="bg1"/>
              </a:solidFill>
              <a:highlight>
                <a:srgbClr val="008080"/>
              </a:highlight>
            </a:endParaRPr>
          </a:p>
          <a:p>
            <a:r>
              <a:rPr lang="en-US" sz="1400" dirty="0">
                <a:solidFill>
                  <a:schemeClr val="bg1"/>
                </a:solidFill>
                <a:highlight>
                  <a:srgbClr val="808000"/>
                </a:highlight>
              </a:rPr>
              <a:t>We’ve spent lots of time exploring tone. It is crucial to build up mood and atmosphere to engage your readers. </a:t>
            </a:r>
          </a:p>
          <a:p>
            <a:endParaRPr lang="en-US" sz="1400" dirty="0">
              <a:solidFill>
                <a:schemeClr val="bg1"/>
              </a:solidFill>
              <a:highlight>
                <a:srgbClr val="008080"/>
              </a:highlight>
            </a:endParaRPr>
          </a:p>
          <a:p>
            <a:r>
              <a:rPr lang="en-US" sz="1400" dirty="0">
                <a:solidFill>
                  <a:schemeClr val="bg1"/>
                </a:solidFill>
                <a:highlight>
                  <a:srgbClr val="000000"/>
                </a:highlight>
              </a:rPr>
              <a:t>Think about genre and the story style you will use.</a:t>
            </a:r>
          </a:p>
          <a:p>
            <a:endParaRPr lang="en-US" sz="1400" dirty="0">
              <a:solidFill>
                <a:schemeClr val="bg1"/>
              </a:solidFill>
              <a:highlight>
                <a:srgbClr val="008080"/>
              </a:highlight>
            </a:endParaRPr>
          </a:p>
          <a:p>
            <a:r>
              <a:rPr lang="en-US" sz="1400" dirty="0">
                <a:solidFill>
                  <a:schemeClr val="bg1"/>
                </a:solidFill>
                <a:highlight>
                  <a:srgbClr val="FF0000"/>
                </a:highlight>
              </a:rPr>
              <a:t>Consider your use of vocabulary and language and how these can interest and engage your readers in your story.</a:t>
            </a:r>
            <a:endParaRPr lang="en-GB" sz="1400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7490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314728-EC47-4213-7672-AF029457D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A729-0AB8-DAEE-1A76-E79F624117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This is what you need to achieve for top marks for AO5 (24 marks)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34C81-E5BC-E662-6DCE-1649411D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700282" cy="2989443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Organisation</a:t>
            </a:r>
          </a:p>
          <a:p>
            <a:pPr marL="0" indent="0">
              <a:buNone/>
            </a:pPr>
            <a:r>
              <a:rPr lang="en-US" sz="1800" dirty="0"/>
              <a:t>• </a:t>
            </a:r>
            <a:r>
              <a:rPr lang="en-US" sz="1800" dirty="0">
                <a:solidFill>
                  <a:schemeClr val="bg1"/>
                </a:solidFill>
                <a:highlight>
                  <a:srgbClr val="000080"/>
                </a:highlight>
              </a:rPr>
              <a:t>Varied and inventive use of structural features</a:t>
            </a:r>
          </a:p>
          <a:p>
            <a:pPr marL="0" indent="0">
              <a:buNone/>
            </a:pPr>
            <a:r>
              <a:rPr lang="en-US" sz="1800" dirty="0"/>
              <a:t>• </a:t>
            </a:r>
            <a:r>
              <a:rPr lang="en-US" sz="1800" dirty="0">
                <a:solidFill>
                  <a:schemeClr val="bg1"/>
                </a:solidFill>
                <a:highlight>
                  <a:srgbClr val="800000"/>
                </a:highlight>
              </a:rPr>
              <a:t>Writing is compelling, incorporating a range of convincing and complex ideas</a:t>
            </a:r>
          </a:p>
          <a:p>
            <a:pPr marL="0" indent="0">
              <a:buNone/>
            </a:pPr>
            <a:r>
              <a:rPr lang="en-US" sz="1800" dirty="0"/>
              <a:t>• </a:t>
            </a:r>
            <a:r>
              <a:rPr lang="en-US" sz="1800" dirty="0">
                <a:solidFill>
                  <a:schemeClr val="bg1"/>
                </a:solidFill>
                <a:highlight>
                  <a:srgbClr val="008080"/>
                </a:highlight>
              </a:rPr>
              <a:t>Fluently linked paragraphs with seamlessly integrated discourse markers</a:t>
            </a:r>
            <a:endParaRPr lang="en-GB" sz="1800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6D4AAEC-E33D-8DAC-C4B9-308204E4F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0423"/>
            <a:ext cx="8229600" cy="10360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BFF2286-3E5D-4EB9-40FB-A47BAD55D7BC}"/>
              </a:ext>
            </a:extLst>
          </p:cNvPr>
          <p:cNvSpPr txBox="1"/>
          <p:nvPr/>
        </p:nvSpPr>
        <p:spPr>
          <a:xfrm>
            <a:off x="4572001" y="1825625"/>
            <a:ext cx="3943350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8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We’ve spent lots of time exploring sentence types, sentence openers, short sentences and long sentences for effect, and how we use our sentences within our paragraphs and overall structure.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white"/>
              </a:solidFill>
              <a:highlight>
                <a:srgbClr val="008080"/>
              </a:highlight>
              <a:latin typeface="Aptos" panose="021100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00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Consider how you are using language and structure to engage your readers.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white"/>
              </a:solidFill>
              <a:highlight>
                <a:srgbClr val="008080"/>
              </a:highlight>
              <a:latin typeface="Aptos" panose="021100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808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Remember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808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ToPTiPs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808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and how you can link paragraphs together using connectives and linking sentences.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8080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66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10F9-67BC-67FC-BDE6-888E42811E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200" dirty="0"/>
              <a:t>Examiners are given this list of success criteria to help them mark your story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4B1FE-308E-3891-55D8-CBA54C6A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3306742" cy="4351338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US" sz="1800" noProof="0" dirty="0">
                <a:highlight>
                  <a:srgbClr val="FFFF00"/>
                </a:highlight>
              </a:rPr>
              <a:t>Distinctive and original narrative perspective.</a:t>
            </a:r>
          </a:p>
          <a:p>
            <a:r>
              <a:rPr lang="en-US" sz="1800" noProof="0" dirty="0">
                <a:highlight>
                  <a:srgbClr val="00FF00"/>
                </a:highlight>
              </a:rPr>
              <a:t>Convincing character/s.</a:t>
            </a:r>
          </a:p>
          <a:p>
            <a:r>
              <a:rPr lang="en-US" sz="1800" noProof="0" dirty="0">
                <a:solidFill>
                  <a:schemeClr val="bg1"/>
                </a:solidFill>
                <a:highlight>
                  <a:srgbClr val="008080"/>
                </a:highlight>
              </a:rPr>
              <a:t>Impressive vocabulary, used judiciously.</a:t>
            </a:r>
          </a:p>
          <a:p>
            <a:r>
              <a:rPr lang="en-US" sz="1800" noProof="0" dirty="0">
                <a:highlight>
                  <a:srgbClr val="00FFFF"/>
                </a:highlight>
              </a:rPr>
              <a:t>Detailed and convincing setting.</a:t>
            </a:r>
          </a:p>
          <a:p>
            <a:r>
              <a:rPr lang="en-US" sz="1800" noProof="0" dirty="0">
                <a:solidFill>
                  <a:schemeClr val="bg1"/>
                </a:solidFill>
                <a:highlight>
                  <a:srgbClr val="0000FF"/>
                </a:highlight>
              </a:rPr>
              <a:t>Conceptualized ideas.</a:t>
            </a:r>
          </a:p>
          <a:p>
            <a:r>
              <a:rPr lang="en-US" sz="1800" noProof="0" dirty="0">
                <a:highlight>
                  <a:srgbClr val="C0C0C0"/>
                </a:highlight>
              </a:rPr>
              <a:t>Convincing sequence of events, skilful temporal and spatial shifts.</a:t>
            </a:r>
          </a:p>
          <a:p>
            <a:r>
              <a:rPr lang="en-US" sz="1800" noProof="0" dirty="0">
                <a:solidFill>
                  <a:schemeClr val="bg1"/>
                </a:solidFill>
                <a:highlight>
                  <a:srgbClr val="008080"/>
                </a:highlight>
              </a:rPr>
              <a:t>Impressive control of phrasing.</a:t>
            </a:r>
          </a:p>
          <a:p>
            <a:r>
              <a:rPr lang="en-US" sz="1800" noProof="0" dirty="0">
                <a:highlight>
                  <a:srgbClr val="FF00FF"/>
                </a:highlight>
              </a:rPr>
              <a:t>Subtle and skilful shifts in mood/ atmosphere.</a:t>
            </a:r>
          </a:p>
          <a:p>
            <a:r>
              <a:rPr lang="en-US" sz="1800" noProof="0" dirty="0">
                <a:solidFill>
                  <a:schemeClr val="bg1"/>
                </a:solidFill>
                <a:highlight>
                  <a:srgbClr val="0000FF"/>
                </a:highlight>
              </a:rPr>
              <a:t>Crafted style.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C1B0C15-2870-B3A9-44FC-022D57598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553" y="1821785"/>
            <a:ext cx="646382" cy="5829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6313BF-1A39-B3D8-26FC-0A9532E58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015" y="2468046"/>
            <a:ext cx="643361" cy="5829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6A1B726-45BD-78B2-4F45-30F2C2128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195" y="3128041"/>
            <a:ext cx="646382" cy="5829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E6C9E8-B942-4EC6-A0C0-E739F1D95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195" y="3860481"/>
            <a:ext cx="662044" cy="5970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B143E4-34BE-9C21-51E2-5D327C5A7A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195" y="4607047"/>
            <a:ext cx="662044" cy="5998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D7CA2C3-23F1-E59C-2742-B8AB69A0670D}"/>
              </a:ext>
            </a:extLst>
          </p:cNvPr>
          <p:cNvSpPr txBox="1"/>
          <p:nvPr/>
        </p:nvSpPr>
        <p:spPr>
          <a:xfrm>
            <a:off x="5116441" y="1825625"/>
            <a:ext cx="3398909" cy="449353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00" dirty="0">
                <a:highlight>
                  <a:srgbClr val="FFFF00"/>
                </a:highlight>
              </a:rPr>
              <a:t>The examiner wants your narrative to be original and distinctive</a:t>
            </a:r>
            <a:r>
              <a:rPr lang="en-US" sz="1300" dirty="0"/>
              <a:t>. This means it is a good idea to consider what </a:t>
            </a:r>
            <a:r>
              <a:rPr lang="en-US" sz="1300" b="1" dirty="0"/>
              <a:t>genre</a:t>
            </a:r>
            <a:r>
              <a:rPr lang="en-US" sz="1300" dirty="0"/>
              <a:t> of text you will adapt for </a:t>
            </a:r>
            <a:r>
              <a:rPr lang="en-US" sz="1300" dirty="0">
                <a:solidFill>
                  <a:schemeClr val="bg1"/>
                </a:solidFill>
                <a:highlight>
                  <a:srgbClr val="0000FF"/>
                </a:highlight>
              </a:rPr>
              <a:t>the style of your writing.</a:t>
            </a:r>
          </a:p>
          <a:p>
            <a:endParaRPr lang="en-US" sz="1300" dirty="0">
              <a:solidFill>
                <a:schemeClr val="bg1"/>
              </a:solidFill>
              <a:highlight>
                <a:srgbClr val="0000FF"/>
              </a:highlight>
            </a:endParaRPr>
          </a:p>
          <a:p>
            <a:r>
              <a:rPr lang="en-US" sz="1300" dirty="0">
                <a:highlight>
                  <a:srgbClr val="00FF00"/>
                </a:highlight>
              </a:rPr>
              <a:t>Your </a:t>
            </a:r>
            <a:r>
              <a:rPr lang="en-US" sz="1300" b="1" dirty="0">
                <a:highlight>
                  <a:srgbClr val="00FF00"/>
                </a:highlight>
              </a:rPr>
              <a:t>characters </a:t>
            </a:r>
            <a:r>
              <a:rPr lang="en-US" sz="1300" dirty="0">
                <a:highlight>
                  <a:srgbClr val="00FF00"/>
                </a:highlight>
              </a:rPr>
              <a:t>need to be convincing</a:t>
            </a:r>
            <a:r>
              <a:rPr lang="en-US" sz="1300" dirty="0"/>
              <a:t>, so think about the way they speak, they act, they are described and what they think and feel.</a:t>
            </a:r>
          </a:p>
          <a:p>
            <a:endParaRPr lang="en-US" sz="1300" dirty="0"/>
          </a:p>
          <a:p>
            <a:r>
              <a:rPr lang="en-US" sz="1300" dirty="0">
                <a:highlight>
                  <a:srgbClr val="00FFFF"/>
                </a:highlight>
              </a:rPr>
              <a:t>You should include a setting and make it detailed and </a:t>
            </a:r>
            <a:r>
              <a:rPr lang="en-US" sz="1300" b="1" dirty="0">
                <a:highlight>
                  <a:srgbClr val="00FFFF"/>
                </a:highlight>
              </a:rPr>
              <a:t>convincing</a:t>
            </a:r>
            <a:r>
              <a:rPr lang="en-US" sz="1300" dirty="0">
                <a:highlight>
                  <a:srgbClr val="00FFFF"/>
                </a:highlight>
              </a:rPr>
              <a:t>. </a:t>
            </a:r>
          </a:p>
          <a:p>
            <a:endParaRPr lang="en-US" sz="1300" dirty="0"/>
          </a:p>
          <a:p>
            <a:r>
              <a:rPr lang="en-US" sz="1300" dirty="0"/>
              <a:t>Your structure and organisation can be shown </a:t>
            </a:r>
            <a:r>
              <a:rPr lang="en-US" sz="1300" dirty="0">
                <a:highlight>
                  <a:srgbClr val="C0C0C0"/>
                </a:highlight>
              </a:rPr>
              <a:t>through changes in time or place.</a:t>
            </a:r>
          </a:p>
          <a:p>
            <a:endParaRPr lang="en-US" sz="1300" dirty="0"/>
          </a:p>
          <a:p>
            <a:r>
              <a:rPr lang="en-US" sz="1300" dirty="0">
                <a:highlight>
                  <a:srgbClr val="FF00FF"/>
                </a:highlight>
              </a:rPr>
              <a:t>Tone</a:t>
            </a:r>
            <a:r>
              <a:rPr lang="en-US" sz="1300" dirty="0"/>
              <a:t> is very important and changing the mood or atmosphere within your story can help you to get top marks.</a:t>
            </a:r>
          </a:p>
          <a:p>
            <a:endParaRPr lang="en-US" sz="1300" dirty="0"/>
          </a:p>
          <a:p>
            <a:r>
              <a:rPr lang="en-US" sz="1300" dirty="0">
                <a:solidFill>
                  <a:schemeClr val="bg1"/>
                </a:solidFill>
                <a:highlight>
                  <a:srgbClr val="008080"/>
                </a:highlight>
              </a:rPr>
              <a:t>Make sure your vocabulary and sentences are used for effect to impact on your readers.</a:t>
            </a:r>
            <a:endParaRPr lang="en-GB" sz="1300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C2AAC5-9B21-C947-E75A-003DAE969C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9195" y="5297833"/>
            <a:ext cx="646381" cy="5829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BEF503-70FB-E603-DA3A-1F6E781768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9195" y="5971690"/>
            <a:ext cx="646381" cy="5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8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238FF-96CA-ACD5-6AEF-ADA1B2CB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3024167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en-US" sz="1800" dirty="0">
                <a:highlight>
                  <a:srgbClr val="FFFF00"/>
                </a:highlight>
              </a:rPr>
              <a:t>Sentence demarcation is consistently secure and consistently accurate</a:t>
            </a:r>
          </a:p>
          <a:p>
            <a:r>
              <a:rPr lang="en-US" sz="1800" dirty="0">
                <a:highlight>
                  <a:srgbClr val="00FFFF"/>
                </a:highlight>
              </a:rPr>
              <a:t>Wide range of punctuation is used with a high level of accuracy</a:t>
            </a:r>
          </a:p>
          <a:p>
            <a:r>
              <a:rPr lang="en-US" sz="1800" dirty="0">
                <a:highlight>
                  <a:srgbClr val="00FF00"/>
                </a:highlight>
              </a:rPr>
              <a:t>Uses a full range of appropriate sentence forms for effect</a:t>
            </a:r>
          </a:p>
          <a:p>
            <a:r>
              <a:rPr lang="en-US" sz="1800" dirty="0">
                <a:highlight>
                  <a:srgbClr val="00FF00"/>
                </a:highlight>
              </a:rPr>
              <a:t>Uses Standard English consistently and appropriately with secure control of complex grammatical structures</a:t>
            </a:r>
          </a:p>
          <a:p>
            <a:r>
              <a:rPr lang="en-US" sz="1800" dirty="0">
                <a:highlight>
                  <a:srgbClr val="C0C0C0"/>
                </a:highlight>
              </a:rPr>
              <a:t>High level of accuracy in spelling, including ambitious vocabulary</a:t>
            </a:r>
          </a:p>
          <a:p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</a:rPr>
              <a:t>Extensive and ambitious use of vocabulary</a:t>
            </a:r>
            <a:endParaRPr lang="en-GB" sz="18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2324D1-08B2-DBE0-C8A4-894B7A5F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This is what you need to achieve for top marks for AO6 (16 marks)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BBC154-E974-5895-32B5-94E83BE15C79}"/>
              </a:ext>
            </a:extLst>
          </p:cNvPr>
          <p:cNvSpPr/>
          <p:nvPr/>
        </p:nvSpPr>
        <p:spPr>
          <a:xfrm>
            <a:off x="1157468" y="5297526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EAE479-5822-0028-B674-C3D27915A300}"/>
              </a:ext>
            </a:extLst>
          </p:cNvPr>
          <p:cNvSpPr/>
          <p:nvPr/>
        </p:nvSpPr>
        <p:spPr>
          <a:xfrm>
            <a:off x="2513635" y="5297526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AB627-705B-F0BE-721D-6AA0AD7FD123}"/>
              </a:ext>
            </a:extLst>
          </p:cNvPr>
          <p:cNvSpPr txBox="1"/>
          <p:nvPr/>
        </p:nvSpPr>
        <p:spPr>
          <a:xfrm>
            <a:off x="1157469" y="6049361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Vocabulary</a:t>
            </a:r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F1A02-7E63-9DA4-E048-627BE556892D}"/>
              </a:ext>
            </a:extLst>
          </p:cNvPr>
          <p:cNvSpPr txBox="1"/>
          <p:nvPr/>
        </p:nvSpPr>
        <p:spPr>
          <a:xfrm>
            <a:off x="2525210" y="6078421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Sentences</a:t>
            </a:r>
            <a:endParaRPr lang="en-GB" sz="1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82D329-1116-EFAA-21AA-8B15FCAC9FF9}"/>
              </a:ext>
            </a:extLst>
          </p:cNvPr>
          <p:cNvSpPr/>
          <p:nvPr/>
        </p:nvSpPr>
        <p:spPr>
          <a:xfrm>
            <a:off x="3896507" y="5297526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17F05-836C-C5BB-A044-A29EBA6C40BE}"/>
              </a:ext>
            </a:extLst>
          </p:cNvPr>
          <p:cNvSpPr txBox="1"/>
          <p:nvPr/>
        </p:nvSpPr>
        <p:spPr>
          <a:xfrm>
            <a:off x="3908082" y="6078421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Effects</a:t>
            </a:r>
            <a:endParaRPr lang="en-GB" sz="1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D474991-B14E-AE78-CB32-536CB83554CD}"/>
              </a:ext>
            </a:extLst>
          </p:cNvPr>
          <p:cNvSpPr/>
          <p:nvPr/>
        </p:nvSpPr>
        <p:spPr>
          <a:xfrm>
            <a:off x="5279379" y="5297526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1476B7-2022-FB94-4249-E46C4F81226F}"/>
              </a:ext>
            </a:extLst>
          </p:cNvPr>
          <p:cNvSpPr txBox="1"/>
          <p:nvPr/>
        </p:nvSpPr>
        <p:spPr>
          <a:xfrm>
            <a:off x="5290954" y="6120758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Spelling</a:t>
            </a:r>
            <a:endParaRPr lang="en-GB" sz="10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973FC2-754E-B0F4-61EF-EEEFDD4F0000}"/>
              </a:ext>
            </a:extLst>
          </p:cNvPr>
          <p:cNvSpPr/>
          <p:nvPr/>
        </p:nvSpPr>
        <p:spPr>
          <a:xfrm>
            <a:off x="6638557" y="5313683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40813-A8D7-BC46-9A45-41D48375397F}"/>
              </a:ext>
            </a:extLst>
          </p:cNvPr>
          <p:cNvSpPr txBox="1"/>
          <p:nvPr/>
        </p:nvSpPr>
        <p:spPr>
          <a:xfrm>
            <a:off x="6685401" y="6122911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Punctuation</a:t>
            </a:r>
            <a:endParaRPr lang="en-GB" sz="10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58711CB-F3CA-3E35-0FB1-9F0BCA11D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519" y="5356757"/>
            <a:ext cx="576841" cy="70283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D51CB7-3025-852F-B87B-51BECDE99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9228" y="5394055"/>
            <a:ext cx="929431" cy="61689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319EFBA-F3BF-380F-2CB1-E3E7314323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4379" y="5613885"/>
            <a:ext cx="504328" cy="46828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9B4011A-3E06-0595-9129-7DDDC4DB12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94780" y="5438967"/>
            <a:ext cx="550903" cy="46828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82255F3-AC88-AF82-3835-F3260866AD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9536" y="5313683"/>
            <a:ext cx="882570" cy="88257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72C79D7-A3C1-A1B2-9C76-9809BE3D6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22611" y="5313683"/>
            <a:ext cx="581628" cy="5816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F8F87B-83F4-AD63-23A8-066EBEBA7B3D}"/>
              </a:ext>
            </a:extLst>
          </p:cNvPr>
          <p:cNvSpPr txBox="1"/>
          <p:nvPr/>
        </p:nvSpPr>
        <p:spPr>
          <a:xfrm>
            <a:off x="6805914" y="5438967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?</a:t>
            </a:r>
            <a:endParaRPr lang="en-GB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FCB771-5362-EF21-1690-1CB8EBE1C9C3}"/>
              </a:ext>
            </a:extLst>
          </p:cNvPr>
          <p:cNvSpPr txBox="1"/>
          <p:nvPr/>
        </p:nvSpPr>
        <p:spPr>
          <a:xfrm>
            <a:off x="6958314" y="5591367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!</a:t>
            </a:r>
            <a:endParaRPr lang="en-GB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868D5A-F87E-1849-B9CA-6EE384B99F77}"/>
              </a:ext>
            </a:extLst>
          </p:cNvPr>
          <p:cNvSpPr txBox="1"/>
          <p:nvPr/>
        </p:nvSpPr>
        <p:spPr>
          <a:xfrm>
            <a:off x="7110714" y="5743767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:</a:t>
            </a:r>
            <a:endParaRPr lang="en-GB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635A56-9B71-C97A-44DC-B54EB1860790}"/>
              </a:ext>
            </a:extLst>
          </p:cNvPr>
          <p:cNvSpPr txBox="1"/>
          <p:nvPr/>
        </p:nvSpPr>
        <p:spPr>
          <a:xfrm>
            <a:off x="7252913" y="5421444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;</a:t>
            </a:r>
            <a:endParaRPr lang="en-GB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0E8D95-F0B2-8995-45C9-0C88ACD70DC4}"/>
              </a:ext>
            </a:extLst>
          </p:cNvPr>
          <p:cNvSpPr txBox="1"/>
          <p:nvPr/>
        </p:nvSpPr>
        <p:spPr>
          <a:xfrm>
            <a:off x="7405313" y="5573844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.</a:t>
            </a:r>
            <a:endParaRPr lang="en-GB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1B5C2E-CE82-2624-0717-ADED40EF15CD}"/>
              </a:ext>
            </a:extLst>
          </p:cNvPr>
          <p:cNvSpPr txBox="1"/>
          <p:nvPr/>
        </p:nvSpPr>
        <p:spPr>
          <a:xfrm>
            <a:off x="6718257" y="5826921"/>
            <a:ext cx="38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-</a:t>
            </a:r>
            <a:endParaRPr lang="en-GB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6D7139-33B3-0C96-BA59-FFB7512F2633}"/>
              </a:ext>
            </a:extLst>
          </p:cNvPr>
          <p:cNvSpPr txBox="1"/>
          <p:nvPr/>
        </p:nvSpPr>
        <p:spPr>
          <a:xfrm>
            <a:off x="6709024" y="5268034"/>
            <a:ext cx="38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  <a:endParaRPr lang="en-GB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AD6B34-369C-7B07-7AD2-ACA51235A227}"/>
              </a:ext>
            </a:extLst>
          </p:cNvPr>
          <p:cNvSpPr txBox="1"/>
          <p:nvPr/>
        </p:nvSpPr>
        <p:spPr>
          <a:xfrm>
            <a:off x="4774255" y="1825625"/>
            <a:ext cx="3741096" cy="329320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00" dirty="0">
                <a:highlight>
                  <a:srgbClr val="FFFF00"/>
                </a:highlight>
              </a:rPr>
              <a:t>Make sure you’ve put your full stops and commas in the right places. </a:t>
            </a:r>
          </a:p>
          <a:p>
            <a:endParaRPr lang="en-US" sz="1300" dirty="0">
              <a:highlight>
                <a:srgbClr val="FFFF00"/>
              </a:highlight>
            </a:endParaRPr>
          </a:p>
          <a:p>
            <a:r>
              <a:rPr lang="en-US" sz="1300" dirty="0">
                <a:highlight>
                  <a:srgbClr val="00FFFF"/>
                </a:highlight>
              </a:rPr>
              <a:t>Use other types of punctuation such as: colons, semicolons, speech marks, dashes, hyphens, exclamation marks, question marks and so on.</a:t>
            </a:r>
          </a:p>
          <a:p>
            <a:endParaRPr lang="en-US" sz="1300" dirty="0">
              <a:highlight>
                <a:srgbClr val="FFFF00"/>
              </a:highlight>
            </a:endParaRPr>
          </a:p>
          <a:p>
            <a:r>
              <a:rPr lang="en-US" sz="1300" dirty="0">
                <a:highlight>
                  <a:srgbClr val="00FF00"/>
                </a:highlight>
              </a:rPr>
              <a:t>Check your grammar and sentence structures to make sure they read well.</a:t>
            </a:r>
          </a:p>
          <a:p>
            <a:endParaRPr lang="en-US" sz="1300" dirty="0">
              <a:highlight>
                <a:srgbClr val="FFFF00"/>
              </a:highlight>
            </a:endParaRPr>
          </a:p>
          <a:p>
            <a:r>
              <a:rPr lang="en-US" sz="1300" dirty="0">
                <a:highlight>
                  <a:srgbClr val="C0C0C0"/>
                </a:highlight>
              </a:rPr>
              <a:t>Check your spelling of difficult words to make sure you haven’t made any mistakes.</a:t>
            </a:r>
          </a:p>
          <a:p>
            <a:endParaRPr lang="en-US" sz="1300" dirty="0">
              <a:highlight>
                <a:srgbClr val="FFFF00"/>
              </a:highlight>
            </a:endParaRPr>
          </a:p>
          <a:p>
            <a:r>
              <a:rPr lang="en-US" sz="1300" dirty="0">
                <a:solidFill>
                  <a:schemeClr val="bg1"/>
                </a:solidFill>
                <a:highlight>
                  <a:srgbClr val="0000FF"/>
                </a:highlight>
              </a:rPr>
              <a:t>Try to impress with your vocabulary, but don’t sacrifice your style by putting too many impressive words just for the sake of it!</a:t>
            </a:r>
            <a:endParaRPr lang="en-GB" sz="13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9834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8432-AFB1-BA96-2C3B-79DE26BD26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Re-read your draft story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A4AED-2F41-E097-39B7-407F54429FE5}"/>
              </a:ext>
            </a:extLst>
          </p:cNvPr>
          <p:cNvSpPr txBox="1"/>
          <p:nvPr/>
        </p:nvSpPr>
        <p:spPr>
          <a:xfrm>
            <a:off x="628652" y="1826915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76F07-360C-2A3E-07F8-6EAABAC39144}"/>
              </a:ext>
            </a:extLst>
          </p:cNvPr>
          <p:cNvSpPr txBox="1"/>
          <p:nvPr/>
        </p:nvSpPr>
        <p:spPr>
          <a:xfrm>
            <a:off x="628651" y="2311485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Tone, style, register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0BC74-DE2F-8C4A-AC32-A12FA64BD006}"/>
              </a:ext>
            </a:extLst>
          </p:cNvPr>
          <p:cNvSpPr txBox="1"/>
          <p:nvPr/>
        </p:nvSpPr>
        <p:spPr>
          <a:xfrm>
            <a:off x="628650" y="2792848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17064-7F7E-8DE3-01A7-8905DBC0B81F}"/>
              </a:ext>
            </a:extLst>
          </p:cNvPr>
          <p:cNvSpPr txBox="1"/>
          <p:nvPr/>
        </p:nvSpPr>
        <p:spPr>
          <a:xfrm>
            <a:off x="628650" y="3291676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8256F5-0D6A-9B68-3744-1F67006846E5}"/>
              </a:ext>
            </a:extLst>
          </p:cNvPr>
          <p:cNvSpPr txBox="1"/>
          <p:nvPr/>
        </p:nvSpPr>
        <p:spPr>
          <a:xfrm>
            <a:off x="631965" y="3765835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FD3F80-4B7D-E47C-84DF-C47A2224F683}"/>
              </a:ext>
            </a:extLst>
          </p:cNvPr>
          <p:cNvSpPr txBox="1"/>
          <p:nvPr/>
        </p:nvSpPr>
        <p:spPr>
          <a:xfrm>
            <a:off x="631965" y="4245150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Paragraphs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C34BE-56E6-3633-2C76-07DED8DC127B}"/>
              </a:ext>
            </a:extLst>
          </p:cNvPr>
          <p:cNvSpPr txBox="1"/>
          <p:nvPr/>
        </p:nvSpPr>
        <p:spPr>
          <a:xfrm>
            <a:off x="631965" y="4728210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36BE89-5B6F-0CF5-7BB8-3219CBEEFD6D}"/>
              </a:ext>
            </a:extLst>
          </p:cNvPr>
          <p:cNvSpPr txBox="1"/>
          <p:nvPr/>
        </p:nvSpPr>
        <p:spPr>
          <a:xfrm>
            <a:off x="634037" y="5193185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Punctuation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158DA0-4AE9-3BE0-45C5-BA013B4CC787}"/>
              </a:ext>
            </a:extLst>
          </p:cNvPr>
          <p:cNvSpPr txBox="1"/>
          <p:nvPr/>
        </p:nvSpPr>
        <p:spPr>
          <a:xfrm>
            <a:off x="631554" y="5662488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Grammar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F1D996-1DB5-0D4D-71A0-2AAEDEFC8769}"/>
              </a:ext>
            </a:extLst>
          </p:cNvPr>
          <p:cNvSpPr txBox="1"/>
          <p:nvPr/>
        </p:nvSpPr>
        <p:spPr>
          <a:xfrm>
            <a:off x="628650" y="6123542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Spelling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22C84-2B6E-EB7F-8859-2861F18811A9}"/>
              </a:ext>
            </a:extLst>
          </p:cNvPr>
          <p:cNvSpPr txBox="1"/>
          <p:nvPr/>
        </p:nvSpPr>
        <p:spPr>
          <a:xfrm>
            <a:off x="3125165" y="1932972"/>
            <a:ext cx="5386870" cy="415498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Write down three targets for yourself to improve on your draft when writing your final story.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Here are a few examples: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i="1" dirty="0">
                <a:solidFill>
                  <a:srgbClr val="7030A0"/>
                </a:solidFill>
              </a:rPr>
              <a:t>Use a narrative hook at the beginning of my story</a:t>
            </a:r>
          </a:p>
          <a:p>
            <a:r>
              <a:rPr lang="en-US" sz="2400" i="1" dirty="0">
                <a:solidFill>
                  <a:srgbClr val="7030A0"/>
                </a:solidFill>
              </a:rPr>
              <a:t>Use </a:t>
            </a:r>
            <a:r>
              <a:rPr lang="en-US" sz="2400" i="1" dirty="0" err="1">
                <a:solidFill>
                  <a:srgbClr val="7030A0"/>
                </a:solidFill>
              </a:rPr>
              <a:t>ToPTiPs</a:t>
            </a:r>
            <a:r>
              <a:rPr lang="en-US" sz="2400" i="1" dirty="0">
                <a:solidFill>
                  <a:srgbClr val="7030A0"/>
                </a:solidFill>
              </a:rPr>
              <a:t> for paragraphing</a:t>
            </a:r>
          </a:p>
          <a:p>
            <a:r>
              <a:rPr lang="en-US" sz="2400" i="1" dirty="0">
                <a:solidFill>
                  <a:srgbClr val="7030A0"/>
                </a:solidFill>
              </a:rPr>
              <a:t>Include some short sentences for effect.</a:t>
            </a:r>
            <a:endParaRPr lang="en-GB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8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C094-47BD-CBED-ACB4-0A9669C999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/>
              <a:t>You now have one hour to write your story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549B4-56BE-2C93-C74C-330F7D593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731" y="2750041"/>
            <a:ext cx="4288619" cy="3216464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4F63DC-9C7A-95E1-07DB-301F3FC1CA5F}"/>
              </a:ext>
            </a:extLst>
          </p:cNvPr>
          <p:cNvSpPr txBox="1"/>
          <p:nvPr/>
        </p:nvSpPr>
        <p:spPr>
          <a:xfrm>
            <a:off x="2286000" y="1853397"/>
            <a:ext cx="457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Write the opening of a story about a life-saving rescue.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C0113-5CF7-4861-0A95-BC8AC0AB2911}"/>
              </a:ext>
            </a:extLst>
          </p:cNvPr>
          <p:cNvSpPr txBox="1"/>
          <p:nvPr/>
        </p:nvSpPr>
        <p:spPr>
          <a:xfrm>
            <a:off x="628650" y="2750041"/>
            <a:ext cx="3283593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Use your checklist to help you write out your final story.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You may refer to your notes from this term if you wish.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You have one hour to complete your story.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Good luck!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6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4104AD-E831-C5A8-B78E-53510A9E0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125472"/>
              </p:ext>
            </p:extLst>
          </p:nvPr>
        </p:nvGraphicFramePr>
        <p:xfrm>
          <a:off x="288895" y="172720"/>
          <a:ext cx="8484715" cy="65207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35243">
                  <a:extLst>
                    <a:ext uri="{9D8B030D-6E8A-4147-A177-3AD203B41FA5}">
                      <a16:colId xmlns:a16="http://schemas.microsoft.com/office/drawing/2014/main" val="2383563880"/>
                    </a:ext>
                  </a:extLst>
                </a:gridCol>
                <a:gridCol w="460736">
                  <a:extLst>
                    <a:ext uri="{9D8B030D-6E8A-4147-A177-3AD203B41FA5}">
                      <a16:colId xmlns:a16="http://schemas.microsoft.com/office/drawing/2014/main" val="2061678244"/>
                    </a:ext>
                  </a:extLst>
                </a:gridCol>
                <a:gridCol w="2054637">
                  <a:extLst>
                    <a:ext uri="{9D8B030D-6E8A-4147-A177-3AD203B41FA5}">
                      <a16:colId xmlns:a16="http://schemas.microsoft.com/office/drawing/2014/main" val="4091169542"/>
                    </a:ext>
                  </a:extLst>
                </a:gridCol>
                <a:gridCol w="485641">
                  <a:extLst>
                    <a:ext uri="{9D8B030D-6E8A-4147-A177-3AD203B41FA5}">
                      <a16:colId xmlns:a16="http://schemas.microsoft.com/office/drawing/2014/main" val="4255139453"/>
                    </a:ext>
                  </a:extLst>
                </a:gridCol>
                <a:gridCol w="2278779">
                  <a:extLst>
                    <a:ext uri="{9D8B030D-6E8A-4147-A177-3AD203B41FA5}">
                      <a16:colId xmlns:a16="http://schemas.microsoft.com/office/drawing/2014/main" val="3834894530"/>
                    </a:ext>
                  </a:extLst>
                </a:gridCol>
                <a:gridCol w="369679">
                  <a:extLst>
                    <a:ext uri="{9D8B030D-6E8A-4147-A177-3AD203B41FA5}">
                      <a16:colId xmlns:a16="http://schemas.microsoft.com/office/drawing/2014/main" val="3790064705"/>
                    </a:ext>
                  </a:extLst>
                </a:gridCol>
              </a:tblGrid>
              <a:tr h="580315">
                <a:tc>
                  <a:txBody>
                    <a:bodyPr/>
                    <a:lstStyle/>
                    <a:p>
                      <a:r>
                        <a:rPr lang="en-US" sz="1200" dirty="0"/>
                        <a:t>Success Criteria (Beginning):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Success Criteria (Sentences):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Success Criteria (Organisation):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064664"/>
                  </a:ext>
                </a:extLst>
              </a:tr>
              <a:tr h="414511">
                <a:tc>
                  <a:txBody>
                    <a:bodyPr/>
                    <a:lstStyle/>
                    <a:p>
                      <a:r>
                        <a:rPr lang="en-US" sz="1200" dirty="0"/>
                        <a:t>Include a powerful opening to hook the reader in.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–</a:t>
                      </a:r>
                      <a:r>
                        <a:rPr lang="en-US" sz="1200" dirty="0" err="1"/>
                        <a:t>ispaced</a:t>
                      </a:r>
                      <a:r>
                        <a:rPr lang="en-US" sz="1200" dirty="0"/>
                        <a:t> for sentence openers.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Include at least one short sentence for effect.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485425"/>
                  </a:ext>
                </a:extLst>
              </a:tr>
              <a:tr h="414511">
                <a:tc>
                  <a:txBody>
                    <a:bodyPr/>
                    <a:lstStyle/>
                    <a:p>
                      <a:r>
                        <a:rPr lang="en-US" sz="1200" dirty="0"/>
                        <a:t>Use a narrative hook.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simple, complex and compound sentences.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Include longer descriptive sentences to build mood.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688582"/>
                  </a:ext>
                </a:extLst>
              </a:tr>
              <a:tr h="414511">
                <a:tc>
                  <a:txBody>
                    <a:bodyPr/>
                    <a:lstStyle/>
                    <a:p>
                      <a:r>
                        <a:rPr lang="en-GB" sz="1200" dirty="0"/>
                        <a:t>Think about how you introduce your themes straight away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Use language devices such as pathetic fallacy and personification for effect.</a:t>
                      </a:r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Used </a:t>
                      </a:r>
                      <a:r>
                        <a:rPr lang="en-US" sz="1200" dirty="0" err="1"/>
                        <a:t>ToPTiPs</a:t>
                      </a:r>
                      <a:r>
                        <a:rPr lang="en-US" sz="1200" dirty="0"/>
                        <a:t> for paragraphing.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18537"/>
                  </a:ext>
                </a:extLst>
              </a:tr>
              <a:tr h="33621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Linked the endings and beginnings of paragraphs together.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8229"/>
                  </a:ext>
                </a:extLst>
              </a:tr>
              <a:tr h="33621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Bonus Criterion: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68676"/>
                  </a:ext>
                </a:extLst>
              </a:tr>
              <a:tr h="336214"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Consider which information you need to introduce first: Character? Setting? Plot? Dialogue? Themes? 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Consider where you place your sentences for maximum effect.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829219"/>
                  </a:ext>
                </a:extLst>
              </a:tr>
              <a:tr h="336214"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Consider using flashforward or flashback to engage your readers.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618272"/>
                  </a:ext>
                </a:extLst>
              </a:tr>
              <a:tr h="33621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Success Criteria (Vocabulary): 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Success Criteria (Setting):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Success Criteria (Ending):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824471"/>
                  </a:ext>
                </a:extLst>
              </a:tr>
              <a:tr h="580315">
                <a:tc>
                  <a:txBody>
                    <a:bodyPr/>
                    <a:lstStyle/>
                    <a:p>
                      <a:r>
                        <a:rPr lang="en-US" sz="1200" dirty="0"/>
                        <a:t>Use ambitious vocabulary for effect.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Include at least some of the five senses</a:t>
                      </a:r>
                    </a:p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Include a powerful ending to leave the reader wanting more.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905439"/>
                  </a:ext>
                </a:extLst>
              </a:tr>
              <a:tr h="580315">
                <a:tc>
                  <a:txBody>
                    <a:bodyPr/>
                    <a:lstStyle/>
                    <a:p>
                      <a:r>
                        <a:rPr lang="en-US" sz="1200" dirty="0"/>
                        <a:t>Use impressive verbs and nouns to build mood/atmosphere.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Zoom in on specific details of the setting.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your story plan to make sure you have covered every area you needed to.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967857"/>
                  </a:ext>
                </a:extLst>
              </a:tr>
              <a:tr h="414511">
                <a:tc>
                  <a:txBody>
                    <a:bodyPr/>
                    <a:lstStyle/>
                    <a:p>
                      <a:r>
                        <a:rPr lang="en-US" sz="1200" dirty="0"/>
                        <a:t>Include adverbs and adjectives to build mood/atmosphere.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Build a consistent tone.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Re-read your story to check for </a:t>
                      </a:r>
                      <a:r>
                        <a:rPr lang="en-US" sz="1200" dirty="0" err="1"/>
                        <a:t>SPaG</a:t>
                      </a:r>
                      <a:r>
                        <a:rPr lang="en-US" sz="1200" dirty="0"/>
                        <a:t> errors.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610386"/>
                  </a:ext>
                </a:extLst>
              </a:tr>
              <a:tr h="33621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Bonus Criterion: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771426"/>
                  </a:ext>
                </a:extLst>
              </a:tr>
              <a:tr h="580315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Consider how your setting can be used to establish character and atmosphere.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Double check your use of speech punctuation and commas.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45326"/>
                  </a:ext>
                </a:extLst>
              </a:tr>
            </a:tbl>
          </a:graphicData>
        </a:graphic>
      </p:graphicFrame>
      <p:pic>
        <p:nvPicPr>
          <p:cNvPr id="9" name="Picture 8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43139773-A42E-D521-3095-0E564544CFC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10" y="278876"/>
            <a:ext cx="320968" cy="297397"/>
          </a:xfrm>
          <a:prstGeom prst="rect">
            <a:avLst/>
          </a:prstGeom>
        </p:spPr>
      </p:pic>
      <p:pic>
        <p:nvPicPr>
          <p:cNvPr id="10" name="Picture 9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D6886390-9CD9-87AE-13C2-D9AC2F799D4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42" y="278876"/>
            <a:ext cx="320968" cy="297397"/>
          </a:xfrm>
          <a:prstGeom prst="rect">
            <a:avLst/>
          </a:prstGeom>
        </p:spPr>
      </p:pic>
      <p:pic>
        <p:nvPicPr>
          <p:cNvPr id="11" name="Picture 10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B0D74397-02AF-361C-8695-7D9892CE0A2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42" y="278876"/>
            <a:ext cx="320968" cy="297397"/>
          </a:xfrm>
          <a:prstGeom prst="rect">
            <a:avLst/>
          </a:prstGeom>
        </p:spPr>
      </p:pic>
      <p:pic>
        <p:nvPicPr>
          <p:cNvPr id="12" name="Picture 11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E2308676-A103-3107-265D-235BF0C1A6F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10" y="2651843"/>
            <a:ext cx="320968" cy="297397"/>
          </a:xfrm>
          <a:prstGeom prst="rect">
            <a:avLst/>
          </a:prstGeom>
        </p:spPr>
      </p:pic>
      <p:pic>
        <p:nvPicPr>
          <p:cNvPr id="14" name="Picture 13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717D5972-6DDA-07DD-59EF-DD2ABFB92FB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42" y="2651843"/>
            <a:ext cx="320968" cy="297397"/>
          </a:xfrm>
          <a:prstGeom prst="rect">
            <a:avLst/>
          </a:prstGeom>
        </p:spPr>
      </p:pic>
      <p:pic>
        <p:nvPicPr>
          <p:cNvPr id="15" name="Picture 14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3C59DF16-BDD1-8A44-3CB7-A78E7E3375E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75" y="3660077"/>
            <a:ext cx="320968" cy="297397"/>
          </a:xfrm>
          <a:prstGeom prst="rect">
            <a:avLst/>
          </a:prstGeom>
        </p:spPr>
      </p:pic>
      <p:pic>
        <p:nvPicPr>
          <p:cNvPr id="16" name="Picture 15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A39C1486-5E30-970E-1AB0-3081AEF9E35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42" y="3660078"/>
            <a:ext cx="320968" cy="297397"/>
          </a:xfrm>
          <a:prstGeom prst="rect">
            <a:avLst/>
          </a:prstGeom>
        </p:spPr>
      </p:pic>
      <p:pic>
        <p:nvPicPr>
          <p:cNvPr id="17" name="Picture 16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AC98F8D0-5D86-B639-2897-D5702415FA0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42" y="3660079"/>
            <a:ext cx="320968" cy="297397"/>
          </a:xfrm>
          <a:prstGeom prst="rect">
            <a:avLst/>
          </a:prstGeom>
        </p:spPr>
      </p:pic>
      <p:pic>
        <p:nvPicPr>
          <p:cNvPr id="18" name="Picture 17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2591E089-90E1-F4A9-080E-A35689E87B4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42" y="5759332"/>
            <a:ext cx="320968" cy="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35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1181</Words>
  <Application>Microsoft Office PowerPoint</Application>
  <PresentationFormat>On-screen Show (4:3)</PresentationFormat>
  <Paragraphs>153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gg sans</vt:lpstr>
      <vt:lpstr>Times New Roman</vt:lpstr>
      <vt:lpstr>Office Theme</vt:lpstr>
      <vt:lpstr>PowerPoint Presentation</vt:lpstr>
      <vt:lpstr>Learning outcomes</vt:lpstr>
      <vt:lpstr>This is what you need to achieve for top marks for AO5 (24 marks)</vt:lpstr>
      <vt:lpstr>This is what you need to achieve for top marks for AO5 (24 marks)</vt:lpstr>
      <vt:lpstr>Examiners are given this list of success criteria to help them mark your story</vt:lpstr>
      <vt:lpstr>This is what you need to achieve for top marks for AO6 (16 marks)</vt:lpstr>
      <vt:lpstr>Re-read your draft story</vt:lpstr>
      <vt:lpstr>You now have one hour to write your story</vt:lpstr>
      <vt:lpstr>PowerPoint Presentation</vt:lpstr>
      <vt:lpstr>Plenary: Self-assessment reflection 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Wassell</dc:creator>
  <cp:lastModifiedBy>Chezka Mae Madrona</cp:lastModifiedBy>
  <cp:revision>3</cp:revision>
  <dcterms:created xsi:type="dcterms:W3CDTF">2025-03-18T11:02:23Z</dcterms:created>
  <dcterms:modified xsi:type="dcterms:W3CDTF">2025-08-12T09:45:36Z</dcterms:modified>
</cp:coreProperties>
</file>