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20"/>
  </p:notesMasterIdLst>
  <p:sldIdLst>
    <p:sldId id="270" r:id="rId5"/>
    <p:sldId id="257" r:id="rId6"/>
    <p:sldId id="258" r:id="rId7"/>
    <p:sldId id="316" r:id="rId8"/>
    <p:sldId id="317" r:id="rId9"/>
    <p:sldId id="259" r:id="rId10"/>
    <p:sldId id="305" r:id="rId11"/>
    <p:sldId id="318" r:id="rId12"/>
    <p:sldId id="319" r:id="rId13"/>
    <p:sldId id="260" r:id="rId14"/>
    <p:sldId id="262" r:id="rId15"/>
    <p:sldId id="263" r:id="rId16"/>
    <p:sldId id="265" r:id="rId17"/>
    <p:sldId id="266" r:id="rId18"/>
    <p:sldId id="26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9E96EA-D19C-426F-8492-9489ABD08C50}" v="14" dt="2025-03-25T14:17:46.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CB9E96EA-D19C-426F-8492-9489ABD08C50}"/>
    <pc:docChg chg="undo custSel addSld delSld modSld delMainMaster">
      <pc:chgData name="Paul Wassell" userId="609912a88ec840f0" providerId="LiveId" clId="{CB9E96EA-D19C-426F-8492-9489ABD08C50}" dt="2025-03-25T14:16:03.086" v="2635" actId="20577"/>
      <pc:docMkLst>
        <pc:docMk/>
      </pc:docMkLst>
      <pc:sldChg chg="del">
        <pc:chgData name="Paul Wassell" userId="609912a88ec840f0" providerId="LiveId" clId="{CB9E96EA-D19C-426F-8492-9489ABD08C50}" dt="2025-03-25T13:44:52.761" v="1" actId="47"/>
        <pc:sldMkLst>
          <pc:docMk/>
          <pc:sldMk cId="3872167567" sldId="256"/>
        </pc:sldMkLst>
      </pc:sldChg>
      <pc:sldChg chg="modSp mod">
        <pc:chgData name="Paul Wassell" userId="609912a88ec840f0" providerId="LiveId" clId="{CB9E96EA-D19C-426F-8492-9489ABD08C50}" dt="2025-03-25T13:48:26.609" v="246" actId="113"/>
        <pc:sldMkLst>
          <pc:docMk/>
          <pc:sldMk cId="3382639622" sldId="259"/>
        </pc:sldMkLst>
        <pc:spChg chg="mod">
          <ac:chgData name="Paul Wassell" userId="609912a88ec840f0" providerId="LiveId" clId="{CB9E96EA-D19C-426F-8492-9489ABD08C50}" dt="2025-03-25T13:48:26.609" v="246" actId="113"/>
          <ac:spMkLst>
            <pc:docMk/>
            <pc:sldMk cId="3382639622" sldId="259"/>
            <ac:spMk id="2" creationId="{62EE0482-F46B-4AE6-AA4A-9CF058F87EA5}"/>
          </ac:spMkLst>
        </pc:spChg>
        <pc:spChg chg="mod">
          <ac:chgData name="Paul Wassell" userId="609912a88ec840f0" providerId="LiveId" clId="{CB9E96EA-D19C-426F-8492-9489ABD08C50}" dt="2025-03-25T13:48:18.993" v="245" actId="20577"/>
          <ac:spMkLst>
            <pc:docMk/>
            <pc:sldMk cId="3382639622" sldId="259"/>
            <ac:spMk id="3" creationId="{6EEC3C25-39DB-4BC5-ABEA-46916367BE49}"/>
          </ac:spMkLst>
        </pc:spChg>
      </pc:sldChg>
      <pc:sldChg chg="modSp mod">
        <pc:chgData name="Paul Wassell" userId="609912a88ec840f0" providerId="LiveId" clId="{CB9E96EA-D19C-426F-8492-9489ABD08C50}" dt="2025-03-25T14:09:49.948" v="2448" actId="20577"/>
        <pc:sldMkLst>
          <pc:docMk/>
          <pc:sldMk cId="3218080062" sldId="260"/>
        </pc:sldMkLst>
        <pc:spChg chg="mod">
          <ac:chgData name="Paul Wassell" userId="609912a88ec840f0" providerId="LiveId" clId="{CB9E96EA-D19C-426F-8492-9489ABD08C50}" dt="2025-03-25T14:09:49.948" v="2448" actId="20577"/>
          <ac:spMkLst>
            <pc:docMk/>
            <pc:sldMk cId="3218080062" sldId="260"/>
            <ac:spMk id="6" creationId="{C2A46FBC-E8E9-4A5F-90DC-0929D6A593BA}"/>
          </ac:spMkLst>
        </pc:spChg>
      </pc:sldChg>
      <pc:sldChg chg="del">
        <pc:chgData name="Paul Wassell" userId="609912a88ec840f0" providerId="LiveId" clId="{CB9E96EA-D19C-426F-8492-9489ABD08C50}" dt="2025-03-25T14:10:00.382" v="2449" actId="47"/>
        <pc:sldMkLst>
          <pc:docMk/>
          <pc:sldMk cId="1824195104" sldId="261"/>
        </pc:sldMkLst>
      </pc:sldChg>
      <pc:sldChg chg="modSp mod">
        <pc:chgData name="Paul Wassell" userId="609912a88ec840f0" providerId="LiveId" clId="{CB9E96EA-D19C-426F-8492-9489ABD08C50}" dt="2025-03-25T14:10:18.251" v="2453" actId="403"/>
        <pc:sldMkLst>
          <pc:docMk/>
          <pc:sldMk cId="3036241639" sldId="262"/>
        </pc:sldMkLst>
        <pc:spChg chg="mod">
          <ac:chgData name="Paul Wassell" userId="609912a88ec840f0" providerId="LiveId" clId="{CB9E96EA-D19C-426F-8492-9489ABD08C50}" dt="2025-03-25T14:10:18.251" v="2453" actId="403"/>
          <ac:spMkLst>
            <pc:docMk/>
            <pc:sldMk cId="3036241639" sldId="262"/>
            <ac:spMk id="2" creationId="{BCF8FF08-651E-4DDF-9358-7F8F54BDE848}"/>
          </ac:spMkLst>
        </pc:spChg>
      </pc:sldChg>
      <pc:sldChg chg="modSp mod">
        <pc:chgData name="Paul Wassell" userId="609912a88ec840f0" providerId="LiveId" clId="{CB9E96EA-D19C-426F-8492-9489ABD08C50}" dt="2025-03-25T14:11:14.517" v="2492" actId="404"/>
        <pc:sldMkLst>
          <pc:docMk/>
          <pc:sldMk cId="3555538245" sldId="263"/>
        </pc:sldMkLst>
        <pc:spChg chg="mod">
          <ac:chgData name="Paul Wassell" userId="609912a88ec840f0" providerId="LiveId" clId="{CB9E96EA-D19C-426F-8492-9489ABD08C50}" dt="2025-03-25T14:10:40.684" v="2486" actId="403"/>
          <ac:spMkLst>
            <pc:docMk/>
            <pc:sldMk cId="3555538245" sldId="263"/>
            <ac:spMk id="2" creationId="{1AB0D65A-D3F8-4B3E-94DF-BE8E7B2ECF98}"/>
          </ac:spMkLst>
        </pc:spChg>
        <pc:spChg chg="mod">
          <ac:chgData name="Paul Wassell" userId="609912a88ec840f0" providerId="LiveId" clId="{CB9E96EA-D19C-426F-8492-9489ABD08C50}" dt="2025-03-25T14:10:55.169" v="2489" actId="5793"/>
          <ac:spMkLst>
            <pc:docMk/>
            <pc:sldMk cId="3555538245" sldId="263"/>
            <ac:spMk id="3" creationId="{65645EB8-028E-44D1-8724-AB25334EF5B4}"/>
          </ac:spMkLst>
        </pc:spChg>
        <pc:spChg chg="mod">
          <ac:chgData name="Paul Wassell" userId="609912a88ec840f0" providerId="LiveId" clId="{CB9E96EA-D19C-426F-8492-9489ABD08C50}" dt="2025-03-25T14:11:14.517" v="2492" actId="404"/>
          <ac:spMkLst>
            <pc:docMk/>
            <pc:sldMk cId="3555538245" sldId="263"/>
            <ac:spMk id="4" creationId="{F522B4DF-A7E6-417C-A874-CE6C6A7B83B2}"/>
          </ac:spMkLst>
        </pc:spChg>
      </pc:sldChg>
      <pc:sldChg chg="modSp mod">
        <pc:chgData name="Paul Wassell" userId="609912a88ec840f0" providerId="LiveId" clId="{CB9E96EA-D19C-426F-8492-9489ABD08C50}" dt="2025-03-25T14:15:25.667" v="2595" actId="20577"/>
        <pc:sldMkLst>
          <pc:docMk/>
          <pc:sldMk cId="4235539444" sldId="265"/>
        </pc:sldMkLst>
        <pc:graphicFrameChg chg="modGraphic">
          <ac:chgData name="Paul Wassell" userId="609912a88ec840f0" providerId="LiveId" clId="{CB9E96EA-D19C-426F-8492-9489ABD08C50}" dt="2025-03-25T14:15:25.667" v="2595" actId="20577"/>
          <ac:graphicFrameMkLst>
            <pc:docMk/>
            <pc:sldMk cId="4235539444" sldId="265"/>
            <ac:graphicFrameMk id="3" creationId="{FEFCA540-CDB3-4B78-B246-19198902F5CC}"/>
          </ac:graphicFrameMkLst>
        </pc:graphicFrameChg>
      </pc:sldChg>
      <pc:sldChg chg="addSp delSp modSp mod modNotesTx">
        <pc:chgData name="Paul Wassell" userId="609912a88ec840f0" providerId="LiveId" clId="{CB9E96EA-D19C-426F-8492-9489ABD08C50}" dt="2025-03-25T14:16:03.086" v="2635" actId="20577"/>
        <pc:sldMkLst>
          <pc:docMk/>
          <pc:sldMk cId="1659772187" sldId="266"/>
        </pc:sldMkLst>
        <pc:graphicFrameChg chg="add mod">
          <ac:chgData name="Paul Wassell" userId="609912a88ec840f0" providerId="LiveId" clId="{CB9E96EA-D19C-426F-8492-9489ABD08C50}" dt="2025-03-25T14:15:45.408" v="2598" actId="1076"/>
          <ac:graphicFrameMkLst>
            <pc:docMk/>
            <pc:sldMk cId="1659772187" sldId="266"/>
            <ac:graphicFrameMk id="2" creationId="{1F7E8D6A-F877-5AF1-7900-FD46548CCC0E}"/>
          </ac:graphicFrameMkLst>
        </pc:graphicFrameChg>
        <pc:graphicFrameChg chg="add mod">
          <ac:chgData name="Paul Wassell" userId="609912a88ec840f0" providerId="LiveId" clId="{CB9E96EA-D19C-426F-8492-9489ABD08C50}" dt="2025-03-25T14:15:48.764" v="2600" actId="1076"/>
          <ac:graphicFrameMkLst>
            <pc:docMk/>
            <pc:sldMk cId="1659772187" sldId="266"/>
            <ac:graphicFrameMk id="4" creationId="{B1512394-7BF1-E4B5-454E-FD486412993C}"/>
          </ac:graphicFrameMkLst>
        </pc:graphicFrameChg>
        <pc:graphicFrameChg chg="add mod">
          <ac:chgData name="Paul Wassell" userId="609912a88ec840f0" providerId="LiveId" clId="{CB9E96EA-D19C-426F-8492-9489ABD08C50}" dt="2025-03-25T14:15:55.191" v="2602" actId="1076"/>
          <ac:graphicFrameMkLst>
            <pc:docMk/>
            <pc:sldMk cId="1659772187" sldId="266"/>
            <ac:graphicFrameMk id="8" creationId="{796DFB64-64BC-DF37-BC56-5680CD26835C}"/>
          </ac:graphicFrameMkLst>
        </pc:graphicFrameChg>
        <pc:graphicFrameChg chg="add mod">
          <ac:chgData name="Paul Wassell" userId="609912a88ec840f0" providerId="LiveId" clId="{CB9E96EA-D19C-426F-8492-9489ABD08C50}" dt="2025-03-25T14:15:55.191" v="2602" actId="1076"/>
          <ac:graphicFrameMkLst>
            <pc:docMk/>
            <pc:sldMk cId="1659772187" sldId="266"/>
            <ac:graphicFrameMk id="12" creationId="{576A6BB2-EE8D-C162-9908-CBB0A7073EB1}"/>
          </ac:graphicFrameMkLst>
        </pc:graphicFrameChg>
        <pc:graphicFrameChg chg="add mod">
          <ac:chgData name="Paul Wassell" userId="609912a88ec840f0" providerId="LiveId" clId="{CB9E96EA-D19C-426F-8492-9489ABD08C50}" dt="2025-03-25T14:15:58.602" v="2604" actId="1076"/>
          <ac:graphicFrameMkLst>
            <pc:docMk/>
            <pc:sldMk cId="1659772187" sldId="266"/>
            <ac:graphicFrameMk id="16" creationId="{4A4D2ED4-A545-D83F-BC7A-ABB998F89748}"/>
          </ac:graphicFrameMkLst>
        </pc:graphicFrameChg>
        <pc:graphicFrameChg chg="add mod">
          <ac:chgData name="Paul Wassell" userId="609912a88ec840f0" providerId="LiveId" clId="{CB9E96EA-D19C-426F-8492-9489ABD08C50}" dt="2025-03-25T14:15:58.602" v="2604" actId="1076"/>
          <ac:graphicFrameMkLst>
            <pc:docMk/>
            <pc:sldMk cId="1659772187" sldId="266"/>
            <ac:graphicFrameMk id="18" creationId="{2BEB5C31-7644-BA54-EE02-09BB2410DEF9}"/>
          </ac:graphicFrameMkLst>
        </pc:graphicFrameChg>
        <pc:picChg chg="add mod">
          <ac:chgData name="Paul Wassell" userId="609912a88ec840f0" providerId="LiveId" clId="{CB9E96EA-D19C-426F-8492-9489ABD08C50}" dt="2025-03-25T14:15:45.408" v="2598" actId="1076"/>
          <ac:picMkLst>
            <pc:docMk/>
            <pc:sldMk cId="1659772187" sldId="266"/>
            <ac:picMk id="3" creationId="{03A63340-89AD-CB4A-1E8E-892B429EB43A}"/>
          </ac:picMkLst>
        </pc:picChg>
        <pc:picChg chg="del">
          <ac:chgData name="Paul Wassell" userId="609912a88ec840f0" providerId="LiveId" clId="{CB9E96EA-D19C-426F-8492-9489ABD08C50}" dt="2025-03-25T14:15:37.486" v="2596" actId="478"/>
          <ac:picMkLst>
            <pc:docMk/>
            <pc:sldMk cId="1659772187" sldId="266"/>
            <ac:picMk id="5" creationId="{3AC99BCA-E8CE-464D-B10A-FAE5D67581C0}"/>
          </ac:picMkLst>
        </pc:picChg>
        <pc:picChg chg="add mod">
          <ac:chgData name="Paul Wassell" userId="609912a88ec840f0" providerId="LiveId" clId="{CB9E96EA-D19C-426F-8492-9489ABD08C50}" dt="2025-03-25T14:15:48.764" v="2600" actId="1076"/>
          <ac:picMkLst>
            <pc:docMk/>
            <pc:sldMk cId="1659772187" sldId="266"/>
            <ac:picMk id="6" creationId="{AFE5451B-D539-8350-AC10-B569F185D525}"/>
          </ac:picMkLst>
        </pc:picChg>
        <pc:picChg chg="del">
          <ac:chgData name="Paul Wassell" userId="609912a88ec840f0" providerId="LiveId" clId="{CB9E96EA-D19C-426F-8492-9489ABD08C50}" dt="2025-03-25T14:15:37.486" v="2596" actId="478"/>
          <ac:picMkLst>
            <pc:docMk/>
            <pc:sldMk cId="1659772187" sldId="266"/>
            <ac:picMk id="7" creationId="{D2BD7007-1EE7-478E-89C6-3664052AA4F7}"/>
          </ac:picMkLst>
        </pc:picChg>
        <pc:picChg chg="del">
          <ac:chgData name="Paul Wassell" userId="609912a88ec840f0" providerId="LiveId" clId="{CB9E96EA-D19C-426F-8492-9489ABD08C50}" dt="2025-03-25T14:15:37.486" v="2596" actId="478"/>
          <ac:picMkLst>
            <pc:docMk/>
            <pc:sldMk cId="1659772187" sldId="266"/>
            <ac:picMk id="9" creationId="{D15CDFDD-9EA6-4FE6-9B9A-73E95122F3F5}"/>
          </ac:picMkLst>
        </pc:picChg>
        <pc:picChg chg="add mod">
          <ac:chgData name="Paul Wassell" userId="609912a88ec840f0" providerId="LiveId" clId="{CB9E96EA-D19C-426F-8492-9489ABD08C50}" dt="2025-03-25T14:15:55.191" v="2602" actId="1076"/>
          <ac:picMkLst>
            <pc:docMk/>
            <pc:sldMk cId="1659772187" sldId="266"/>
            <ac:picMk id="10" creationId="{D058D3ED-B94A-794C-734A-359741B04AB2}"/>
          </ac:picMkLst>
        </pc:picChg>
        <pc:picChg chg="del">
          <ac:chgData name="Paul Wassell" userId="609912a88ec840f0" providerId="LiveId" clId="{CB9E96EA-D19C-426F-8492-9489ABD08C50}" dt="2025-03-25T14:15:37.486" v="2596" actId="478"/>
          <ac:picMkLst>
            <pc:docMk/>
            <pc:sldMk cId="1659772187" sldId="266"/>
            <ac:picMk id="11" creationId="{13A11ADD-1F5A-4B0A-9214-2B17EA3EF256}"/>
          </ac:picMkLst>
        </pc:picChg>
        <pc:picChg chg="del">
          <ac:chgData name="Paul Wassell" userId="609912a88ec840f0" providerId="LiveId" clId="{CB9E96EA-D19C-426F-8492-9489ABD08C50}" dt="2025-03-25T14:15:37.486" v="2596" actId="478"/>
          <ac:picMkLst>
            <pc:docMk/>
            <pc:sldMk cId="1659772187" sldId="266"/>
            <ac:picMk id="13" creationId="{1A328748-DAC7-4F4F-9F1C-3252D5C47BD7}"/>
          </ac:picMkLst>
        </pc:picChg>
        <pc:picChg chg="add mod">
          <ac:chgData name="Paul Wassell" userId="609912a88ec840f0" providerId="LiveId" clId="{CB9E96EA-D19C-426F-8492-9489ABD08C50}" dt="2025-03-25T14:15:55.191" v="2602" actId="1076"/>
          <ac:picMkLst>
            <pc:docMk/>
            <pc:sldMk cId="1659772187" sldId="266"/>
            <ac:picMk id="14" creationId="{FD1B0DB5-8D04-9027-2F1B-A115B956B68C}"/>
          </ac:picMkLst>
        </pc:picChg>
        <pc:picChg chg="del">
          <ac:chgData name="Paul Wassell" userId="609912a88ec840f0" providerId="LiveId" clId="{CB9E96EA-D19C-426F-8492-9489ABD08C50}" dt="2025-03-25T14:15:37.486" v="2596" actId="478"/>
          <ac:picMkLst>
            <pc:docMk/>
            <pc:sldMk cId="1659772187" sldId="266"/>
            <ac:picMk id="15" creationId="{950CF8A2-FFD4-4C45-95A0-5EB4D3E42539}"/>
          </ac:picMkLst>
        </pc:picChg>
        <pc:picChg chg="add mod">
          <ac:chgData name="Paul Wassell" userId="609912a88ec840f0" providerId="LiveId" clId="{CB9E96EA-D19C-426F-8492-9489ABD08C50}" dt="2025-03-25T14:15:58.602" v="2604" actId="1076"/>
          <ac:picMkLst>
            <pc:docMk/>
            <pc:sldMk cId="1659772187" sldId="266"/>
            <ac:picMk id="17" creationId="{4AAFC5D8-F02F-16E0-51F0-76EFE68439E1}"/>
          </ac:picMkLst>
        </pc:picChg>
        <pc:picChg chg="add mod">
          <ac:chgData name="Paul Wassell" userId="609912a88ec840f0" providerId="LiveId" clId="{CB9E96EA-D19C-426F-8492-9489ABD08C50}" dt="2025-03-25T14:15:58.602" v="2604" actId="1076"/>
          <ac:picMkLst>
            <pc:docMk/>
            <pc:sldMk cId="1659772187" sldId="266"/>
            <ac:picMk id="19" creationId="{3E455158-674D-670A-82DC-DCCAE9EC1FE7}"/>
          </ac:picMkLst>
        </pc:picChg>
      </pc:sldChg>
      <pc:sldChg chg="del">
        <pc:chgData name="Paul Wassell" userId="609912a88ec840f0" providerId="LiveId" clId="{CB9E96EA-D19C-426F-8492-9489ABD08C50}" dt="2025-03-25T13:44:14.679" v="0" actId="2696"/>
        <pc:sldMkLst>
          <pc:docMk/>
          <pc:sldMk cId="139334469" sldId="269"/>
        </pc:sldMkLst>
      </pc:sldChg>
      <pc:sldChg chg="modSp mod">
        <pc:chgData name="Paul Wassell" userId="609912a88ec840f0" providerId="LiveId" clId="{CB9E96EA-D19C-426F-8492-9489ABD08C50}" dt="2025-03-25T13:47:06.760" v="10" actId="20577"/>
        <pc:sldMkLst>
          <pc:docMk/>
          <pc:sldMk cId="3853924760" sldId="270"/>
        </pc:sldMkLst>
        <pc:spChg chg="mod">
          <ac:chgData name="Paul Wassell" userId="609912a88ec840f0" providerId="LiveId" clId="{CB9E96EA-D19C-426F-8492-9489ABD08C50}" dt="2025-03-25T13:47:06.760" v="10" actId="20577"/>
          <ac:spMkLst>
            <pc:docMk/>
            <pc:sldMk cId="3853924760" sldId="270"/>
            <ac:spMk id="25" creationId="{5FF2C78C-36B1-48A5-ACB8-F1C6CD9BA969}"/>
          </ac:spMkLst>
        </pc:spChg>
      </pc:sldChg>
      <pc:sldChg chg="addSp delSp modSp new mod setBg">
        <pc:chgData name="Paul Wassell" userId="609912a88ec840f0" providerId="LiveId" clId="{CB9E96EA-D19C-426F-8492-9489ABD08C50}" dt="2025-03-25T14:02:15.766" v="1380" actId="207"/>
        <pc:sldMkLst>
          <pc:docMk/>
          <pc:sldMk cId="1592450427" sldId="318"/>
        </pc:sldMkLst>
        <pc:spChg chg="del">
          <ac:chgData name="Paul Wassell" userId="609912a88ec840f0" providerId="LiveId" clId="{CB9E96EA-D19C-426F-8492-9489ABD08C50}" dt="2025-03-25T14:01:54.473" v="1364" actId="478"/>
          <ac:spMkLst>
            <pc:docMk/>
            <pc:sldMk cId="1592450427" sldId="318"/>
            <ac:spMk id="2" creationId="{B58698DA-6CBD-AAEC-E444-B816670E1038}"/>
          </ac:spMkLst>
        </pc:spChg>
        <pc:spChg chg="del mod">
          <ac:chgData name="Paul Wassell" userId="609912a88ec840f0" providerId="LiveId" clId="{CB9E96EA-D19C-426F-8492-9489ABD08C50}" dt="2025-03-25T13:53:36.441" v="466" actId="478"/>
          <ac:spMkLst>
            <pc:docMk/>
            <pc:sldMk cId="1592450427" sldId="318"/>
            <ac:spMk id="3" creationId="{EC50CDDF-C266-2BED-3492-A5A9D260069A}"/>
          </ac:spMkLst>
        </pc:spChg>
        <pc:spChg chg="add mod">
          <ac:chgData name="Paul Wassell" userId="609912a88ec840f0" providerId="LiveId" clId="{CB9E96EA-D19C-426F-8492-9489ABD08C50}" dt="2025-03-25T14:01:57.205" v="1365" actId="1076"/>
          <ac:spMkLst>
            <pc:docMk/>
            <pc:sldMk cId="1592450427" sldId="318"/>
            <ac:spMk id="4" creationId="{6F380A2A-520D-1EFD-C278-5A23A216AC99}"/>
          </ac:spMkLst>
        </pc:spChg>
        <pc:spChg chg="add mod">
          <ac:chgData name="Paul Wassell" userId="609912a88ec840f0" providerId="LiveId" clId="{CB9E96EA-D19C-426F-8492-9489ABD08C50}" dt="2025-03-25T14:01:58.971" v="1366" actId="1076"/>
          <ac:spMkLst>
            <pc:docMk/>
            <pc:sldMk cId="1592450427" sldId="318"/>
            <ac:spMk id="6" creationId="{7F8F390B-75ED-5B25-651C-7ADAECB1B4B9}"/>
          </ac:spMkLst>
        </pc:spChg>
        <pc:spChg chg="add del mod">
          <ac:chgData name="Paul Wassell" userId="609912a88ec840f0" providerId="LiveId" clId="{CB9E96EA-D19C-426F-8492-9489ABD08C50}" dt="2025-03-25T13:53:39.644" v="467" actId="478"/>
          <ac:spMkLst>
            <pc:docMk/>
            <pc:sldMk cId="1592450427" sldId="318"/>
            <ac:spMk id="8" creationId="{CF5EEA84-D6DA-3F50-F005-ABD614946B38}"/>
          </ac:spMkLst>
        </pc:spChg>
        <pc:spChg chg="add mod">
          <ac:chgData name="Paul Wassell" userId="609912a88ec840f0" providerId="LiveId" clId="{CB9E96EA-D19C-426F-8492-9489ABD08C50}" dt="2025-03-25T14:01:20.836" v="1178" actId="207"/>
          <ac:spMkLst>
            <pc:docMk/>
            <pc:sldMk cId="1592450427" sldId="318"/>
            <ac:spMk id="10" creationId="{6B4E7C64-9CED-22C0-D6F1-6CC058935178}"/>
          </ac:spMkLst>
        </pc:spChg>
        <pc:spChg chg="add mod">
          <ac:chgData name="Paul Wassell" userId="609912a88ec840f0" providerId="LiveId" clId="{CB9E96EA-D19C-426F-8492-9489ABD08C50}" dt="2025-03-25T14:02:15.766" v="1380" actId="207"/>
          <ac:spMkLst>
            <pc:docMk/>
            <pc:sldMk cId="1592450427" sldId="318"/>
            <ac:spMk id="11" creationId="{17CE4FC7-38F3-0F91-48A5-6778B5326F9C}"/>
          </ac:spMkLst>
        </pc:spChg>
      </pc:sldChg>
      <pc:sldChg chg="modSp mod">
        <pc:chgData name="Paul Wassell" userId="609912a88ec840f0" providerId="LiveId" clId="{CB9E96EA-D19C-426F-8492-9489ABD08C50}" dt="2025-03-25T14:09:10.213" v="2392" actId="1076"/>
        <pc:sldMkLst>
          <pc:docMk/>
          <pc:sldMk cId="148917667" sldId="319"/>
        </pc:sldMkLst>
        <pc:spChg chg="mod">
          <ac:chgData name="Paul Wassell" userId="609912a88ec840f0" providerId="LiveId" clId="{CB9E96EA-D19C-426F-8492-9489ABD08C50}" dt="2025-03-25T14:09:05.753" v="2390" actId="1076"/>
          <ac:spMkLst>
            <pc:docMk/>
            <pc:sldMk cId="148917667" sldId="319"/>
            <ac:spMk id="4" creationId="{43166842-927D-0E38-FA48-D725F6E1C36B}"/>
          </ac:spMkLst>
        </pc:spChg>
        <pc:spChg chg="mod">
          <ac:chgData name="Paul Wassell" userId="609912a88ec840f0" providerId="LiveId" clId="{CB9E96EA-D19C-426F-8492-9489ABD08C50}" dt="2025-03-25T14:09:07.183" v="2391" actId="1076"/>
          <ac:spMkLst>
            <pc:docMk/>
            <pc:sldMk cId="148917667" sldId="319"/>
            <ac:spMk id="6" creationId="{4B837CB5-1EC3-726B-D927-9E69AC7E6D46}"/>
          </ac:spMkLst>
        </pc:spChg>
        <pc:spChg chg="mod">
          <ac:chgData name="Paul Wassell" userId="609912a88ec840f0" providerId="LiveId" clId="{CB9E96EA-D19C-426F-8492-9489ABD08C50}" dt="2025-03-25T14:09:10.213" v="2392" actId="1076"/>
          <ac:spMkLst>
            <pc:docMk/>
            <pc:sldMk cId="148917667" sldId="319"/>
            <ac:spMk id="10" creationId="{B25DC7D4-44EE-C5F3-9D25-E80B271A0FEF}"/>
          </ac:spMkLst>
        </pc:spChg>
        <pc:spChg chg="mod">
          <ac:chgData name="Paul Wassell" userId="609912a88ec840f0" providerId="LiveId" clId="{CB9E96EA-D19C-426F-8492-9489ABD08C50}" dt="2025-03-25T14:09:02.824" v="2389" actId="1076"/>
          <ac:spMkLst>
            <pc:docMk/>
            <pc:sldMk cId="148917667" sldId="319"/>
            <ac:spMk id="11" creationId="{49585175-F8E1-969D-1748-93B6418732AE}"/>
          </ac:spMkLst>
        </pc:spChg>
      </pc:sldChg>
      <pc:sldMasterChg chg="del delSldLayout">
        <pc:chgData name="Paul Wassell" userId="609912a88ec840f0" providerId="LiveId" clId="{CB9E96EA-D19C-426F-8492-9489ABD08C50}" dt="2025-03-25T13:44:52.761" v="1" actId="47"/>
        <pc:sldMasterMkLst>
          <pc:docMk/>
          <pc:sldMasterMk cId="1571584533" sldId="2147483660"/>
        </pc:sldMasterMkLst>
        <pc:sldLayoutChg chg="del">
          <pc:chgData name="Paul Wassell" userId="609912a88ec840f0" providerId="LiveId" clId="{CB9E96EA-D19C-426F-8492-9489ABD08C50}" dt="2025-03-25T13:44:52.761" v="1" actId="47"/>
          <pc:sldLayoutMkLst>
            <pc:docMk/>
            <pc:sldMasterMk cId="1571584533" sldId="2147483660"/>
            <pc:sldLayoutMk cId="602532214" sldId="2147483661"/>
          </pc:sldLayoutMkLst>
        </pc:sldLayoutChg>
        <pc:sldLayoutChg chg="del">
          <pc:chgData name="Paul Wassell" userId="609912a88ec840f0" providerId="LiveId" clId="{CB9E96EA-D19C-426F-8492-9489ABD08C50}" dt="2025-03-25T13:44:52.761" v="1" actId="47"/>
          <pc:sldLayoutMkLst>
            <pc:docMk/>
            <pc:sldMasterMk cId="1571584533" sldId="2147483660"/>
            <pc:sldLayoutMk cId="764554556" sldId="2147483662"/>
          </pc:sldLayoutMkLst>
        </pc:sldLayoutChg>
        <pc:sldLayoutChg chg="del">
          <pc:chgData name="Paul Wassell" userId="609912a88ec840f0" providerId="LiveId" clId="{CB9E96EA-D19C-426F-8492-9489ABD08C50}" dt="2025-03-25T13:44:52.761" v="1" actId="47"/>
          <pc:sldLayoutMkLst>
            <pc:docMk/>
            <pc:sldMasterMk cId="1571584533" sldId="2147483660"/>
            <pc:sldLayoutMk cId="2464343995" sldId="2147483663"/>
          </pc:sldLayoutMkLst>
        </pc:sldLayoutChg>
        <pc:sldLayoutChg chg="del">
          <pc:chgData name="Paul Wassell" userId="609912a88ec840f0" providerId="LiveId" clId="{CB9E96EA-D19C-426F-8492-9489ABD08C50}" dt="2025-03-25T13:44:52.761" v="1" actId="47"/>
          <pc:sldLayoutMkLst>
            <pc:docMk/>
            <pc:sldMasterMk cId="1571584533" sldId="2147483660"/>
            <pc:sldLayoutMk cId="3416351228" sldId="2147483664"/>
          </pc:sldLayoutMkLst>
        </pc:sldLayoutChg>
        <pc:sldLayoutChg chg="del">
          <pc:chgData name="Paul Wassell" userId="609912a88ec840f0" providerId="LiveId" clId="{CB9E96EA-D19C-426F-8492-9489ABD08C50}" dt="2025-03-25T13:44:52.761" v="1" actId="47"/>
          <pc:sldLayoutMkLst>
            <pc:docMk/>
            <pc:sldMasterMk cId="1571584533" sldId="2147483660"/>
            <pc:sldLayoutMk cId="3858398118" sldId="2147483665"/>
          </pc:sldLayoutMkLst>
        </pc:sldLayoutChg>
        <pc:sldLayoutChg chg="del">
          <pc:chgData name="Paul Wassell" userId="609912a88ec840f0" providerId="LiveId" clId="{CB9E96EA-D19C-426F-8492-9489ABD08C50}" dt="2025-03-25T13:44:52.761" v="1" actId="47"/>
          <pc:sldLayoutMkLst>
            <pc:docMk/>
            <pc:sldMasterMk cId="1571584533" sldId="2147483660"/>
            <pc:sldLayoutMk cId="1541381103" sldId="2147483666"/>
          </pc:sldLayoutMkLst>
        </pc:sldLayoutChg>
        <pc:sldLayoutChg chg="del">
          <pc:chgData name="Paul Wassell" userId="609912a88ec840f0" providerId="LiveId" clId="{CB9E96EA-D19C-426F-8492-9489ABD08C50}" dt="2025-03-25T13:44:52.761" v="1" actId="47"/>
          <pc:sldLayoutMkLst>
            <pc:docMk/>
            <pc:sldMasterMk cId="1571584533" sldId="2147483660"/>
            <pc:sldLayoutMk cId="2976327961" sldId="2147483667"/>
          </pc:sldLayoutMkLst>
        </pc:sldLayoutChg>
        <pc:sldLayoutChg chg="del">
          <pc:chgData name="Paul Wassell" userId="609912a88ec840f0" providerId="LiveId" clId="{CB9E96EA-D19C-426F-8492-9489ABD08C50}" dt="2025-03-25T13:44:52.761" v="1" actId="47"/>
          <pc:sldLayoutMkLst>
            <pc:docMk/>
            <pc:sldMasterMk cId="1571584533" sldId="2147483660"/>
            <pc:sldLayoutMk cId="3197864317" sldId="2147483668"/>
          </pc:sldLayoutMkLst>
        </pc:sldLayoutChg>
        <pc:sldLayoutChg chg="del">
          <pc:chgData name="Paul Wassell" userId="609912a88ec840f0" providerId="LiveId" clId="{CB9E96EA-D19C-426F-8492-9489ABD08C50}" dt="2025-03-25T13:44:52.761" v="1" actId="47"/>
          <pc:sldLayoutMkLst>
            <pc:docMk/>
            <pc:sldMasterMk cId="1571584533" sldId="2147483660"/>
            <pc:sldLayoutMk cId="3637783664" sldId="2147483669"/>
          </pc:sldLayoutMkLst>
        </pc:sldLayoutChg>
        <pc:sldLayoutChg chg="del">
          <pc:chgData name="Paul Wassell" userId="609912a88ec840f0" providerId="LiveId" clId="{CB9E96EA-D19C-426F-8492-9489ABD08C50}" dt="2025-03-25T13:44:52.761" v="1" actId="47"/>
          <pc:sldLayoutMkLst>
            <pc:docMk/>
            <pc:sldMasterMk cId="1571584533" sldId="2147483660"/>
            <pc:sldLayoutMk cId="23715324" sldId="2147483670"/>
          </pc:sldLayoutMkLst>
        </pc:sldLayoutChg>
        <pc:sldLayoutChg chg="del">
          <pc:chgData name="Paul Wassell" userId="609912a88ec840f0" providerId="LiveId" clId="{CB9E96EA-D19C-426F-8492-9489ABD08C50}" dt="2025-03-25T13:44:52.761" v="1" actId="47"/>
          <pc:sldLayoutMkLst>
            <pc:docMk/>
            <pc:sldMasterMk cId="1571584533" sldId="2147483660"/>
            <pc:sldLayoutMk cId="3176798378"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587F-8F00-46C7-82F0-DE433F32E2FF}"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BE39F-7181-4244-A49A-26B59F74EC55}" type="slidenum">
              <a:rPr lang="en-GB" smtClean="0"/>
              <a:t>‹#›</a:t>
            </a:fld>
            <a:endParaRPr lang="en-GB"/>
          </a:p>
        </p:txBody>
      </p:sp>
    </p:spTree>
    <p:extLst>
      <p:ext uri="{BB962C8B-B14F-4D97-AF65-F5344CB8AC3E}">
        <p14:creationId xmlns:p14="http://schemas.microsoft.com/office/powerpoint/2010/main" val="42844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E3FC2-E38F-4384-AB98-E17DC11E7A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647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print out for student copies</a:t>
            </a:r>
          </a:p>
        </p:txBody>
      </p:sp>
      <p:sp>
        <p:nvSpPr>
          <p:cNvPr id="4" name="Slide Number Placeholder 3"/>
          <p:cNvSpPr>
            <a:spLocks noGrp="1"/>
          </p:cNvSpPr>
          <p:nvPr>
            <p:ph type="sldNum" sz="quarter" idx="5"/>
          </p:nvPr>
        </p:nvSpPr>
        <p:spPr/>
        <p:txBody>
          <a:bodyPr/>
          <a:lstStyle/>
          <a:p>
            <a:fld id="{6CCBE39F-7181-4244-A49A-26B59F74EC55}" type="slidenum">
              <a:rPr lang="en-GB" smtClean="0"/>
              <a:t>14</a:t>
            </a:fld>
            <a:endParaRPr lang="en-GB"/>
          </a:p>
        </p:txBody>
      </p:sp>
    </p:spTree>
    <p:extLst>
      <p:ext uri="{BB962C8B-B14F-4D97-AF65-F5344CB8AC3E}">
        <p14:creationId xmlns:p14="http://schemas.microsoft.com/office/powerpoint/2010/main" val="77741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716500-FC16-46DA-8A77-3AB33B0C4E2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226A0B-4DAF-4261-82D9-F06DE640C663}" type="slidenum">
              <a:rPr lang="en-GB" smtClean="0"/>
              <a:t>‹#›</a:t>
            </a:fld>
            <a:endParaRPr lang="en-GB"/>
          </a:p>
        </p:txBody>
      </p:sp>
    </p:spTree>
    <p:extLst>
      <p:ext uri="{BB962C8B-B14F-4D97-AF65-F5344CB8AC3E}">
        <p14:creationId xmlns:p14="http://schemas.microsoft.com/office/powerpoint/2010/main" val="653350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716500-FC16-46DA-8A77-3AB33B0C4E2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226A0B-4DAF-4261-82D9-F06DE640C663}" type="slidenum">
              <a:rPr lang="en-GB" smtClean="0"/>
              <a:t>‹#›</a:t>
            </a:fld>
            <a:endParaRPr lang="en-GB"/>
          </a:p>
        </p:txBody>
      </p:sp>
    </p:spTree>
    <p:extLst>
      <p:ext uri="{BB962C8B-B14F-4D97-AF65-F5344CB8AC3E}">
        <p14:creationId xmlns:p14="http://schemas.microsoft.com/office/powerpoint/2010/main" val="12700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716500-FC16-46DA-8A77-3AB33B0C4E2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226A0B-4DAF-4261-82D9-F06DE640C663}" type="slidenum">
              <a:rPr lang="en-GB" smtClean="0"/>
              <a:t>‹#›</a:t>
            </a:fld>
            <a:endParaRPr lang="en-GB"/>
          </a:p>
        </p:txBody>
      </p:sp>
    </p:spTree>
    <p:extLst>
      <p:ext uri="{BB962C8B-B14F-4D97-AF65-F5344CB8AC3E}">
        <p14:creationId xmlns:p14="http://schemas.microsoft.com/office/powerpoint/2010/main" val="96267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8AE1E-4C03-4D52-9D23-48B23374AAA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AF0DE92-2B28-4A68-B7DB-01CC28FEB72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7EAEE5-838F-4DEE-8091-CAA5E7F4778F}"/>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3AB54D0E-5B8F-4939-A872-1CA31D0431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133D96-9B97-4811-A8CA-54C8E476FC92}"/>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367779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9598-B866-4BA2-89D1-9FA03BAEE7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8CCBC4-0749-4493-8363-41029AF673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354875-C586-48CA-A109-850ABF88F0C3}"/>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DE36FDB4-599E-449B-97BA-90E328978E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2B082E-B903-4402-B632-AEB10D0F41B3}"/>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2093706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4A79-8964-4713-82B5-BC0298FCD72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036050-47FB-4278-A5F6-7763759AD6E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E094F9-A480-40DB-ACAF-F7C5367C4A7B}"/>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58F1196D-F497-44A0-813B-8AAAAA2605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1056C-3997-438A-8EC8-71736912D36D}"/>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2662792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0CF4F-5E4C-416D-9011-5E7DAB9518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9D0FC-C31E-4440-9FD1-53B115A842C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8E437C-CE62-47A9-B754-61D47118D55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C1EBDB-364E-4D37-AAD9-51DBCE905A51}"/>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6" name="Footer Placeholder 5">
            <a:extLst>
              <a:ext uri="{FF2B5EF4-FFF2-40B4-BE49-F238E27FC236}">
                <a16:creationId xmlns:a16="http://schemas.microsoft.com/office/drawing/2014/main" id="{73B901EF-6B61-4F5D-8082-A32E22A9E5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608D68-7040-469F-B51C-239F45035B7E}"/>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694589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0622-4E01-44F9-96C8-58B3A2A6BFD7}"/>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7399C4-8D34-4FE6-96B1-13594531D0E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30F36-DE48-42DE-A6B2-46782AD7EBA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ABC725-7B5D-47C3-B6F0-5A6D7706102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4048C66-F158-466C-A694-DD37E461012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D96F45-A639-4C69-9E1C-F2297905FAB4}"/>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8" name="Footer Placeholder 7">
            <a:extLst>
              <a:ext uri="{FF2B5EF4-FFF2-40B4-BE49-F238E27FC236}">
                <a16:creationId xmlns:a16="http://schemas.microsoft.com/office/drawing/2014/main" id="{AC2B50DB-0BC3-4F44-B53E-219BC3950B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0E0297-6623-41CE-86FC-E0F8C51E9243}"/>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689261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18E88-2908-4AC3-8FB5-37EDF26DE4F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9FD345-83F7-4FF7-8A87-18F79C505AC1}"/>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4" name="Footer Placeholder 3">
            <a:extLst>
              <a:ext uri="{FF2B5EF4-FFF2-40B4-BE49-F238E27FC236}">
                <a16:creationId xmlns:a16="http://schemas.microsoft.com/office/drawing/2014/main" id="{3A82EE35-23EA-4FA0-B3A2-EDD0DB1102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1506F4-1832-469C-8D00-10AF53F24055}"/>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1186366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096AB3-4336-42B9-B28F-E513195D085B}"/>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3" name="Footer Placeholder 2">
            <a:extLst>
              <a:ext uri="{FF2B5EF4-FFF2-40B4-BE49-F238E27FC236}">
                <a16:creationId xmlns:a16="http://schemas.microsoft.com/office/drawing/2014/main" id="{4F9F8B8F-1FDA-4075-8973-BA94EFD8D6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A0E6F1-2ECE-4B2E-A2E4-CDC9B655086F}"/>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3361800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8873-6822-4265-A98E-FE5DE12EDAD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7571B7-67D7-4219-B4C3-D4106C82DA0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5AA48A-D1E4-4511-932E-D4589FE0B6B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A9317DF-A649-4215-AC33-8F8137BF6258}"/>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6" name="Footer Placeholder 5">
            <a:extLst>
              <a:ext uri="{FF2B5EF4-FFF2-40B4-BE49-F238E27FC236}">
                <a16:creationId xmlns:a16="http://schemas.microsoft.com/office/drawing/2014/main" id="{01CAFC3C-423C-4A90-AF10-38D7664421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8608A9-9A37-41B6-AFC7-D97662654A71}"/>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195033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716500-FC16-46DA-8A77-3AB33B0C4E2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226A0B-4DAF-4261-82D9-F06DE640C663}" type="slidenum">
              <a:rPr lang="en-GB" smtClean="0"/>
              <a:t>‹#›</a:t>
            </a:fld>
            <a:endParaRPr lang="en-GB"/>
          </a:p>
        </p:txBody>
      </p:sp>
    </p:spTree>
    <p:extLst>
      <p:ext uri="{BB962C8B-B14F-4D97-AF65-F5344CB8AC3E}">
        <p14:creationId xmlns:p14="http://schemas.microsoft.com/office/powerpoint/2010/main" val="2747867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6F8F-B0D3-4FDF-8662-E7D9F6B79AA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735EA6-BBB5-492A-9C28-0FB191BD6CC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799DCE0-F880-4BC6-8DF5-AD6C1B3A3A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1D9BC3D-33CF-4380-AFC1-36CED46352DB}"/>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6" name="Footer Placeholder 5">
            <a:extLst>
              <a:ext uri="{FF2B5EF4-FFF2-40B4-BE49-F238E27FC236}">
                <a16:creationId xmlns:a16="http://schemas.microsoft.com/office/drawing/2014/main" id="{CD10AE0C-27C2-4DA5-BCEF-7CF3C04E5E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44ABF8-27B8-486B-B0C4-F99C6C9ABC79}"/>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391234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E6BB4-ED16-4485-B8DF-3FE51D9872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97D422-8961-44A6-86E3-51012555DA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BEBBFA-DAF4-4291-BDF0-D0E797E6840C}"/>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E8703473-0BB4-42F1-8AAA-A7A049CF4E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DB26A4-1C70-426E-9D5B-6CF092F49A9C}"/>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1948649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40AAC-FA73-489F-AAA3-1F10DD8238F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73E157-8F0B-419B-932A-DD87553F053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60BBB5-C2D7-453D-A1AE-ACBB18EA9791}"/>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283B4563-1586-43AE-AC50-832D1B2363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EF7797-28D2-4E50-A39C-0AFFA5B42FAD}"/>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3116309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059B9F-2E24-4A38-A71E-453C11F2A3F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1016831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059B9F-2E24-4A38-A71E-453C11F2A3F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2659966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059B9F-2E24-4A38-A71E-453C11F2A3F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1945985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059B9F-2E24-4A38-A71E-453C11F2A3F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1520551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059B9F-2E24-4A38-A71E-453C11F2A3F2}"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180156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059B9F-2E24-4A38-A71E-453C11F2A3F2}"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2914947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59B9F-2E24-4A38-A71E-453C11F2A3F2}"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227962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716500-FC16-46DA-8A77-3AB33B0C4E2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226A0B-4DAF-4261-82D9-F06DE640C663}" type="slidenum">
              <a:rPr lang="en-GB" smtClean="0"/>
              <a:t>‹#›</a:t>
            </a:fld>
            <a:endParaRPr lang="en-GB"/>
          </a:p>
        </p:txBody>
      </p:sp>
    </p:spTree>
    <p:extLst>
      <p:ext uri="{BB962C8B-B14F-4D97-AF65-F5344CB8AC3E}">
        <p14:creationId xmlns:p14="http://schemas.microsoft.com/office/powerpoint/2010/main" val="2291982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59B9F-2E24-4A38-A71E-453C11F2A3F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135924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59B9F-2E24-4A38-A71E-453C11F2A3F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2804535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059B9F-2E24-4A38-A71E-453C11F2A3F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3706113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059B9F-2E24-4A38-A71E-453C11F2A3F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3965285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3826293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3217146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2602125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7A30D9-9F58-4807-95F7-3EE67EB7951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1552939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7A30D9-9F58-4807-95F7-3EE67EB79514}"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41897114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7A30D9-9F58-4807-95F7-3EE67EB79514}"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2253235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716500-FC16-46DA-8A77-3AB33B0C4E26}"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226A0B-4DAF-4261-82D9-F06DE640C663}" type="slidenum">
              <a:rPr lang="en-GB" smtClean="0"/>
              <a:t>‹#›</a:t>
            </a:fld>
            <a:endParaRPr lang="en-GB"/>
          </a:p>
        </p:txBody>
      </p:sp>
    </p:spTree>
    <p:extLst>
      <p:ext uri="{BB962C8B-B14F-4D97-AF65-F5344CB8AC3E}">
        <p14:creationId xmlns:p14="http://schemas.microsoft.com/office/powerpoint/2010/main" val="2583390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A30D9-9F58-4807-95F7-3EE67EB79514}"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1897118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7A30D9-9F58-4807-95F7-3EE67EB7951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3804919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7A30D9-9F58-4807-95F7-3EE67EB7951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1308879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4267353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19732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716500-FC16-46DA-8A77-3AB33B0C4E26}"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226A0B-4DAF-4261-82D9-F06DE640C663}" type="slidenum">
              <a:rPr lang="en-GB" smtClean="0"/>
              <a:t>‹#›</a:t>
            </a:fld>
            <a:endParaRPr lang="en-GB"/>
          </a:p>
        </p:txBody>
      </p:sp>
    </p:spTree>
    <p:extLst>
      <p:ext uri="{BB962C8B-B14F-4D97-AF65-F5344CB8AC3E}">
        <p14:creationId xmlns:p14="http://schemas.microsoft.com/office/powerpoint/2010/main" val="203890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716500-FC16-46DA-8A77-3AB33B0C4E26}"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226A0B-4DAF-4261-82D9-F06DE640C663}" type="slidenum">
              <a:rPr lang="en-GB" smtClean="0"/>
              <a:t>‹#›</a:t>
            </a:fld>
            <a:endParaRPr lang="en-GB"/>
          </a:p>
        </p:txBody>
      </p:sp>
    </p:spTree>
    <p:extLst>
      <p:ext uri="{BB962C8B-B14F-4D97-AF65-F5344CB8AC3E}">
        <p14:creationId xmlns:p14="http://schemas.microsoft.com/office/powerpoint/2010/main" val="96573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16500-FC16-46DA-8A77-3AB33B0C4E26}"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226A0B-4DAF-4261-82D9-F06DE640C663}" type="slidenum">
              <a:rPr lang="en-GB" smtClean="0"/>
              <a:t>‹#›</a:t>
            </a:fld>
            <a:endParaRPr lang="en-GB"/>
          </a:p>
        </p:txBody>
      </p:sp>
    </p:spTree>
    <p:extLst>
      <p:ext uri="{BB962C8B-B14F-4D97-AF65-F5344CB8AC3E}">
        <p14:creationId xmlns:p14="http://schemas.microsoft.com/office/powerpoint/2010/main" val="19242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716500-FC16-46DA-8A77-3AB33B0C4E26}"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226A0B-4DAF-4261-82D9-F06DE640C663}" type="slidenum">
              <a:rPr lang="en-GB" smtClean="0"/>
              <a:t>‹#›</a:t>
            </a:fld>
            <a:endParaRPr lang="en-GB"/>
          </a:p>
        </p:txBody>
      </p:sp>
    </p:spTree>
    <p:extLst>
      <p:ext uri="{BB962C8B-B14F-4D97-AF65-F5344CB8AC3E}">
        <p14:creationId xmlns:p14="http://schemas.microsoft.com/office/powerpoint/2010/main" val="114529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716500-FC16-46DA-8A77-3AB33B0C4E26}"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226A0B-4DAF-4261-82D9-F06DE640C663}" type="slidenum">
              <a:rPr lang="en-GB" smtClean="0"/>
              <a:t>‹#›</a:t>
            </a:fld>
            <a:endParaRPr lang="en-GB"/>
          </a:p>
        </p:txBody>
      </p:sp>
    </p:spTree>
    <p:extLst>
      <p:ext uri="{BB962C8B-B14F-4D97-AF65-F5344CB8AC3E}">
        <p14:creationId xmlns:p14="http://schemas.microsoft.com/office/powerpoint/2010/main" val="222254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exampaperspractice.co.uk/" TargetMode="Externa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16500-FC16-46DA-8A77-3AB33B0C4E26}"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26A0B-4DAF-4261-82D9-F06DE640C663}" type="slidenum">
              <a:rPr lang="en-GB" smtClean="0"/>
              <a:t>‹#›</a:t>
            </a:fld>
            <a:endParaRPr lang="en-GB"/>
          </a:p>
        </p:txBody>
      </p:sp>
      <p:sp>
        <p:nvSpPr>
          <p:cNvPr id="7" name="Footer Placeholder 2">
            <a:extLst>
              <a:ext uri="{FF2B5EF4-FFF2-40B4-BE49-F238E27FC236}">
                <a16:creationId xmlns:a16="http://schemas.microsoft.com/office/drawing/2014/main" id="{0DE4CAC4-B1EB-E12A-16C6-49AAF163D31F}"/>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68355CB-4F1E-2CC0-E5B4-CAFEFD5185CF}"/>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53631CC7-E182-AC07-FF2E-2234EB014DB7}"/>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AD0BCC94-F4B1-CECC-FE94-31CD6BC4683F}"/>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1901424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BFF1FE-96DD-43EA-9B79-0DA2C851585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C5B5AB-65D2-47BE-A380-1E6983C3A12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6BAD94-D548-4F04-B627-1D8E3F28D8D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8AAFBEAF-092F-4049-9BBE-30A2E06CD2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41F008D-6045-438F-810E-882BF46577C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B25A57-50D0-49DD-90F8-FE20BE5D5309}" type="slidenum">
              <a:rPr lang="en-GB" smtClean="0"/>
              <a:t>‹#›</a:t>
            </a:fld>
            <a:endParaRPr lang="en-GB"/>
          </a:p>
        </p:txBody>
      </p:sp>
      <p:sp>
        <p:nvSpPr>
          <p:cNvPr id="7" name="Footer Placeholder 2">
            <a:extLst>
              <a:ext uri="{FF2B5EF4-FFF2-40B4-BE49-F238E27FC236}">
                <a16:creationId xmlns:a16="http://schemas.microsoft.com/office/drawing/2014/main" id="{7EA7460B-E3AE-B322-5DA1-7017F7E31BD6}"/>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58E4FF3-97E6-9853-B574-670410374B9F}"/>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E34E59E4-274C-66A5-C574-DD0141F975D0}"/>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663308A6-5DA3-AE20-8296-E90F7D52CDA2}"/>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0899793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59B9F-2E24-4A38-A71E-453C11F2A3F2}" type="datetimeFigureOut">
              <a:rPr lang="en-GB" smtClean="0"/>
              <a:t>12/08/2025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176B6-F6BE-4FFA-AB1C-9D6E66D7180D}" type="slidenum">
              <a:rPr lang="en-GB" smtClean="0"/>
              <a:t>‹#›</a:t>
            </a:fld>
            <a:endParaRPr lang="en-GB"/>
          </a:p>
        </p:txBody>
      </p:sp>
      <p:sp>
        <p:nvSpPr>
          <p:cNvPr id="7" name="Footer Placeholder 2">
            <a:extLst>
              <a:ext uri="{FF2B5EF4-FFF2-40B4-BE49-F238E27FC236}">
                <a16:creationId xmlns:a16="http://schemas.microsoft.com/office/drawing/2014/main" id="{FB0D21D7-228A-EA52-0E60-EB7A9EE7FCA4}"/>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63A8BD4-9387-20F4-D4D0-22101F4A7CE2}"/>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2FCBE92D-E2D6-40E8-6270-8BDEF8C5F8FC}"/>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0987DCB7-0CE2-4C5D-6139-F9F1215953B1}"/>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4316350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7A30D9-9F58-4807-95F7-3EE67EB79514}"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475FFB-F4D5-43F9-9444-BF91F27AAABD}" type="slidenum">
              <a:rPr lang="en-GB" smtClean="0"/>
              <a:t>‹#›</a:t>
            </a:fld>
            <a:endParaRPr lang="en-GB"/>
          </a:p>
        </p:txBody>
      </p:sp>
      <p:sp>
        <p:nvSpPr>
          <p:cNvPr id="7" name="Footer Placeholder 2">
            <a:extLst>
              <a:ext uri="{FF2B5EF4-FFF2-40B4-BE49-F238E27FC236}">
                <a16:creationId xmlns:a16="http://schemas.microsoft.com/office/drawing/2014/main" id="{852FF1F0-6CFD-7F1C-6ABE-6883A8260841}"/>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4FB42BC-2908-0886-7942-FFABB94302E7}"/>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5AC54347-B1C6-5EED-B711-21DFC86A43AA}"/>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E7783072-B370-0D2E-C17A-1E544B392E60}"/>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0728508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821A5F-FCAA-44C8-A193-9768BE599DC6}"/>
              </a:ext>
            </a:extLst>
          </p:cNvPr>
          <p:cNvSpPr txBox="1"/>
          <p:nvPr/>
        </p:nvSpPr>
        <p:spPr>
          <a:xfrm>
            <a:off x="892624" y="1193869"/>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p:txBody>
      </p:sp>
      <p:sp>
        <p:nvSpPr>
          <p:cNvPr id="7" name="TextBox 6">
            <a:extLst>
              <a:ext uri="{FF2B5EF4-FFF2-40B4-BE49-F238E27FC236}">
                <a16:creationId xmlns:a16="http://schemas.microsoft.com/office/drawing/2014/main" id="{9E2DBED0-D262-4D0C-9B0E-A55D04527919}"/>
              </a:ext>
            </a:extLst>
          </p:cNvPr>
          <p:cNvSpPr txBox="1"/>
          <p:nvPr/>
        </p:nvSpPr>
        <p:spPr>
          <a:xfrm>
            <a:off x="892623" y="1678439"/>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sp>
        <p:nvSpPr>
          <p:cNvPr id="9" name="TextBox 8">
            <a:extLst>
              <a:ext uri="{FF2B5EF4-FFF2-40B4-BE49-F238E27FC236}">
                <a16:creationId xmlns:a16="http://schemas.microsoft.com/office/drawing/2014/main" id="{BD6BEE25-27BB-49DC-B4C5-51C1AF27EAB4}"/>
              </a:ext>
            </a:extLst>
          </p:cNvPr>
          <p:cNvSpPr txBox="1"/>
          <p:nvPr/>
        </p:nvSpPr>
        <p:spPr>
          <a:xfrm>
            <a:off x="892622" y="2159802"/>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11" name="TextBox 10">
            <a:extLst>
              <a:ext uri="{FF2B5EF4-FFF2-40B4-BE49-F238E27FC236}">
                <a16:creationId xmlns:a16="http://schemas.microsoft.com/office/drawing/2014/main" id="{C0089986-8368-47D5-AA44-53A93EA68BFF}"/>
              </a:ext>
            </a:extLst>
          </p:cNvPr>
          <p:cNvSpPr txBox="1"/>
          <p:nvPr/>
        </p:nvSpPr>
        <p:spPr>
          <a:xfrm>
            <a:off x="892622" y="2658630"/>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13" name="TextBox 12">
            <a:extLst>
              <a:ext uri="{FF2B5EF4-FFF2-40B4-BE49-F238E27FC236}">
                <a16:creationId xmlns:a16="http://schemas.microsoft.com/office/drawing/2014/main" id="{CF58AC7B-9C6D-41CC-A26F-4F5D01925C3A}"/>
              </a:ext>
            </a:extLst>
          </p:cNvPr>
          <p:cNvSpPr txBox="1"/>
          <p:nvPr/>
        </p:nvSpPr>
        <p:spPr>
          <a:xfrm>
            <a:off x="895937" y="3132789"/>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
        <p:nvSpPr>
          <p:cNvPr id="15" name="TextBox 14">
            <a:extLst>
              <a:ext uri="{FF2B5EF4-FFF2-40B4-BE49-F238E27FC236}">
                <a16:creationId xmlns:a16="http://schemas.microsoft.com/office/drawing/2014/main" id="{7503F149-EDEE-4720-A270-EAFC13E59308}"/>
              </a:ext>
            </a:extLst>
          </p:cNvPr>
          <p:cNvSpPr txBox="1"/>
          <p:nvPr/>
        </p:nvSpPr>
        <p:spPr>
          <a:xfrm>
            <a:off x="895937" y="3612104"/>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Paragraphs</a:t>
            </a:r>
          </a:p>
        </p:txBody>
      </p:sp>
      <p:sp>
        <p:nvSpPr>
          <p:cNvPr id="17" name="TextBox 16">
            <a:extLst>
              <a:ext uri="{FF2B5EF4-FFF2-40B4-BE49-F238E27FC236}">
                <a16:creationId xmlns:a16="http://schemas.microsoft.com/office/drawing/2014/main" id="{C5B9185E-7B7F-4382-B610-59DF2DECE5F3}"/>
              </a:ext>
            </a:extLst>
          </p:cNvPr>
          <p:cNvSpPr txBox="1"/>
          <p:nvPr/>
        </p:nvSpPr>
        <p:spPr>
          <a:xfrm>
            <a:off x="895937" y="4095164"/>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Sentences</a:t>
            </a:r>
          </a:p>
        </p:txBody>
      </p:sp>
      <p:sp>
        <p:nvSpPr>
          <p:cNvPr id="19" name="TextBox 18">
            <a:extLst>
              <a:ext uri="{FF2B5EF4-FFF2-40B4-BE49-F238E27FC236}">
                <a16:creationId xmlns:a16="http://schemas.microsoft.com/office/drawing/2014/main" id="{FF655B04-3BAA-41BB-AB43-11AEE420BC42}"/>
              </a:ext>
            </a:extLst>
          </p:cNvPr>
          <p:cNvSpPr txBox="1"/>
          <p:nvPr/>
        </p:nvSpPr>
        <p:spPr>
          <a:xfrm>
            <a:off x="898009" y="4560139"/>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Punctuation</a:t>
            </a:r>
          </a:p>
        </p:txBody>
      </p:sp>
      <p:sp>
        <p:nvSpPr>
          <p:cNvPr id="21" name="TextBox 20">
            <a:extLst>
              <a:ext uri="{FF2B5EF4-FFF2-40B4-BE49-F238E27FC236}">
                <a16:creationId xmlns:a16="http://schemas.microsoft.com/office/drawing/2014/main" id="{22117DE4-A1EE-4989-9C6E-81D0178211BF}"/>
              </a:ext>
            </a:extLst>
          </p:cNvPr>
          <p:cNvSpPr txBox="1"/>
          <p:nvPr/>
        </p:nvSpPr>
        <p:spPr>
          <a:xfrm>
            <a:off x="895526" y="5029442"/>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Grammar</a:t>
            </a:r>
          </a:p>
        </p:txBody>
      </p:sp>
      <p:sp>
        <p:nvSpPr>
          <p:cNvPr id="23" name="TextBox 22">
            <a:extLst>
              <a:ext uri="{FF2B5EF4-FFF2-40B4-BE49-F238E27FC236}">
                <a16:creationId xmlns:a16="http://schemas.microsoft.com/office/drawing/2014/main" id="{7908EAA9-59CE-4885-988B-CC9DCE9015A9}"/>
              </a:ext>
            </a:extLst>
          </p:cNvPr>
          <p:cNvSpPr txBox="1"/>
          <p:nvPr/>
        </p:nvSpPr>
        <p:spPr>
          <a:xfrm>
            <a:off x="892622" y="5490496"/>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Spelling</a:t>
            </a:r>
          </a:p>
        </p:txBody>
      </p:sp>
      <p:sp>
        <p:nvSpPr>
          <p:cNvPr id="24" name="TextBox 23">
            <a:extLst>
              <a:ext uri="{FF2B5EF4-FFF2-40B4-BE49-F238E27FC236}">
                <a16:creationId xmlns:a16="http://schemas.microsoft.com/office/drawing/2014/main" id="{391E8E8A-79D7-4C5E-9FA5-B4F66F529AC7}"/>
              </a:ext>
            </a:extLst>
          </p:cNvPr>
          <p:cNvSpPr txBox="1"/>
          <p:nvPr/>
        </p:nvSpPr>
        <p:spPr>
          <a:xfrm>
            <a:off x="892622" y="168812"/>
            <a:ext cx="7716806"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sng" strike="noStrike" kern="1200" cap="none" spc="0" normalizeH="0" baseline="0" noProof="0" dirty="0">
                <a:ln>
                  <a:noFill/>
                </a:ln>
                <a:solidFill>
                  <a:prstClr val="black"/>
                </a:solidFill>
                <a:effectLst/>
                <a:uLnTx/>
                <a:uFillTx/>
                <a:latin typeface="Calibri" panose="020F0502020204030204"/>
                <a:ea typeface="+mn-ea"/>
                <a:cs typeface="+mn-cs"/>
              </a:rPr>
              <a:t>Non-Fiction Vocabulary and Tone</a:t>
            </a:r>
          </a:p>
        </p:txBody>
      </p:sp>
      <p:sp>
        <p:nvSpPr>
          <p:cNvPr id="25" name="TextBox 24">
            <a:extLst>
              <a:ext uri="{FF2B5EF4-FFF2-40B4-BE49-F238E27FC236}">
                <a16:creationId xmlns:a16="http://schemas.microsoft.com/office/drawing/2014/main" id="{5FF2C78C-36B1-48A5-ACB8-F1C6CD9BA969}"/>
              </a:ext>
            </a:extLst>
          </p:cNvPr>
          <p:cNvSpPr txBox="1"/>
          <p:nvPr/>
        </p:nvSpPr>
        <p:spPr>
          <a:xfrm>
            <a:off x="3362178" y="1193869"/>
            <a:ext cx="5247250" cy="501675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We previously focused on </a:t>
            </a:r>
            <a:r>
              <a:rPr kumimoji="0" lang="en-GB" sz="2000" b="1" i="0" u="none" strike="noStrike" kern="1200" cap="none" spc="0" normalizeH="0" baseline="0" noProof="0" dirty="0">
                <a:ln>
                  <a:noFill/>
                </a:ln>
                <a:solidFill>
                  <a:srgbClr val="7030A0"/>
                </a:solidFill>
                <a:effectLst/>
                <a:uLnTx/>
                <a:uFillTx/>
                <a:latin typeface="Calibri" panose="020F0502020204030204"/>
                <a:ea typeface="+mn-ea"/>
                <a:cs typeface="+mn-cs"/>
              </a:rPr>
              <a:t>purpose and audience </a:t>
            </a: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and why they are so important in Non-Fiction Writing.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Look at the list of key elements on the left.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Calibri" panose="020F0502020204030204"/>
                <a:ea typeface="+mn-ea"/>
                <a:cs typeface="+mn-cs"/>
              </a:rPr>
              <a:t>Which of these elements are your strengths in Non-Fiction Writing? Which areas do you need to spend more time working 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How many of these elements are affected by the </a:t>
            </a:r>
            <a:r>
              <a:rPr kumimoji="0" lang="en-GB" sz="2000"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purpose and audience </a:t>
            </a:r>
            <a:r>
              <a:rPr kumimoji="0" lang="en-GB" sz="200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of text?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B050"/>
                </a:solidFill>
                <a:effectLst/>
                <a:uLnTx/>
                <a:uFillTx/>
                <a:latin typeface="Calibri" panose="020F0502020204030204"/>
                <a:ea typeface="+mn-ea"/>
                <a:cs typeface="+mn-cs"/>
              </a:rPr>
              <a:t>How does </a:t>
            </a:r>
            <a:r>
              <a:rPr kumimoji="0" lang="en-GB" sz="2000" b="1" i="0" u="none" strike="noStrike" kern="1200" cap="none" spc="0" normalizeH="0" baseline="0" noProof="0" dirty="0">
                <a:ln>
                  <a:noFill/>
                </a:ln>
                <a:solidFill>
                  <a:srgbClr val="00B050"/>
                </a:solidFill>
                <a:effectLst/>
                <a:uLnTx/>
                <a:uFillTx/>
                <a:latin typeface="Calibri" panose="020F0502020204030204"/>
                <a:ea typeface="+mn-ea"/>
                <a:cs typeface="+mn-cs"/>
              </a:rPr>
              <a:t>purpose and audience </a:t>
            </a:r>
            <a:r>
              <a:rPr kumimoji="0" lang="en-GB" sz="2000" b="0" i="0" u="none" strike="noStrike" kern="1200" cap="none" spc="0" normalizeH="0" baseline="0" noProof="0" dirty="0">
                <a:ln>
                  <a:noFill/>
                </a:ln>
                <a:solidFill>
                  <a:srgbClr val="00B050"/>
                </a:solidFill>
                <a:effectLst/>
                <a:uLnTx/>
                <a:uFillTx/>
                <a:latin typeface="Calibri" panose="020F0502020204030204"/>
                <a:ea typeface="+mn-ea"/>
                <a:cs typeface="+mn-cs"/>
              </a:rPr>
              <a:t>affect these elements? </a:t>
            </a:r>
            <a:r>
              <a:rPr kumimoji="0" lang="en-GB" sz="2000" b="0" i="1" u="none" strike="noStrike" kern="1200" cap="none" spc="0" normalizeH="0" baseline="0" noProof="0" dirty="0">
                <a:ln>
                  <a:noFill/>
                </a:ln>
                <a:solidFill>
                  <a:srgbClr val="00B050"/>
                </a:solidFill>
                <a:effectLst/>
                <a:uLnTx/>
                <a:uFillTx/>
                <a:latin typeface="Calibri" panose="020F0502020204030204"/>
                <a:ea typeface="+mn-ea"/>
                <a:cs typeface="+mn-cs"/>
              </a:rPr>
              <a:t>For instance, paragraphing changes depending on what you are writing, why you are writing and who you are aiming it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List, Checkbox, Checked, Tick, Note, Office, Choice">
            <a:extLst>
              <a:ext uri="{FF2B5EF4-FFF2-40B4-BE49-F238E27FC236}">
                <a16:creationId xmlns:a16="http://schemas.microsoft.com/office/drawing/2014/main" id="{E1B74334-875C-4B77-8B31-C3D4AB8A5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622" y="98440"/>
            <a:ext cx="586959" cy="71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92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8FC014-E623-4E12-B742-1A977890EF49}"/>
              </a:ext>
            </a:extLst>
          </p:cNvPr>
          <p:cNvSpPr txBox="1"/>
          <p:nvPr/>
        </p:nvSpPr>
        <p:spPr>
          <a:xfrm>
            <a:off x="777240" y="486315"/>
            <a:ext cx="7498080" cy="4001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In this example, tone and vocabulary are interwoven together</a:t>
            </a:r>
          </a:p>
        </p:txBody>
      </p:sp>
      <p:sp>
        <p:nvSpPr>
          <p:cNvPr id="6" name="TextBox 5">
            <a:extLst>
              <a:ext uri="{FF2B5EF4-FFF2-40B4-BE49-F238E27FC236}">
                <a16:creationId xmlns:a16="http://schemas.microsoft.com/office/drawing/2014/main" id="{C2A46FBC-E8E9-4A5F-90DC-0929D6A593BA}"/>
              </a:ext>
            </a:extLst>
          </p:cNvPr>
          <p:cNvSpPr txBox="1"/>
          <p:nvPr/>
        </p:nvSpPr>
        <p:spPr>
          <a:xfrm>
            <a:off x="777240" y="1139483"/>
            <a:ext cx="7498080" cy="4832092"/>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At times, the writer seems </a:t>
            </a:r>
            <a:r>
              <a:rPr kumimoji="0" lang="en-GB"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incredibly intelligent, an authority on the subject of local transport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and someone who is able to articulate and convey their ideas fantastically well.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Their ability to argue their viewpoints shows confidence, clarity and an awareness of other views which are then challenged.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Calibri" panose="020F0502020204030204"/>
                <a:ea typeface="+mn-ea"/>
                <a:cs typeface="+mn-cs"/>
              </a:rPr>
              <a:t>Discuss: What kind of tone does the writer use in their speech? </a:t>
            </a:r>
          </a:p>
        </p:txBody>
      </p:sp>
      <p:pic>
        <p:nvPicPr>
          <p:cNvPr id="2050" name="Picture 2" descr="Student, Teenager, Book, Learning, Study, Schoolgirl">
            <a:extLst>
              <a:ext uri="{FF2B5EF4-FFF2-40B4-BE49-F238E27FC236}">
                <a16:creationId xmlns:a16="http://schemas.microsoft.com/office/drawing/2014/main" id="{661E9934-18DC-48AD-8B18-AB9F3826F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5021" y="4360380"/>
            <a:ext cx="1508979" cy="24976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siness Woman, Woman, Work, Professional, Success">
            <a:extLst>
              <a:ext uri="{FF2B5EF4-FFF2-40B4-BE49-F238E27FC236}">
                <a16:creationId xmlns:a16="http://schemas.microsoft.com/office/drawing/2014/main" id="{E3E8A16B-A7CD-4EE5-8AD5-6838B18C1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021" y="235569"/>
            <a:ext cx="1508979" cy="238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8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FF08-651E-4DDF-9358-7F8F54BDE848}"/>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2000" b="1" dirty="0">
                <a:effectLst/>
                <a:latin typeface="Calibri" panose="020F0502020204030204" pitchFamily="34" charset="0"/>
                <a:ea typeface="Calibri" panose="020F0502020204030204" pitchFamily="34" charset="0"/>
                <a:cs typeface="Times New Roman" panose="02020603050405020304" pitchFamily="18" charset="0"/>
              </a:rPr>
              <a:t>'Cars are convenient, comfortable and save time. However, we need to use them less by making public transport such as trains, trams, and buses cheaper, more reliable and easier to access.'</a:t>
            </a:r>
            <a:endParaRPr lang="en-GB" sz="3200" dirty="0"/>
          </a:p>
        </p:txBody>
      </p:sp>
      <p:sp>
        <p:nvSpPr>
          <p:cNvPr id="3" name="Content Placeholder 2">
            <a:extLst>
              <a:ext uri="{FF2B5EF4-FFF2-40B4-BE49-F238E27FC236}">
                <a16:creationId xmlns:a16="http://schemas.microsoft.com/office/drawing/2014/main" id="{354C1DC4-AFE0-447A-B028-BB7513717FBB}"/>
              </a:ext>
            </a:extLst>
          </p:cNvPr>
          <p:cNvSpPr>
            <a:spLocks noGrp="1"/>
          </p:cNvSpPr>
          <p:nvPr>
            <p:ph idx="1"/>
          </p:nvPr>
        </p:nvSpPr>
        <p:spPr>
          <a:solidFill>
            <a:schemeClr val="bg1"/>
          </a:solidFill>
          <a:ln w="38100">
            <a:solidFill>
              <a:srgbClr val="00B050"/>
            </a:solidFill>
          </a:ln>
          <a:effectLst>
            <a:outerShdw blurRad="50800" dist="38100" dir="2700000" algn="tl" rotWithShape="0">
              <a:prstClr val="black">
                <a:alpha val="40000"/>
              </a:prstClr>
            </a:outerShdw>
          </a:effectLst>
        </p:spPr>
        <p:txBody>
          <a:bodyPr>
            <a:normAutofit/>
          </a:bodyPr>
          <a:lstStyle/>
          <a:p>
            <a:pPr marL="0" indent="0">
              <a:buNone/>
            </a:pPr>
            <a:r>
              <a:rPr lang="en-GB" sz="3600" dirty="0"/>
              <a:t>We’ll use this topic to help us practise using our vocabulary carefully.</a:t>
            </a:r>
          </a:p>
          <a:p>
            <a:pPr marL="0" indent="0">
              <a:buNone/>
            </a:pPr>
            <a:endParaRPr lang="en-GB" sz="3600" dirty="0"/>
          </a:p>
          <a:p>
            <a:pPr marL="0" indent="0">
              <a:buNone/>
            </a:pPr>
            <a:r>
              <a:rPr lang="en-GB" sz="3600" b="1" dirty="0">
                <a:solidFill>
                  <a:srgbClr val="7030A0"/>
                </a:solidFill>
              </a:rPr>
              <a:t>Discuss: What is your opinion on this statement? Do you agree or disagree? Why?</a:t>
            </a:r>
          </a:p>
        </p:txBody>
      </p:sp>
    </p:spTree>
    <p:extLst>
      <p:ext uri="{BB962C8B-B14F-4D97-AF65-F5344CB8AC3E}">
        <p14:creationId xmlns:p14="http://schemas.microsoft.com/office/powerpoint/2010/main" val="303624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0D65A-D3F8-4B3E-94DF-BE8E7B2ECF98}"/>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4000" dirty="0"/>
              <a:t>Let’s practise our use of tone and vocabulary</a:t>
            </a:r>
          </a:p>
        </p:txBody>
      </p:sp>
      <p:sp>
        <p:nvSpPr>
          <p:cNvPr id="3" name="Content Placeholder 2">
            <a:extLst>
              <a:ext uri="{FF2B5EF4-FFF2-40B4-BE49-F238E27FC236}">
                <a16:creationId xmlns:a16="http://schemas.microsoft.com/office/drawing/2014/main" id="{65645EB8-028E-44D1-8724-AB25334EF5B4}"/>
              </a:ext>
            </a:extLst>
          </p:cNvPr>
          <p:cNvSpPr>
            <a:spLocks noGrp="1"/>
          </p:cNvSpPr>
          <p:nvPr>
            <p:ph idx="1"/>
          </p:nvPr>
        </p:nvSpPr>
        <p:spPr>
          <a:xfrm rot="21327311">
            <a:off x="736189" y="2155084"/>
            <a:ext cx="4515891" cy="289346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 to the honoured ladies and gentlemen of the council who have allowed me to stand before you this evening. As one of thousands of concerned citizens across our beautiful county, I feel it a priority to speak about the lack of quality public transport links in our communities that are resulting in many of us resorting to using polluting, traffic-inducing, noisy cars. </a:t>
            </a:r>
          </a:p>
        </p:txBody>
      </p:sp>
      <p:sp>
        <p:nvSpPr>
          <p:cNvPr id="4" name="TextBox 3">
            <a:extLst>
              <a:ext uri="{FF2B5EF4-FFF2-40B4-BE49-F238E27FC236}">
                <a16:creationId xmlns:a16="http://schemas.microsoft.com/office/drawing/2014/main" id="{F522B4DF-A7E6-417C-A874-CE6C6A7B83B2}"/>
              </a:ext>
            </a:extLst>
          </p:cNvPr>
          <p:cNvSpPr txBox="1"/>
          <p:nvPr/>
        </p:nvSpPr>
        <p:spPr>
          <a:xfrm>
            <a:off x="5514535" y="1980715"/>
            <a:ext cx="3000815" cy="397031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7030A0"/>
                </a:solidFill>
                <a:effectLst/>
                <a:uLnTx/>
                <a:uFillTx/>
                <a:latin typeface="Calibri" panose="020F0502020204030204"/>
                <a:ea typeface="+mn-ea"/>
                <a:cs typeface="+mn-cs"/>
              </a:rPr>
              <a:t>Using this example to help you, write out the start of a writing to argue text that sets out your view on the following statement: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effectLst/>
                <a:latin typeface="Calibri" panose="020F0502020204030204" pitchFamily="34" charset="0"/>
                <a:ea typeface="Calibri" panose="020F0502020204030204" pitchFamily="34" charset="0"/>
                <a:cs typeface="Times New Roman" panose="02020603050405020304" pitchFamily="18" charset="0"/>
              </a:rPr>
              <a:t>'Cars are convenient, comfortable and save time. However, we need to use them less by making public transport such as trains, trams, and buses cheaper, more reliable and easier to access.'</a:t>
            </a:r>
            <a:endParaRPr kumimoji="0" lang="en-GB"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D598165-F6CB-4A27-96FD-46E2DFE143D4}"/>
              </a:ext>
            </a:extLst>
          </p:cNvPr>
          <p:cNvSpPr txBox="1"/>
          <p:nvPr/>
        </p:nvSpPr>
        <p:spPr>
          <a:xfrm>
            <a:off x="1418200" y="5585508"/>
            <a:ext cx="3941418" cy="923330"/>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Use a thesaurus or smart device to find powerful synonyms to replace more simpler words.</a:t>
            </a:r>
          </a:p>
        </p:txBody>
      </p:sp>
      <p:pic>
        <p:nvPicPr>
          <p:cNvPr id="4098" name="Picture 2" descr="Board, Pc, Screen, Vector, Background, Blank, White">
            <a:extLst>
              <a:ext uri="{FF2B5EF4-FFF2-40B4-BE49-F238E27FC236}">
                <a16:creationId xmlns:a16="http://schemas.microsoft.com/office/drawing/2014/main" id="{CCEB3E46-5D2A-4877-B5DB-7F3639279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06284">
            <a:off x="737675" y="5585508"/>
            <a:ext cx="680525" cy="907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38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7AB6-B869-46A3-8FBA-6DD9B46C6EB0}"/>
              </a:ext>
            </a:extLst>
          </p:cNvPr>
          <p:cNvSpPr>
            <a:spLocks noGrp="1"/>
          </p:cNvSpPr>
          <p:nvPr>
            <p:ph type="title"/>
          </p:nvPr>
        </p:nvSpPr>
        <p:spPr>
          <a:xfrm>
            <a:off x="628650" y="365127"/>
            <a:ext cx="7886700" cy="786982"/>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Now, let’s self-assess our writing so far </a:t>
            </a:r>
          </a:p>
        </p:txBody>
      </p:sp>
      <p:sp>
        <p:nvSpPr>
          <p:cNvPr id="15" name="TextBox 14">
            <a:extLst>
              <a:ext uri="{FF2B5EF4-FFF2-40B4-BE49-F238E27FC236}">
                <a16:creationId xmlns:a16="http://schemas.microsoft.com/office/drawing/2014/main" id="{B2B05136-3011-4D5F-A04C-D056EA3A2BDB}"/>
              </a:ext>
            </a:extLst>
          </p:cNvPr>
          <p:cNvSpPr txBox="1"/>
          <p:nvPr/>
        </p:nvSpPr>
        <p:spPr>
          <a:xfrm>
            <a:off x="4697730" y="1366497"/>
            <a:ext cx="3817620" cy="440120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Glue in your success criteria table into your book.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Tick each success criteria you have met.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How many did you meet? See where you are on the </a:t>
            </a:r>
            <a:r>
              <a:rPr kumimoji="0" lang="en-GB" sz="2800" b="1" i="0" u="none" strike="noStrike" kern="1200" cap="none" spc="0" normalizeH="0" baseline="0" noProof="0" dirty="0">
                <a:ln>
                  <a:noFill/>
                </a:ln>
                <a:solidFill>
                  <a:srgbClr val="7030A0"/>
                </a:solidFill>
                <a:effectLst/>
                <a:uLnTx/>
                <a:uFillTx/>
                <a:latin typeface="Calibri" panose="020F0502020204030204"/>
                <a:ea typeface="+mn-ea"/>
                <a:cs typeface="+mn-cs"/>
              </a:rPr>
              <a:t>unicorn scale! </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CD6BD66-BA67-4D68-8A30-2D3CD6DB32A8}"/>
              </a:ext>
            </a:extLst>
          </p:cNvPr>
          <p:cNvSpPr txBox="1"/>
          <p:nvPr/>
        </p:nvSpPr>
        <p:spPr>
          <a:xfrm>
            <a:off x="628650" y="3211565"/>
            <a:ext cx="3943350" cy="1508105"/>
          </a:xfrm>
          <a:prstGeom prst="rect">
            <a:avLst/>
          </a:prstGeom>
          <a:solidFill>
            <a:schemeClr val="bg1"/>
          </a:solidFill>
          <a:ln w="38100">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alibri" panose="020F0502020204030204"/>
                <a:ea typeface="+mn-ea"/>
                <a:cs typeface="+mn-cs"/>
              </a:rPr>
              <a:t>1 	Neutral unicorn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alibri" panose="020F0502020204030204"/>
                <a:ea typeface="+mn-ea"/>
                <a:cs typeface="+mn-cs"/>
              </a:rPr>
              <a:t>2	Smiling unicorn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alibri" panose="020F0502020204030204"/>
                <a:ea typeface="+mn-ea"/>
                <a:cs typeface="+mn-cs"/>
              </a:rPr>
              <a:t>3	</a:t>
            </a: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mn-cs"/>
              </a:rPr>
              <a:t>Ecstatic unicorn with 	rainbows</a:t>
            </a:r>
            <a:endParaRPr kumimoji="0" lang="en-GB"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FEFCA540-CDB3-4B78-B246-19198902F5CC}"/>
              </a:ext>
            </a:extLst>
          </p:cNvPr>
          <p:cNvGraphicFramePr>
            <a:graphicFrameLocks noGrp="1"/>
          </p:cNvGraphicFramePr>
          <p:nvPr>
            <p:extLst>
              <p:ext uri="{D42A27DB-BD31-4B8C-83A1-F6EECF244321}">
                <p14:modId xmlns:p14="http://schemas.microsoft.com/office/powerpoint/2010/main" val="3944662653"/>
              </p:ext>
            </p:extLst>
          </p:nvPr>
        </p:nvGraphicFramePr>
        <p:xfrm>
          <a:off x="628650" y="1366497"/>
          <a:ext cx="3943350" cy="16306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10213">
                  <a:extLst>
                    <a:ext uri="{9D8B030D-6E8A-4147-A177-3AD203B41FA5}">
                      <a16:colId xmlns:a16="http://schemas.microsoft.com/office/drawing/2014/main" val="1052255597"/>
                    </a:ext>
                  </a:extLst>
                </a:gridCol>
                <a:gridCol w="433137">
                  <a:extLst>
                    <a:ext uri="{9D8B030D-6E8A-4147-A177-3AD203B41FA5}">
                      <a16:colId xmlns:a16="http://schemas.microsoft.com/office/drawing/2014/main" val="3270182870"/>
                    </a:ext>
                  </a:extLst>
                </a:gridCol>
              </a:tblGrid>
              <a:tr h="370840">
                <a:tc>
                  <a:txBody>
                    <a:bodyPr/>
                    <a:lstStyle/>
                    <a:p>
                      <a:r>
                        <a:rPr lang="en-GB" sz="1400" dirty="0"/>
                        <a:t>Success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924794047"/>
                  </a:ext>
                </a:extLst>
              </a:tr>
              <a:tr h="370840">
                <a:tc>
                  <a:txBody>
                    <a:bodyPr/>
                    <a:lstStyle/>
                    <a:p>
                      <a:r>
                        <a:rPr lang="en-GB" sz="1400" dirty="0"/>
                        <a:t>Used </a:t>
                      </a:r>
                      <a:r>
                        <a:rPr lang="en-GB" sz="1400" dirty="0">
                          <a:highlight>
                            <a:srgbClr val="FFFF00"/>
                          </a:highlight>
                        </a:rPr>
                        <a:t>complex vocabulary </a:t>
                      </a:r>
                      <a:r>
                        <a:rPr lang="en-GB" sz="1400" dirty="0"/>
                        <a:t>to convey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63048677"/>
                  </a:ext>
                </a:extLst>
              </a:tr>
              <a:tr h="370840">
                <a:tc>
                  <a:txBody>
                    <a:bodyPr/>
                    <a:lstStyle/>
                    <a:p>
                      <a:r>
                        <a:rPr lang="en-GB" sz="1400" dirty="0"/>
                        <a:t>Used </a:t>
                      </a:r>
                      <a:r>
                        <a:rPr lang="en-GB" sz="1400" dirty="0">
                          <a:highlight>
                            <a:srgbClr val="00FF00"/>
                          </a:highlight>
                        </a:rPr>
                        <a:t>a professional and consistent tone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41534345"/>
                  </a:ext>
                </a:extLst>
              </a:tr>
              <a:tr h="370840">
                <a:tc>
                  <a:txBody>
                    <a:bodyPr/>
                    <a:lstStyle/>
                    <a:p>
                      <a:r>
                        <a:rPr lang="en-GB" sz="1400" dirty="0"/>
                        <a:t>Included </a:t>
                      </a:r>
                      <a:r>
                        <a:rPr lang="en-GB" sz="1400" dirty="0">
                          <a:highlight>
                            <a:srgbClr val="00FFFF"/>
                          </a:highlight>
                        </a:rPr>
                        <a:t>specific terminology </a:t>
                      </a:r>
                      <a:r>
                        <a:rPr lang="en-GB" sz="1400" dirty="0"/>
                        <a:t>related to the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14799283"/>
                  </a:ext>
                </a:extLst>
              </a:tr>
            </a:tbl>
          </a:graphicData>
        </a:graphic>
      </p:graphicFrame>
      <p:pic>
        <p:nvPicPr>
          <p:cNvPr id="9" name="Picture 2" descr="Correct, Done, Approved, Green, Circle, Round">
            <a:extLst>
              <a:ext uri="{FF2B5EF4-FFF2-40B4-BE49-F238E27FC236}">
                <a16:creationId xmlns:a16="http://schemas.microsoft.com/office/drawing/2014/main" id="{4B1FC706-439A-48A1-9C3C-7DF9AB740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069" y="1277867"/>
            <a:ext cx="423931" cy="4192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icture containing colorful&#10;&#10;Description automatically generated">
            <a:extLst>
              <a:ext uri="{FF2B5EF4-FFF2-40B4-BE49-F238E27FC236}">
                <a16:creationId xmlns:a16="http://schemas.microsoft.com/office/drawing/2014/main" id="{615B9AAA-4A19-45DE-BC81-9BF476C78B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923" y="4251190"/>
            <a:ext cx="2332942" cy="1720545"/>
          </a:xfrm>
          <a:prstGeom prst="rect">
            <a:avLst/>
          </a:prstGeom>
        </p:spPr>
      </p:pic>
    </p:spTree>
    <p:extLst>
      <p:ext uri="{BB962C8B-B14F-4D97-AF65-F5344CB8AC3E}">
        <p14:creationId xmlns:p14="http://schemas.microsoft.com/office/powerpoint/2010/main" val="4235539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1F7E8D6A-F877-5AF1-7900-FD46548CCC0E}"/>
              </a:ext>
            </a:extLst>
          </p:cNvPr>
          <p:cNvGraphicFramePr>
            <a:graphicFrameLocks noGrp="1"/>
          </p:cNvGraphicFramePr>
          <p:nvPr>
            <p:extLst>
              <p:ext uri="{D42A27DB-BD31-4B8C-83A1-F6EECF244321}">
                <p14:modId xmlns:p14="http://schemas.microsoft.com/office/powerpoint/2010/main" val="277203199"/>
              </p:ext>
            </p:extLst>
          </p:nvPr>
        </p:nvGraphicFramePr>
        <p:xfrm>
          <a:off x="431880" y="440522"/>
          <a:ext cx="3943350" cy="16306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10213">
                  <a:extLst>
                    <a:ext uri="{9D8B030D-6E8A-4147-A177-3AD203B41FA5}">
                      <a16:colId xmlns:a16="http://schemas.microsoft.com/office/drawing/2014/main" val="1052255597"/>
                    </a:ext>
                  </a:extLst>
                </a:gridCol>
                <a:gridCol w="433137">
                  <a:extLst>
                    <a:ext uri="{9D8B030D-6E8A-4147-A177-3AD203B41FA5}">
                      <a16:colId xmlns:a16="http://schemas.microsoft.com/office/drawing/2014/main" val="3270182870"/>
                    </a:ext>
                  </a:extLst>
                </a:gridCol>
              </a:tblGrid>
              <a:tr h="370840">
                <a:tc>
                  <a:txBody>
                    <a:bodyPr/>
                    <a:lstStyle/>
                    <a:p>
                      <a:r>
                        <a:rPr lang="en-GB" sz="1400" dirty="0"/>
                        <a:t>Success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924794047"/>
                  </a:ext>
                </a:extLst>
              </a:tr>
              <a:tr h="370840">
                <a:tc>
                  <a:txBody>
                    <a:bodyPr/>
                    <a:lstStyle/>
                    <a:p>
                      <a:r>
                        <a:rPr lang="en-GB" sz="1400" dirty="0"/>
                        <a:t>Used </a:t>
                      </a:r>
                      <a:r>
                        <a:rPr lang="en-GB" sz="1400" dirty="0">
                          <a:highlight>
                            <a:srgbClr val="FFFF00"/>
                          </a:highlight>
                        </a:rPr>
                        <a:t>complex vocabulary </a:t>
                      </a:r>
                      <a:r>
                        <a:rPr lang="en-GB" sz="1400" dirty="0"/>
                        <a:t>to convey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63048677"/>
                  </a:ext>
                </a:extLst>
              </a:tr>
              <a:tr h="370840">
                <a:tc>
                  <a:txBody>
                    <a:bodyPr/>
                    <a:lstStyle/>
                    <a:p>
                      <a:r>
                        <a:rPr lang="en-GB" sz="1400" dirty="0"/>
                        <a:t>Used </a:t>
                      </a:r>
                      <a:r>
                        <a:rPr lang="en-GB" sz="1400" dirty="0">
                          <a:highlight>
                            <a:srgbClr val="00FF00"/>
                          </a:highlight>
                        </a:rPr>
                        <a:t>a professional and consistent tone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41534345"/>
                  </a:ext>
                </a:extLst>
              </a:tr>
              <a:tr h="370840">
                <a:tc>
                  <a:txBody>
                    <a:bodyPr/>
                    <a:lstStyle/>
                    <a:p>
                      <a:r>
                        <a:rPr lang="en-GB" sz="1400" dirty="0"/>
                        <a:t>Included </a:t>
                      </a:r>
                      <a:r>
                        <a:rPr lang="en-GB" sz="1400" dirty="0">
                          <a:highlight>
                            <a:srgbClr val="00FFFF"/>
                          </a:highlight>
                        </a:rPr>
                        <a:t>specific terminology </a:t>
                      </a:r>
                      <a:r>
                        <a:rPr lang="en-GB" sz="1400" dirty="0"/>
                        <a:t>related to the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14799283"/>
                  </a:ext>
                </a:extLst>
              </a:tr>
            </a:tbl>
          </a:graphicData>
        </a:graphic>
      </p:graphicFrame>
      <p:pic>
        <p:nvPicPr>
          <p:cNvPr id="3" name="Picture 2" descr="Correct, Done, Approved, Green, Circle, Round">
            <a:extLst>
              <a:ext uri="{FF2B5EF4-FFF2-40B4-BE49-F238E27FC236}">
                <a16:creationId xmlns:a16="http://schemas.microsoft.com/office/drawing/2014/main" id="{03A63340-89AD-CB4A-1E8E-892B429EB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299" y="351892"/>
            <a:ext cx="423931" cy="4192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B1512394-7BF1-E4B5-454E-FD486412993C}"/>
              </a:ext>
            </a:extLst>
          </p:cNvPr>
          <p:cNvGraphicFramePr>
            <a:graphicFrameLocks noGrp="1"/>
          </p:cNvGraphicFramePr>
          <p:nvPr>
            <p:extLst>
              <p:ext uri="{D42A27DB-BD31-4B8C-83A1-F6EECF244321}">
                <p14:modId xmlns:p14="http://schemas.microsoft.com/office/powerpoint/2010/main" val="1753670266"/>
              </p:ext>
            </p:extLst>
          </p:nvPr>
        </p:nvGraphicFramePr>
        <p:xfrm>
          <a:off x="4629873" y="440522"/>
          <a:ext cx="3943350" cy="16306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10213">
                  <a:extLst>
                    <a:ext uri="{9D8B030D-6E8A-4147-A177-3AD203B41FA5}">
                      <a16:colId xmlns:a16="http://schemas.microsoft.com/office/drawing/2014/main" val="1052255597"/>
                    </a:ext>
                  </a:extLst>
                </a:gridCol>
                <a:gridCol w="433137">
                  <a:extLst>
                    <a:ext uri="{9D8B030D-6E8A-4147-A177-3AD203B41FA5}">
                      <a16:colId xmlns:a16="http://schemas.microsoft.com/office/drawing/2014/main" val="3270182870"/>
                    </a:ext>
                  </a:extLst>
                </a:gridCol>
              </a:tblGrid>
              <a:tr h="370840">
                <a:tc>
                  <a:txBody>
                    <a:bodyPr/>
                    <a:lstStyle/>
                    <a:p>
                      <a:r>
                        <a:rPr lang="en-GB" sz="1400" dirty="0"/>
                        <a:t>Success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924794047"/>
                  </a:ext>
                </a:extLst>
              </a:tr>
              <a:tr h="370840">
                <a:tc>
                  <a:txBody>
                    <a:bodyPr/>
                    <a:lstStyle/>
                    <a:p>
                      <a:r>
                        <a:rPr lang="en-GB" sz="1400" dirty="0"/>
                        <a:t>Used </a:t>
                      </a:r>
                      <a:r>
                        <a:rPr lang="en-GB" sz="1400" dirty="0">
                          <a:highlight>
                            <a:srgbClr val="FFFF00"/>
                          </a:highlight>
                        </a:rPr>
                        <a:t>complex vocabulary </a:t>
                      </a:r>
                      <a:r>
                        <a:rPr lang="en-GB" sz="1400" dirty="0"/>
                        <a:t>to convey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63048677"/>
                  </a:ext>
                </a:extLst>
              </a:tr>
              <a:tr h="370840">
                <a:tc>
                  <a:txBody>
                    <a:bodyPr/>
                    <a:lstStyle/>
                    <a:p>
                      <a:r>
                        <a:rPr lang="en-GB" sz="1400" dirty="0"/>
                        <a:t>Used </a:t>
                      </a:r>
                      <a:r>
                        <a:rPr lang="en-GB" sz="1400" dirty="0">
                          <a:highlight>
                            <a:srgbClr val="00FF00"/>
                          </a:highlight>
                        </a:rPr>
                        <a:t>a professional and consistent tone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41534345"/>
                  </a:ext>
                </a:extLst>
              </a:tr>
              <a:tr h="370840">
                <a:tc>
                  <a:txBody>
                    <a:bodyPr/>
                    <a:lstStyle/>
                    <a:p>
                      <a:r>
                        <a:rPr lang="en-GB" sz="1400" dirty="0"/>
                        <a:t>Included </a:t>
                      </a:r>
                      <a:r>
                        <a:rPr lang="en-GB" sz="1400" dirty="0">
                          <a:highlight>
                            <a:srgbClr val="00FFFF"/>
                          </a:highlight>
                        </a:rPr>
                        <a:t>specific terminology </a:t>
                      </a:r>
                      <a:r>
                        <a:rPr lang="en-GB" sz="1400" dirty="0"/>
                        <a:t>related to the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14799283"/>
                  </a:ext>
                </a:extLst>
              </a:tr>
            </a:tbl>
          </a:graphicData>
        </a:graphic>
      </p:graphicFrame>
      <p:pic>
        <p:nvPicPr>
          <p:cNvPr id="6" name="Picture 5" descr="Correct, Done, Approved, Green, Circle, Round">
            <a:extLst>
              <a:ext uri="{FF2B5EF4-FFF2-40B4-BE49-F238E27FC236}">
                <a16:creationId xmlns:a16="http://schemas.microsoft.com/office/drawing/2014/main" id="{AFE5451B-D539-8350-AC10-B569F185D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292" y="351892"/>
            <a:ext cx="423931" cy="4192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3">
            <a:extLst>
              <a:ext uri="{FF2B5EF4-FFF2-40B4-BE49-F238E27FC236}">
                <a16:creationId xmlns:a16="http://schemas.microsoft.com/office/drawing/2014/main" id="{796DFB64-64BC-DF37-BC56-5680CD26835C}"/>
              </a:ext>
            </a:extLst>
          </p:cNvPr>
          <p:cNvGraphicFramePr>
            <a:graphicFrameLocks noGrp="1"/>
          </p:cNvGraphicFramePr>
          <p:nvPr>
            <p:extLst>
              <p:ext uri="{D42A27DB-BD31-4B8C-83A1-F6EECF244321}">
                <p14:modId xmlns:p14="http://schemas.microsoft.com/office/powerpoint/2010/main" val="2470688567"/>
              </p:ext>
            </p:extLst>
          </p:nvPr>
        </p:nvGraphicFramePr>
        <p:xfrm>
          <a:off x="431880" y="2317550"/>
          <a:ext cx="3943350" cy="16306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10213">
                  <a:extLst>
                    <a:ext uri="{9D8B030D-6E8A-4147-A177-3AD203B41FA5}">
                      <a16:colId xmlns:a16="http://schemas.microsoft.com/office/drawing/2014/main" val="1052255597"/>
                    </a:ext>
                  </a:extLst>
                </a:gridCol>
                <a:gridCol w="433137">
                  <a:extLst>
                    <a:ext uri="{9D8B030D-6E8A-4147-A177-3AD203B41FA5}">
                      <a16:colId xmlns:a16="http://schemas.microsoft.com/office/drawing/2014/main" val="3270182870"/>
                    </a:ext>
                  </a:extLst>
                </a:gridCol>
              </a:tblGrid>
              <a:tr h="370840">
                <a:tc>
                  <a:txBody>
                    <a:bodyPr/>
                    <a:lstStyle/>
                    <a:p>
                      <a:r>
                        <a:rPr lang="en-GB" sz="1400" dirty="0"/>
                        <a:t>Success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924794047"/>
                  </a:ext>
                </a:extLst>
              </a:tr>
              <a:tr h="370840">
                <a:tc>
                  <a:txBody>
                    <a:bodyPr/>
                    <a:lstStyle/>
                    <a:p>
                      <a:r>
                        <a:rPr lang="en-GB" sz="1400" dirty="0"/>
                        <a:t>Used </a:t>
                      </a:r>
                      <a:r>
                        <a:rPr lang="en-GB" sz="1400" dirty="0">
                          <a:highlight>
                            <a:srgbClr val="FFFF00"/>
                          </a:highlight>
                        </a:rPr>
                        <a:t>complex vocabulary </a:t>
                      </a:r>
                      <a:r>
                        <a:rPr lang="en-GB" sz="1400" dirty="0"/>
                        <a:t>to convey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63048677"/>
                  </a:ext>
                </a:extLst>
              </a:tr>
              <a:tr h="370840">
                <a:tc>
                  <a:txBody>
                    <a:bodyPr/>
                    <a:lstStyle/>
                    <a:p>
                      <a:r>
                        <a:rPr lang="en-GB" sz="1400" dirty="0"/>
                        <a:t>Used </a:t>
                      </a:r>
                      <a:r>
                        <a:rPr lang="en-GB" sz="1400" dirty="0">
                          <a:highlight>
                            <a:srgbClr val="00FF00"/>
                          </a:highlight>
                        </a:rPr>
                        <a:t>a professional and consistent tone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41534345"/>
                  </a:ext>
                </a:extLst>
              </a:tr>
              <a:tr h="370840">
                <a:tc>
                  <a:txBody>
                    <a:bodyPr/>
                    <a:lstStyle/>
                    <a:p>
                      <a:r>
                        <a:rPr lang="en-GB" sz="1400" dirty="0"/>
                        <a:t>Included </a:t>
                      </a:r>
                      <a:r>
                        <a:rPr lang="en-GB" sz="1400" dirty="0">
                          <a:highlight>
                            <a:srgbClr val="00FFFF"/>
                          </a:highlight>
                        </a:rPr>
                        <a:t>specific terminology </a:t>
                      </a:r>
                      <a:r>
                        <a:rPr lang="en-GB" sz="1400" dirty="0"/>
                        <a:t>related to the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14799283"/>
                  </a:ext>
                </a:extLst>
              </a:tr>
            </a:tbl>
          </a:graphicData>
        </a:graphic>
      </p:graphicFrame>
      <p:pic>
        <p:nvPicPr>
          <p:cNvPr id="10" name="Picture 9" descr="Correct, Done, Approved, Green, Circle, Round">
            <a:extLst>
              <a:ext uri="{FF2B5EF4-FFF2-40B4-BE49-F238E27FC236}">
                <a16:creationId xmlns:a16="http://schemas.microsoft.com/office/drawing/2014/main" id="{D058D3ED-B94A-794C-734A-359741B04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299" y="2228920"/>
            <a:ext cx="423931" cy="4192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a:extLst>
              <a:ext uri="{FF2B5EF4-FFF2-40B4-BE49-F238E27FC236}">
                <a16:creationId xmlns:a16="http://schemas.microsoft.com/office/drawing/2014/main" id="{576A6BB2-EE8D-C162-9908-CBB0A7073EB1}"/>
              </a:ext>
            </a:extLst>
          </p:cNvPr>
          <p:cNvGraphicFramePr>
            <a:graphicFrameLocks noGrp="1"/>
          </p:cNvGraphicFramePr>
          <p:nvPr>
            <p:extLst>
              <p:ext uri="{D42A27DB-BD31-4B8C-83A1-F6EECF244321}">
                <p14:modId xmlns:p14="http://schemas.microsoft.com/office/powerpoint/2010/main" val="1052960417"/>
              </p:ext>
            </p:extLst>
          </p:nvPr>
        </p:nvGraphicFramePr>
        <p:xfrm>
          <a:off x="4629873" y="2317550"/>
          <a:ext cx="3943350" cy="16306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10213">
                  <a:extLst>
                    <a:ext uri="{9D8B030D-6E8A-4147-A177-3AD203B41FA5}">
                      <a16:colId xmlns:a16="http://schemas.microsoft.com/office/drawing/2014/main" val="1052255597"/>
                    </a:ext>
                  </a:extLst>
                </a:gridCol>
                <a:gridCol w="433137">
                  <a:extLst>
                    <a:ext uri="{9D8B030D-6E8A-4147-A177-3AD203B41FA5}">
                      <a16:colId xmlns:a16="http://schemas.microsoft.com/office/drawing/2014/main" val="3270182870"/>
                    </a:ext>
                  </a:extLst>
                </a:gridCol>
              </a:tblGrid>
              <a:tr h="370840">
                <a:tc>
                  <a:txBody>
                    <a:bodyPr/>
                    <a:lstStyle/>
                    <a:p>
                      <a:r>
                        <a:rPr lang="en-GB" sz="1400" dirty="0"/>
                        <a:t>Success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924794047"/>
                  </a:ext>
                </a:extLst>
              </a:tr>
              <a:tr h="370840">
                <a:tc>
                  <a:txBody>
                    <a:bodyPr/>
                    <a:lstStyle/>
                    <a:p>
                      <a:r>
                        <a:rPr lang="en-GB" sz="1400" dirty="0"/>
                        <a:t>Used </a:t>
                      </a:r>
                      <a:r>
                        <a:rPr lang="en-GB" sz="1400" dirty="0">
                          <a:highlight>
                            <a:srgbClr val="FFFF00"/>
                          </a:highlight>
                        </a:rPr>
                        <a:t>complex vocabulary </a:t>
                      </a:r>
                      <a:r>
                        <a:rPr lang="en-GB" sz="1400" dirty="0"/>
                        <a:t>to convey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63048677"/>
                  </a:ext>
                </a:extLst>
              </a:tr>
              <a:tr h="370840">
                <a:tc>
                  <a:txBody>
                    <a:bodyPr/>
                    <a:lstStyle/>
                    <a:p>
                      <a:r>
                        <a:rPr lang="en-GB" sz="1400" dirty="0"/>
                        <a:t>Used </a:t>
                      </a:r>
                      <a:r>
                        <a:rPr lang="en-GB" sz="1400" dirty="0">
                          <a:highlight>
                            <a:srgbClr val="00FF00"/>
                          </a:highlight>
                        </a:rPr>
                        <a:t>a professional and consistent tone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41534345"/>
                  </a:ext>
                </a:extLst>
              </a:tr>
              <a:tr h="370840">
                <a:tc>
                  <a:txBody>
                    <a:bodyPr/>
                    <a:lstStyle/>
                    <a:p>
                      <a:r>
                        <a:rPr lang="en-GB" sz="1400" dirty="0"/>
                        <a:t>Included </a:t>
                      </a:r>
                      <a:r>
                        <a:rPr lang="en-GB" sz="1400" dirty="0">
                          <a:highlight>
                            <a:srgbClr val="00FFFF"/>
                          </a:highlight>
                        </a:rPr>
                        <a:t>specific terminology </a:t>
                      </a:r>
                      <a:r>
                        <a:rPr lang="en-GB" sz="1400" dirty="0"/>
                        <a:t>related to the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14799283"/>
                  </a:ext>
                </a:extLst>
              </a:tr>
            </a:tbl>
          </a:graphicData>
        </a:graphic>
      </p:graphicFrame>
      <p:pic>
        <p:nvPicPr>
          <p:cNvPr id="14" name="Picture 13" descr="Correct, Done, Approved, Green, Circle, Round">
            <a:extLst>
              <a:ext uri="{FF2B5EF4-FFF2-40B4-BE49-F238E27FC236}">
                <a16:creationId xmlns:a16="http://schemas.microsoft.com/office/drawing/2014/main" id="{FD1B0DB5-8D04-9027-2F1B-A115B956B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292" y="2228920"/>
            <a:ext cx="423931" cy="4192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3">
            <a:extLst>
              <a:ext uri="{FF2B5EF4-FFF2-40B4-BE49-F238E27FC236}">
                <a16:creationId xmlns:a16="http://schemas.microsoft.com/office/drawing/2014/main" id="{4A4D2ED4-A545-D83F-BC7A-ABB998F89748}"/>
              </a:ext>
            </a:extLst>
          </p:cNvPr>
          <p:cNvGraphicFramePr>
            <a:graphicFrameLocks noGrp="1"/>
          </p:cNvGraphicFramePr>
          <p:nvPr>
            <p:extLst>
              <p:ext uri="{D42A27DB-BD31-4B8C-83A1-F6EECF244321}">
                <p14:modId xmlns:p14="http://schemas.microsoft.com/office/powerpoint/2010/main" val="960266068"/>
              </p:ext>
            </p:extLst>
          </p:nvPr>
        </p:nvGraphicFramePr>
        <p:xfrm>
          <a:off x="431880" y="4244783"/>
          <a:ext cx="3943350" cy="16306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10213">
                  <a:extLst>
                    <a:ext uri="{9D8B030D-6E8A-4147-A177-3AD203B41FA5}">
                      <a16:colId xmlns:a16="http://schemas.microsoft.com/office/drawing/2014/main" val="1052255597"/>
                    </a:ext>
                  </a:extLst>
                </a:gridCol>
                <a:gridCol w="433137">
                  <a:extLst>
                    <a:ext uri="{9D8B030D-6E8A-4147-A177-3AD203B41FA5}">
                      <a16:colId xmlns:a16="http://schemas.microsoft.com/office/drawing/2014/main" val="3270182870"/>
                    </a:ext>
                  </a:extLst>
                </a:gridCol>
              </a:tblGrid>
              <a:tr h="370840">
                <a:tc>
                  <a:txBody>
                    <a:bodyPr/>
                    <a:lstStyle/>
                    <a:p>
                      <a:r>
                        <a:rPr lang="en-GB" sz="1400" dirty="0"/>
                        <a:t>Success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924794047"/>
                  </a:ext>
                </a:extLst>
              </a:tr>
              <a:tr h="370840">
                <a:tc>
                  <a:txBody>
                    <a:bodyPr/>
                    <a:lstStyle/>
                    <a:p>
                      <a:r>
                        <a:rPr lang="en-GB" sz="1400" dirty="0"/>
                        <a:t>Used </a:t>
                      </a:r>
                      <a:r>
                        <a:rPr lang="en-GB" sz="1400" dirty="0">
                          <a:highlight>
                            <a:srgbClr val="FFFF00"/>
                          </a:highlight>
                        </a:rPr>
                        <a:t>complex vocabulary </a:t>
                      </a:r>
                      <a:r>
                        <a:rPr lang="en-GB" sz="1400" dirty="0"/>
                        <a:t>to convey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63048677"/>
                  </a:ext>
                </a:extLst>
              </a:tr>
              <a:tr h="370840">
                <a:tc>
                  <a:txBody>
                    <a:bodyPr/>
                    <a:lstStyle/>
                    <a:p>
                      <a:r>
                        <a:rPr lang="en-GB" sz="1400" dirty="0"/>
                        <a:t>Used </a:t>
                      </a:r>
                      <a:r>
                        <a:rPr lang="en-GB" sz="1400" dirty="0">
                          <a:highlight>
                            <a:srgbClr val="00FF00"/>
                          </a:highlight>
                        </a:rPr>
                        <a:t>a professional and consistent tone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41534345"/>
                  </a:ext>
                </a:extLst>
              </a:tr>
              <a:tr h="370840">
                <a:tc>
                  <a:txBody>
                    <a:bodyPr/>
                    <a:lstStyle/>
                    <a:p>
                      <a:r>
                        <a:rPr lang="en-GB" sz="1400" dirty="0"/>
                        <a:t>Included </a:t>
                      </a:r>
                      <a:r>
                        <a:rPr lang="en-GB" sz="1400" dirty="0">
                          <a:highlight>
                            <a:srgbClr val="00FFFF"/>
                          </a:highlight>
                        </a:rPr>
                        <a:t>specific terminology </a:t>
                      </a:r>
                      <a:r>
                        <a:rPr lang="en-GB" sz="1400" dirty="0"/>
                        <a:t>related to the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14799283"/>
                  </a:ext>
                </a:extLst>
              </a:tr>
            </a:tbl>
          </a:graphicData>
        </a:graphic>
      </p:graphicFrame>
      <p:pic>
        <p:nvPicPr>
          <p:cNvPr id="17" name="Picture 16" descr="Correct, Done, Approved, Green, Circle, Round">
            <a:extLst>
              <a:ext uri="{FF2B5EF4-FFF2-40B4-BE49-F238E27FC236}">
                <a16:creationId xmlns:a16="http://schemas.microsoft.com/office/drawing/2014/main" id="{4AAFC5D8-F02F-16E0-51F0-76EFE6843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299" y="4156153"/>
            <a:ext cx="423931" cy="4192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e 17">
            <a:extLst>
              <a:ext uri="{FF2B5EF4-FFF2-40B4-BE49-F238E27FC236}">
                <a16:creationId xmlns:a16="http://schemas.microsoft.com/office/drawing/2014/main" id="{2BEB5C31-7644-BA54-EE02-09BB2410DEF9}"/>
              </a:ext>
            </a:extLst>
          </p:cNvPr>
          <p:cNvGraphicFramePr>
            <a:graphicFrameLocks noGrp="1"/>
          </p:cNvGraphicFramePr>
          <p:nvPr>
            <p:extLst>
              <p:ext uri="{D42A27DB-BD31-4B8C-83A1-F6EECF244321}">
                <p14:modId xmlns:p14="http://schemas.microsoft.com/office/powerpoint/2010/main" val="4151243732"/>
              </p:ext>
            </p:extLst>
          </p:nvPr>
        </p:nvGraphicFramePr>
        <p:xfrm>
          <a:off x="4629873" y="4244783"/>
          <a:ext cx="3943350" cy="16306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10213">
                  <a:extLst>
                    <a:ext uri="{9D8B030D-6E8A-4147-A177-3AD203B41FA5}">
                      <a16:colId xmlns:a16="http://schemas.microsoft.com/office/drawing/2014/main" val="1052255597"/>
                    </a:ext>
                  </a:extLst>
                </a:gridCol>
                <a:gridCol w="433137">
                  <a:extLst>
                    <a:ext uri="{9D8B030D-6E8A-4147-A177-3AD203B41FA5}">
                      <a16:colId xmlns:a16="http://schemas.microsoft.com/office/drawing/2014/main" val="3270182870"/>
                    </a:ext>
                  </a:extLst>
                </a:gridCol>
              </a:tblGrid>
              <a:tr h="370840">
                <a:tc>
                  <a:txBody>
                    <a:bodyPr/>
                    <a:lstStyle/>
                    <a:p>
                      <a:r>
                        <a:rPr lang="en-GB" sz="1400" dirty="0"/>
                        <a:t>Success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924794047"/>
                  </a:ext>
                </a:extLst>
              </a:tr>
              <a:tr h="370840">
                <a:tc>
                  <a:txBody>
                    <a:bodyPr/>
                    <a:lstStyle/>
                    <a:p>
                      <a:r>
                        <a:rPr lang="en-GB" sz="1400" dirty="0"/>
                        <a:t>Used </a:t>
                      </a:r>
                      <a:r>
                        <a:rPr lang="en-GB" sz="1400" dirty="0">
                          <a:highlight>
                            <a:srgbClr val="FFFF00"/>
                          </a:highlight>
                        </a:rPr>
                        <a:t>complex vocabulary </a:t>
                      </a:r>
                      <a:r>
                        <a:rPr lang="en-GB" sz="1400" dirty="0"/>
                        <a:t>to convey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63048677"/>
                  </a:ext>
                </a:extLst>
              </a:tr>
              <a:tr h="370840">
                <a:tc>
                  <a:txBody>
                    <a:bodyPr/>
                    <a:lstStyle/>
                    <a:p>
                      <a:r>
                        <a:rPr lang="en-GB" sz="1400" dirty="0"/>
                        <a:t>Used </a:t>
                      </a:r>
                      <a:r>
                        <a:rPr lang="en-GB" sz="1400" dirty="0">
                          <a:highlight>
                            <a:srgbClr val="00FF00"/>
                          </a:highlight>
                        </a:rPr>
                        <a:t>a professional and consistent tone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41534345"/>
                  </a:ext>
                </a:extLst>
              </a:tr>
              <a:tr h="370840">
                <a:tc>
                  <a:txBody>
                    <a:bodyPr/>
                    <a:lstStyle/>
                    <a:p>
                      <a:r>
                        <a:rPr lang="en-GB" sz="1400" dirty="0"/>
                        <a:t>Included </a:t>
                      </a:r>
                      <a:r>
                        <a:rPr lang="en-GB" sz="1400" dirty="0">
                          <a:highlight>
                            <a:srgbClr val="00FFFF"/>
                          </a:highlight>
                        </a:rPr>
                        <a:t>specific terminology </a:t>
                      </a:r>
                      <a:r>
                        <a:rPr lang="en-GB" sz="1400" dirty="0"/>
                        <a:t>related to the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14799283"/>
                  </a:ext>
                </a:extLst>
              </a:tr>
            </a:tbl>
          </a:graphicData>
        </a:graphic>
      </p:graphicFrame>
      <p:pic>
        <p:nvPicPr>
          <p:cNvPr id="19" name="Picture 18" descr="Correct, Done, Approved, Green, Circle, Round">
            <a:extLst>
              <a:ext uri="{FF2B5EF4-FFF2-40B4-BE49-F238E27FC236}">
                <a16:creationId xmlns:a16="http://schemas.microsoft.com/office/drawing/2014/main" id="{3E455158-674D-670A-82DC-DCCAE9EC1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292" y="4156153"/>
            <a:ext cx="423931" cy="419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77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dirty="0"/>
              <a:t>Plenary: Mini Quiz</a:t>
            </a:r>
          </a:p>
        </p:txBody>
      </p:sp>
      <p:sp>
        <p:nvSpPr>
          <p:cNvPr id="3" name="Content Placeholder 2"/>
          <p:cNvSpPr>
            <a:spLocks noGrp="1"/>
          </p:cNvSpPr>
          <p:nvPr>
            <p:ph idx="1"/>
          </p:nvPr>
        </p:nvSpPr>
        <p:spPr>
          <a:xfrm>
            <a:off x="457200" y="1600200"/>
            <a:ext cx="4114800" cy="4525963"/>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dirty="0"/>
              <a:t>Come up with one question on what we have learnt today to test your peers.</a:t>
            </a:r>
          </a:p>
          <a:p>
            <a:endParaRPr lang="en-GB" dirty="0"/>
          </a:p>
          <a:p>
            <a:r>
              <a:rPr lang="en-GB" dirty="0">
                <a:solidFill>
                  <a:srgbClr val="FF0000"/>
                </a:solidFill>
              </a:rPr>
              <a:t>What…?</a:t>
            </a:r>
          </a:p>
          <a:p>
            <a:r>
              <a:rPr lang="en-GB" dirty="0">
                <a:solidFill>
                  <a:schemeClr val="accent6">
                    <a:lumMod val="75000"/>
                  </a:schemeClr>
                </a:solidFill>
              </a:rPr>
              <a:t>How…?</a:t>
            </a:r>
          </a:p>
          <a:p>
            <a:r>
              <a:rPr lang="en-GB" dirty="0">
                <a:solidFill>
                  <a:srgbClr val="00B050"/>
                </a:solidFill>
              </a:rPr>
              <a:t>Why…?</a:t>
            </a:r>
          </a:p>
        </p:txBody>
      </p:sp>
      <p:sp>
        <p:nvSpPr>
          <p:cNvPr id="6" name="Content Placeholder 2"/>
          <p:cNvSpPr txBox="1">
            <a:spLocks/>
          </p:cNvSpPr>
          <p:nvPr/>
        </p:nvSpPr>
        <p:spPr>
          <a:xfrm>
            <a:off x="4716016" y="1593384"/>
            <a:ext cx="4176464" cy="453959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srgbClr val="FF0000"/>
                </a:solidFill>
                <a:effectLst/>
                <a:uLnTx/>
                <a:uFillTx/>
                <a:latin typeface="Calibri"/>
                <a:ea typeface="+mn-ea"/>
                <a:cs typeface="+mn-cs"/>
              </a:rPr>
              <a:t>To describe the importance of vocabulary in Non-Fiction Writing</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srgbClr val="F79646">
                    <a:lumMod val="50000"/>
                  </a:srgbClr>
                </a:solidFill>
                <a:effectLst/>
                <a:uLnTx/>
                <a:uFillTx/>
                <a:latin typeface="Calibri"/>
                <a:ea typeface="+mn-ea"/>
                <a:cs typeface="+mn-cs"/>
              </a:rPr>
              <a:t>To explain how we can change tone and vocabulary to influence the audience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srgbClr val="00B050"/>
                </a:solidFill>
                <a:effectLst/>
                <a:uLnTx/>
                <a:uFillTx/>
                <a:latin typeface="Calibri"/>
                <a:ea typeface="+mn-ea"/>
                <a:cs typeface="+mn-cs"/>
              </a:rPr>
              <a:t>To evaluate our use of tone and vocabulary in a non-fiction extract</a:t>
            </a:r>
          </a:p>
        </p:txBody>
      </p:sp>
      <p:pic>
        <p:nvPicPr>
          <p:cNvPr id="5" name="Graphic 4">
            <a:extLst>
              <a:ext uri="{FF2B5EF4-FFF2-40B4-BE49-F238E27FC236}">
                <a16:creationId xmlns:a16="http://schemas.microsoft.com/office/drawing/2014/main" id="{2451C151-1BCC-416E-BD86-178AB7F271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3680" y="119743"/>
            <a:ext cx="924569" cy="1297895"/>
          </a:xfrm>
          <a:prstGeom prst="rect">
            <a:avLst/>
          </a:prstGeom>
        </p:spPr>
      </p:pic>
    </p:spTree>
    <p:extLst>
      <p:ext uri="{BB962C8B-B14F-4D97-AF65-F5344CB8AC3E}">
        <p14:creationId xmlns:p14="http://schemas.microsoft.com/office/powerpoint/2010/main" val="397760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D8E6-673A-40E0-94C2-B1CC70723EFE}"/>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Learning outcomes</a:t>
            </a:r>
          </a:p>
        </p:txBody>
      </p:sp>
      <p:sp>
        <p:nvSpPr>
          <p:cNvPr id="3" name="Content Placeholder 2">
            <a:extLst>
              <a:ext uri="{FF2B5EF4-FFF2-40B4-BE49-F238E27FC236}">
                <a16:creationId xmlns:a16="http://schemas.microsoft.com/office/drawing/2014/main" id="{B6523697-954D-4735-9A1C-2C0E06268A46}"/>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GB" sz="4000" dirty="0">
                <a:solidFill>
                  <a:srgbClr val="FF0000"/>
                </a:solidFill>
              </a:rPr>
              <a:t>To describe the importance of vocabulary in Non-Fiction Writing</a:t>
            </a:r>
          </a:p>
          <a:p>
            <a:pPr marL="0" indent="0">
              <a:buNone/>
            </a:pPr>
            <a:r>
              <a:rPr lang="en-GB" sz="4000" dirty="0">
                <a:solidFill>
                  <a:schemeClr val="accent4">
                    <a:lumMod val="50000"/>
                  </a:schemeClr>
                </a:solidFill>
              </a:rPr>
              <a:t>To explain how we can change tone and vocabulary to influence the audience</a:t>
            </a:r>
          </a:p>
          <a:p>
            <a:pPr marL="0" indent="0">
              <a:buNone/>
            </a:pPr>
            <a:r>
              <a:rPr lang="en-GB" sz="4000" dirty="0">
                <a:solidFill>
                  <a:srgbClr val="00B050"/>
                </a:solidFill>
              </a:rPr>
              <a:t>To evaluate our use of tone and vocabulary in a non-fiction extract</a:t>
            </a:r>
          </a:p>
        </p:txBody>
      </p:sp>
    </p:spTree>
    <p:extLst>
      <p:ext uri="{BB962C8B-B14F-4D97-AF65-F5344CB8AC3E}">
        <p14:creationId xmlns:p14="http://schemas.microsoft.com/office/powerpoint/2010/main" val="42534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34647-06B1-49E1-A4F6-D679E5B2D841}"/>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dirty="0"/>
              <a:t>Every single one of these elements is impacted by purpose and audience</a:t>
            </a:r>
          </a:p>
        </p:txBody>
      </p:sp>
      <p:sp>
        <p:nvSpPr>
          <p:cNvPr id="3" name="Content Placeholder 2">
            <a:extLst>
              <a:ext uri="{FF2B5EF4-FFF2-40B4-BE49-F238E27FC236}">
                <a16:creationId xmlns:a16="http://schemas.microsoft.com/office/drawing/2014/main" id="{0A2C7BB5-42F7-4E07-BEDC-EB98217801B9}"/>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GB" dirty="0"/>
              <a:t>Whenever you are planning a non-fiction text, you must have </a:t>
            </a:r>
            <a:r>
              <a:rPr lang="en-GB" b="1" dirty="0"/>
              <a:t>purpose and audience</a:t>
            </a:r>
            <a:r>
              <a:rPr lang="en-GB" dirty="0"/>
              <a:t> at the forefront of your mind. </a:t>
            </a:r>
          </a:p>
          <a:p>
            <a:pPr marL="0" indent="0">
              <a:buNone/>
            </a:pPr>
            <a:endParaRPr lang="en-GB" dirty="0"/>
          </a:p>
          <a:p>
            <a:pPr marL="0" indent="0">
              <a:buNone/>
            </a:pPr>
            <a:r>
              <a:rPr lang="en-GB" dirty="0"/>
              <a:t>Take vocabulary as an example. If you’re writing a </a:t>
            </a:r>
            <a:r>
              <a:rPr lang="en-GB" b="1" dirty="0"/>
              <a:t>writing to argue</a:t>
            </a:r>
            <a:r>
              <a:rPr lang="en-GB" dirty="0"/>
              <a:t> piece for school students then your language is likely to be </a:t>
            </a:r>
            <a:r>
              <a:rPr lang="en-GB" b="1" dirty="0"/>
              <a:t>emotive, passionate and enthusiastic,</a:t>
            </a:r>
            <a:r>
              <a:rPr lang="en-GB" dirty="0"/>
              <a:t> particularly if you’re writing for people of a similar age to you. </a:t>
            </a:r>
          </a:p>
          <a:p>
            <a:pPr marL="0" indent="0">
              <a:buNone/>
            </a:pPr>
            <a:endParaRPr lang="en-GB" dirty="0"/>
          </a:p>
          <a:p>
            <a:pPr marL="0" indent="0">
              <a:buNone/>
            </a:pPr>
            <a:r>
              <a:rPr lang="en-GB" dirty="0"/>
              <a:t>That tone, register and style will change how you use </a:t>
            </a:r>
            <a:r>
              <a:rPr lang="en-GB" b="1" dirty="0"/>
              <a:t>vocabulary. </a:t>
            </a:r>
            <a:endParaRPr lang="en-GB" dirty="0"/>
          </a:p>
        </p:txBody>
      </p:sp>
    </p:spTree>
    <p:extLst>
      <p:ext uri="{BB962C8B-B14F-4D97-AF65-F5344CB8AC3E}">
        <p14:creationId xmlns:p14="http://schemas.microsoft.com/office/powerpoint/2010/main" val="1590173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B67B-8564-EBD3-2802-55A3E453A74B}"/>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3600" dirty="0"/>
              <a:t>You are marked out of 24 marks for AO5</a:t>
            </a:r>
            <a:endParaRPr lang="en-GB" sz="3600" dirty="0"/>
          </a:p>
        </p:txBody>
      </p:sp>
      <p:sp>
        <p:nvSpPr>
          <p:cNvPr id="3" name="Content Placeholder 2">
            <a:extLst>
              <a:ext uri="{FF2B5EF4-FFF2-40B4-BE49-F238E27FC236}">
                <a16:creationId xmlns:a16="http://schemas.microsoft.com/office/drawing/2014/main" id="{CF5C03ED-4D4E-FEA4-73AC-6ACE9EB48347}"/>
              </a:ext>
            </a:extLst>
          </p:cNvPr>
          <p:cNvSpPr>
            <a:spLocks noGrp="1"/>
          </p:cNvSpPr>
          <p:nvPr>
            <p:ph idx="1"/>
          </p:nvPr>
        </p:nvSpPr>
        <p:spPr>
          <a:xfrm>
            <a:off x="628650" y="1825625"/>
            <a:ext cx="7886700" cy="208661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2000" b="1" dirty="0"/>
              <a:t>AO5 Content and organisation</a:t>
            </a:r>
          </a:p>
          <a:p>
            <a:pPr marL="0" indent="0">
              <a:buNone/>
            </a:pPr>
            <a:r>
              <a:rPr lang="en-US" sz="2000" dirty="0"/>
              <a:t>Communicate clearly, effectively and imaginatively, selecting and adapting tone, style and register for different forms, purposes and audiences.</a:t>
            </a:r>
          </a:p>
          <a:p>
            <a:pPr marL="0" indent="0">
              <a:buNone/>
            </a:pPr>
            <a:r>
              <a:rPr lang="en-US" sz="2000" dirty="0" err="1"/>
              <a:t>Organise</a:t>
            </a:r>
            <a:r>
              <a:rPr lang="en-US" sz="2000" dirty="0"/>
              <a:t> information and ideas, using structural and grammatical features to support coherence and cohesion of texts.</a:t>
            </a:r>
            <a:endParaRPr lang="en-GB" sz="2000" dirty="0"/>
          </a:p>
        </p:txBody>
      </p:sp>
      <p:pic>
        <p:nvPicPr>
          <p:cNvPr id="30" name="Picture 29">
            <a:extLst>
              <a:ext uri="{FF2B5EF4-FFF2-40B4-BE49-F238E27FC236}">
                <a16:creationId xmlns:a16="http://schemas.microsoft.com/office/drawing/2014/main" id="{37AE3AC2-582E-2EF2-58ED-6DB569E545A5}"/>
              </a:ext>
            </a:extLst>
          </p:cNvPr>
          <p:cNvPicPr>
            <a:picLocks noChangeAspect="1"/>
          </p:cNvPicPr>
          <p:nvPr/>
        </p:nvPicPr>
        <p:blipFill>
          <a:blip r:embed="rId2"/>
          <a:stretch>
            <a:fillRect/>
          </a:stretch>
        </p:blipFill>
        <p:spPr>
          <a:xfrm>
            <a:off x="428263" y="4786041"/>
            <a:ext cx="8287473" cy="1043964"/>
          </a:xfrm>
          <a:prstGeom prst="rect">
            <a:avLst/>
          </a:prstGeom>
        </p:spPr>
      </p:pic>
    </p:spTree>
    <p:extLst>
      <p:ext uri="{BB962C8B-B14F-4D97-AF65-F5344CB8AC3E}">
        <p14:creationId xmlns:p14="http://schemas.microsoft.com/office/powerpoint/2010/main" val="87006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6BD2F1-E1C3-B8E9-ADBD-D5AF666EF042}"/>
              </a:ext>
            </a:extLst>
          </p:cNvPr>
          <p:cNvSpPr>
            <a:spLocks noGrp="1"/>
          </p:cNvSpPr>
          <p:nvPr>
            <p:ph idx="1"/>
          </p:nvPr>
        </p:nvSpPr>
        <p:spPr>
          <a:xfrm>
            <a:off x="706504" y="1825625"/>
            <a:ext cx="7808845" cy="2086618"/>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US" b="1" dirty="0"/>
              <a:t>AO6 Technical accuracy</a:t>
            </a:r>
          </a:p>
          <a:p>
            <a:pPr marL="0" indent="0">
              <a:buNone/>
            </a:pPr>
            <a:r>
              <a:rPr lang="en-US" dirty="0"/>
              <a:t>Students must use a range of vocabulary and sentence structures for clarity, purpose and effect, with accurate spelling and punctuation. </a:t>
            </a:r>
            <a:endParaRPr lang="en-GB" dirty="0"/>
          </a:p>
        </p:txBody>
      </p:sp>
      <p:sp>
        <p:nvSpPr>
          <p:cNvPr id="25" name="Rectangle: Rounded Corners 24">
            <a:extLst>
              <a:ext uri="{FF2B5EF4-FFF2-40B4-BE49-F238E27FC236}">
                <a16:creationId xmlns:a16="http://schemas.microsoft.com/office/drawing/2014/main" id="{C1F9D7DB-45C5-84B5-4E51-FC353FCB95F2}"/>
              </a:ext>
            </a:extLst>
          </p:cNvPr>
          <p:cNvSpPr/>
          <p:nvPr/>
        </p:nvSpPr>
        <p:spPr>
          <a:xfrm>
            <a:off x="1261640" y="4892412"/>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Rectangle: Rounded Corners 25">
            <a:extLst>
              <a:ext uri="{FF2B5EF4-FFF2-40B4-BE49-F238E27FC236}">
                <a16:creationId xmlns:a16="http://schemas.microsoft.com/office/drawing/2014/main" id="{D7EDB193-338F-0801-5932-D23513029626}"/>
              </a:ext>
            </a:extLst>
          </p:cNvPr>
          <p:cNvSpPr/>
          <p:nvPr/>
        </p:nvSpPr>
        <p:spPr>
          <a:xfrm>
            <a:off x="2617807" y="4892412"/>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TextBox 27">
            <a:extLst>
              <a:ext uri="{FF2B5EF4-FFF2-40B4-BE49-F238E27FC236}">
                <a16:creationId xmlns:a16="http://schemas.microsoft.com/office/drawing/2014/main" id="{7AA42EFA-3FA7-1ACD-B955-F6488F40B467}"/>
              </a:ext>
            </a:extLst>
          </p:cNvPr>
          <p:cNvSpPr txBox="1"/>
          <p:nvPr/>
        </p:nvSpPr>
        <p:spPr>
          <a:xfrm>
            <a:off x="1261641" y="5644247"/>
            <a:ext cx="1180618"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rPr>
              <a:t>Vocabulary</a:t>
            </a:r>
            <a:endPar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0" name="TextBox 29">
            <a:extLst>
              <a:ext uri="{FF2B5EF4-FFF2-40B4-BE49-F238E27FC236}">
                <a16:creationId xmlns:a16="http://schemas.microsoft.com/office/drawing/2014/main" id="{92B94200-95BF-E8CB-D8AC-CEE132E5BEB5}"/>
              </a:ext>
            </a:extLst>
          </p:cNvPr>
          <p:cNvSpPr txBox="1"/>
          <p:nvPr/>
        </p:nvSpPr>
        <p:spPr>
          <a:xfrm>
            <a:off x="2629382" y="5673307"/>
            <a:ext cx="1180618"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rPr>
              <a:t>Sentences</a:t>
            </a:r>
            <a:endPar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1" name="Rectangle: Rounded Corners 30">
            <a:extLst>
              <a:ext uri="{FF2B5EF4-FFF2-40B4-BE49-F238E27FC236}">
                <a16:creationId xmlns:a16="http://schemas.microsoft.com/office/drawing/2014/main" id="{57D1433F-FEA3-CC22-22F3-C424DFB570EF}"/>
              </a:ext>
            </a:extLst>
          </p:cNvPr>
          <p:cNvSpPr/>
          <p:nvPr/>
        </p:nvSpPr>
        <p:spPr>
          <a:xfrm>
            <a:off x="4000679" y="4892412"/>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2" name="TextBox 31">
            <a:extLst>
              <a:ext uri="{FF2B5EF4-FFF2-40B4-BE49-F238E27FC236}">
                <a16:creationId xmlns:a16="http://schemas.microsoft.com/office/drawing/2014/main" id="{481981DB-970E-12F7-9058-1A2D4BA7744E}"/>
              </a:ext>
            </a:extLst>
          </p:cNvPr>
          <p:cNvSpPr txBox="1"/>
          <p:nvPr/>
        </p:nvSpPr>
        <p:spPr>
          <a:xfrm>
            <a:off x="4012254" y="5673307"/>
            <a:ext cx="1180618"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rPr>
              <a:t>Effects</a:t>
            </a:r>
            <a:endPar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3" name="Rectangle: Rounded Corners 32">
            <a:extLst>
              <a:ext uri="{FF2B5EF4-FFF2-40B4-BE49-F238E27FC236}">
                <a16:creationId xmlns:a16="http://schemas.microsoft.com/office/drawing/2014/main" id="{34761FE4-1310-0774-EA41-33A12AAA4F0D}"/>
              </a:ext>
            </a:extLst>
          </p:cNvPr>
          <p:cNvSpPr/>
          <p:nvPr/>
        </p:nvSpPr>
        <p:spPr>
          <a:xfrm>
            <a:off x="5383551" y="4892412"/>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TextBox 33">
            <a:extLst>
              <a:ext uri="{FF2B5EF4-FFF2-40B4-BE49-F238E27FC236}">
                <a16:creationId xmlns:a16="http://schemas.microsoft.com/office/drawing/2014/main" id="{C19F36AB-49CE-038D-5A20-0AA720F436EC}"/>
              </a:ext>
            </a:extLst>
          </p:cNvPr>
          <p:cNvSpPr txBox="1"/>
          <p:nvPr/>
        </p:nvSpPr>
        <p:spPr>
          <a:xfrm>
            <a:off x="5395126" y="5715644"/>
            <a:ext cx="1180618"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rPr>
              <a:t>Spelling</a:t>
            </a:r>
            <a:endPar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7" name="Rectangle: Rounded Corners 36">
            <a:extLst>
              <a:ext uri="{FF2B5EF4-FFF2-40B4-BE49-F238E27FC236}">
                <a16:creationId xmlns:a16="http://schemas.microsoft.com/office/drawing/2014/main" id="{FC1895F0-BBE6-C7F5-C310-F01362AA1D35}"/>
              </a:ext>
            </a:extLst>
          </p:cNvPr>
          <p:cNvSpPr/>
          <p:nvPr/>
        </p:nvSpPr>
        <p:spPr>
          <a:xfrm>
            <a:off x="6742729" y="4908569"/>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8" name="TextBox 37">
            <a:extLst>
              <a:ext uri="{FF2B5EF4-FFF2-40B4-BE49-F238E27FC236}">
                <a16:creationId xmlns:a16="http://schemas.microsoft.com/office/drawing/2014/main" id="{11CA6620-C408-E4A9-510A-5736CA9A35BE}"/>
              </a:ext>
            </a:extLst>
          </p:cNvPr>
          <p:cNvSpPr txBox="1"/>
          <p:nvPr/>
        </p:nvSpPr>
        <p:spPr>
          <a:xfrm>
            <a:off x="6789573" y="5717797"/>
            <a:ext cx="1180618"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rPr>
              <a:t>Punctuation</a:t>
            </a:r>
            <a:endPar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9" name="Graphic 48">
            <a:extLst>
              <a:ext uri="{FF2B5EF4-FFF2-40B4-BE49-F238E27FC236}">
                <a16:creationId xmlns:a16="http://schemas.microsoft.com/office/drawing/2014/main" id="{5DCAC2AD-A623-73AF-765F-FA0822A156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5691" y="4951643"/>
            <a:ext cx="576841" cy="702832"/>
          </a:xfrm>
          <a:prstGeom prst="rect">
            <a:avLst/>
          </a:prstGeom>
        </p:spPr>
      </p:pic>
      <p:pic>
        <p:nvPicPr>
          <p:cNvPr id="51" name="Graphic 50">
            <a:extLst>
              <a:ext uri="{FF2B5EF4-FFF2-40B4-BE49-F238E27FC236}">
                <a16:creationId xmlns:a16="http://schemas.microsoft.com/office/drawing/2014/main" id="{6C14DAF6-E797-6F0C-346E-9077EC4129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3400" y="4988941"/>
            <a:ext cx="929431" cy="616898"/>
          </a:xfrm>
          <a:prstGeom prst="rect">
            <a:avLst/>
          </a:prstGeom>
        </p:spPr>
      </p:pic>
      <p:pic>
        <p:nvPicPr>
          <p:cNvPr id="52" name="Graphic 51">
            <a:extLst>
              <a:ext uri="{FF2B5EF4-FFF2-40B4-BE49-F238E27FC236}">
                <a16:creationId xmlns:a16="http://schemas.microsoft.com/office/drawing/2014/main" id="{6A58094F-03B1-6E49-4DBD-7329B3CDA1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18551" y="5208771"/>
            <a:ext cx="504328" cy="468284"/>
          </a:xfrm>
          <a:prstGeom prst="rect">
            <a:avLst/>
          </a:prstGeom>
        </p:spPr>
      </p:pic>
      <p:pic>
        <p:nvPicPr>
          <p:cNvPr id="53" name="Graphic 52">
            <a:extLst>
              <a:ext uri="{FF2B5EF4-FFF2-40B4-BE49-F238E27FC236}">
                <a16:creationId xmlns:a16="http://schemas.microsoft.com/office/drawing/2014/main" id="{5C0CDA5B-C173-5590-13F1-3E167366B2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98952" y="5033853"/>
            <a:ext cx="550903" cy="468284"/>
          </a:xfrm>
          <a:prstGeom prst="rect">
            <a:avLst/>
          </a:prstGeom>
        </p:spPr>
      </p:pic>
      <p:pic>
        <p:nvPicPr>
          <p:cNvPr id="55" name="Graphic 54">
            <a:extLst>
              <a:ext uri="{FF2B5EF4-FFF2-40B4-BE49-F238E27FC236}">
                <a16:creationId xmlns:a16="http://schemas.microsoft.com/office/drawing/2014/main" id="{8C6F1B6D-E544-51E3-C97B-407240EC4D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73708" y="4908569"/>
            <a:ext cx="882570" cy="882570"/>
          </a:xfrm>
          <a:prstGeom prst="rect">
            <a:avLst/>
          </a:prstGeom>
        </p:spPr>
      </p:pic>
      <p:pic>
        <p:nvPicPr>
          <p:cNvPr id="57" name="Graphic 56">
            <a:extLst>
              <a:ext uri="{FF2B5EF4-FFF2-40B4-BE49-F238E27FC236}">
                <a16:creationId xmlns:a16="http://schemas.microsoft.com/office/drawing/2014/main" id="{D9BEE1EC-E7D8-671D-FE02-DB5F89F8284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26783" y="4908569"/>
            <a:ext cx="581628" cy="581628"/>
          </a:xfrm>
          <a:prstGeom prst="rect">
            <a:avLst/>
          </a:prstGeom>
        </p:spPr>
      </p:pic>
      <p:sp>
        <p:nvSpPr>
          <p:cNvPr id="58" name="TextBox 57">
            <a:extLst>
              <a:ext uri="{FF2B5EF4-FFF2-40B4-BE49-F238E27FC236}">
                <a16:creationId xmlns:a16="http://schemas.microsoft.com/office/drawing/2014/main" id="{1886AB12-090B-C00C-85B7-36AFB720FF33}"/>
              </a:ext>
            </a:extLst>
          </p:cNvPr>
          <p:cNvSpPr txBox="1"/>
          <p:nvPr/>
        </p:nvSpPr>
        <p:spPr>
          <a:xfrm>
            <a:off x="6910086" y="5033853"/>
            <a:ext cx="3819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9" name="TextBox 58">
            <a:extLst>
              <a:ext uri="{FF2B5EF4-FFF2-40B4-BE49-F238E27FC236}">
                <a16:creationId xmlns:a16="http://schemas.microsoft.com/office/drawing/2014/main" id="{6D25CE7C-35EE-D536-D984-6D7ABE28117E}"/>
              </a:ext>
            </a:extLst>
          </p:cNvPr>
          <p:cNvSpPr txBox="1"/>
          <p:nvPr/>
        </p:nvSpPr>
        <p:spPr>
          <a:xfrm>
            <a:off x="7062486" y="5186253"/>
            <a:ext cx="3819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0" name="TextBox 59">
            <a:extLst>
              <a:ext uri="{FF2B5EF4-FFF2-40B4-BE49-F238E27FC236}">
                <a16:creationId xmlns:a16="http://schemas.microsoft.com/office/drawing/2014/main" id="{1FE4023B-4434-DB66-F7FB-E7BF1F85F972}"/>
              </a:ext>
            </a:extLst>
          </p:cNvPr>
          <p:cNvSpPr txBox="1"/>
          <p:nvPr/>
        </p:nvSpPr>
        <p:spPr>
          <a:xfrm>
            <a:off x="7214886" y="5338653"/>
            <a:ext cx="3819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1" name="TextBox 60">
            <a:extLst>
              <a:ext uri="{FF2B5EF4-FFF2-40B4-BE49-F238E27FC236}">
                <a16:creationId xmlns:a16="http://schemas.microsoft.com/office/drawing/2014/main" id="{A91570D4-7143-7D34-DABF-D63180EADDE4}"/>
              </a:ext>
            </a:extLst>
          </p:cNvPr>
          <p:cNvSpPr txBox="1"/>
          <p:nvPr/>
        </p:nvSpPr>
        <p:spPr>
          <a:xfrm>
            <a:off x="7357085" y="5016330"/>
            <a:ext cx="3819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2" name="TextBox 61">
            <a:extLst>
              <a:ext uri="{FF2B5EF4-FFF2-40B4-BE49-F238E27FC236}">
                <a16:creationId xmlns:a16="http://schemas.microsoft.com/office/drawing/2014/main" id="{5F569098-80BD-AA72-DCB7-715DB4BAF4BF}"/>
              </a:ext>
            </a:extLst>
          </p:cNvPr>
          <p:cNvSpPr txBox="1"/>
          <p:nvPr/>
        </p:nvSpPr>
        <p:spPr>
          <a:xfrm>
            <a:off x="7509485" y="5168730"/>
            <a:ext cx="3819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3" name="TextBox 62">
            <a:extLst>
              <a:ext uri="{FF2B5EF4-FFF2-40B4-BE49-F238E27FC236}">
                <a16:creationId xmlns:a16="http://schemas.microsoft.com/office/drawing/2014/main" id="{1817542D-AE7D-0E2D-B29D-1A585818BB1D}"/>
              </a:ext>
            </a:extLst>
          </p:cNvPr>
          <p:cNvSpPr txBox="1"/>
          <p:nvPr/>
        </p:nvSpPr>
        <p:spPr>
          <a:xfrm>
            <a:off x="7357085" y="4919132"/>
            <a:ext cx="95987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4" name="TextBox 63">
            <a:extLst>
              <a:ext uri="{FF2B5EF4-FFF2-40B4-BE49-F238E27FC236}">
                <a16:creationId xmlns:a16="http://schemas.microsoft.com/office/drawing/2014/main" id="{1AB08F29-D1AE-F1B6-20E8-69DFDF182BEB}"/>
              </a:ext>
            </a:extLst>
          </p:cNvPr>
          <p:cNvSpPr txBox="1"/>
          <p:nvPr/>
        </p:nvSpPr>
        <p:spPr>
          <a:xfrm>
            <a:off x="6822429" y="5421807"/>
            <a:ext cx="3819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5" name="TextBox 64">
            <a:extLst>
              <a:ext uri="{FF2B5EF4-FFF2-40B4-BE49-F238E27FC236}">
                <a16:creationId xmlns:a16="http://schemas.microsoft.com/office/drawing/2014/main" id="{2BFF99C6-AFE1-BF13-407D-6229FE42D356}"/>
              </a:ext>
            </a:extLst>
          </p:cNvPr>
          <p:cNvSpPr txBox="1"/>
          <p:nvPr/>
        </p:nvSpPr>
        <p:spPr>
          <a:xfrm>
            <a:off x="6813196" y="4862920"/>
            <a:ext cx="3819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6" name="Title 1">
            <a:extLst>
              <a:ext uri="{FF2B5EF4-FFF2-40B4-BE49-F238E27FC236}">
                <a16:creationId xmlns:a16="http://schemas.microsoft.com/office/drawing/2014/main" id="{97A7430D-6C49-2F50-0119-EB0DD9EAC187}"/>
              </a:ext>
            </a:extLst>
          </p:cNvPr>
          <p:cNvSpPr txBox="1">
            <a:spLocks/>
          </p:cNvSpPr>
          <p:nvPr/>
        </p:nvSpPr>
        <p:spPr>
          <a:xfrm>
            <a:off x="706505" y="331562"/>
            <a:ext cx="7886700" cy="132556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ptos Display" panose="02110004020202020204"/>
                <a:ea typeface="+mj-ea"/>
                <a:cs typeface="+mj-cs"/>
              </a:rPr>
              <a:t>You are marked out of 16 marks for AO6</a:t>
            </a:r>
            <a:endParaRPr kumimoji="0" lang="en-GB" sz="36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spTree>
    <p:extLst>
      <p:ext uri="{BB962C8B-B14F-4D97-AF65-F5344CB8AC3E}">
        <p14:creationId xmlns:p14="http://schemas.microsoft.com/office/powerpoint/2010/main" val="34462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0482-F46B-4AE6-AA4A-9CF058F87EA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dirty="0"/>
              <a:t>Let’s explore the use of </a:t>
            </a:r>
            <a:r>
              <a:rPr lang="en-GB" b="1" dirty="0"/>
              <a:t>vocabulary</a:t>
            </a:r>
            <a:r>
              <a:rPr lang="en-GB" dirty="0"/>
              <a:t> in the speech about local transport</a:t>
            </a:r>
          </a:p>
        </p:txBody>
      </p:sp>
      <p:sp>
        <p:nvSpPr>
          <p:cNvPr id="3" name="Content Placeholder 2">
            <a:extLst>
              <a:ext uri="{FF2B5EF4-FFF2-40B4-BE49-F238E27FC236}">
                <a16:creationId xmlns:a16="http://schemas.microsoft.com/office/drawing/2014/main" id="{6EEC3C25-39DB-4BC5-ABEA-46916367BE49}"/>
              </a:ext>
            </a:extLst>
          </p:cNvPr>
          <p:cNvSpPr>
            <a:spLocks noGrp="1"/>
          </p:cNvSpPr>
          <p:nvPr>
            <p:ph idx="1"/>
          </p:nvPr>
        </p:nvSpPr>
        <p:spPr>
          <a:solidFill>
            <a:schemeClr val="bg1"/>
          </a:solidFill>
          <a:ln w="38100">
            <a:solidFill>
              <a:srgbClr val="00B050"/>
            </a:solidFill>
          </a:ln>
          <a:effectLst>
            <a:outerShdw blurRad="50800" dist="38100" dir="2700000" algn="tl" rotWithShape="0">
              <a:prstClr val="black">
                <a:alpha val="40000"/>
              </a:prstClr>
            </a:outerShdw>
          </a:effectLst>
        </p:spPr>
        <p:txBody>
          <a:bodyPr>
            <a:normAutofit/>
          </a:bodyPr>
          <a:lstStyle/>
          <a:p>
            <a:pPr marL="0" indent="0">
              <a:buNone/>
            </a:pPr>
            <a:r>
              <a:rPr lang="en-GB" dirty="0"/>
              <a:t>Re-read the speech and working with the person nearest to you:</a:t>
            </a:r>
          </a:p>
          <a:p>
            <a:pPr marL="0" indent="0">
              <a:buNone/>
            </a:pPr>
            <a:endParaRPr lang="en-GB" dirty="0"/>
          </a:p>
          <a:p>
            <a:pPr marL="0" indent="0">
              <a:buNone/>
            </a:pPr>
            <a:r>
              <a:rPr lang="en-GB" dirty="0">
                <a:solidFill>
                  <a:srgbClr val="FF0000"/>
                </a:solidFill>
              </a:rPr>
              <a:t>Choose three sentences that that convince you about the writer’s argument.</a:t>
            </a:r>
          </a:p>
          <a:p>
            <a:pPr marL="0" indent="0">
              <a:buNone/>
            </a:pPr>
            <a:r>
              <a:rPr lang="en-GB" dirty="0">
                <a:solidFill>
                  <a:schemeClr val="accent4">
                    <a:lumMod val="50000"/>
                  </a:schemeClr>
                </a:solidFill>
              </a:rPr>
              <a:t>Explain why you choose those three sentences. </a:t>
            </a:r>
          </a:p>
          <a:p>
            <a:pPr marL="0" indent="0">
              <a:buNone/>
            </a:pPr>
            <a:r>
              <a:rPr lang="en-GB" dirty="0">
                <a:solidFill>
                  <a:srgbClr val="00B050"/>
                </a:solidFill>
              </a:rPr>
              <a:t>Evaluate how the writer’s choice of vocabulary has helped them to influence the audience. Provide specific examples.</a:t>
            </a:r>
          </a:p>
        </p:txBody>
      </p:sp>
    </p:spTree>
    <p:extLst>
      <p:ext uri="{BB962C8B-B14F-4D97-AF65-F5344CB8AC3E}">
        <p14:creationId xmlns:p14="http://schemas.microsoft.com/office/powerpoint/2010/main" val="3382639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B7C71-1184-43F8-B7AE-4C7958431E81}"/>
              </a:ext>
            </a:extLst>
          </p:cNvPr>
          <p:cNvSpPr>
            <a:spLocks noGrp="1"/>
          </p:cNvSpPr>
          <p:nvPr>
            <p:ph idx="1"/>
          </p:nvPr>
        </p:nvSpPr>
        <p:spPr>
          <a:xfrm rot="16200000">
            <a:off x="2080420" y="-212728"/>
            <a:ext cx="5136355" cy="8447885"/>
          </a:xfrm>
        </p:spPr>
        <p:txBody>
          <a:bodyPr>
            <a:normAutofit fontScale="55000" lnSpcReduction="20000"/>
          </a:bodyPr>
          <a:lstStyle/>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 to the honoured ladies and gentlemen of the council who have allowed me to stand before you this evening. As one of thousands of concerned citizens across our beautiful county, I feel it a priority to speak about the lack of quality public transport links in our communities that are resulting in many of us resorting to using polluting, traffic-inducing, noisy cars. </a:t>
            </a:r>
          </a:p>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At a time where we are all too aware of the harm car fumes are doing to our atmosphere and damaging the environment around us, it is pivotal that we embrace community buses, trams and trains. Instead of thirty separate vehicles travelling on our roads, we could have the same number of people or more in one bus, making roads less congested, massively reducing our carbon footprint, and making journeys affordable for all.</a:t>
            </a:r>
          </a:p>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the cost of living rocketing due to ever-increasing inflation, the number of jobs available plummeting and the wages of workers stagnating, it is becoming a greater challenge for many people to afford their own vehicle, to maintain it and to pay for the fuel needed to make essential journeys. Why are we not using council funds to increase the number of bus services available? Yes, taking a bus is less convenient and comfortable than a car, it is very hard to argue against that, but a journey by coach removes the responsibility of the individual to pay for fuel, vehicle maintenance and takes away the stresses of driving. </a:t>
            </a:r>
          </a:p>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Moreover, we all want our local towns to thrive, and we are competing against out-of-town retailers and online merchants at the same time. We need to offer incentives for potential customers and clients to visit our towns. Installing park-and-ride schemes would wipe out traffic in our major town centres and allow visitors access to the town and back to their parked vehicles with ease. I have seen such a successful scheme created in Shrewsbury in Shropshire and it has meant pedestrians feel safer now that traffic through narrow and winding streets has been vastly reduced. </a:t>
            </a:r>
          </a:p>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Additionally, tram services are becoming commonplace in larger cities and towns. Take the services being offered between Birmingham and Wolverhampton. They allow commuters a cheaper and less stressful method of going to and from work each day; they mean places just outside of the city centre have experienced greater footfall; they have reduced traffic and in turn – because the trams are fully electric – they have helped to reduce the cities’ pollution output. Of course, there is great cost involved, but the initial overheads are worth the eventual savings and benefits that can come from such investment. </a:t>
            </a:r>
          </a:p>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Not only this, but the amount we spend on maintaining roads and filling in potholes is ludicrous. It is certainly a common enough complaint from residents: 42% of those interviewed for a recent survey for the local Advertiser newspaper said they were frustrated by the number of potholes they found on their car journeys. These potholes are caused by wear and tear to the road surface which is, of course, exacerbated by the volume of traffic on our roads. If we reduce the traffic, we will reduce the pothole issue, meaning in turn that we can use the money saved to continue to improve our infrastructure and transport systems. </a:t>
            </a:r>
          </a:p>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Recently I visited Derby and saw first hand the advantages to increasing spending on local transport links. The bus services to and from Nottingham are absolutely wonderful: the buses have table seats, USB chargers for phones and other gadgets, curtains on the windows for a comfier journey, and all of the bus stops were well maintained and had digital timetables. These services are lightyears away from what we are offering at the moment, and I implore the members of the council to begin to take this issue seriously, so that we can move our county forwards into a brighter, cleaner and greener future. Thank you.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dirty="0"/>
          </a:p>
        </p:txBody>
      </p:sp>
      <p:pic>
        <p:nvPicPr>
          <p:cNvPr id="6" name="Picture 5">
            <a:extLst>
              <a:ext uri="{FF2B5EF4-FFF2-40B4-BE49-F238E27FC236}">
                <a16:creationId xmlns:a16="http://schemas.microsoft.com/office/drawing/2014/main" id="{CC639E4B-CE8B-F8B5-947A-34883D92ABF8}"/>
              </a:ext>
            </a:extLst>
          </p:cNvPr>
          <p:cNvPicPr>
            <a:picLocks noChangeAspect="1"/>
          </p:cNvPicPr>
          <p:nvPr/>
        </p:nvPicPr>
        <p:blipFill>
          <a:blip r:embed="rId2"/>
          <a:stretch>
            <a:fillRect/>
          </a:stretch>
        </p:blipFill>
        <p:spPr>
          <a:xfrm rot="16200000">
            <a:off x="512882" y="-111296"/>
            <a:ext cx="1374536" cy="1857376"/>
          </a:xfrm>
          <a:prstGeom prst="rect">
            <a:avLst/>
          </a:prstGeom>
        </p:spPr>
      </p:pic>
      <p:sp>
        <p:nvSpPr>
          <p:cNvPr id="7" name="Content Placeholder 2">
            <a:extLst>
              <a:ext uri="{FF2B5EF4-FFF2-40B4-BE49-F238E27FC236}">
                <a16:creationId xmlns:a16="http://schemas.microsoft.com/office/drawing/2014/main" id="{B8BC8484-7F80-B889-0013-456BE44A3F1D}"/>
              </a:ext>
            </a:extLst>
          </p:cNvPr>
          <p:cNvSpPr txBox="1">
            <a:spLocks/>
          </p:cNvSpPr>
          <p:nvPr/>
        </p:nvSpPr>
        <p:spPr>
          <a:xfrm rot="16200000">
            <a:off x="3527034" y="-987823"/>
            <a:ext cx="1285873" cy="357584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Here are the basic features to include: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It has the purpose and audience at its heart and addresses the audience clearly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Paragraphs are linked and show sequence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Uses rhetorical devices to show the audience is at the heart of the speech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 sign off at the end of the speech, such as: "Thank you for listening."</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28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F380A2A-520D-1EFD-C278-5A23A216AC99}"/>
              </a:ext>
            </a:extLst>
          </p:cNvPr>
          <p:cNvSpPr txBox="1">
            <a:spLocks/>
          </p:cNvSpPr>
          <p:nvPr/>
        </p:nvSpPr>
        <p:spPr>
          <a:xfrm>
            <a:off x="628650" y="813471"/>
            <a:ext cx="4572000" cy="1079621"/>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kern="0" dirty="0">
                <a:effectLst/>
                <a:latin typeface="Calibri" panose="020F0502020204030204" pitchFamily="34" charset="0"/>
                <a:ea typeface="Calibri" panose="020F0502020204030204" pitchFamily="34" charset="0"/>
                <a:cs typeface="Times New Roman" panose="02020603050405020304" pitchFamily="18" charset="0"/>
              </a:rPr>
              <a:t>As one of thousands of concerned citizens across our beautiful county, I feel it a priority to speak about the lack of quality public transport links in our </a:t>
            </a:r>
            <a:r>
              <a:rPr lang="en-GB" sz="1600" kern="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communities </a:t>
            </a:r>
            <a:r>
              <a:rPr lang="en-GB" sz="1600" kern="0" dirty="0">
                <a:effectLst/>
                <a:latin typeface="Calibri" panose="020F0502020204030204" pitchFamily="34" charset="0"/>
                <a:ea typeface="Calibri" panose="020F0502020204030204" pitchFamily="34" charset="0"/>
                <a:cs typeface="Times New Roman" panose="02020603050405020304" pitchFamily="18" charset="0"/>
              </a:rPr>
              <a:t>that are resulting in many of us </a:t>
            </a:r>
            <a:r>
              <a:rPr lang="en-GB" sz="1600" kern="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resorting</a:t>
            </a:r>
            <a:r>
              <a:rPr lang="en-GB" sz="1600" kern="0" dirty="0">
                <a:effectLst/>
                <a:latin typeface="Calibri" panose="020F0502020204030204" pitchFamily="34" charset="0"/>
                <a:ea typeface="Calibri" panose="020F0502020204030204" pitchFamily="34" charset="0"/>
                <a:cs typeface="Times New Roman" panose="02020603050405020304" pitchFamily="18" charset="0"/>
              </a:rPr>
              <a:t> to using </a:t>
            </a:r>
            <a:r>
              <a:rPr lang="en-GB" sz="1600" kern="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polluting, traffic-inducing, noisy </a:t>
            </a:r>
            <a:r>
              <a:rPr lang="en-GB" sz="1600" kern="0" dirty="0">
                <a:effectLst/>
                <a:latin typeface="Calibri" panose="020F0502020204030204" pitchFamily="34" charset="0"/>
                <a:ea typeface="Calibri" panose="020F0502020204030204" pitchFamily="34" charset="0"/>
                <a:cs typeface="Times New Roman" panose="02020603050405020304" pitchFamily="18" charset="0"/>
              </a:rPr>
              <a:t>cars. </a:t>
            </a:r>
            <a:endParaRPr lang="en-GB" sz="2400" dirty="0"/>
          </a:p>
        </p:txBody>
      </p:sp>
      <p:sp>
        <p:nvSpPr>
          <p:cNvPr id="6" name="TextBox 5">
            <a:extLst>
              <a:ext uri="{FF2B5EF4-FFF2-40B4-BE49-F238E27FC236}">
                <a16:creationId xmlns:a16="http://schemas.microsoft.com/office/drawing/2014/main" id="{7F8F390B-75ED-5B25-651C-7ADAECB1B4B9}"/>
              </a:ext>
            </a:extLst>
          </p:cNvPr>
          <p:cNvSpPr txBox="1"/>
          <p:nvPr/>
        </p:nvSpPr>
        <p:spPr>
          <a:xfrm>
            <a:off x="628650" y="2550083"/>
            <a:ext cx="4572000" cy="1234697"/>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Yes, taking a bus is less convenient and comfortable than a car, </a:t>
            </a:r>
            <a:r>
              <a:rPr lang="en-GB"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it is very hard to argue against that, </a:t>
            </a:r>
            <a:r>
              <a:rPr lang="en-GB" sz="1400" dirty="0">
                <a:effectLst/>
                <a:latin typeface="Calibri" panose="020F0502020204030204" pitchFamily="34" charset="0"/>
                <a:ea typeface="Calibri" panose="020F0502020204030204" pitchFamily="34" charset="0"/>
                <a:cs typeface="Times New Roman" panose="02020603050405020304" pitchFamily="18" charset="0"/>
              </a:rPr>
              <a:t>but a journey by coach removes </a:t>
            </a:r>
            <a:r>
              <a:rPr lang="en-GB" sz="14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the responsibility </a:t>
            </a:r>
            <a:r>
              <a:rPr lang="en-GB" sz="1400" dirty="0">
                <a:effectLst/>
                <a:latin typeface="Calibri" panose="020F0502020204030204" pitchFamily="34" charset="0"/>
                <a:ea typeface="Calibri" panose="020F0502020204030204" pitchFamily="34" charset="0"/>
                <a:cs typeface="Times New Roman" panose="02020603050405020304" pitchFamily="18" charset="0"/>
              </a:rPr>
              <a:t>of the individual to pay for fuel, vehicle </a:t>
            </a:r>
            <a:r>
              <a:rPr lang="en-GB" sz="14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maintenance</a:t>
            </a:r>
            <a:r>
              <a:rPr lang="en-GB" sz="1400" dirty="0">
                <a:effectLst/>
                <a:latin typeface="Calibri" panose="020F0502020204030204" pitchFamily="34" charset="0"/>
                <a:ea typeface="Calibri" panose="020F0502020204030204" pitchFamily="34" charset="0"/>
                <a:cs typeface="Times New Roman" panose="02020603050405020304" pitchFamily="18" charset="0"/>
              </a:rPr>
              <a:t> and takes away the stresses of driving. </a:t>
            </a:r>
          </a:p>
        </p:txBody>
      </p:sp>
      <p:sp>
        <p:nvSpPr>
          <p:cNvPr id="10" name="TextBox 9">
            <a:extLst>
              <a:ext uri="{FF2B5EF4-FFF2-40B4-BE49-F238E27FC236}">
                <a16:creationId xmlns:a16="http://schemas.microsoft.com/office/drawing/2014/main" id="{6B4E7C64-9CED-22C0-D6F1-6CC058935178}"/>
              </a:ext>
            </a:extLst>
          </p:cNvPr>
          <p:cNvSpPr txBox="1"/>
          <p:nvPr/>
        </p:nvSpPr>
        <p:spPr>
          <a:xfrm>
            <a:off x="628650" y="4612216"/>
            <a:ext cx="4572000" cy="1169551"/>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a:spAutoFit/>
          </a:bodyPr>
          <a:lstStyle/>
          <a:p>
            <a:r>
              <a:rPr lang="en-GB" sz="1400" kern="0" dirty="0">
                <a:effectLst/>
                <a:latin typeface="Calibri" panose="020F0502020204030204" pitchFamily="34" charset="0"/>
                <a:ea typeface="Calibri" panose="020F0502020204030204" pitchFamily="34" charset="0"/>
                <a:cs typeface="Times New Roman" panose="02020603050405020304" pitchFamily="18" charset="0"/>
              </a:rPr>
              <a:t>We need to offer </a:t>
            </a:r>
            <a:r>
              <a:rPr lang="en-GB" sz="1400" kern="0" dirty="0">
                <a:solidFill>
                  <a:schemeClr val="bg1"/>
                </a:solidFill>
                <a:effectLst/>
                <a:highlight>
                  <a:srgbClr val="008080"/>
                </a:highlight>
                <a:latin typeface="Calibri" panose="020F0502020204030204" pitchFamily="34" charset="0"/>
                <a:ea typeface="Calibri" panose="020F0502020204030204" pitchFamily="34" charset="0"/>
                <a:cs typeface="Times New Roman" panose="02020603050405020304" pitchFamily="18" charset="0"/>
              </a:rPr>
              <a:t>incentives</a:t>
            </a:r>
            <a:r>
              <a:rPr lang="en-GB" sz="1400" kern="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GB" sz="1400" kern="0" dirty="0">
                <a:effectLst/>
                <a:latin typeface="Calibri" panose="020F0502020204030204" pitchFamily="34" charset="0"/>
                <a:ea typeface="Calibri" panose="020F0502020204030204" pitchFamily="34" charset="0"/>
                <a:cs typeface="Times New Roman" panose="02020603050405020304" pitchFamily="18" charset="0"/>
              </a:rPr>
              <a:t>for </a:t>
            </a:r>
            <a:r>
              <a:rPr lang="en-GB" sz="1400" kern="0" dirty="0">
                <a:solidFill>
                  <a:schemeClr val="bg1"/>
                </a:solidFill>
                <a:effectLst/>
                <a:highlight>
                  <a:srgbClr val="008080"/>
                </a:highlight>
                <a:latin typeface="Calibri" panose="020F0502020204030204" pitchFamily="34" charset="0"/>
                <a:ea typeface="Calibri" panose="020F0502020204030204" pitchFamily="34" charset="0"/>
                <a:cs typeface="Times New Roman" panose="02020603050405020304" pitchFamily="18" charset="0"/>
              </a:rPr>
              <a:t>potential customers and clients </a:t>
            </a:r>
            <a:r>
              <a:rPr lang="en-GB" sz="1400" kern="0" dirty="0">
                <a:effectLst/>
                <a:latin typeface="Calibri" panose="020F0502020204030204" pitchFamily="34" charset="0"/>
                <a:ea typeface="Calibri" panose="020F0502020204030204" pitchFamily="34" charset="0"/>
                <a:cs typeface="Times New Roman" panose="02020603050405020304" pitchFamily="18" charset="0"/>
              </a:rPr>
              <a:t>to visit our towns</a:t>
            </a:r>
            <a:r>
              <a:rPr lang="en-GB" sz="1400" kern="0" dirty="0">
                <a:solidFill>
                  <a:schemeClr val="bg1"/>
                </a:solidFill>
                <a:effectLst/>
                <a:highlight>
                  <a:srgbClr val="008080"/>
                </a:highlight>
                <a:latin typeface="Calibri" panose="020F0502020204030204" pitchFamily="34" charset="0"/>
                <a:ea typeface="Calibri" panose="020F0502020204030204" pitchFamily="34" charset="0"/>
                <a:cs typeface="Times New Roman" panose="02020603050405020304" pitchFamily="18" charset="0"/>
              </a:rPr>
              <a:t>. Installing</a:t>
            </a:r>
            <a:r>
              <a:rPr lang="en-GB" sz="1400" kern="0" dirty="0">
                <a:effectLst/>
                <a:latin typeface="Calibri" panose="020F0502020204030204" pitchFamily="34" charset="0"/>
                <a:ea typeface="Calibri" panose="020F0502020204030204" pitchFamily="34" charset="0"/>
                <a:cs typeface="Times New Roman" panose="02020603050405020304" pitchFamily="18" charset="0"/>
              </a:rPr>
              <a:t> park-and-ride schemes would </a:t>
            </a:r>
            <a:r>
              <a:rPr lang="en-GB" sz="1400" kern="0"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wipe out </a:t>
            </a:r>
            <a:r>
              <a:rPr lang="en-GB" sz="1400" kern="0" dirty="0">
                <a:effectLst/>
                <a:latin typeface="Calibri" panose="020F0502020204030204" pitchFamily="34" charset="0"/>
                <a:ea typeface="Calibri" panose="020F0502020204030204" pitchFamily="34" charset="0"/>
                <a:cs typeface="Times New Roman" panose="02020603050405020304" pitchFamily="18" charset="0"/>
              </a:rPr>
              <a:t>traffic in our </a:t>
            </a:r>
            <a:r>
              <a:rPr lang="en-GB" sz="1400" kern="0" dirty="0">
                <a:solidFill>
                  <a:schemeClr val="bg1"/>
                </a:solidFill>
                <a:effectLst/>
                <a:highlight>
                  <a:srgbClr val="008080"/>
                </a:highlight>
                <a:latin typeface="Calibri" panose="020F0502020204030204" pitchFamily="34" charset="0"/>
                <a:ea typeface="Calibri" panose="020F0502020204030204" pitchFamily="34" charset="0"/>
                <a:cs typeface="Times New Roman" panose="02020603050405020304" pitchFamily="18" charset="0"/>
              </a:rPr>
              <a:t>major </a:t>
            </a:r>
            <a:r>
              <a:rPr lang="en-GB" sz="1400" kern="0" dirty="0">
                <a:effectLst/>
                <a:latin typeface="Calibri" panose="020F0502020204030204" pitchFamily="34" charset="0"/>
                <a:ea typeface="Calibri" panose="020F0502020204030204" pitchFamily="34" charset="0"/>
                <a:cs typeface="Times New Roman" panose="02020603050405020304" pitchFamily="18" charset="0"/>
              </a:rPr>
              <a:t>town centres and allow visitors access to the town and back to their parked vehicles with </a:t>
            </a:r>
            <a:r>
              <a:rPr lang="en-GB" sz="1400" kern="0" dirty="0">
                <a:solidFill>
                  <a:schemeClr val="bg1"/>
                </a:solidFill>
                <a:effectLst/>
                <a:highlight>
                  <a:srgbClr val="008080"/>
                </a:highlight>
                <a:latin typeface="Calibri" panose="020F0502020204030204" pitchFamily="34" charset="0"/>
                <a:ea typeface="Calibri" panose="020F0502020204030204" pitchFamily="34" charset="0"/>
                <a:cs typeface="Times New Roman" panose="02020603050405020304" pitchFamily="18" charset="0"/>
              </a:rPr>
              <a:t>ease.</a:t>
            </a:r>
            <a:endParaRPr lang="en-GB" sz="1400" dirty="0">
              <a:solidFill>
                <a:schemeClr val="bg1"/>
              </a:solidFill>
              <a:highlight>
                <a:srgbClr val="008080"/>
              </a:highlight>
            </a:endParaRPr>
          </a:p>
        </p:txBody>
      </p:sp>
      <p:sp>
        <p:nvSpPr>
          <p:cNvPr id="11" name="TextBox 10">
            <a:extLst>
              <a:ext uri="{FF2B5EF4-FFF2-40B4-BE49-F238E27FC236}">
                <a16:creationId xmlns:a16="http://schemas.microsoft.com/office/drawing/2014/main" id="{17CE4FC7-38F3-0F91-48A5-6778B5326F9C}"/>
              </a:ext>
            </a:extLst>
          </p:cNvPr>
          <p:cNvSpPr txBox="1"/>
          <p:nvPr/>
        </p:nvSpPr>
        <p:spPr>
          <a:xfrm>
            <a:off x="5540656" y="813471"/>
            <a:ext cx="2994226" cy="4154984"/>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1200" dirty="0"/>
              <a:t>The writer carefully chooses their vocabulary in order to appeal to the local councillors.</a:t>
            </a:r>
          </a:p>
          <a:p>
            <a:endParaRPr lang="en-GB" sz="1200" dirty="0"/>
          </a:p>
          <a:p>
            <a:r>
              <a:rPr lang="en-GB" sz="1200" dirty="0"/>
              <a:t>They argue that cars are “</a:t>
            </a:r>
            <a:r>
              <a:rPr lang="en-GB" sz="1200" dirty="0">
                <a:highlight>
                  <a:srgbClr val="FF00FF"/>
                </a:highlight>
              </a:rPr>
              <a:t>polluting, traffic-inducing” and noisy</a:t>
            </a:r>
            <a:r>
              <a:rPr lang="en-GB" sz="1200" dirty="0"/>
              <a:t>, adjectives which paint cars in a very negative light compared to public transport.</a:t>
            </a:r>
          </a:p>
          <a:p>
            <a:endParaRPr lang="en-GB" sz="1200" dirty="0"/>
          </a:p>
          <a:p>
            <a:r>
              <a:rPr lang="en-GB" sz="1200" dirty="0">
                <a:highlight>
                  <a:srgbClr val="FFFF00"/>
                </a:highlight>
              </a:rPr>
              <a:t>They show an aware of other viewpoints </a:t>
            </a:r>
            <a:r>
              <a:rPr lang="en-GB" sz="1200" dirty="0"/>
              <a:t>but argue that public transport takes away responsibility for commuters and stresses such as maintenance. The choice of vocabulary sounds professional and authoritative which gives weight to the speaker’s views.</a:t>
            </a:r>
          </a:p>
          <a:p>
            <a:endParaRPr lang="en-GB" sz="1200" dirty="0"/>
          </a:p>
          <a:p>
            <a:r>
              <a:rPr lang="en-GB" sz="1200" dirty="0"/>
              <a:t>They use words such as incentive, potential, installing, major and ease that give the speaker a professional voice, but also at times use more emotive language like “wipe out” to give greater power to their viewpoints.</a:t>
            </a:r>
          </a:p>
        </p:txBody>
      </p:sp>
    </p:spTree>
    <p:extLst>
      <p:ext uri="{BB962C8B-B14F-4D97-AF65-F5344CB8AC3E}">
        <p14:creationId xmlns:p14="http://schemas.microsoft.com/office/powerpoint/2010/main" val="159245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52BB092-443D-1307-3F3B-ECCCE56C597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3166842-927D-0E38-FA48-D725F6E1C36B}"/>
              </a:ext>
            </a:extLst>
          </p:cNvPr>
          <p:cNvSpPr txBox="1">
            <a:spLocks/>
          </p:cNvSpPr>
          <p:nvPr/>
        </p:nvSpPr>
        <p:spPr>
          <a:xfrm>
            <a:off x="628650" y="474345"/>
            <a:ext cx="4572000" cy="1941304"/>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Additionally, tram services are </a:t>
            </a:r>
            <a:r>
              <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becoming commonplace </a:t>
            </a:r>
            <a:r>
              <a:rPr lang="en-GB" sz="1400" dirty="0">
                <a:effectLst/>
                <a:latin typeface="Calibri" panose="020F0502020204030204" pitchFamily="34" charset="0"/>
                <a:ea typeface="Calibri" panose="020F0502020204030204" pitchFamily="34" charset="0"/>
                <a:cs typeface="Times New Roman" panose="02020603050405020304" pitchFamily="18" charset="0"/>
              </a:rPr>
              <a:t>in larger cities and towns. Take the services being offered between Birmingham and Wolverhampton. </a:t>
            </a:r>
            <a:r>
              <a:rPr lang="en-GB"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They allow commuters a cheaper and less stressful method </a:t>
            </a:r>
            <a:r>
              <a:rPr lang="en-GB" sz="1400" dirty="0">
                <a:effectLst/>
                <a:latin typeface="Calibri" panose="020F0502020204030204" pitchFamily="34" charset="0"/>
                <a:ea typeface="Calibri" panose="020F0502020204030204" pitchFamily="34" charset="0"/>
                <a:cs typeface="Times New Roman" panose="02020603050405020304" pitchFamily="18" charset="0"/>
              </a:rPr>
              <a:t>of going to and from work each day; they mean places just outside of the city centre have experienced </a:t>
            </a:r>
            <a:r>
              <a:rPr lang="en-GB" sz="14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greater footfall</a:t>
            </a:r>
            <a:r>
              <a:rPr lang="en-GB" sz="1400" dirty="0">
                <a:effectLst/>
                <a:latin typeface="Calibri" panose="020F0502020204030204" pitchFamily="34" charset="0"/>
                <a:ea typeface="Calibri" panose="020F0502020204030204" pitchFamily="34" charset="0"/>
                <a:cs typeface="Times New Roman" panose="02020603050405020304" pitchFamily="18" charset="0"/>
              </a:rPr>
              <a:t>; they have reduced traffic and in turn – because the trams are fully electric – </a:t>
            </a:r>
            <a:r>
              <a:rPr lang="en-GB" sz="14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they have helped to reduce the cities’ pollution output. </a:t>
            </a:r>
          </a:p>
        </p:txBody>
      </p:sp>
      <p:sp>
        <p:nvSpPr>
          <p:cNvPr id="6" name="TextBox 5">
            <a:extLst>
              <a:ext uri="{FF2B5EF4-FFF2-40B4-BE49-F238E27FC236}">
                <a16:creationId xmlns:a16="http://schemas.microsoft.com/office/drawing/2014/main" id="{4B837CB5-1EC3-726B-D927-9E69AC7E6D46}"/>
              </a:ext>
            </a:extLst>
          </p:cNvPr>
          <p:cNvSpPr txBox="1"/>
          <p:nvPr/>
        </p:nvSpPr>
        <p:spPr>
          <a:xfrm>
            <a:off x="628650" y="2895633"/>
            <a:ext cx="4572000" cy="773673"/>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GB" sz="1400" dirty="0">
                <a:solidFill>
                  <a:schemeClr val="bg1"/>
                </a:solidFill>
                <a:effectLst/>
                <a:highlight>
                  <a:srgbClr val="0000FF"/>
                </a:highlight>
                <a:latin typeface="Calibri" panose="020F0502020204030204" pitchFamily="34" charset="0"/>
                <a:ea typeface="Calibri" panose="020F0502020204030204" pitchFamily="34" charset="0"/>
                <a:cs typeface="Times New Roman" panose="02020603050405020304" pitchFamily="18" charset="0"/>
              </a:rPr>
              <a:t>Of course, there is great cost involved, </a:t>
            </a:r>
            <a:r>
              <a:rPr lang="en-GB" sz="1400"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but the initial overheads are worth the eventual savings and benefits that can come from such investment.</a:t>
            </a:r>
            <a:endParaRPr kumimoji="0" lang="en-GB" sz="1400" b="0" i="0" u="none" strike="noStrike" kern="1200" cap="none" spc="0" normalizeH="0" baseline="0" noProof="0" dirty="0">
              <a:ln>
                <a:noFill/>
              </a:ln>
              <a:solidFill>
                <a:schemeClr val="bg1"/>
              </a:solidFill>
              <a:effectLst/>
              <a:highlight>
                <a:srgbClr val="800080"/>
              </a:highligh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B25DC7D4-44EE-C5F3-9D25-E80B271A0FEF}"/>
              </a:ext>
            </a:extLst>
          </p:cNvPr>
          <p:cNvSpPr txBox="1"/>
          <p:nvPr/>
        </p:nvSpPr>
        <p:spPr>
          <a:xfrm>
            <a:off x="628650" y="4149290"/>
            <a:ext cx="4572000" cy="1661417"/>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These potholes are caused by wear and tear to the road surface which is, of course, exacerbated by the volume of traffic on our roads. </a:t>
            </a:r>
            <a:r>
              <a:rPr lang="en-GB" sz="1600" dirty="0">
                <a:solidFill>
                  <a:schemeClr val="bg1"/>
                </a:solidFill>
                <a:effectLst/>
                <a:highlight>
                  <a:srgbClr val="008000"/>
                </a:highlight>
                <a:latin typeface="Calibri" panose="020F0502020204030204" pitchFamily="34" charset="0"/>
                <a:ea typeface="Calibri" panose="020F0502020204030204" pitchFamily="34" charset="0"/>
                <a:cs typeface="Times New Roman" panose="02020603050405020304" pitchFamily="18" charset="0"/>
              </a:rPr>
              <a:t>If we reduce the traffic, we will reduce the pothole issue, meaning in turn that we can use the money saved </a:t>
            </a:r>
            <a:r>
              <a:rPr lang="en-GB" sz="1600" dirty="0">
                <a:effectLst/>
                <a:latin typeface="Calibri" panose="020F0502020204030204" pitchFamily="34" charset="0"/>
                <a:ea typeface="Calibri" panose="020F0502020204030204" pitchFamily="34" charset="0"/>
                <a:cs typeface="Times New Roman" panose="02020603050405020304" pitchFamily="18" charset="0"/>
              </a:rPr>
              <a:t>to continue to improve our infrastructure and transport systems. </a:t>
            </a:r>
          </a:p>
        </p:txBody>
      </p:sp>
      <p:sp>
        <p:nvSpPr>
          <p:cNvPr id="11" name="TextBox 10">
            <a:extLst>
              <a:ext uri="{FF2B5EF4-FFF2-40B4-BE49-F238E27FC236}">
                <a16:creationId xmlns:a16="http://schemas.microsoft.com/office/drawing/2014/main" id="{49585175-F8E1-969D-1748-93B6418732AE}"/>
              </a:ext>
            </a:extLst>
          </p:cNvPr>
          <p:cNvSpPr txBox="1"/>
          <p:nvPr/>
        </p:nvSpPr>
        <p:spPr>
          <a:xfrm>
            <a:off x="5521124" y="474345"/>
            <a:ext cx="2994226" cy="5909310"/>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writer’s arguments are convincing because they maintain a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professional tone</a:t>
            </a:r>
            <a:r>
              <a:rPr kumimoji="0" lang="en-GB" sz="1400" i="0" u="none" strike="noStrike" kern="1200" cap="none" spc="0" normalizeH="0" baseline="0" noProof="0" dirty="0">
                <a:ln>
                  <a:noFill/>
                </a:ln>
                <a:solidFill>
                  <a:prstClr val="black"/>
                </a:solidFill>
                <a:effectLst/>
                <a:uLnTx/>
                <a:uFillTx/>
                <a:latin typeface="Calibri" panose="020F0502020204030204"/>
                <a:ea typeface="+mn-ea"/>
                <a:cs typeface="+mn-cs"/>
              </a:rPr>
              <a:t> that clearly explains their ideas without resorting to emotive language unless absolutely needed.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b="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prstClr val="black"/>
                </a:solidFill>
                <a:effectLst/>
                <a:uLnTx/>
                <a:uFillTx/>
                <a:latin typeface="Calibri" panose="020F0502020204030204"/>
                <a:ea typeface="+mn-ea"/>
                <a:cs typeface="+mn-cs"/>
              </a:rPr>
              <a:t>Terms such as “</a:t>
            </a:r>
            <a:r>
              <a:rPr kumimoji="0" lang="en-GB" sz="140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greater footfall”, “commuters”, “cheaper”</a:t>
            </a:r>
            <a:r>
              <a:rPr kumimoji="0" lang="en-GB" sz="140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GB" sz="140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pollution output</a:t>
            </a:r>
            <a:r>
              <a:rPr kumimoji="0" lang="en-GB" sz="1400" i="0" u="none" strike="noStrike" kern="1200" cap="none" spc="0" normalizeH="0" baseline="0" noProof="0" dirty="0">
                <a:ln>
                  <a:noFill/>
                </a:ln>
                <a:solidFill>
                  <a:prstClr val="black"/>
                </a:solidFill>
                <a:effectLst/>
                <a:uLnTx/>
                <a:uFillTx/>
                <a:latin typeface="Calibri" panose="020F0502020204030204"/>
                <a:ea typeface="+mn-ea"/>
                <a:cs typeface="+mn-cs"/>
              </a:rPr>
              <a:t>” are all familiar to councillors, and so therefore the writer is showing great awareness of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purpose and audience</a:t>
            </a:r>
            <a:r>
              <a:rPr kumimoji="0" lang="en-GB" sz="140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b="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bg1"/>
                </a:solidFill>
                <a:effectLst/>
                <a:highlight>
                  <a:srgbClr val="0000FF"/>
                </a:highlight>
                <a:uLnTx/>
                <a:uFillTx/>
                <a:latin typeface="Calibri" panose="020F0502020204030204"/>
                <a:ea typeface="+mn-ea"/>
                <a:cs typeface="+mn-cs"/>
              </a:rPr>
              <a:t>Again, the writer acknowledges counter-arguments </a:t>
            </a:r>
            <a:r>
              <a:rPr kumimoji="0" lang="en-GB" sz="1400" i="0" u="none" strike="noStrike" kern="1200" cap="none" spc="0" normalizeH="0" baseline="0" noProof="0" dirty="0">
                <a:ln>
                  <a:noFill/>
                </a:ln>
                <a:solidFill>
                  <a:prstClr val="black"/>
                </a:solidFill>
                <a:effectLst/>
                <a:uLnTx/>
                <a:uFillTx/>
                <a:latin typeface="Calibri" panose="020F0502020204030204"/>
                <a:ea typeface="+mn-ea"/>
                <a:cs typeface="+mn-cs"/>
              </a:rPr>
              <a:t>but then is convincing in saying the costs involved are worth it for the</a:t>
            </a:r>
            <a:r>
              <a:rPr lang="en-GB" sz="1400" dirty="0">
                <a:solidFill>
                  <a:prstClr val="black"/>
                </a:solidFill>
                <a:latin typeface="Calibri" panose="020F0502020204030204"/>
              </a:rPr>
              <a:t> </a:t>
            </a:r>
            <a:r>
              <a:rPr lang="en-GB" sz="1400" dirty="0">
                <a:solidFill>
                  <a:schemeClr val="bg1"/>
                </a:solidFill>
                <a:highlight>
                  <a:srgbClr val="800080"/>
                </a:highlight>
                <a:latin typeface="Calibri" panose="020F0502020204030204"/>
              </a:rPr>
              <a:t>“eventual savings and benefits”.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solidFill>
              <a:effectLst/>
              <a:highlight>
                <a:srgbClr val="008000"/>
              </a:highligh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chemeClr val="bg1"/>
                </a:solidFill>
                <a:highlight>
                  <a:srgbClr val="008000"/>
                </a:highlight>
                <a:latin typeface="Calibri" panose="020F0502020204030204"/>
              </a:rPr>
              <a:t>Did you notice how the writer uses the pronouns ‘we’ and ‘our’? </a:t>
            </a:r>
            <a:r>
              <a:rPr lang="en-GB" sz="1400" dirty="0">
                <a:latin typeface="Calibri" panose="020F0502020204030204"/>
              </a:rPr>
              <a:t>This is a deliberate choice. By making the councillors feel that they are a part of the local population who want improved public transport, it helps to convince them that they need to take action.</a:t>
            </a:r>
            <a:endParaRPr kumimoji="0" lang="en-GB" sz="1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1766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2332</Words>
  <Application>Microsoft Office PowerPoint</Application>
  <PresentationFormat>On-screen Show (4:3)</PresentationFormat>
  <Paragraphs>152</Paragraphs>
  <Slides>15</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vt:i4>
      </vt:variant>
    </vt:vector>
  </HeadingPairs>
  <TitlesOfParts>
    <vt:vector size="26" baseType="lpstr">
      <vt:lpstr>Aptos</vt:lpstr>
      <vt:lpstr>Aptos Display</vt:lpstr>
      <vt:lpstr>Arial</vt:lpstr>
      <vt:lpstr>Calibri</vt:lpstr>
      <vt:lpstr>Calibri Light</vt:lpstr>
      <vt:lpstr>gg sans</vt:lpstr>
      <vt:lpstr>Times New Roman</vt:lpstr>
      <vt:lpstr>1_Office Theme</vt:lpstr>
      <vt:lpstr>2_Office Theme</vt:lpstr>
      <vt:lpstr>3_Office Theme</vt:lpstr>
      <vt:lpstr>Office Theme</vt:lpstr>
      <vt:lpstr>PowerPoint Presentation</vt:lpstr>
      <vt:lpstr>Learning outcomes</vt:lpstr>
      <vt:lpstr>Every single one of these elements is impacted by purpose and audience</vt:lpstr>
      <vt:lpstr>You are marked out of 24 marks for AO5</vt:lpstr>
      <vt:lpstr>PowerPoint Presentation</vt:lpstr>
      <vt:lpstr>Let’s explore the use of vocabulary in the speech about local transport</vt:lpstr>
      <vt:lpstr>PowerPoint Presentation</vt:lpstr>
      <vt:lpstr>PowerPoint Presentation</vt:lpstr>
      <vt:lpstr>PowerPoint Presentation</vt:lpstr>
      <vt:lpstr>PowerPoint Presentation</vt:lpstr>
      <vt:lpstr>'Cars are convenient, comfortable and save time. However, we need to use them less by making public transport such as trains, trams, and buses cheaper, more reliable and easier to access.'</vt:lpstr>
      <vt:lpstr>Let’s practise our use of tone and vocabulary</vt:lpstr>
      <vt:lpstr>Now, let’s self-assess our writing so far </vt:lpstr>
      <vt:lpstr>PowerPoint Presentation</vt:lpstr>
      <vt:lpstr>Plenary: Mini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2</cp:revision>
  <dcterms:created xsi:type="dcterms:W3CDTF">2025-03-25T11:55:15Z</dcterms:created>
  <dcterms:modified xsi:type="dcterms:W3CDTF">2025-08-12T10:02:54Z</dcterms:modified>
</cp:coreProperties>
</file>