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6" r:id="rId3"/>
    <p:sldId id="257" r:id="rId4"/>
    <p:sldId id="259" r:id="rId5"/>
    <p:sldId id="262" r:id="rId6"/>
    <p:sldId id="265" r:id="rId7"/>
    <p:sldId id="266" r:id="rId8"/>
    <p:sldId id="258" r:id="rId9"/>
    <p:sldId id="260" r:id="rId10"/>
    <p:sldId id="261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Wassell" userId="609912a88ec840f0" providerId="LiveId" clId="{DE02A9ED-CD17-44BA-9B8A-DE6BDC17A2A5}"/>
    <pc:docChg chg="custSel delSld modSld delMainMaster">
      <pc:chgData name="Paul Wassell" userId="609912a88ec840f0" providerId="LiveId" clId="{DE02A9ED-CD17-44BA-9B8A-DE6BDC17A2A5}" dt="2025-03-24T09:51:03.517" v="48" actId="47"/>
      <pc:docMkLst>
        <pc:docMk/>
      </pc:docMkLst>
      <pc:sldChg chg="modSp mod">
        <pc:chgData name="Paul Wassell" userId="609912a88ec840f0" providerId="LiveId" clId="{DE02A9ED-CD17-44BA-9B8A-DE6BDC17A2A5}" dt="2025-03-24T09:50:53.016" v="47" actId="20577"/>
        <pc:sldMkLst>
          <pc:docMk/>
          <pc:sldMk cId="2756998797" sldId="261"/>
        </pc:sldMkLst>
        <pc:spChg chg="mod">
          <ac:chgData name="Paul Wassell" userId="609912a88ec840f0" providerId="LiveId" clId="{DE02A9ED-CD17-44BA-9B8A-DE6BDC17A2A5}" dt="2025-03-24T09:50:53.016" v="47" actId="20577"/>
          <ac:spMkLst>
            <pc:docMk/>
            <pc:sldMk cId="2756998797" sldId="261"/>
            <ac:spMk id="2" creationId="{A7AFD165-AC69-497D-B359-E475C665F516}"/>
          </ac:spMkLst>
        </pc:spChg>
      </pc:sldChg>
      <pc:sldChg chg="del">
        <pc:chgData name="Paul Wassell" userId="609912a88ec840f0" providerId="LiveId" clId="{DE02A9ED-CD17-44BA-9B8A-DE6BDC17A2A5}" dt="2025-03-24T09:51:03.517" v="48" actId="47"/>
        <pc:sldMkLst>
          <pc:docMk/>
          <pc:sldMk cId="0" sldId="296"/>
        </pc:sldMkLst>
      </pc:sldChg>
      <pc:sldMasterChg chg="del delSldLayout">
        <pc:chgData name="Paul Wassell" userId="609912a88ec840f0" providerId="LiveId" clId="{DE02A9ED-CD17-44BA-9B8A-DE6BDC17A2A5}" dt="2025-03-24T09:51:03.517" v="48" actId="47"/>
        <pc:sldMasterMkLst>
          <pc:docMk/>
          <pc:sldMasterMk cId="541638463" sldId="2147483685"/>
        </pc:sldMasterMkLst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394289269" sldId="2147483686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3806581606" sldId="2147483687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917893321" sldId="2147483688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1937933742" sldId="2147483689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2688196903" sldId="2147483690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1285082170" sldId="2147483691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880753149" sldId="2147483692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921939921" sldId="2147483693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559072324" sldId="2147483694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1965524397" sldId="2147483695"/>
          </pc:sldLayoutMkLst>
        </pc:sldLayoutChg>
        <pc:sldLayoutChg chg="del">
          <pc:chgData name="Paul Wassell" userId="609912a88ec840f0" providerId="LiveId" clId="{DE02A9ED-CD17-44BA-9B8A-DE6BDC17A2A5}" dt="2025-03-24T09:51:03.517" v="48" actId="47"/>
          <pc:sldLayoutMkLst>
            <pc:docMk/>
            <pc:sldMasterMk cId="541638463" sldId="2147483685"/>
            <pc:sldLayoutMk cId="3007193804" sldId="2147483696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B1EF6E-F01B-41D4-9F8D-C46E889FAB56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7E26D4D-EABF-4FCB-B83B-1F82551DDA87}">
      <dgm:prSet/>
      <dgm:spPr>
        <a:ln w="38100"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/>
            <a:t>Go through the student’s work and make any corrections to their speech punctuation.</a:t>
          </a:r>
          <a:endParaRPr lang="en-US" dirty="0"/>
        </a:p>
      </dgm:t>
    </dgm:pt>
    <dgm:pt modelId="{779C9652-739B-4DFF-A0D5-FC6E690950A6}" type="parTrans" cxnId="{F41ADE98-69E8-4DF4-A2D5-23A54B1512A9}">
      <dgm:prSet/>
      <dgm:spPr/>
      <dgm:t>
        <a:bodyPr/>
        <a:lstStyle/>
        <a:p>
          <a:endParaRPr lang="en-US"/>
        </a:p>
      </dgm:t>
    </dgm:pt>
    <dgm:pt modelId="{9E717101-D3AE-4D47-A5CD-17E2DBF05B3A}" type="sibTrans" cxnId="{F41ADE98-69E8-4DF4-A2D5-23A54B1512A9}">
      <dgm:prSet phldrT="1" phldr="0"/>
      <dgm:spPr/>
      <dgm:t>
        <a:bodyPr/>
        <a:lstStyle/>
        <a:p>
          <a:r>
            <a:rPr lang="en-US" dirty="0"/>
            <a:t>1</a:t>
          </a:r>
        </a:p>
      </dgm:t>
    </dgm:pt>
    <dgm:pt modelId="{B506671A-94FB-44A6-8CE7-AC92E1E52437}">
      <dgm:prSet/>
      <dgm:spPr>
        <a:ln w="38100"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/>
            <a:t>Go through the student’s work and make any improvements to their vocabulary.</a:t>
          </a:r>
          <a:endParaRPr lang="en-US"/>
        </a:p>
      </dgm:t>
    </dgm:pt>
    <dgm:pt modelId="{F3034A6A-376D-445B-B5AD-A70EAD8842A4}" type="parTrans" cxnId="{E5FB94A6-731E-4C4F-9A64-DDF82BAF23DB}">
      <dgm:prSet/>
      <dgm:spPr/>
      <dgm:t>
        <a:bodyPr/>
        <a:lstStyle/>
        <a:p>
          <a:endParaRPr lang="en-US"/>
        </a:p>
      </dgm:t>
    </dgm:pt>
    <dgm:pt modelId="{E0B50081-B9A4-4336-BABF-FF2AFE0FAF9F}" type="sibTrans" cxnId="{E5FB94A6-731E-4C4F-9A64-DDF82BAF23DB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2BCA812F-D611-45CE-851B-B277DBA7B24F}">
      <dgm:prSet/>
      <dgm:spPr>
        <a:ln w="38100"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GB" dirty="0"/>
            <a:t>Have they used all three ways of including a speaker? If not, make changes.</a:t>
          </a:r>
          <a:endParaRPr lang="en-US" dirty="0"/>
        </a:p>
      </dgm:t>
    </dgm:pt>
    <dgm:pt modelId="{8A598990-6105-45F7-B30D-A2A5739E1CAB}" type="parTrans" cxnId="{89B43A78-AD8B-4F89-AA19-A29794630637}">
      <dgm:prSet/>
      <dgm:spPr/>
      <dgm:t>
        <a:bodyPr/>
        <a:lstStyle/>
        <a:p>
          <a:endParaRPr lang="en-US"/>
        </a:p>
      </dgm:t>
    </dgm:pt>
    <dgm:pt modelId="{58EAEAD2-E5EB-4BE1-9B36-FA381AAC4832}" type="sibTrans" cxnId="{89B43A78-AD8B-4F89-AA19-A29794630637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B36B872A-9A73-4498-B19E-CC6A9304CB86}" type="pres">
      <dgm:prSet presAssocID="{6FB1EF6E-F01B-41D4-9F8D-C46E889FAB56}" presName="Name0" presStyleCnt="0">
        <dgm:presLayoutVars>
          <dgm:animLvl val="lvl"/>
          <dgm:resizeHandles val="exact"/>
        </dgm:presLayoutVars>
      </dgm:prSet>
      <dgm:spPr/>
    </dgm:pt>
    <dgm:pt modelId="{82E39EEB-AFE5-4076-97EE-6C1D41D94D3E}" type="pres">
      <dgm:prSet presAssocID="{07E26D4D-EABF-4FCB-B83B-1F82551DDA87}" presName="compositeNode" presStyleCnt="0">
        <dgm:presLayoutVars>
          <dgm:bulletEnabled val="1"/>
        </dgm:presLayoutVars>
      </dgm:prSet>
      <dgm:spPr/>
    </dgm:pt>
    <dgm:pt modelId="{A1FE9734-7A90-4B89-BD81-A5EBA4B2AEF2}" type="pres">
      <dgm:prSet presAssocID="{07E26D4D-EABF-4FCB-B83B-1F82551DDA87}" presName="bgRect" presStyleLbl="bgAccFollowNode1" presStyleIdx="0" presStyleCnt="3"/>
      <dgm:spPr/>
    </dgm:pt>
    <dgm:pt modelId="{06F195C4-0676-4000-B509-10A3BFA7E9E6}" type="pres">
      <dgm:prSet presAssocID="{9E717101-D3AE-4D47-A5CD-17E2DBF05B3A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CE9284F2-E743-4DC4-89C0-A535E636B27D}" type="pres">
      <dgm:prSet presAssocID="{07E26D4D-EABF-4FCB-B83B-1F82551DDA87}" presName="bottomLine" presStyleLbl="alignNode1" presStyleIdx="1" presStyleCnt="6">
        <dgm:presLayoutVars/>
      </dgm:prSet>
      <dgm:spPr/>
    </dgm:pt>
    <dgm:pt modelId="{11F1C61A-5DE6-472C-B520-BC7FC68794EA}" type="pres">
      <dgm:prSet presAssocID="{07E26D4D-EABF-4FCB-B83B-1F82551DDA87}" presName="nodeText" presStyleLbl="bgAccFollowNode1" presStyleIdx="0" presStyleCnt="3">
        <dgm:presLayoutVars>
          <dgm:bulletEnabled val="1"/>
        </dgm:presLayoutVars>
      </dgm:prSet>
      <dgm:spPr/>
    </dgm:pt>
    <dgm:pt modelId="{72FEE697-73F7-4A77-AF1A-60BB9D6DD4A7}" type="pres">
      <dgm:prSet presAssocID="{9E717101-D3AE-4D47-A5CD-17E2DBF05B3A}" presName="sibTrans" presStyleCnt="0"/>
      <dgm:spPr/>
    </dgm:pt>
    <dgm:pt modelId="{A7C9E78B-DCBB-4D2F-B1B6-0865691B7978}" type="pres">
      <dgm:prSet presAssocID="{B506671A-94FB-44A6-8CE7-AC92E1E52437}" presName="compositeNode" presStyleCnt="0">
        <dgm:presLayoutVars>
          <dgm:bulletEnabled val="1"/>
        </dgm:presLayoutVars>
      </dgm:prSet>
      <dgm:spPr/>
    </dgm:pt>
    <dgm:pt modelId="{BB817645-12F7-4614-BAD0-61153C3BE29F}" type="pres">
      <dgm:prSet presAssocID="{B506671A-94FB-44A6-8CE7-AC92E1E52437}" presName="bgRect" presStyleLbl="bgAccFollowNode1" presStyleIdx="1" presStyleCnt="3"/>
      <dgm:spPr/>
    </dgm:pt>
    <dgm:pt modelId="{81C3A6C6-6CED-426A-B789-6D79EE1E2A34}" type="pres">
      <dgm:prSet presAssocID="{E0B50081-B9A4-4336-BABF-FF2AFE0FAF9F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F4896383-E38C-400B-AE4C-CDF09CF09739}" type="pres">
      <dgm:prSet presAssocID="{B506671A-94FB-44A6-8CE7-AC92E1E52437}" presName="bottomLine" presStyleLbl="alignNode1" presStyleIdx="3" presStyleCnt="6">
        <dgm:presLayoutVars/>
      </dgm:prSet>
      <dgm:spPr/>
    </dgm:pt>
    <dgm:pt modelId="{574D0176-BC84-4DBD-9D14-A45C38ECCB96}" type="pres">
      <dgm:prSet presAssocID="{B506671A-94FB-44A6-8CE7-AC92E1E52437}" presName="nodeText" presStyleLbl="bgAccFollowNode1" presStyleIdx="1" presStyleCnt="3">
        <dgm:presLayoutVars>
          <dgm:bulletEnabled val="1"/>
        </dgm:presLayoutVars>
      </dgm:prSet>
      <dgm:spPr/>
    </dgm:pt>
    <dgm:pt modelId="{75562E9C-D3EC-4816-A4A2-B4E5603DA7BC}" type="pres">
      <dgm:prSet presAssocID="{E0B50081-B9A4-4336-BABF-FF2AFE0FAF9F}" presName="sibTrans" presStyleCnt="0"/>
      <dgm:spPr/>
    </dgm:pt>
    <dgm:pt modelId="{DA3C5661-8A0F-465D-966C-98BB6B07BE4A}" type="pres">
      <dgm:prSet presAssocID="{2BCA812F-D611-45CE-851B-B277DBA7B24F}" presName="compositeNode" presStyleCnt="0">
        <dgm:presLayoutVars>
          <dgm:bulletEnabled val="1"/>
        </dgm:presLayoutVars>
      </dgm:prSet>
      <dgm:spPr/>
    </dgm:pt>
    <dgm:pt modelId="{18048646-450E-4624-B8AE-A57F9F0539A1}" type="pres">
      <dgm:prSet presAssocID="{2BCA812F-D611-45CE-851B-B277DBA7B24F}" presName="bgRect" presStyleLbl="bgAccFollowNode1" presStyleIdx="2" presStyleCnt="3"/>
      <dgm:spPr/>
    </dgm:pt>
    <dgm:pt modelId="{D6779C46-8740-4117-837F-EC4EF5AF1B5F}" type="pres">
      <dgm:prSet presAssocID="{58EAEAD2-E5EB-4BE1-9B36-FA381AAC4832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1DCC1F24-3749-4A19-8430-065E7B7B9AA5}" type="pres">
      <dgm:prSet presAssocID="{2BCA812F-D611-45CE-851B-B277DBA7B24F}" presName="bottomLine" presStyleLbl="alignNode1" presStyleIdx="5" presStyleCnt="6">
        <dgm:presLayoutVars/>
      </dgm:prSet>
      <dgm:spPr/>
    </dgm:pt>
    <dgm:pt modelId="{B18C65F9-3454-49C4-8E4E-82F3E0FADEFA}" type="pres">
      <dgm:prSet presAssocID="{2BCA812F-D611-45CE-851B-B277DBA7B24F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6664F404-00F4-4C05-A52C-852300A70658}" type="presOf" srcId="{07E26D4D-EABF-4FCB-B83B-1F82551DDA87}" destId="{11F1C61A-5DE6-472C-B520-BC7FC68794EA}" srcOrd="1" destOrd="0" presId="urn:microsoft.com/office/officeart/2016/7/layout/BasicLinearProcessNumbered"/>
    <dgm:cxn modelId="{B4012906-A19A-4632-ACA5-5545FD5D3B9E}" type="presOf" srcId="{2BCA812F-D611-45CE-851B-B277DBA7B24F}" destId="{18048646-450E-4624-B8AE-A57F9F0539A1}" srcOrd="0" destOrd="0" presId="urn:microsoft.com/office/officeart/2016/7/layout/BasicLinearProcessNumbered"/>
    <dgm:cxn modelId="{4C773F0C-A63E-4E5D-8DCE-D59437F19D91}" type="presOf" srcId="{07E26D4D-EABF-4FCB-B83B-1F82551DDA87}" destId="{A1FE9734-7A90-4B89-BD81-A5EBA4B2AEF2}" srcOrd="0" destOrd="0" presId="urn:microsoft.com/office/officeart/2016/7/layout/BasicLinearProcessNumbered"/>
    <dgm:cxn modelId="{0175BC18-BA98-4B6F-90B6-35FAA4658F7E}" type="presOf" srcId="{E0B50081-B9A4-4336-BABF-FF2AFE0FAF9F}" destId="{81C3A6C6-6CED-426A-B789-6D79EE1E2A34}" srcOrd="0" destOrd="0" presId="urn:microsoft.com/office/officeart/2016/7/layout/BasicLinearProcessNumbered"/>
    <dgm:cxn modelId="{88B8C222-CE00-4F59-9E94-5EDCF92CA301}" type="presOf" srcId="{9E717101-D3AE-4D47-A5CD-17E2DBF05B3A}" destId="{06F195C4-0676-4000-B509-10A3BFA7E9E6}" srcOrd="0" destOrd="0" presId="urn:microsoft.com/office/officeart/2016/7/layout/BasicLinearProcessNumbered"/>
    <dgm:cxn modelId="{6E1A1D3D-6E42-407E-958C-9D132939016D}" type="presOf" srcId="{6FB1EF6E-F01B-41D4-9F8D-C46E889FAB56}" destId="{B36B872A-9A73-4498-B19E-CC6A9304CB86}" srcOrd="0" destOrd="0" presId="urn:microsoft.com/office/officeart/2016/7/layout/BasicLinearProcessNumbered"/>
    <dgm:cxn modelId="{070B4A63-D42E-46EC-B74A-C396853E09C3}" type="presOf" srcId="{B506671A-94FB-44A6-8CE7-AC92E1E52437}" destId="{BB817645-12F7-4614-BAD0-61153C3BE29F}" srcOrd="0" destOrd="0" presId="urn:microsoft.com/office/officeart/2016/7/layout/BasicLinearProcessNumbered"/>
    <dgm:cxn modelId="{51D96D43-2EB4-47B1-915E-4A7853AF24AD}" type="presOf" srcId="{2BCA812F-D611-45CE-851B-B277DBA7B24F}" destId="{B18C65F9-3454-49C4-8E4E-82F3E0FADEFA}" srcOrd="1" destOrd="0" presId="urn:microsoft.com/office/officeart/2016/7/layout/BasicLinearProcessNumbered"/>
    <dgm:cxn modelId="{89B43A78-AD8B-4F89-AA19-A29794630637}" srcId="{6FB1EF6E-F01B-41D4-9F8D-C46E889FAB56}" destId="{2BCA812F-D611-45CE-851B-B277DBA7B24F}" srcOrd="2" destOrd="0" parTransId="{8A598990-6105-45F7-B30D-A2A5739E1CAB}" sibTransId="{58EAEAD2-E5EB-4BE1-9B36-FA381AAC4832}"/>
    <dgm:cxn modelId="{F41ADE98-69E8-4DF4-A2D5-23A54B1512A9}" srcId="{6FB1EF6E-F01B-41D4-9F8D-C46E889FAB56}" destId="{07E26D4D-EABF-4FCB-B83B-1F82551DDA87}" srcOrd="0" destOrd="0" parTransId="{779C9652-739B-4DFF-A0D5-FC6E690950A6}" sibTransId="{9E717101-D3AE-4D47-A5CD-17E2DBF05B3A}"/>
    <dgm:cxn modelId="{E5FB94A6-731E-4C4F-9A64-DDF82BAF23DB}" srcId="{6FB1EF6E-F01B-41D4-9F8D-C46E889FAB56}" destId="{B506671A-94FB-44A6-8CE7-AC92E1E52437}" srcOrd="1" destOrd="0" parTransId="{F3034A6A-376D-445B-B5AD-A70EAD8842A4}" sibTransId="{E0B50081-B9A4-4336-BABF-FF2AFE0FAF9F}"/>
    <dgm:cxn modelId="{74D5A8BB-D027-483D-B566-BF66305D1581}" type="presOf" srcId="{B506671A-94FB-44A6-8CE7-AC92E1E52437}" destId="{574D0176-BC84-4DBD-9D14-A45C38ECCB96}" srcOrd="1" destOrd="0" presId="urn:microsoft.com/office/officeart/2016/7/layout/BasicLinearProcessNumbered"/>
    <dgm:cxn modelId="{F0C05DF5-8403-4F5B-A58E-2D91D3E17E17}" type="presOf" srcId="{58EAEAD2-E5EB-4BE1-9B36-FA381AAC4832}" destId="{D6779C46-8740-4117-837F-EC4EF5AF1B5F}" srcOrd="0" destOrd="0" presId="urn:microsoft.com/office/officeart/2016/7/layout/BasicLinearProcessNumbered"/>
    <dgm:cxn modelId="{341A4DAB-43EA-4052-85AA-D5CC94A01469}" type="presParOf" srcId="{B36B872A-9A73-4498-B19E-CC6A9304CB86}" destId="{82E39EEB-AFE5-4076-97EE-6C1D41D94D3E}" srcOrd="0" destOrd="0" presId="urn:microsoft.com/office/officeart/2016/7/layout/BasicLinearProcessNumbered"/>
    <dgm:cxn modelId="{8D35940B-4E84-455F-8E55-A4D7AFC0315C}" type="presParOf" srcId="{82E39EEB-AFE5-4076-97EE-6C1D41D94D3E}" destId="{A1FE9734-7A90-4B89-BD81-A5EBA4B2AEF2}" srcOrd="0" destOrd="0" presId="urn:microsoft.com/office/officeart/2016/7/layout/BasicLinearProcessNumbered"/>
    <dgm:cxn modelId="{62B9CE2D-BB39-404D-99ED-66BDBD914936}" type="presParOf" srcId="{82E39EEB-AFE5-4076-97EE-6C1D41D94D3E}" destId="{06F195C4-0676-4000-B509-10A3BFA7E9E6}" srcOrd="1" destOrd="0" presId="urn:microsoft.com/office/officeart/2016/7/layout/BasicLinearProcessNumbered"/>
    <dgm:cxn modelId="{196D56E8-5754-4668-919F-718738FA5F23}" type="presParOf" srcId="{82E39EEB-AFE5-4076-97EE-6C1D41D94D3E}" destId="{CE9284F2-E743-4DC4-89C0-A535E636B27D}" srcOrd="2" destOrd="0" presId="urn:microsoft.com/office/officeart/2016/7/layout/BasicLinearProcessNumbered"/>
    <dgm:cxn modelId="{ED7BF9D5-01B1-4707-A533-B295C47D93EC}" type="presParOf" srcId="{82E39EEB-AFE5-4076-97EE-6C1D41D94D3E}" destId="{11F1C61A-5DE6-472C-B520-BC7FC68794EA}" srcOrd="3" destOrd="0" presId="urn:microsoft.com/office/officeart/2016/7/layout/BasicLinearProcessNumbered"/>
    <dgm:cxn modelId="{83FEE2A3-3D1B-49CB-B1DC-61EC8E945F68}" type="presParOf" srcId="{B36B872A-9A73-4498-B19E-CC6A9304CB86}" destId="{72FEE697-73F7-4A77-AF1A-60BB9D6DD4A7}" srcOrd="1" destOrd="0" presId="urn:microsoft.com/office/officeart/2016/7/layout/BasicLinearProcessNumbered"/>
    <dgm:cxn modelId="{6654AF19-9DD5-4477-9D33-6446AFA335E6}" type="presParOf" srcId="{B36B872A-9A73-4498-B19E-CC6A9304CB86}" destId="{A7C9E78B-DCBB-4D2F-B1B6-0865691B7978}" srcOrd="2" destOrd="0" presId="urn:microsoft.com/office/officeart/2016/7/layout/BasicLinearProcessNumbered"/>
    <dgm:cxn modelId="{F3B44A78-CE72-4FF3-AC36-42FEDA8D2F51}" type="presParOf" srcId="{A7C9E78B-DCBB-4D2F-B1B6-0865691B7978}" destId="{BB817645-12F7-4614-BAD0-61153C3BE29F}" srcOrd="0" destOrd="0" presId="urn:microsoft.com/office/officeart/2016/7/layout/BasicLinearProcessNumbered"/>
    <dgm:cxn modelId="{D4D839C7-9650-4AE8-842F-3153ADB23CBB}" type="presParOf" srcId="{A7C9E78B-DCBB-4D2F-B1B6-0865691B7978}" destId="{81C3A6C6-6CED-426A-B789-6D79EE1E2A34}" srcOrd="1" destOrd="0" presId="urn:microsoft.com/office/officeart/2016/7/layout/BasicLinearProcessNumbered"/>
    <dgm:cxn modelId="{6D04B40F-63D9-4EE8-88A3-EA4D2388072F}" type="presParOf" srcId="{A7C9E78B-DCBB-4D2F-B1B6-0865691B7978}" destId="{F4896383-E38C-400B-AE4C-CDF09CF09739}" srcOrd="2" destOrd="0" presId="urn:microsoft.com/office/officeart/2016/7/layout/BasicLinearProcessNumbered"/>
    <dgm:cxn modelId="{7CF298A2-1AB2-480A-AF14-58DBC8E2500E}" type="presParOf" srcId="{A7C9E78B-DCBB-4D2F-B1B6-0865691B7978}" destId="{574D0176-BC84-4DBD-9D14-A45C38ECCB96}" srcOrd="3" destOrd="0" presId="urn:microsoft.com/office/officeart/2016/7/layout/BasicLinearProcessNumbered"/>
    <dgm:cxn modelId="{00799C25-1D8D-4F3E-80B2-F4B8A290128F}" type="presParOf" srcId="{B36B872A-9A73-4498-B19E-CC6A9304CB86}" destId="{75562E9C-D3EC-4816-A4A2-B4E5603DA7BC}" srcOrd="3" destOrd="0" presId="urn:microsoft.com/office/officeart/2016/7/layout/BasicLinearProcessNumbered"/>
    <dgm:cxn modelId="{D4547040-4295-43C4-B03F-0A3D6D22F6C9}" type="presParOf" srcId="{B36B872A-9A73-4498-B19E-CC6A9304CB86}" destId="{DA3C5661-8A0F-465D-966C-98BB6B07BE4A}" srcOrd="4" destOrd="0" presId="urn:microsoft.com/office/officeart/2016/7/layout/BasicLinearProcessNumbered"/>
    <dgm:cxn modelId="{D6A4B801-DF56-4BF4-B326-201CCB31EDF4}" type="presParOf" srcId="{DA3C5661-8A0F-465D-966C-98BB6B07BE4A}" destId="{18048646-450E-4624-B8AE-A57F9F0539A1}" srcOrd="0" destOrd="0" presId="urn:microsoft.com/office/officeart/2016/7/layout/BasicLinearProcessNumbered"/>
    <dgm:cxn modelId="{0A9D2C66-6AD6-400C-8B41-FF4CA3E57B63}" type="presParOf" srcId="{DA3C5661-8A0F-465D-966C-98BB6B07BE4A}" destId="{D6779C46-8740-4117-837F-EC4EF5AF1B5F}" srcOrd="1" destOrd="0" presId="urn:microsoft.com/office/officeart/2016/7/layout/BasicLinearProcessNumbered"/>
    <dgm:cxn modelId="{53876C27-FF62-407B-97F3-3661CA626761}" type="presParOf" srcId="{DA3C5661-8A0F-465D-966C-98BB6B07BE4A}" destId="{1DCC1F24-3749-4A19-8430-065E7B7B9AA5}" srcOrd="2" destOrd="0" presId="urn:microsoft.com/office/officeart/2016/7/layout/BasicLinearProcessNumbered"/>
    <dgm:cxn modelId="{5143065F-576E-40CC-B312-DDDCCD5BBC3E}" type="presParOf" srcId="{DA3C5661-8A0F-465D-966C-98BB6B07BE4A}" destId="{B18C65F9-3454-49C4-8E4E-82F3E0FADEFA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FE9734-7A90-4B89-BD81-A5EBA4B2AEF2}">
      <dsp:nvSpPr>
        <dsp:cNvPr id="0" name=""/>
        <dsp:cNvSpPr/>
      </dsp:nvSpPr>
      <dsp:spPr>
        <a:xfrm>
          <a:off x="0" y="352028"/>
          <a:ext cx="2464593" cy="3450431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030A0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Go through the student’s work and make any corrections to their speech punctuation.</a:t>
          </a:r>
          <a:endParaRPr lang="en-US" sz="1900" kern="1200" dirty="0"/>
        </a:p>
      </dsp:txBody>
      <dsp:txXfrm>
        <a:off x="0" y="1663192"/>
        <a:ext cx="2464593" cy="2070258"/>
      </dsp:txXfrm>
    </dsp:sp>
    <dsp:sp modelId="{06F195C4-0676-4000-B509-10A3BFA7E9E6}">
      <dsp:nvSpPr>
        <dsp:cNvPr id="0" name=""/>
        <dsp:cNvSpPr/>
      </dsp:nvSpPr>
      <dsp:spPr>
        <a:xfrm>
          <a:off x="714732" y="697071"/>
          <a:ext cx="1035129" cy="103512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1</a:t>
          </a:r>
        </a:p>
      </dsp:txBody>
      <dsp:txXfrm>
        <a:off x="866323" y="848662"/>
        <a:ext cx="731947" cy="731947"/>
      </dsp:txXfrm>
    </dsp:sp>
    <dsp:sp modelId="{CE9284F2-E743-4DC4-89C0-A535E636B27D}">
      <dsp:nvSpPr>
        <dsp:cNvPr id="0" name=""/>
        <dsp:cNvSpPr/>
      </dsp:nvSpPr>
      <dsp:spPr>
        <a:xfrm>
          <a:off x="0" y="3802387"/>
          <a:ext cx="2464593" cy="72"/>
        </a:xfrm>
        <a:prstGeom prst="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accent2">
              <a:hueOff val="-291073"/>
              <a:satOff val="-16786"/>
              <a:lumOff val="172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817645-12F7-4614-BAD0-61153C3BE29F}">
      <dsp:nvSpPr>
        <dsp:cNvPr id="0" name=""/>
        <dsp:cNvSpPr/>
      </dsp:nvSpPr>
      <dsp:spPr>
        <a:xfrm>
          <a:off x="2711053" y="352028"/>
          <a:ext cx="2464593" cy="3450431"/>
        </a:xfrm>
        <a:prstGeom prst="rect">
          <a:avLst/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38100" cap="flat" cmpd="sng" algn="ctr">
          <a:solidFill>
            <a:srgbClr val="7030A0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Go through the student’s work and make any improvements to their vocabulary.</a:t>
          </a:r>
          <a:endParaRPr lang="en-US" sz="1900" kern="1200"/>
        </a:p>
      </dsp:txBody>
      <dsp:txXfrm>
        <a:off x="2711053" y="1663192"/>
        <a:ext cx="2464593" cy="2070258"/>
      </dsp:txXfrm>
    </dsp:sp>
    <dsp:sp modelId="{81C3A6C6-6CED-426A-B789-6D79EE1E2A34}">
      <dsp:nvSpPr>
        <dsp:cNvPr id="0" name=""/>
        <dsp:cNvSpPr/>
      </dsp:nvSpPr>
      <dsp:spPr>
        <a:xfrm>
          <a:off x="3425785" y="697071"/>
          <a:ext cx="1035129" cy="1035129"/>
        </a:xfrm>
        <a:prstGeom prst="ellipse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accent2">
              <a:hueOff val="-582145"/>
              <a:satOff val="-33571"/>
              <a:lumOff val="34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77376" y="848662"/>
        <a:ext cx="731947" cy="731947"/>
      </dsp:txXfrm>
    </dsp:sp>
    <dsp:sp modelId="{F4896383-E38C-400B-AE4C-CDF09CF09739}">
      <dsp:nvSpPr>
        <dsp:cNvPr id="0" name=""/>
        <dsp:cNvSpPr/>
      </dsp:nvSpPr>
      <dsp:spPr>
        <a:xfrm>
          <a:off x="2711053" y="3802387"/>
          <a:ext cx="2464593" cy="72"/>
        </a:xfrm>
        <a:prstGeom prst="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accent2">
              <a:hueOff val="-873218"/>
              <a:satOff val="-50357"/>
              <a:lumOff val="517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048646-450E-4624-B8AE-A57F9F0539A1}">
      <dsp:nvSpPr>
        <dsp:cNvPr id="0" name=""/>
        <dsp:cNvSpPr/>
      </dsp:nvSpPr>
      <dsp:spPr>
        <a:xfrm>
          <a:off x="5422106" y="352028"/>
          <a:ext cx="2464593" cy="3450431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38100" cap="flat" cmpd="sng" algn="ctr">
          <a:solidFill>
            <a:srgbClr val="7030A0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149" tIns="330200" rIns="192149" bIns="33020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Have they used all three ways of including a speaker? If not, make changes.</a:t>
          </a:r>
          <a:endParaRPr lang="en-US" sz="1900" kern="1200" dirty="0"/>
        </a:p>
      </dsp:txBody>
      <dsp:txXfrm>
        <a:off x="5422106" y="1663192"/>
        <a:ext cx="2464593" cy="2070258"/>
      </dsp:txXfrm>
    </dsp:sp>
    <dsp:sp modelId="{D6779C46-8740-4117-837F-EC4EF5AF1B5F}">
      <dsp:nvSpPr>
        <dsp:cNvPr id="0" name=""/>
        <dsp:cNvSpPr/>
      </dsp:nvSpPr>
      <dsp:spPr>
        <a:xfrm>
          <a:off x="6136838" y="697071"/>
          <a:ext cx="1035129" cy="1035129"/>
        </a:xfrm>
        <a:prstGeom prst="ellipse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accent2">
              <a:hueOff val="-1164290"/>
              <a:satOff val="-67142"/>
              <a:lumOff val="690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703" tIns="12700" rIns="80703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88429" y="848662"/>
        <a:ext cx="731947" cy="731947"/>
      </dsp:txXfrm>
    </dsp:sp>
    <dsp:sp modelId="{1DCC1F24-3749-4A19-8430-065E7B7B9AA5}">
      <dsp:nvSpPr>
        <dsp:cNvPr id="0" name=""/>
        <dsp:cNvSpPr/>
      </dsp:nvSpPr>
      <dsp:spPr>
        <a:xfrm>
          <a:off x="5422106" y="3802387"/>
          <a:ext cx="2464593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D8F016-61B0-4FAD-9E51-D0287DC7DE97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156C3A-F0B2-4115-96F7-8ACD7931EF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45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69BC5D-5894-430E-B13D-1FAC25A24EF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38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74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722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94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10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02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44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910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914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68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17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6232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616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20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B9795-92DC-40DC-A1CA-9A4B349D7824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4DE5-C571-48E8-A5BC-B369434E2F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94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8675" y="2292097"/>
            <a:ext cx="4300538" cy="2219691"/>
          </a:xfrm>
        </p:spPr>
        <p:txBody>
          <a:bodyPr anchor="ctr">
            <a:normAutofit/>
          </a:bodyPr>
          <a:lstStyle>
            <a:lvl1pPr algn="l">
              <a:defRPr sz="3700" cap="all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511788"/>
            <a:ext cx="4300538" cy="95556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500"/>
            </a:lvl1pPr>
            <a:lvl2pPr marL="389626" indent="0" algn="ctr">
              <a:buNone/>
              <a:defRPr sz="1700"/>
            </a:lvl2pPr>
            <a:lvl3pPr marL="779252" indent="0" algn="ctr">
              <a:buNone/>
              <a:defRPr sz="1500"/>
            </a:lvl3pPr>
            <a:lvl4pPr marL="1168878" indent="0" algn="ctr">
              <a:buNone/>
              <a:defRPr sz="1400"/>
            </a:lvl4pPr>
            <a:lvl5pPr marL="1558503" indent="0" algn="ctr">
              <a:buNone/>
              <a:defRPr sz="1400"/>
            </a:lvl5pPr>
            <a:lvl6pPr marL="1948129" indent="0" algn="ctr">
              <a:buNone/>
              <a:defRPr sz="1400"/>
            </a:lvl6pPr>
            <a:lvl7pPr marL="2337755" indent="0" algn="ctr">
              <a:buNone/>
              <a:defRPr sz="1400"/>
            </a:lvl7pPr>
            <a:lvl8pPr marL="2727381" indent="0" algn="ctr">
              <a:buNone/>
              <a:defRPr sz="1400"/>
            </a:lvl8pPr>
            <a:lvl9pPr marL="3117007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235798" y="1310657"/>
            <a:ext cx="3908202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857177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61710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52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8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6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44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9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46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77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hyperlink" Target="http://www.exampaperspractice.co.uk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C8A16A-1A7C-4724-9EEB-0889B4421768}" type="datetimeFigureOut">
              <a:rPr lang="en-US" smtClean="0"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0BFA1-1177-46B2-95E3-E0F42026C95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2BD00E83-1D0D-AC62-4A91-C6BDF3AAAA1F}"/>
              </a:ext>
            </a:extLst>
          </p:cNvPr>
          <p:cNvSpPr txBox="1">
            <a:spLocks/>
          </p:cNvSpPr>
          <p:nvPr userDrawn="1"/>
        </p:nvSpPr>
        <p:spPr>
          <a:xfrm>
            <a:off x="0" y="659529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58EDC6-5DAF-BF17-6852-D15782AB75F1}"/>
              </a:ext>
            </a:extLst>
          </p:cNvPr>
          <p:cNvSpPr txBox="1"/>
          <p:nvPr userDrawn="1"/>
        </p:nvSpPr>
        <p:spPr>
          <a:xfrm>
            <a:off x="611505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146C2DB-F466-9BDD-5DDC-90AC30E32F84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2154235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BB8747A-FB5D-DE15-1442-AD6307E3A80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44" y="136524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36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B9795-92DC-40DC-A1CA-9A4B349D7824}" type="datetimeFigureOut">
              <a:rPr lang="en-US" smtClean="0"/>
              <a:pPr/>
              <a:t>8/12/2025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54DE5-C571-48E8-A5BC-B369434E2F4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D51AF72-D8C6-754B-079D-AD92267B3208}"/>
              </a:ext>
            </a:extLst>
          </p:cNvPr>
          <p:cNvSpPr txBox="1">
            <a:spLocks/>
          </p:cNvSpPr>
          <p:nvPr userDrawn="1"/>
        </p:nvSpPr>
        <p:spPr>
          <a:xfrm>
            <a:off x="0" y="6595291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E94080-EFB3-1A95-5C62-0A564EFCE2B0}"/>
              </a:ext>
            </a:extLst>
          </p:cNvPr>
          <p:cNvSpPr txBox="1"/>
          <p:nvPr userDrawn="1"/>
        </p:nvSpPr>
        <p:spPr>
          <a:xfrm>
            <a:off x="6115050" y="6627168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tx1"/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tx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A0276F7-47A5-253C-A3A6-ABCD87805322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131" y="2154235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669B4D-AAF3-B39C-D1E9-3F049E7E1B24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8644" y="136524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594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605F8-71FE-427E-9302-B82F17C7A7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2945" y="300730"/>
            <a:ext cx="8429170" cy="732941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sz="3600" b="1" u="sng" dirty="0"/>
              <a:t>Writing Speech Punctuation</a:t>
            </a:r>
            <a:endParaRPr lang="en-US" sz="3600" b="1" u="sn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B81A9E-50BE-4964-AE12-B48F11184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945" y="1207063"/>
            <a:ext cx="5861538" cy="2384275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dirty="0"/>
              <a:t>“What is your mission?” asked the scientist to the robot.</a:t>
            </a:r>
          </a:p>
          <a:p>
            <a:r>
              <a:rPr lang="en-GB" dirty="0"/>
              <a:t>“I have been created to assist humans in any way I can,” replied the robot.</a:t>
            </a:r>
          </a:p>
          <a:p>
            <a:r>
              <a:rPr lang="en-GB" dirty="0"/>
              <a:t>“Excellent,” responded the scientist, “You are ready.”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A4F7DF-A323-4D58-8C2B-6FE5833AF03F}"/>
              </a:ext>
            </a:extLst>
          </p:cNvPr>
          <p:cNvSpPr txBox="1"/>
          <p:nvPr/>
        </p:nvSpPr>
        <p:spPr>
          <a:xfrm>
            <a:off x="322945" y="3764730"/>
            <a:ext cx="5861538" cy="255454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2000" b="1" dirty="0"/>
              <a:t>Look at the conversation above.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FF0000"/>
                </a:solidFill>
              </a:rPr>
              <a:t>How do you use “speech marks”?</a:t>
            </a:r>
          </a:p>
          <a:p>
            <a:endParaRPr lang="en-GB" sz="2000" dirty="0"/>
          </a:p>
          <a:p>
            <a:r>
              <a:rPr lang="en-GB" sz="2000" dirty="0">
                <a:solidFill>
                  <a:schemeClr val="accent4">
                    <a:lumMod val="75000"/>
                  </a:schemeClr>
                </a:solidFill>
              </a:rPr>
              <a:t>Which three places can you put a speaker in a line of speech?</a:t>
            </a:r>
          </a:p>
          <a:p>
            <a:endParaRPr lang="en-GB" sz="2000" dirty="0"/>
          </a:p>
          <a:p>
            <a:r>
              <a:rPr lang="en-GB" sz="2000" dirty="0">
                <a:solidFill>
                  <a:srgbClr val="00B050"/>
                </a:solidFill>
              </a:rPr>
              <a:t>How do you use punctuation when writing speech?</a:t>
            </a:r>
            <a:endParaRPr lang="en-US" sz="2000" dirty="0">
              <a:solidFill>
                <a:srgbClr val="00B05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E2AA12-920E-4BA2-99AB-A5815C81B2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0493" y="923732"/>
            <a:ext cx="3222925" cy="460932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874807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4C86C-C175-4C29-BF8F-819A7FDBE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751" y="365126"/>
            <a:ext cx="7890527" cy="745218"/>
          </a:xfrm>
          <a:solidFill>
            <a:schemeClr val="tx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sz="4000" dirty="0">
                <a:solidFill>
                  <a:schemeClr val="bg1"/>
                </a:solidFill>
              </a:rPr>
              <a:t>Peer assessment: 3 steps to success</a:t>
            </a:r>
            <a:endParaRPr lang="en-US" sz="4000" dirty="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587966"/>
              </p:ext>
            </p:extLst>
          </p:nvPr>
        </p:nvGraphicFramePr>
        <p:xfrm>
          <a:off x="624751" y="1555944"/>
          <a:ext cx="7886700" cy="4154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492151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dirty="0"/>
              <a:t>Plenary: One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21294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dirty="0"/>
              <a:t>Write down one word that describes what you have learnt about this lesson. </a:t>
            </a:r>
          </a:p>
          <a:p>
            <a:endParaRPr lang="en-GB" dirty="0"/>
          </a:p>
          <a:p>
            <a:r>
              <a:rPr lang="en-GB" dirty="0"/>
              <a:t>Be prepared to share your ideas.</a:t>
            </a:r>
          </a:p>
        </p:txBody>
      </p:sp>
      <p:sp>
        <p:nvSpPr>
          <p:cNvPr id="4" name="Subtitle 6"/>
          <p:cNvSpPr txBox="1">
            <a:spLocks/>
          </p:cNvSpPr>
          <p:nvPr/>
        </p:nvSpPr>
        <p:spPr>
          <a:xfrm>
            <a:off x="457200" y="4229854"/>
            <a:ext cx="8229600" cy="196967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earning outcomes: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To describe the rules of writing speech</a:t>
            </a:r>
          </a:p>
          <a:p>
            <a:r>
              <a:rPr lang="en-GB" sz="2000" dirty="0">
                <a:solidFill>
                  <a:schemeClr val="accent6">
                    <a:lumMod val="75000"/>
                  </a:schemeClr>
                </a:solidFill>
              </a:rPr>
              <a:t>To explain how we can improve our vocabulary when writing speech</a:t>
            </a:r>
          </a:p>
          <a:p>
            <a:r>
              <a:rPr lang="en-GB" sz="2000" dirty="0">
                <a:solidFill>
                  <a:srgbClr val="00B050"/>
                </a:solidFill>
              </a:rPr>
              <a:t>To evaluate the effectiveness of our own speech writing in our stories</a:t>
            </a:r>
            <a:endParaRPr lang="en-US" sz="2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128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6317E-29EA-465A-8BFF-30775D03A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7600" y="417443"/>
            <a:ext cx="8008799" cy="679960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/>
          </a:bodyPr>
          <a:lstStyle/>
          <a:p>
            <a:pPr algn="ctr"/>
            <a:r>
              <a:rPr lang="en-GB" sz="3600" dirty="0"/>
              <a:t>Learning outcomes</a:t>
            </a:r>
            <a:endParaRPr lang="en-US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567600" y="1252871"/>
            <a:ext cx="8008799" cy="4550770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t">
            <a:normAutofit fontScale="92500"/>
          </a:bodyPr>
          <a:lstStyle/>
          <a:p>
            <a:r>
              <a:rPr lang="en-GB" sz="4400" dirty="0">
                <a:solidFill>
                  <a:srgbClr val="FF0000"/>
                </a:solidFill>
              </a:rPr>
              <a:t>To describe the rules of writing speech</a:t>
            </a:r>
          </a:p>
          <a:p>
            <a:r>
              <a:rPr lang="en-GB" sz="4400" dirty="0">
                <a:solidFill>
                  <a:schemeClr val="accent4">
                    <a:lumMod val="75000"/>
                  </a:schemeClr>
                </a:solidFill>
              </a:rPr>
              <a:t>To explain how we can improve our vocabulary when writing speech</a:t>
            </a:r>
          </a:p>
          <a:p>
            <a:r>
              <a:rPr lang="en-GB" sz="4400" dirty="0">
                <a:solidFill>
                  <a:srgbClr val="00B050"/>
                </a:solidFill>
              </a:rPr>
              <a:t>To evaluate the effectiveness of our own speech writing in our stories</a:t>
            </a:r>
            <a:endParaRPr lang="en-US" sz="4400" dirty="0">
              <a:solidFill>
                <a:srgbClr val="00B05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B4C6DF4-5296-4CC4-BECB-80C67304D6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4740" y="417443"/>
            <a:ext cx="1378247" cy="197112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948452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340" y="569844"/>
            <a:ext cx="4147930" cy="5141844"/>
          </a:xfr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000" dirty="0">
                <a:solidFill>
                  <a:srgbClr val="000000"/>
                </a:solidFill>
              </a:rPr>
              <a:t>Some of the general rules of writing speech: </a:t>
            </a:r>
            <a:endParaRPr lang="en-US" sz="2000" dirty="0">
              <a:solidFill>
                <a:srgbClr val="000000"/>
              </a:solidFill>
            </a:endParaRPr>
          </a:p>
          <a:p>
            <a:pPr algn="just"/>
            <a:endParaRPr lang="en-US" sz="2000" dirty="0">
              <a:solidFill>
                <a:srgbClr val="000000"/>
              </a:solidFill>
            </a:endParaRP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Everything said is surrounded with 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</a:rPr>
              <a:t>“</a:t>
            </a:r>
            <a:r>
              <a:rPr lang="en-US" sz="2000" b="1" dirty="0">
                <a:solidFill>
                  <a:srgbClr val="000000"/>
                </a:solidFill>
                <a:highlight>
                  <a:srgbClr val="FFFF00"/>
                </a:highlight>
              </a:rPr>
              <a:t>speech marks</a:t>
            </a:r>
            <a:r>
              <a:rPr lang="en-US" sz="2000" dirty="0">
                <a:solidFill>
                  <a:srgbClr val="000000"/>
                </a:solidFill>
                <a:highlight>
                  <a:srgbClr val="FFFF00"/>
                </a:highlight>
              </a:rPr>
              <a:t>.”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  <a:highlight>
                  <a:srgbClr val="00FF00"/>
                </a:highlight>
              </a:rPr>
              <a:t>The first word spoken by someone </a:t>
            </a:r>
            <a:r>
              <a:rPr lang="en-US" sz="2000" dirty="0">
                <a:solidFill>
                  <a:srgbClr val="000000"/>
                </a:solidFill>
              </a:rPr>
              <a:t>begins with a </a:t>
            </a:r>
            <a:r>
              <a:rPr lang="en-US" sz="2000" b="1" dirty="0">
                <a:solidFill>
                  <a:srgbClr val="000000"/>
                </a:solidFill>
              </a:rPr>
              <a:t>capital letter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  <a:highlight>
                  <a:srgbClr val="00FFFF"/>
                </a:highlight>
              </a:rPr>
              <a:t>The last word spoken has a </a:t>
            </a:r>
            <a:r>
              <a:rPr lang="en-US" sz="2000" b="1" dirty="0">
                <a:solidFill>
                  <a:srgbClr val="000000"/>
                </a:solidFill>
                <a:highlight>
                  <a:srgbClr val="00FFFF"/>
                </a:highlight>
              </a:rPr>
              <a:t>full stop </a:t>
            </a:r>
            <a:r>
              <a:rPr lang="en-US" sz="2000" dirty="0">
                <a:solidFill>
                  <a:srgbClr val="000000"/>
                </a:solidFill>
              </a:rPr>
              <a:t>attached to its end if it’s the end of the sentence.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You must start a </a:t>
            </a:r>
            <a:r>
              <a:rPr lang="en-US" sz="2000" b="1" dirty="0">
                <a:solidFill>
                  <a:srgbClr val="000000"/>
                </a:solidFill>
              </a:rPr>
              <a:t>new line </a:t>
            </a:r>
            <a:r>
              <a:rPr lang="en-US" sz="2000" dirty="0">
                <a:solidFill>
                  <a:srgbClr val="000000"/>
                </a:solidFill>
              </a:rPr>
              <a:t>for a </a:t>
            </a:r>
            <a:r>
              <a:rPr lang="en-US" sz="2000" b="1" dirty="0">
                <a:solidFill>
                  <a:srgbClr val="000000"/>
                </a:solidFill>
              </a:rPr>
              <a:t>new speaker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en-GB" sz="2000" dirty="0">
                <a:solidFill>
                  <a:srgbClr val="000000"/>
                </a:solidFill>
              </a:rPr>
              <a:t>You</a:t>
            </a:r>
            <a:r>
              <a:rPr lang="en-US" sz="2000" dirty="0">
                <a:solidFill>
                  <a:srgbClr val="000000"/>
                </a:solidFill>
              </a:rPr>
              <a:t> must use </a:t>
            </a:r>
            <a:r>
              <a:rPr lang="en-US" sz="2000" dirty="0">
                <a:solidFill>
                  <a:srgbClr val="000000"/>
                </a:solidFill>
                <a:highlight>
                  <a:srgbClr val="C0C0C0"/>
                </a:highlight>
              </a:rPr>
              <a:t>commas to split up parts of speech.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F248CE0-721A-4CBB-B2AA-ECBA5453546F}"/>
              </a:ext>
            </a:extLst>
          </p:cNvPr>
          <p:cNvSpPr txBox="1"/>
          <p:nvPr/>
        </p:nvSpPr>
        <p:spPr>
          <a:xfrm>
            <a:off x="4797286" y="569843"/>
            <a:ext cx="4134679" cy="5016758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/>
              <a:t>Here’s an example:</a:t>
            </a:r>
          </a:p>
          <a:p>
            <a:endParaRPr lang="en-GB" sz="2400" dirty="0"/>
          </a:p>
          <a:p>
            <a:r>
              <a:rPr lang="en-GB" sz="2400" dirty="0">
                <a:highlight>
                  <a:srgbClr val="FFFF00"/>
                </a:highlight>
              </a:rPr>
              <a:t>“</a:t>
            </a:r>
            <a:r>
              <a:rPr lang="en-GB" sz="2400" dirty="0">
                <a:highlight>
                  <a:srgbClr val="00FF00"/>
                </a:highlight>
              </a:rPr>
              <a:t>T</a:t>
            </a:r>
            <a:r>
              <a:rPr lang="en-GB" sz="2400" dirty="0"/>
              <a:t>oday is our first day in space</a:t>
            </a:r>
            <a:r>
              <a:rPr lang="en-GB" sz="2400" dirty="0">
                <a:highlight>
                  <a:srgbClr val="C0C0C0"/>
                </a:highlight>
              </a:rPr>
              <a:t>,</a:t>
            </a:r>
            <a:r>
              <a:rPr lang="en-GB" sz="2400" dirty="0">
                <a:highlight>
                  <a:srgbClr val="FFFF00"/>
                </a:highlight>
              </a:rPr>
              <a:t>”</a:t>
            </a:r>
            <a:r>
              <a:rPr lang="en-GB" sz="2400" dirty="0"/>
              <a:t> said the space captain.</a:t>
            </a:r>
          </a:p>
          <a:p>
            <a:r>
              <a:rPr lang="en-GB" sz="2400" dirty="0">
                <a:highlight>
                  <a:srgbClr val="FFFF00"/>
                </a:highlight>
              </a:rPr>
              <a:t>“</a:t>
            </a:r>
            <a:r>
              <a:rPr lang="en-GB" sz="2400" dirty="0">
                <a:highlight>
                  <a:srgbClr val="00FF00"/>
                </a:highlight>
              </a:rPr>
              <a:t>Y</a:t>
            </a:r>
            <a:r>
              <a:rPr lang="en-GB" sz="2400" dirty="0"/>
              <a:t>es, sir</a:t>
            </a:r>
            <a:r>
              <a:rPr lang="en-GB" sz="2400" dirty="0">
                <a:highlight>
                  <a:srgbClr val="C0C0C0"/>
                </a:highlight>
              </a:rPr>
              <a:t>,</a:t>
            </a:r>
            <a:r>
              <a:rPr lang="en-GB" sz="2400" dirty="0"/>
              <a:t>” replied the lieutenant</a:t>
            </a:r>
            <a:r>
              <a:rPr lang="en-GB" sz="2400" dirty="0">
                <a:highlight>
                  <a:srgbClr val="C0C0C0"/>
                </a:highlight>
              </a:rPr>
              <a:t>,</a:t>
            </a:r>
            <a:r>
              <a:rPr lang="en-GB" sz="2400" dirty="0"/>
              <a:t> </a:t>
            </a:r>
            <a:r>
              <a:rPr lang="en-GB" sz="2400" dirty="0">
                <a:highlight>
                  <a:srgbClr val="FFFF00"/>
                </a:highlight>
              </a:rPr>
              <a:t>“</a:t>
            </a:r>
            <a:r>
              <a:rPr lang="en-GB" sz="2400" dirty="0"/>
              <a:t>it is very exciting</a:t>
            </a:r>
            <a:r>
              <a:rPr lang="en-GB" sz="2400" dirty="0">
                <a:highlight>
                  <a:srgbClr val="00FFFF"/>
                </a:highlight>
              </a:rPr>
              <a:t>.</a:t>
            </a:r>
            <a:r>
              <a:rPr lang="en-GB" sz="2400" dirty="0">
                <a:highlight>
                  <a:srgbClr val="FFFF00"/>
                </a:highlight>
              </a:rPr>
              <a:t>”</a:t>
            </a:r>
          </a:p>
          <a:p>
            <a:r>
              <a:rPr lang="en-GB" sz="2400" dirty="0"/>
              <a:t>Turning to the window, the captain sighed: </a:t>
            </a:r>
            <a:r>
              <a:rPr lang="en-GB" sz="2400" dirty="0">
                <a:highlight>
                  <a:srgbClr val="FFFF00"/>
                </a:highlight>
              </a:rPr>
              <a:t>“</a:t>
            </a:r>
            <a:r>
              <a:rPr lang="en-GB" sz="2400" dirty="0">
                <a:highlight>
                  <a:srgbClr val="00FF00"/>
                </a:highlight>
              </a:rPr>
              <a:t>I</a:t>
            </a:r>
            <a:r>
              <a:rPr lang="en-GB" sz="2400" dirty="0"/>
              <a:t>t will take us many years, but our mission will be worth it in the end</a:t>
            </a:r>
            <a:r>
              <a:rPr lang="en-GB" sz="2400" dirty="0">
                <a:highlight>
                  <a:srgbClr val="00FFFF"/>
                </a:highlight>
              </a:rPr>
              <a:t>.</a:t>
            </a:r>
            <a:r>
              <a:rPr lang="en-GB" sz="2400" dirty="0">
                <a:highlight>
                  <a:srgbClr val="FFFF00"/>
                </a:highlight>
              </a:rPr>
              <a:t>”</a:t>
            </a:r>
          </a:p>
          <a:p>
            <a:r>
              <a:rPr lang="en-GB" sz="2400" dirty="0">
                <a:highlight>
                  <a:srgbClr val="FFFF00"/>
                </a:highlight>
              </a:rPr>
              <a:t>“</a:t>
            </a:r>
            <a:r>
              <a:rPr lang="en-GB" sz="2400" dirty="0">
                <a:highlight>
                  <a:srgbClr val="00FF00"/>
                </a:highlight>
              </a:rPr>
              <a:t>I</a:t>
            </a:r>
            <a:r>
              <a:rPr lang="en-GB" sz="2400" dirty="0"/>
              <a:t> completely agree, it will be worth it</a:t>
            </a:r>
            <a:r>
              <a:rPr lang="en-GB" sz="2400" dirty="0">
                <a:highlight>
                  <a:srgbClr val="C0C0C0"/>
                </a:highlight>
              </a:rPr>
              <a:t>,</a:t>
            </a:r>
            <a:r>
              <a:rPr lang="en-GB" sz="2400" dirty="0">
                <a:highlight>
                  <a:srgbClr val="FFFF00"/>
                </a:highlight>
              </a:rPr>
              <a:t>”</a:t>
            </a:r>
            <a:r>
              <a:rPr lang="en-GB" sz="2400" dirty="0"/>
              <a:t> suggested the lieutenant.</a:t>
            </a:r>
            <a:endParaRPr lang="en-US" sz="2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14354-E169-4C8A-84F5-A4C642D174BD}"/>
              </a:ext>
            </a:extLst>
          </p:cNvPr>
          <p:cNvSpPr/>
          <p:nvPr/>
        </p:nvSpPr>
        <p:spPr>
          <a:xfrm>
            <a:off x="466531" y="5867697"/>
            <a:ext cx="8465434" cy="369332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GB" dirty="0"/>
              <a:t>A very useful video is available here: </a:t>
            </a:r>
            <a:r>
              <a:rPr lang="en-GB" b="1" dirty="0"/>
              <a:t>https://www.youtube.com/watch?v=6-YFmLctwDY</a:t>
            </a:r>
          </a:p>
        </p:txBody>
      </p:sp>
    </p:spTree>
    <p:extLst>
      <p:ext uri="{BB962C8B-B14F-4D97-AF65-F5344CB8AC3E}">
        <p14:creationId xmlns:p14="http://schemas.microsoft.com/office/powerpoint/2010/main" val="812367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2FC7B-9A78-4D9F-BCBC-166408E56F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04101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dirty="0"/>
              <a:t>Three ways of including a speaker: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1FB00E7-AAB0-43C3-9B40-32F463D311A6}"/>
              </a:ext>
            </a:extLst>
          </p:cNvPr>
          <p:cNvSpPr txBox="1"/>
          <p:nvPr/>
        </p:nvSpPr>
        <p:spPr>
          <a:xfrm>
            <a:off x="2398642" y="1160205"/>
            <a:ext cx="4134679" cy="5016758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/>
              <a:t>Here’s an example:</a:t>
            </a:r>
          </a:p>
          <a:p>
            <a:endParaRPr lang="en-GB" sz="2400" dirty="0"/>
          </a:p>
          <a:p>
            <a:r>
              <a:rPr lang="en-GB" sz="2400" dirty="0"/>
              <a:t>“Today is our first day in space,” </a:t>
            </a:r>
            <a:r>
              <a:rPr lang="en-GB" sz="2400" dirty="0">
                <a:highlight>
                  <a:srgbClr val="FF00FF"/>
                </a:highlight>
              </a:rPr>
              <a:t>said the space captain.</a:t>
            </a:r>
          </a:p>
          <a:p>
            <a:r>
              <a:rPr lang="en-GB" sz="2400" dirty="0"/>
              <a:t>“Yes, sir,” </a:t>
            </a:r>
            <a:r>
              <a:rPr lang="en-GB" sz="2400" dirty="0">
                <a:highlight>
                  <a:srgbClr val="00FF00"/>
                </a:highlight>
              </a:rPr>
              <a:t>replied the lieutenant, </a:t>
            </a:r>
            <a:r>
              <a:rPr lang="en-GB" sz="2400" dirty="0"/>
              <a:t>“it is very exciting.”</a:t>
            </a:r>
          </a:p>
          <a:p>
            <a:r>
              <a:rPr lang="en-GB" sz="2400" dirty="0">
                <a:highlight>
                  <a:srgbClr val="FFFF00"/>
                </a:highlight>
              </a:rPr>
              <a:t>Turning to the window, the captain sighed: </a:t>
            </a:r>
            <a:r>
              <a:rPr lang="en-GB" sz="2400" dirty="0"/>
              <a:t>“It will take us many years, but our mission will be worth it in the end.”</a:t>
            </a:r>
          </a:p>
          <a:p>
            <a:r>
              <a:rPr lang="en-GB" sz="2400" dirty="0"/>
              <a:t>“I completely agree, it will be worth it,” suggested the lieutenant.</a:t>
            </a:r>
            <a:endParaRPr lang="en-US" sz="2400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0B9B31F6-6D18-427A-AB09-CCD643380D93}"/>
              </a:ext>
            </a:extLst>
          </p:cNvPr>
          <p:cNvSpPr/>
          <p:nvPr/>
        </p:nvSpPr>
        <p:spPr>
          <a:xfrm rot="5678272">
            <a:off x="5655869" y="2244596"/>
            <a:ext cx="746197" cy="9514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40CCECE-4273-4FEC-8590-FE4BD62C3695}"/>
              </a:ext>
            </a:extLst>
          </p:cNvPr>
          <p:cNvSpPr txBox="1"/>
          <p:nvPr/>
        </p:nvSpPr>
        <p:spPr>
          <a:xfrm>
            <a:off x="6771861" y="2438400"/>
            <a:ext cx="153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speaker at the end.</a:t>
            </a:r>
            <a:endParaRPr lang="en-US" dirty="0"/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A323212F-B488-4027-8746-B7AAB47B59E0}"/>
              </a:ext>
            </a:extLst>
          </p:cNvPr>
          <p:cNvSpPr/>
          <p:nvPr/>
        </p:nvSpPr>
        <p:spPr>
          <a:xfrm rot="14230066">
            <a:off x="1564616" y="3020760"/>
            <a:ext cx="746197" cy="9514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2BED53-BAD6-4020-98F0-55CB4263D2A4}"/>
              </a:ext>
            </a:extLst>
          </p:cNvPr>
          <p:cNvSpPr txBox="1"/>
          <p:nvPr/>
        </p:nvSpPr>
        <p:spPr>
          <a:xfrm>
            <a:off x="747920" y="3850794"/>
            <a:ext cx="15314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speaker in the middle.</a:t>
            </a:r>
            <a:endParaRPr lang="en-US" dirty="0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6C24FEAF-8461-494C-8C79-0035AE815FDA}"/>
              </a:ext>
            </a:extLst>
          </p:cNvPr>
          <p:cNvSpPr/>
          <p:nvPr/>
        </p:nvSpPr>
        <p:spPr>
          <a:xfrm rot="5211657">
            <a:off x="6583122" y="3469770"/>
            <a:ext cx="701514" cy="950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2F3053B-C71C-4F33-B36D-E25C708F0502}"/>
              </a:ext>
            </a:extLst>
          </p:cNvPr>
          <p:cNvSpPr txBox="1"/>
          <p:nvPr/>
        </p:nvSpPr>
        <p:spPr>
          <a:xfrm>
            <a:off x="7427483" y="3568631"/>
            <a:ext cx="15314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 speaker at the beginning.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65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862757-7D5D-4345-B6B7-560FEDFBD6B2}"/>
              </a:ext>
            </a:extLst>
          </p:cNvPr>
          <p:cNvSpPr txBox="1"/>
          <p:nvPr/>
        </p:nvSpPr>
        <p:spPr>
          <a:xfrm>
            <a:off x="1192693" y="2116207"/>
            <a:ext cx="6439747" cy="1754326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rgbClr val="7030A0"/>
                </a:solidFill>
              </a:rPr>
              <a:t>“What is the status of this planet. said the space captain.</a:t>
            </a:r>
          </a:p>
          <a:p>
            <a:r>
              <a:rPr lang="en-GB" sz="3600" dirty="0">
                <a:solidFill>
                  <a:srgbClr val="7030A0"/>
                </a:solidFill>
              </a:rPr>
              <a:t>“It is full of life.” said the cyborg. </a:t>
            </a:r>
            <a:endParaRPr lang="en-US" sz="3600" dirty="0">
              <a:solidFill>
                <a:srgbClr val="7030A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1FBEB-6F3A-4A9F-A154-CE99B272736E}"/>
              </a:ext>
            </a:extLst>
          </p:cNvPr>
          <p:cNvSpPr txBox="1"/>
          <p:nvPr/>
        </p:nvSpPr>
        <p:spPr>
          <a:xfrm>
            <a:off x="681136" y="391886"/>
            <a:ext cx="7781730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/>
              <a:t>The speech punctuation in this example is inaccurate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82123C-76D1-42F5-8E67-6C68A6C2428F}"/>
              </a:ext>
            </a:extLst>
          </p:cNvPr>
          <p:cNvSpPr txBox="1"/>
          <p:nvPr/>
        </p:nvSpPr>
        <p:spPr>
          <a:xfrm>
            <a:off x="681137" y="4506686"/>
            <a:ext cx="7781730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7030A0"/>
                </a:solidFill>
              </a:rPr>
              <a:t>Discuss: Using your understanding of speech punctuation, how would you fix this?</a:t>
            </a:r>
          </a:p>
        </p:txBody>
      </p:sp>
      <p:pic>
        <p:nvPicPr>
          <p:cNvPr id="8" name="Picture 7" descr="A picture containing sitting, table, white&#10;&#10;Description automatically generated">
            <a:extLst>
              <a:ext uri="{FF2B5EF4-FFF2-40B4-BE49-F238E27FC236}">
                <a16:creationId xmlns:a16="http://schemas.microsoft.com/office/drawing/2014/main" id="{E3D480B0-EE6B-4F5A-9539-B8BE7AEF8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486" y="947057"/>
            <a:ext cx="2808514" cy="14042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3333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8862757-7D5D-4345-B6B7-560FEDFBD6B2}"/>
              </a:ext>
            </a:extLst>
          </p:cNvPr>
          <p:cNvSpPr txBox="1"/>
          <p:nvPr/>
        </p:nvSpPr>
        <p:spPr>
          <a:xfrm>
            <a:off x="1192693" y="2116207"/>
            <a:ext cx="6439747" cy="1754326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“What is the status of this planet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?”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said the space captain.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“It is full of life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,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 said the cyborg.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41FBEB-6F3A-4A9F-A154-CE99B272736E}"/>
              </a:ext>
            </a:extLst>
          </p:cNvPr>
          <p:cNvSpPr txBox="1"/>
          <p:nvPr/>
        </p:nvSpPr>
        <p:spPr>
          <a:xfrm>
            <a:off x="681136" y="391886"/>
            <a:ext cx="7781730" cy="461665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speech punctuation in this example is inaccurate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82123C-76D1-42F5-8E67-6C68A6C2428F}"/>
              </a:ext>
            </a:extLst>
          </p:cNvPr>
          <p:cNvSpPr txBox="1"/>
          <p:nvPr/>
        </p:nvSpPr>
        <p:spPr>
          <a:xfrm>
            <a:off x="681137" y="4506686"/>
            <a:ext cx="7781730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We’ve now repaired the speech punctuation! Good job.</a:t>
            </a:r>
          </a:p>
        </p:txBody>
      </p:sp>
      <p:pic>
        <p:nvPicPr>
          <p:cNvPr id="8" name="Picture 7" descr="A picture containing sitting, table, white&#10;&#10;Description automatically generated">
            <a:extLst>
              <a:ext uri="{FF2B5EF4-FFF2-40B4-BE49-F238E27FC236}">
                <a16:creationId xmlns:a16="http://schemas.microsoft.com/office/drawing/2014/main" id="{E3D480B0-EE6B-4F5A-9539-B8BE7AEF84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5486" y="947057"/>
            <a:ext cx="2808514" cy="140425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6761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78294" y="287407"/>
            <a:ext cx="8534401" cy="830997"/>
          </a:xfrm>
          <a:prstGeom prst="rect">
            <a:avLst/>
          </a:prstGeo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en-GB" sz="2400" dirty="0">
                <a:solidFill>
                  <a:srgbClr val="7030A0"/>
                </a:solidFill>
              </a:rPr>
              <a:t>“What is the status of this planet</a:t>
            </a:r>
            <a:r>
              <a:rPr lang="en-GB" sz="2400" dirty="0">
                <a:solidFill>
                  <a:srgbClr val="7030A0"/>
                </a:solidFill>
                <a:highlight>
                  <a:srgbClr val="FFFF00"/>
                </a:highlight>
              </a:rPr>
              <a:t>?”</a:t>
            </a:r>
            <a:r>
              <a:rPr lang="en-GB" sz="2400" dirty="0">
                <a:solidFill>
                  <a:srgbClr val="7030A0"/>
                </a:solidFill>
              </a:rPr>
              <a:t> said the space captain.</a:t>
            </a:r>
          </a:p>
          <a:p>
            <a:pPr lvl="0">
              <a:defRPr/>
            </a:pPr>
            <a:r>
              <a:rPr lang="en-GB" sz="2400" dirty="0">
                <a:solidFill>
                  <a:srgbClr val="7030A0"/>
                </a:solidFill>
              </a:rPr>
              <a:t>“It is full of life</a:t>
            </a:r>
            <a:r>
              <a:rPr lang="en-GB" sz="2400" dirty="0">
                <a:solidFill>
                  <a:srgbClr val="7030A0"/>
                </a:solidFill>
                <a:highlight>
                  <a:srgbClr val="FFFF00"/>
                </a:highlight>
              </a:rPr>
              <a:t>,</a:t>
            </a:r>
            <a:r>
              <a:rPr lang="en-GB" sz="2400" dirty="0">
                <a:solidFill>
                  <a:srgbClr val="7030A0"/>
                </a:solidFill>
              </a:rPr>
              <a:t>” said the cyborg. 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43FF39-CC61-4141-95CD-E484AD844286}"/>
              </a:ext>
            </a:extLst>
          </p:cNvPr>
          <p:cNvSpPr/>
          <p:nvPr/>
        </p:nvSpPr>
        <p:spPr>
          <a:xfrm>
            <a:off x="278295" y="1328376"/>
            <a:ext cx="1378227" cy="35609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492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said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asked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cried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shouted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whispered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yelled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shrieked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laughed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206C65-AF92-4094-B80D-7D8F2769500D}"/>
              </a:ext>
            </a:extLst>
          </p:cNvPr>
          <p:cNvSpPr/>
          <p:nvPr/>
        </p:nvSpPr>
        <p:spPr>
          <a:xfrm>
            <a:off x="1782417" y="1328376"/>
            <a:ext cx="1623392" cy="437825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492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spoke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enquired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exploded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yelled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uttered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screamed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chortled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hinted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hissed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squeaked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8083B2-078E-453D-ADF4-8479604058C8}"/>
              </a:ext>
            </a:extLst>
          </p:cNvPr>
          <p:cNvSpPr/>
          <p:nvPr/>
        </p:nvSpPr>
        <p:spPr>
          <a:xfrm>
            <a:off x="3531704" y="1328376"/>
            <a:ext cx="1506700" cy="4777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492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murmured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sighed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squawked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shrieked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hollered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warned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suggested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snorted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sneered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bellowed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growled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snickered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A216A8-BC9C-45A5-AFD1-AECAFE7D94CC}"/>
              </a:ext>
            </a:extLst>
          </p:cNvPr>
          <p:cNvSpPr/>
          <p:nvPr/>
        </p:nvSpPr>
        <p:spPr>
          <a:xfrm>
            <a:off x="5164299" y="1328375"/>
            <a:ext cx="1587683" cy="3580339"/>
          </a:xfrm>
          <a:prstGeom prst="rect">
            <a:avLst/>
          </a:prstGeom>
          <a:solidFill>
            <a:srgbClr val="FF66FF"/>
          </a:solidFill>
          <a:ln w="34925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responded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bragged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echoed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claimed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sneered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taunted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snapped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cajoled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21BF60-00D5-4721-9874-6F497BFC16BE}"/>
              </a:ext>
            </a:extLst>
          </p:cNvPr>
          <p:cNvSpPr txBox="1"/>
          <p:nvPr/>
        </p:nvSpPr>
        <p:spPr>
          <a:xfrm>
            <a:off x="5164299" y="5096315"/>
            <a:ext cx="3648396" cy="1569660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rgbClr val="7030A0"/>
                </a:solidFill>
              </a:rPr>
              <a:t>Upgrade this conversation using some of the words here.</a:t>
            </a:r>
          </a:p>
          <a:p>
            <a:endParaRPr lang="en-GB" sz="1600" b="1" dirty="0">
              <a:solidFill>
                <a:srgbClr val="7030A0"/>
              </a:solidFill>
            </a:endParaRPr>
          </a:p>
          <a:p>
            <a:r>
              <a:rPr lang="en-GB" sz="1600" b="1" dirty="0">
                <a:solidFill>
                  <a:srgbClr val="7030A0"/>
                </a:solidFill>
              </a:rPr>
              <a:t>Bonus Challenge: Extend the conversation and use accurate punctuation and varied vocabulary.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07146E-36DA-4465-9167-97D5C86F4975}"/>
              </a:ext>
            </a:extLst>
          </p:cNvPr>
          <p:cNvSpPr txBox="1"/>
          <p:nvPr/>
        </p:nvSpPr>
        <p:spPr>
          <a:xfrm>
            <a:off x="6960637" y="1328375"/>
            <a:ext cx="1852058" cy="329320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00206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600" dirty="0"/>
              <a:t>Sometimes students can end up repeating the same verbs within speech punctuation:</a:t>
            </a:r>
          </a:p>
          <a:p>
            <a:endParaRPr lang="en-GB" sz="1600" dirty="0"/>
          </a:p>
          <a:p>
            <a:r>
              <a:rPr lang="en-GB" sz="1600" i="1" dirty="0"/>
              <a:t>“Said, said, said, said, said!”</a:t>
            </a:r>
          </a:p>
          <a:p>
            <a:endParaRPr lang="en-GB" sz="1600" dirty="0"/>
          </a:p>
          <a:p>
            <a:r>
              <a:rPr lang="en-GB" sz="1600" dirty="0"/>
              <a:t>It’s important to vary your vocabulary when writing dialogue.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AB3CCC7A-6509-49BC-B98A-C9A779DB25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504" y="4767943"/>
            <a:ext cx="1206966" cy="172616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019503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7A6F8-A0CE-47C7-B9B0-1A7468AF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8020828" cy="875845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sz="2800" dirty="0"/>
              <a:t>Here is some dialogue from a science fiction story: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BF57DD-1481-4505-A0E7-2756853FE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7046"/>
            <a:ext cx="4213938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“It appears that we have reached Earth” stated the captain.</a:t>
            </a:r>
          </a:p>
          <a:p>
            <a:pPr marL="0" indent="0">
              <a:buNone/>
            </a:pPr>
            <a:r>
              <a:rPr lang="en-GB" dirty="0"/>
              <a:t>Yes sir said the lieutenant, “we have travelled for so long and we have finally arrived”</a:t>
            </a:r>
          </a:p>
          <a:p>
            <a:pPr marL="0" indent="0">
              <a:buNone/>
            </a:pPr>
            <a:r>
              <a:rPr lang="en-GB" dirty="0"/>
              <a:t>Lieutenant shouted the captain prepare the ship for landing. We are home. He sounded relieved.</a:t>
            </a:r>
          </a:p>
          <a:p>
            <a:pPr marL="0" indent="0">
              <a:buNone/>
            </a:pPr>
            <a:r>
              <a:rPr lang="en-GB" dirty="0"/>
              <a:t>The lieutenant, with a smile, replied joyfully of course sir.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2380ECF-E848-49E4-953D-D615830FC385}"/>
              </a:ext>
            </a:extLst>
          </p:cNvPr>
          <p:cNvSpPr txBox="1"/>
          <p:nvPr/>
        </p:nvSpPr>
        <p:spPr>
          <a:xfrm>
            <a:off x="5010539" y="1527046"/>
            <a:ext cx="3638939" cy="4524315"/>
          </a:xfrm>
          <a:prstGeom prst="rect">
            <a:avLst/>
          </a:prstGeom>
          <a:solidFill>
            <a:schemeClr val="bg1"/>
          </a:solidFill>
          <a:ln w="38100">
            <a:solidFill>
              <a:srgbClr val="00B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dirty="0"/>
              <a:t>Unfortunately, the writer has forgotten to include a lot of their speech punctuation!</a:t>
            </a:r>
          </a:p>
          <a:p>
            <a:endParaRPr lang="en-GB" dirty="0"/>
          </a:p>
          <a:p>
            <a:r>
              <a:rPr lang="en-GB" dirty="0"/>
              <a:t>Using your understanding of speech punctuation:</a:t>
            </a:r>
          </a:p>
          <a:p>
            <a:endParaRPr lang="en-GB" dirty="0"/>
          </a:p>
          <a:p>
            <a:r>
              <a:rPr lang="en-GB" dirty="0">
                <a:solidFill>
                  <a:srgbClr val="FF0000"/>
                </a:solidFill>
              </a:rPr>
              <a:t>Rewrite this dialogue so the punctuation is accurate.</a:t>
            </a:r>
          </a:p>
          <a:p>
            <a:r>
              <a:rPr lang="en-GB" dirty="0">
                <a:solidFill>
                  <a:schemeClr val="accent4">
                    <a:lumMod val="50000"/>
                  </a:schemeClr>
                </a:solidFill>
              </a:rPr>
              <a:t>Rewrite this dialogue so it uses a range of vocabulary AND accurate speech punctuation.</a:t>
            </a:r>
          </a:p>
          <a:p>
            <a:r>
              <a:rPr lang="en-GB" dirty="0">
                <a:solidFill>
                  <a:srgbClr val="00B050"/>
                </a:solidFill>
              </a:rPr>
              <a:t>Rewrite this dialogue so it uses a range of vocabulary, accurate speech punctuation AND all the ways of including a speaker.</a:t>
            </a:r>
          </a:p>
        </p:txBody>
      </p:sp>
    </p:spTree>
    <p:extLst>
      <p:ext uri="{BB962C8B-B14F-4D97-AF65-F5344CB8AC3E}">
        <p14:creationId xmlns:p14="http://schemas.microsoft.com/office/powerpoint/2010/main" val="743187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FD165-AC69-497D-B359-E475C665F51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GB" dirty="0"/>
              <a:t>Now we’ll revisit our narrative pieces from the previous lessons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53F542-FAFA-4290-AC74-EB1CD55BB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5334828" cy="4351338"/>
          </a:xfrm>
          <a:solidFill>
            <a:schemeClr val="bg1"/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GB" dirty="0"/>
              <a:t>Find somewhere within your story that you can add a short conversation or look at part of your story featuring conversation.</a:t>
            </a:r>
          </a:p>
          <a:p>
            <a:endParaRPr lang="en-GB" dirty="0"/>
          </a:p>
          <a:p>
            <a:r>
              <a:rPr lang="en-GB" dirty="0"/>
              <a:t>Rewrite your conversation now so it uses accurate speech punctuation, a range of vocabulary and all three ways of including a speaker. 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6A11375-C6FC-4B10-9FC0-74C18996A51B}"/>
              </a:ext>
            </a:extLst>
          </p:cNvPr>
          <p:cNvSpPr txBox="1"/>
          <p:nvPr/>
        </p:nvSpPr>
        <p:spPr>
          <a:xfrm>
            <a:off x="6202016" y="1825625"/>
            <a:ext cx="2313334" cy="25853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381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b="1" dirty="0"/>
              <a:t>Success criteria:</a:t>
            </a:r>
          </a:p>
          <a:p>
            <a:endParaRPr lang="en-GB" b="1" dirty="0"/>
          </a:p>
          <a:p>
            <a:pPr marL="342900" indent="-342900">
              <a:buAutoNum type="arabicParenR"/>
            </a:pPr>
            <a:r>
              <a:rPr lang="en-GB" b="1" dirty="0"/>
              <a:t>Accurate speech punctuation</a:t>
            </a:r>
          </a:p>
          <a:p>
            <a:pPr marL="342900" indent="-342900">
              <a:buAutoNum type="arabicParenR"/>
            </a:pPr>
            <a:r>
              <a:rPr lang="en-GB" b="1" dirty="0"/>
              <a:t>A range of words besides “said”.</a:t>
            </a:r>
          </a:p>
          <a:p>
            <a:pPr marL="342900" indent="-342900">
              <a:buAutoNum type="arabicParenR"/>
            </a:pPr>
            <a:r>
              <a:rPr lang="en-GB" b="1" dirty="0"/>
              <a:t>All three ways of including a speaker.</a:t>
            </a:r>
          </a:p>
        </p:txBody>
      </p:sp>
      <p:pic>
        <p:nvPicPr>
          <p:cNvPr id="6" name="Picture 5" descr="A picture containing vector graphics&#10;&#10;Description generated with high confidence">
            <a:extLst>
              <a:ext uri="{FF2B5EF4-FFF2-40B4-BE49-F238E27FC236}">
                <a16:creationId xmlns:a16="http://schemas.microsoft.com/office/drawing/2014/main" id="{70064793-6CD4-4C12-9890-C6B637E7D0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974" y="4038803"/>
            <a:ext cx="2932747" cy="2819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998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935</Words>
  <Application>Microsoft Office PowerPoint</Application>
  <PresentationFormat>On-screen Show (4:3)</PresentationFormat>
  <Paragraphs>135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gg sans</vt:lpstr>
      <vt:lpstr>Times New Roman</vt:lpstr>
      <vt:lpstr>Office Theme</vt:lpstr>
      <vt:lpstr>1_Office Theme</vt:lpstr>
      <vt:lpstr>Writing Speech Punctuation</vt:lpstr>
      <vt:lpstr>Learning outcomes</vt:lpstr>
      <vt:lpstr>PowerPoint Presentation</vt:lpstr>
      <vt:lpstr>Three ways of including a speaker:</vt:lpstr>
      <vt:lpstr>PowerPoint Presentation</vt:lpstr>
      <vt:lpstr>PowerPoint Presentation</vt:lpstr>
      <vt:lpstr>PowerPoint Presentation</vt:lpstr>
      <vt:lpstr>Here is some dialogue from a science fiction story:</vt:lpstr>
      <vt:lpstr>Now we’ll revisit our narrative pieces from the previous lessons</vt:lpstr>
      <vt:lpstr>Peer assessment: 3 steps to success</vt:lpstr>
      <vt:lpstr>Plenary: One Word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Speech  Tuesday, 07 November 2017</dc:title>
  <dc:creator>Paul Wassell</dc:creator>
  <cp:lastModifiedBy>Chezka Mae Madrona</cp:lastModifiedBy>
  <cp:revision>26</cp:revision>
  <dcterms:created xsi:type="dcterms:W3CDTF">2017-11-07T20:22:57Z</dcterms:created>
  <dcterms:modified xsi:type="dcterms:W3CDTF">2025-08-12T09:45:24Z</dcterms:modified>
</cp:coreProperties>
</file>