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56" r:id="rId4"/>
    <p:sldId id="267" r:id="rId5"/>
    <p:sldId id="270" r:id="rId6"/>
    <p:sldId id="257" r:id="rId7"/>
    <p:sldId id="258" r:id="rId8"/>
    <p:sldId id="259" r:id="rId9"/>
    <p:sldId id="260" r:id="rId10"/>
    <p:sldId id="261" r:id="rId11"/>
    <p:sldId id="262" r:id="rId12"/>
    <p:sldId id="263" r:id="rId13"/>
    <p:sldId id="264" r:id="rId14"/>
    <p:sldId id="265" r:id="rId15"/>
    <p:sldId id="268" r:id="rId16"/>
    <p:sldId id="266" r:id="rId17"/>
    <p:sldId id="271" r:id="rId18"/>
    <p:sldId id="269"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80431" autoAdjust="0"/>
  </p:normalViewPr>
  <p:slideViewPr>
    <p:cSldViewPr snapToGrid="0">
      <p:cViewPr varScale="1">
        <p:scale>
          <a:sx n="92" d="100"/>
          <a:sy n="92" d="100"/>
        </p:scale>
        <p:origin x="2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78EF7-560F-4227-B7FA-B9B0444060E4}"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4701F-734B-4F54-A433-1E2E9DA70423}" type="slidenum">
              <a:rPr lang="en-GB" smtClean="0"/>
              <a:t>‹#›</a:t>
            </a:fld>
            <a:endParaRPr lang="en-GB"/>
          </a:p>
        </p:txBody>
      </p:sp>
    </p:spTree>
    <p:extLst>
      <p:ext uri="{BB962C8B-B14F-4D97-AF65-F5344CB8AC3E}">
        <p14:creationId xmlns:p14="http://schemas.microsoft.com/office/powerpoint/2010/main" val="201996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is AWARENESS</a:t>
            </a:r>
          </a:p>
          <a:p>
            <a:endParaRPr lang="en-GB" dirty="0"/>
          </a:p>
          <a:p>
            <a:r>
              <a:rPr lang="en-GB" dirty="0"/>
              <a:t>If you really want to push students then ask them about what ‘AWARENESS’ means and why it is so important in non-fiction writing. </a:t>
            </a:r>
          </a:p>
          <a:p>
            <a:endParaRPr lang="en-GB" dirty="0"/>
          </a:p>
          <a:p>
            <a:r>
              <a:rPr lang="en-GB" dirty="0"/>
              <a:t>Any non-fiction text must show AWARENESS of the purpose and audience. We change our writing dependent on our reason for writing and the people we are writing to. </a:t>
            </a:r>
          </a:p>
        </p:txBody>
      </p:sp>
      <p:sp>
        <p:nvSpPr>
          <p:cNvPr id="4" name="Slide Number Placeholder 3"/>
          <p:cNvSpPr>
            <a:spLocks noGrp="1"/>
          </p:cNvSpPr>
          <p:nvPr>
            <p:ph type="sldNum" sz="quarter" idx="5"/>
          </p:nvPr>
        </p:nvSpPr>
        <p:spPr/>
        <p:txBody>
          <a:bodyPr/>
          <a:lstStyle/>
          <a:p>
            <a:fld id="{6074701F-734B-4F54-A433-1E2E9DA70423}" type="slidenum">
              <a:rPr lang="en-GB" smtClean="0"/>
              <a:t>6</a:t>
            </a:fld>
            <a:endParaRPr lang="en-GB"/>
          </a:p>
        </p:txBody>
      </p:sp>
    </p:spTree>
    <p:extLst>
      <p:ext uri="{BB962C8B-B14F-4D97-AF65-F5344CB8AC3E}">
        <p14:creationId xmlns:p14="http://schemas.microsoft.com/office/powerpoint/2010/main" val="311563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747913155 - AWARENESS</a:t>
            </a:r>
            <a:endParaRPr lang="en-GB" sz="1200" dirty="0"/>
          </a:p>
          <a:p>
            <a:endParaRPr lang="en-GB" dirty="0"/>
          </a:p>
          <a:p>
            <a:r>
              <a:rPr lang="en-GB" dirty="0"/>
              <a:t>Show this in case the students get stuck!</a:t>
            </a:r>
          </a:p>
        </p:txBody>
      </p:sp>
      <p:sp>
        <p:nvSpPr>
          <p:cNvPr id="4" name="Slide Number Placeholder 3"/>
          <p:cNvSpPr>
            <a:spLocks noGrp="1"/>
          </p:cNvSpPr>
          <p:nvPr>
            <p:ph type="sldNum" sz="quarter" idx="10"/>
          </p:nvPr>
        </p:nvSpPr>
        <p:spPr/>
        <p:txBody>
          <a:bodyPr/>
          <a:lstStyle/>
          <a:p>
            <a:fld id="{6074701F-734B-4F54-A433-1E2E9DA70423}" type="slidenum">
              <a:rPr lang="en-GB" smtClean="0"/>
              <a:t>7</a:t>
            </a:fld>
            <a:endParaRPr lang="en-GB"/>
          </a:p>
        </p:txBody>
      </p:sp>
    </p:spTree>
    <p:extLst>
      <p:ext uri="{BB962C8B-B14F-4D97-AF65-F5344CB8AC3E}">
        <p14:creationId xmlns:p14="http://schemas.microsoft.com/office/powerpoint/2010/main" val="333676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Seared Up = Persuade</a:t>
            </a:r>
          </a:p>
          <a:p>
            <a:r>
              <a:rPr lang="en-GB" dirty="0"/>
              <a:t>Axle Pin= Explain</a:t>
            </a:r>
          </a:p>
          <a:p>
            <a:r>
              <a:rPr lang="en-GB" dirty="0"/>
              <a:t>I Saved = Advise</a:t>
            </a:r>
          </a:p>
          <a:p>
            <a:r>
              <a:rPr lang="en-GB" dirty="0"/>
              <a:t>Outrage Writing = Writing to Argue</a:t>
            </a:r>
          </a:p>
          <a:p>
            <a:r>
              <a:rPr lang="en-GB" dirty="0"/>
              <a:t>Science On TV = Connectives</a:t>
            </a:r>
          </a:p>
          <a:p>
            <a:r>
              <a:rPr lang="en-GB" dirty="0"/>
              <a:t>Piranhas Glad Perk = Linked Paragraphs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074701F-734B-4F54-A433-1E2E9DA70423}" type="slidenum">
              <a:rPr lang="en-GB" smtClean="0"/>
              <a:t>8</a:t>
            </a:fld>
            <a:endParaRPr lang="en-GB"/>
          </a:p>
        </p:txBody>
      </p:sp>
    </p:spTree>
    <p:extLst>
      <p:ext uri="{BB962C8B-B14F-4D97-AF65-F5344CB8AC3E}">
        <p14:creationId xmlns:p14="http://schemas.microsoft.com/office/powerpoint/2010/main" val="34975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a:t>
            </a:r>
            <a:r>
              <a:rPr lang="en-GB" baseline="0" dirty="0"/>
              <a:t> is… A NEWSPAPER!</a:t>
            </a:r>
          </a:p>
          <a:p>
            <a:endParaRPr lang="en-GB" baseline="0" dirty="0"/>
          </a:p>
          <a:p>
            <a:r>
              <a:rPr lang="en-GB" baseline="0" dirty="0"/>
              <a:t>A newspaper article is one type of writing students may encounter in non-fiction reading and writing, as well as leaflets, speeches, magazine articles, letters and essays.</a:t>
            </a:r>
          </a:p>
          <a:p>
            <a:endParaRPr lang="en-GB" baseline="0" dirty="0"/>
          </a:p>
          <a:p>
            <a:r>
              <a:rPr lang="en-GB" baseline="0" dirty="0"/>
              <a:t>Ask students to explain the key features of newspaper articles, what purposes they usually have and what kinds of audiences, and how they are different to other forms of non-fiction writing. </a:t>
            </a:r>
          </a:p>
        </p:txBody>
      </p:sp>
      <p:sp>
        <p:nvSpPr>
          <p:cNvPr id="4" name="Slide Number Placeholder 3"/>
          <p:cNvSpPr>
            <a:spLocks noGrp="1"/>
          </p:cNvSpPr>
          <p:nvPr>
            <p:ph type="sldNum" sz="quarter" idx="10"/>
          </p:nvPr>
        </p:nvSpPr>
        <p:spPr/>
        <p:txBody>
          <a:bodyPr/>
          <a:lstStyle/>
          <a:p>
            <a:fld id="{6074701F-734B-4F54-A433-1E2E9DA70423}" type="slidenum">
              <a:rPr lang="en-GB" smtClean="0"/>
              <a:t>9</a:t>
            </a:fld>
            <a:endParaRPr lang="en-GB"/>
          </a:p>
        </p:txBody>
      </p:sp>
    </p:spTree>
    <p:extLst>
      <p:ext uri="{BB962C8B-B14F-4D97-AF65-F5344CB8AC3E}">
        <p14:creationId xmlns:p14="http://schemas.microsoft.com/office/powerpoint/2010/main" val="40475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 the next mystery sheets under an object related to newspapers.</a:t>
            </a:r>
          </a:p>
        </p:txBody>
      </p:sp>
      <p:sp>
        <p:nvSpPr>
          <p:cNvPr id="4" name="Slide Number Placeholder 3"/>
          <p:cNvSpPr>
            <a:spLocks noGrp="1"/>
          </p:cNvSpPr>
          <p:nvPr>
            <p:ph type="sldNum" sz="quarter" idx="5"/>
          </p:nvPr>
        </p:nvSpPr>
        <p:spPr/>
        <p:txBody>
          <a:bodyPr/>
          <a:lstStyle/>
          <a:p>
            <a:fld id="{6074701F-734B-4F54-A433-1E2E9DA70423}" type="slidenum">
              <a:rPr lang="en-GB" smtClean="0"/>
              <a:t>10</a:t>
            </a:fld>
            <a:endParaRPr lang="en-GB"/>
          </a:p>
        </p:txBody>
      </p:sp>
    </p:spTree>
    <p:extLst>
      <p:ext uri="{BB962C8B-B14F-4D97-AF65-F5344CB8AC3E}">
        <p14:creationId xmlns:p14="http://schemas.microsoft.com/office/powerpoint/2010/main" val="19207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 for groups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4701F-734B-4F54-A433-1E2E9DA704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58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TECHNIQUES</a:t>
            </a:r>
          </a:p>
          <a:p>
            <a:endParaRPr lang="en-GB" dirty="0"/>
          </a:p>
          <a:p>
            <a:r>
              <a:rPr lang="en-GB" dirty="0"/>
              <a:t>You’ll need to cut up the jigsaw pieces for each group (so about 6 packs) and mix them up. Students need to put them all together and work out the final code, but they also need to tell you why it’s so important to think about TECHNIQUES. Remind them not to shout out the answer and to come to you to speak it. It’s probably a good idea to stand near the door at this point!</a:t>
            </a:r>
          </a:p>
        </p:txBody>
      </p:sp>
      <p:sp>
        <p:nvSpPr>
          <p:cNvPr id="4" name="Slide Number Placeholder 3"/>
          <p:cNvSpPr>
            <a:spLocks noGrp="1"/>
          </p:cNvSpPr>
          <p:nvPr>
            <p:ph type="sldNum" sz="quarter" idx="10"/>
          </p:nvPr>
        </p:nvSpPr>
        <p:spPr/>
        <p:txBody>
          <a:bodyPr/>
          <a:lstStyle/>
          <a:p>
            <a:fld id="{6074701F-734B-4F54-A433-1E2E9DA70423}" type="slidenum">
              <a:rPr lang="en-GB" smtClean="0"/>
              <a:t>14</a:t>
            </a:fld>
            <a:endParaRPr lang="en-GB"/>
          </a:p>
        </p:txBody>
      </p:sp>
    </p:spTree>
    <p:extLst>
      <p:ext uri="{BB962C8B-B14F-4D97-AF65-F5344CB8AC3E}">
        <p14:creationId xmlns:p14="http://schemas.microsoft.com/office/powerpoint/2010/main" val="412169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F6444C-CF9C-4D82-8321-3D9A7293089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151909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F6444C-CF9C-4D82-8321-3D9A7293089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55578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F6444C-CF9C-4D82-8321-3D9A7293089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1270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69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306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620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294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4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820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4868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26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F6444C-CF9C-4D82-8321-3D9A7293089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10049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9282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889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F8CF1-2ECD-4B20-AFD5-990D63736CDA}" type="datetimeFigureOut">
              <a:rPr lang="en-GB" smtClean="0">
                <a:solidFill>
                  <a:prstClr val="black">
                    <a:tint val="75000"/>
                  </a:prstClr>
                </a:solidFill>
              </a:rPr>
              <a:pPr/>
              <a:t>12/08/2025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BA0FF4-189C-47CB-A55F-DFACF2E11B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95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31162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1328956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4239153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784981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233197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1783739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250489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6444C-CF9C-4D82-8321-3D9A7293089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768627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508339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4258559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788647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D891-7768-47BF-9FCB-203647FA6B49}"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532DBA-F9DD-4CC7-89BE-BCBA2B57EE3F}" type="slidenum">
              <a:rPr lang="en-GB" smtClean="0"/>
              <a:t>‹#›</a:t>
            </a:fld>
            <a:endParaRPr lang="en-GB" dirty="0"/>
          </a:p>
        </p:txBody>
      </p:sp>
    </p:spTree>
    <p:extLst>
      <p:ext uri="{BB962C8B-B14F-4D97-AF65-F5344CB8AC3E}">
        <p14:creationId xmlns:p14="http://schemas.microsoft.com/office/powerpoint/2010/main" val="93348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F6444C-CF9C-4D82-8321-3D9A7293089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227478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F6444C-CF9C-4D82-8321-3D9A7293089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47442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F6444C-CF9C-4D82-8321-3D9A7293089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278587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6444C-CF9C-4D82-8321-3D9A7293089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66110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F6444C-CF9C-4D82-8321-3D9A7293089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104144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F6444C-CF9C-4D82-8321-3D9A7293089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D9668-A7E1-4D26-813B-16FDBEE382FD}" type="slidenum">
              <a:rPr lang="en-GB" smtClean="0"/>
              <a:t>‹#›</a:t>
            </a:fld>
            <a:endParaRPr lang="en-GB"/>
          </a:p>
        </p:txBody>
      </p:sp>
    </p:spTree>
    <p:extLst>
      <p:ext uri="{BB962C8B-B14F-4D97-AF65-F5344CB8AC3E}">
        <p14:creationId xmlns:p14="http://schemas.microsoft.com/office/powerpoint/2010/main" val="13960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F6444C-CF9C-4D82-8321-3D9A7293089A}"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2D9668-A7E1-4D26-813B-16FDBEE382FD}" type="slidenum">
              <a:rPr lang="en-GB" smtClean="0"/>
              <a:t>‹#›</a:t>
            </a:fld>
            <a:endParaRPr lang="en-GB"/>
          </a:p>
        </p:txBody>
      </p:sp>
      <p:sp>
        <p:nvSpPr>
          <p:cNvPr id="7" name="Footer Placeholder 2">
            <a:extLst>
              <a:ext uri="{FF2B5EF4-FFF2-40B4-BE49-F238E27FC236}">
                <a16:creationId xmlns:a16="http://schemas.microsoft.com/office/drawing/2014/main" id="{AEACB831-F59C-FD66-38B4-F733A08F1C3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1A0F4DE-C7D9-2D78-9396-80D3433A669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5D37B71-580C-8D07-256C-26CCCA78BDE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0DB83F0-9400-9796-4628-E9417B4E692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69616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2F8CF1-2ECD-4B20-AFD5-990D63736CDA}" type="datetimeFigureOut">
              <a:rPr lang="en-GB" smtClean="0">
                <a:solidFill>
                  <a:prstClr val="black">
                    <a:tint val="75000"/>
                  </a:prstClr>
                </a:solidFill>
              </a:rPr>
              <a:pPr defTabSz="457200"/>
              <a:t>12/08/2025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ABA0FF4-189C-47CB-A55F-DFACF2E11B6F}" type="slidenum">
              <a:rPr lang="en-GB" smtClean="0">
                <a:solidFill>
                  <a:prstClr val="black">
                    <a:tint val="75000"/>
                  </a:prstClr>
                </a:solidFill>
              </a:rPr>
              <a:pPr defTabSz="457200"/>
              <a:t>‹#›</a:t>
            </a:fld>
            <a:endParaRPr lang="en-GB">
              <a:solidFill>
                <a:prstClr val="black">
                  <a:tint val="75000"/>
                </a:prstClr>
              </a:solidFill>
            </a:endParaRPr>
          </a:p>
        </p:txBody>
      </p:sp>
      <p:sp>
        <p:nvSpPr>
          <p:cNvPr id="7" name="Footer Placeholder 2">
            <a:extLst>
              <a:ext uri="{FF2B5EF4-FFF2-40B4-BE49-F238E27FC236}">
                <a16:creationId xmlns:a16="http://schemas.microsoft.com/office/drawing/2014/main" id="{10D536C9-8B89-9FA9-4B7D-8E8EA52A372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0C32F6-3E7E-E86C-5DC3-03AA14D4CF4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AA3069E-D952-CC41-8D9C-24B4CE77AF4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47BDAE1-7A8A-3825-CBE5-E614B54413B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661515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1D891-7768-47BF-9FCB-203647FA6B49}"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32DBA-F9DD-4CC7-89BE-BCBA2B57EE3F}" type="slidenum">
              <a:rPr lang="en-GB" smtClean="0"/>
              <a:t>‹#›</a:t>
            </a:fld>
            <a:endParaRPr lang="en-GB" dirty="0"/>
          </a:p>
        </p:txBody>
      </p:sp>
      <p:sp>
        <p:nvSpPr>
          <p:cNvPr id="7" name="Footer Placeholder 2">
            <a:extLst>
              <a:ext uri="{FF2B5EF4-FFF2-40B4-BE49-F238E27FC236}">
                <a16:creationId xmlns:a16="http://schemas.microsoft.com/office/drawing/2014/main" id="{584AEAB7-69DD-A25D-8A78-2F980A76C83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1ADD414-ABFE-EBF4-65A8-FD842D95CD7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6106EFF-F4F9-14B1-5B3D-17247DEB46D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FB3F51D-2B29-4BAD-2484-B14390E10A5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628226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hyperlink" Target="mailto:info@englishgcse.co.uk" TargetMode="External"/><Relationship Id="rId21" Type="http://schemas.openxmlformats.org/officeDocument/2006/relationships/hyperlink" Target="https://ecpublishing.co.uk/collections/english/products/3-year-english-ks3-pack-growing-pack-offer" TargetMode="External"/><Relationship Id="rId7" Type="http://schemas.openxmlformats.org/officeDocument/2006/relationships/hyperlink" Target="https://www.facebook.com/ecteachresources/" TargetMode="External"/><Relationship Id="rId12" Type="http://schemas.openxmlformats.org/officeDocument/2006/relationships/hyperlink" Target="https://www.youtube.com/channel/UCu_uJPuf4LaQ4-bbmZfkJCw" TargetMode="External"/><Relationship Id="rId17" Type="http://schemas.openxmlformats.org/officeDocument/2006/relationships/hyperlink" Target="https://ecpublishing.co.uk/collections/english/products/complete-english-literature-gcse-lessons-pack" TargetMode="External"/><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20.png"/><Relationship Id="rId11" Type="http://schemas.openxmlformats.org/officeDocument/2006/relationships/hyperlink" Target="https://www.facebook.com/ecteachresources" TargetMode="External"/><Relationship Id="rId5" Type="http://schemas.openxmlformats.org/officeDocument/2006/relationships/hyperlink" Target="https://twitter.com/ec_publishing2" TargetMode="External"/><Relationship Id="rId15" Type="http://schemas.openxmlformats.org/officeDocument/2006/relationships/hyperlink" Target="https://ecpublishing.co.uk/products/aqa-english-language-paper-1-paper-2-super-bundle" TargetMode="External"/><Relationship Id="rId10" Type="http://schemas.openxmlformats.org/officeDocument/2006/relationships/image" Target="../media/image22.png"/><Relationship Id="rId19" Type="http://schemas.openxmlformats.org/officeDocument/2006/relationships/hyperlink" Target="https://ecpublishing.co.uk/collections/english/products/2-years-aqa-english-language-and-english-literature-pack" TargetMode="External"/><Relationship Id="rId4" Type="http://schemas.openxmlformats.org/officeDocument/2006/relationships/hyperlink" Target="http://www.englishgcse.co.uk/" TargetMode="External"/><Relationship Id="rId9" Type="http://schemas.openxmlformats.org/officeDocument/2006/relationships/hyperlink" Target="https://www.pinterest.co.uk/lead_practitioner" TargetMode="External"/><Relationship Id="rId14" Type="http://schemas.openxmlformats.org/officeDocument/2006/relationships/image" Target="../media/image24.png"/><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78E9CBA0-F285-45CD-8CFC-4A3FB8F21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482600"/>
            <a:ext cx="6858000" cy="81280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b="1" u="sng" dirty="0"/>
              <a:t>Non-Fiction Writing</a:t>
            </a:r>
          </a:p>
        </p:txBody>
      </p:sp>
      <p:sp>
        <p:nvSpPr>
          <p:cNvPr id="3" name="Subtitle 2"/>
          <p:cNvSpPr>
            <a:spLocks noGrp="1"/>
          </p:cNvSpPr>
          <p:nvPr>
            <p:ph type="subTitle" idx="1"/>
          </p:nvPr>
        </p:nvSpPr>
        <p:spPr>
          <a:xfrm>
            <a:off x="1143000" y="2971800"/>
            <a:ext cx="3987800" cy="2971800"/>
          </a:xfr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A </a:t>
            </a:r>
            <a:r>
              <a:rPr lang="en-GB" sz="2800" b="1" dirty="0"/>
              <a:t>journalist </a:t>
            </a:r>
            <a:r>
              <a:rPr lang="en-GB" sz="2800" dirty="0"/>
              <a:t>has accidentally locked you in the </a:t>
            </a:r>
            <a:r>
              <a:rPr lang="en-GB" sz="2800" b="1" dirty="0"/>
              <a:t>editorial room</a:t>
            </a:r>
            <a:r>
              <a:rPr lang="en-GB" sz="2800" dirty="0"/>
              <a:t>! You’ve got to solve the mysteries to find the key and get out!</a:t>
            </a:r>
          </a:p>
        </p:txBody>
      </p:sp>
      <p:sp>
        <p:nvSpPr>
          <p:cNvPr id="4" name="TextBox 3"/>
          <p:cNvSpPr txBox="1"/>
          <p:nvPr/>
        </p:nvSpPr>
        <p:spPr>
          <a:xfrm rot="20461918">
            <a:off x="4917025" y="1393279"/>
            <a:ext cx="4216400" cy="769441"/>
          </a:xfrm>
          <a:prstGeom prst="rect">
            <a:avLst/>
          </a:prstGeom>
          <a:solidFill>
            <a:srgbClr val="7030A0"/>
          </a:solidFill>
          <a:ln w="38100">
            <a:solidFill>
              <a:srgbClr val="002060"/>
            </a:solidFill>
          </a:ln>
        </p:spPr>
        <p:txBody>
          <a:bodyPr wrap="square" rtlCol="0">
            <a:spAutoFit/>
          </a:bodyPr>
          <a:lstStyle/>
          <a:p>
            <a:pPr algn="ctr"/>
            <a:r>
              <a:rPr lang="en-GB" sz="4400" dirty="0">
                <a:solidFill>
                  <a:schemeClr val="bg1"/>
                </a:solidFill>
              </a:rPr>
              <a:t>Escape Room!</a:t>
            </a:r>
          </a:p>
        </p:txBody>
      </p:sp>
      <p:sp>
        <p:nvSpPr>
          <p:cNvPr id="5" name="TextBox 4"/>
          <p:cNvSpPr txBox="1"/>
          <p:nvPr/>
        </p:nvSpPr>
        <p:spPr>
          <a:xfrm>
            <a:off x="5384800" y="2971800"/>
            <a:ext cx="2616200" cy="1754326"/>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Escape Crew #1:</a:t>
            </a:r>
          </a:p>
          <a:p>
            <a:r>
              <a:rPr lang="en-GB" dirty="0"/>
              <a:t>Escape Crew #2:</a:t>
            </a:r>
          </a:p>
          <a:p>
            <a:r>
              <a:rPr lang="en-GB" dirty="0"/>
              <a:t>Escape Crew #3:</a:t>
            </a:r>
          </a:p>
          <a:p>
            <a:r>
              <a:rPr lang="en-GB" dirty="0"/>
              <a:t>Escape Crew #4:</a:t>
            </a:r>
          </a:p>
          <a:p>
            <a:r>
              <a:rPr lang="en-GB" dirty="0"/>
              <a:t>Escape Crew #5:</a:t>
            </a:r>
          </a:p>
          <a:p>
            <a:r>
              <a:rPr lang="en-GB" dirty="0"/>
              <a:t>Escape Crew #6:</a:t>
            </a:r>
          </a:p>
        </p:txBody>
      </p:sp>
    </p:spTree>
    <p:extLst>
      <p:ext uri="{BB962C8B-B14F-4D97-AF65-F5344CB8AC3E}">
        <p14:creationId xmlns:p14="http://schemas.microsoft.com/office/powerpoint/2010/main" val="286976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 to take a stand! Find all the objects in the room related to making newspapers! Under one of those is the next mystery!</a:t>
            </a:r>
          </a:p>
        </p:txBody>
      </p:sp>
      <p:pic>
        <p:nvPicPr>
          <p:cNvPr id="10" name="Picture 9" descr="A close up of a logo&#10;&#10;Description automatically generated">
            <a:extLst>
              <a:ext uri="{FF2B5EF4-FFF2-40B4-BE49-F238E27FC236}">
                <a16:creationId xmlns:a16="http://schemas.microsoft.com/office/drawing/2014/main" id="{C70D169B-3EF0-460F-B3C9-E14456ED7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624" y="4428673"/>
            <a:ext cx="2604304" cy="1440506"/>
          </a:xfrm>
          <a:prstGeom prst="rect">
            <a:avLst/>
          </a:prstGeom>
        </p:spPr>
      </p:pic>
      <p:pic>
        <p:nvPicPr>
          <p:cNvPr id="13" name="Picture 12" descr="A close up of a microphone&#10;&#10;Description automatically generated">
            <a:extLst>
              <a:ext uri="{FF2B5EF4-FFF2-40B4-BE49-F238E27FC236}">
                <a16:creationId xmlns:a16="http://schemas.microsoft.com/office/drawing/2014/main" id="{FB16E41E-9861-4C41-8673-8591A7624D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8035" y="1989029"/>
            <a:ext cx="1063639" cy="2127277"/>
          </a:xfrm>
          <a:prstGeom prst="rect">
            <a:avLst/>
          </a:prstGeom>
        </p:spPr>
      </p:pic>
      <p:pic>
        <p:nvPicPr>
          <p:cNvPr id="1026" name="Picture 2" descr="Newspaper, Article, Journal, Headlines, News, Paper">
            <a:extLst>
              <a:ext uri="{FF2B5EF4-FFF2-40B4-BE49-F238E27FC236}">
                <a16:creationId xmlns:a16="http://schemas.microsoft.com/office/drawing/2014/main" id="{0D1B97B8-0133-481F-B802-5D48223AD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82526">
            <a:off x="417436" y="2753489"/>
            <a:ext cx="3743605" cy="3228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era, Digital, Portable, Cam, Photography, Lens">
            <a:extLst>
              <a:ext uri="{FF2B5EF4-FFF2-40B4-BE49-F238E27FC236}">
                <a16:creationId xmlns:a16="http://schemas.microsoft.com/office/drawing/2014/main" id="{C84E1B8D-8DB1-418C-B24B-8402177E49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76549">
            <a:off x="3834893" y="4427265"/>
            <a:ext cx="1888341" cy="1443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Black, Blue, Screen, Monitor, Keyboard">
            <a:extLst>
              <a:ext uri="{FF2B5EF4-FFF2-40B4-BE49-F238E27FC236}">
                <a16:creationId xmlns:a16="http://schemas.microsoft.com/office/drawing/2014/main" id="{04D20E06-8977-4E61-8E6F-3F6C278851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1981" y="1625870"/>
            <a:ext cx="2932019" cy="2741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ary, School, Office, Education, Notebook, Write">
            <a:extLst>
              <a:ext uri="{FF2B5EF4-FFF2-40B4-BE49-F238E27FC236}">
                <a16:creationId xmlns:a16="http://schemas.microsoft.com/office/drawing/2014/main" id="{C2C1714B-9147-4B6B-B8B5-3205754C09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534" y="2352449"/>
            <a:ext cx="3122323" cy="215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9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Straight Arrow Connector 4"/>
          <p:cNvCxnSpPr/>
          <p:nvPr/>
        </p:nvCxnSpPr>
        <p:spPr>
          <a:xfrm>
            <a:off x="409903" y="6195848"/>
            <a:ext cx="824536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9903" y="355600"/>
            <a:ext cx="0" cy="58402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9469" y="355600"/>
            <a:ext cx="4495800" cy="2800767"/>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Mystery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Create a bar chart which evaluates the importance of different aspects of writing non-fiction texts. Once you’ve completed it show your graph to the Cluemaster for the final  mystery!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Explain your interpretations about why the elements  are important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Calibri" panose="020F0502020204030204"/>
                <a:ea typeface="+mn-ea"/>
                <a:cs typeface="+mn-cs"/>
              </a:rPr>
              <a:t>Include at least one example to support your interpretation.</a:t>
            </a:r>
          </a:p>
        </p:txBody>
      </p:sp>
      <p:sp>
        <p:nvSpPr>
          <p:cNvPr id="12" name="TextBox 11"/>
          <p:cNvSpPr txBox="1"/>
          <p:nvPr/>
        </p:nvSpPr>
        <p:spPr>
          <a:xfrm>
            <a:off x="1259875" y="6237659"/>
            <a:ext cx="13433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Purpose</a:t>
            </a:r>
          </a:p>
        </p:txBody>
      </p:sp>
      <p:sp>
        <p:nvSpPr>
          <p:cNvPr id="13" name="TextBox 12"/>
          <p:cNvSpPr txBox="1"/>
          <p:nvPr/>
        </p:nvSpPr>
        <p:spPr>
          <a:xfrm>
            <a:off x="2352143" y="6262461"/>
            <a:ext cx="11803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Audience</a:t>
            </a:r>
          </a:p>
        </p:txBody>
      </p:sp>
      <p:sp>
        <p:nvSpPr>
          <p:cNvPr id="14" name="TextBox 13"/>
          <p:cNvSpPr txBox="1"/>
          <p:nvPr/>
        </p:nvSpPr>
        <p:spPr>
          <a:xfrm>
            <a:off x="3247840" y="6256644"/>
            <a:ext cx="889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Language</a:t>
            </a:r>
          </a:p>
        </p:txBody>
      </p:sp>
      <p:sp>
        <p:nvSpPr>
          <p:cNvPr id="15" name="TextBox 14"/>
          <p:cNvSpPr txBox="1"/>
          <p:nvPr/>
        </p:nvSpPr>
        <p:spPr>
          <a:xfrm>
            <a:off x="4092685" y="6241401"/>
            <a:ext cx="11268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16" name="TextBox 15"/>
          <p:cNvSpPr txBox="1"/>
          <p:nvPr/>
        </p:nvSpPr>
        <p:spPr>
          <a:xfrm>
            <a:off x="5821646" y="6194623"/>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17" name="TextBox 16"/>
          <p:cNvSpPr txBox="1"/>
          <p:nvPr/>
        </p:nvSpPr>
        <p:spPr>
          <a:xfrm>
            <a:off x="6796491" y="6194623"/>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8" name="TextBox 17"/>
          <p:cNvSpPr txBox="1"/>
          <p:nvPr/>
        </p:nvSpPr>
        <p:spPr>
          <a:xfrm>
            <a:off x="7960237" y="6194623"/>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Paragraphing</a:t>
            </a:r>
          </a:p>
        </p:txBody>
      </p:sp>
      <p:sp>
        <p:nvSpPr>
          <p:cNvPr id="19" name="Rectangle 18"/>
          <p:cNvSpPr/>
          <p:nvPr/>
        </p:nvSpPr>
        <p:spPr>
          <a:xfrm>
            <a:off x="1232995" y="990600"/>
            <a:ext cx="1150007" cy="520524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p:cNvCxnSpPr/>
          <p:nvPr/>
        </p:nvCxnSpPr>
        <p:spPr>
          <a:xfrm flipH="1" flipV="1">
            <a:off x="2383002" y="1168400"/>
            <a:ext cx="664998" cy="1117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15501" y="2286000"/>
            <a:ext cx="1051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p:txBody>
      </p:sp>
      <p:sp>
        <p:nvSpPr>
          <p:cNvPr id="23" name="TextBox 22"/>
          <p:cNvSpPr txBox="1"/>
          <p:nvPr/>
        </p:nvSpPr>
        <p:spPr>
          <a:xfrm>
            <a:off x="409903" y="355600"/>
            <a:ext cx="23055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Incredibly important</a:t>
            </a:r>
          </a:p>
        </p:txBody>
      </p:sp>
      <p:sp>
        <p:nvSpPr>
          <p:cNvPr id="20" name="TextBox 19">
            <a:extLst>
              <a:ext uri="{FF2B5EF4-FFF2-40B4-BE49-F238E27FC236}">
                <a16:creationId xmlns:a16="http://schemas.microsoft.com/office/drawing/2014/main" id="{BEF7E69F-163F-4BC2-8265-F4920C9B7FBA}"/>
              </a:ext>
            </a:extLst>
          </p:cNvPr>
          <p:cNvSpPr txBox="1"/>
          <p:nvPr/>
        </p:nvSpPr>
        <p:spPr>
          <a:xfrm>
            <a:off x="5036082" y="6210477"/>
            <a:ext cx="11803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Tone</a:t>
            </a:r>
          </a:p>
        </p:txBody>
      </p:sp>
    </p:spTree>
    <p:extLst>
      <p:ext uri="{BB962C8B-B14F-4D97-AF65-F5344CB8AC3E}">
        <p14:creationId xmlns:p14="http://schemas.microsoft.com/office/powerpoint/2010/main" val="262960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09903" y="6195848"/>
            <a:ext cx="824536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9903" y="355600"/>
            <a:ext cx="0" cy="58402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9903" y="355600"/>
            <a:ext cx="23055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Incredibly important</a:t>
            </a:r>
          </a:p>
        </p:txBody>
      </p:sp>
      <p:sp>
        <p:nvSpPr>
          <p:cNvPr id="20" name="TextBox 19"/>
          <p:cNvSpPr txBox="1"/>
          <p:nvPr/>
        </p:nvSpPr>
        <p:spPr>
          <a:xfrm>
            <a:off x="409903" y="5631000"/>
            <a:ext cx="1080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Of little significance</a:t>
            </a:r>
          </a:p>
        </p:txBody>
      </p:sp>
      <p:sp>
        <p:nvSpPr>
          <p:cNvPr id="2" name="TextBox 1">
            <a:extLst>
              <a:ext uri="{FF2B5EF4-FFF2-40B4-BE49-F238E27FC236}">
                <a16:creationId xmlns:a16="http://schemas.microsoft.com/office/drawing/2014/main" id="{74E06B97-E6C6-4064-B1AA-28EDC93641B1}"/>
              </a:ext>
            </a:extLst>
          </p:cNvPr>
          <p:cNvSpPr txBox="1"/>
          <p:nvPr/>
        </p:nvSpPr>
        <p:spPr>
          <a:xfrm>
            <a:off x="1188157" y="6256607"/>
            <a:ext cx="13433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Purpose</a:t>
            </a:r>
          </a:p>
        </p:txBody>
      </p:sp>
      <p:sp>
        <p:nvSpPr>
          <p:cNvPr id="3" name="TextBox 2">
            <a:extLst>
              <a:ext uri="{FF2B5EF4-FFF2-40B4-BE49-F238E27FC236}">
                <a16:creationId xmlns:a16="http://schemas.microsoft.com/office/drawing/2014/main" id="{1C58E77B-19D6-4C5C-858A-7C2C65B45F48}"/>
              </a:ext>
            </a:extLst>
          </p:cNvPr>
          <p:cNvSpPr txBox="1"/>
          <p:nvPr/>
        </p:nvSpPr>
        <p:spPr>
          <a:xfrm>
            <a:off x="2280425" y="6281409"/>
            <a:ext cx="11803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Audience</a:t>
            </a:r>
          </a:p>
        </p:txBody>
      </p:sp>
      <p:sp>
        <p:nvSpPr>
          <p:cNvPr id="4" name="TextBox 3">
            <a:extLst>
              <a:ext uri="{FF2B5EF4-FFF2-40B4-BE49-F238E27FC236}">
                <a16:creationId xmlns:a16="http://schemas.microsoft.com/office/drawing/2014/main" id="{C2B401D1-2A0B-4C74-96C9-48681304F3D9}"/>
              </a:ext>
            </a:extLst>
          </p:cNvPr>
          <p:cNvSpPr txBox="1"/>
          <p:nvPr/>
        </p:nvSpPr>
        <p:spPr>
          <a:xfrm>
            <a:off x="3176122" y="6275592"/>
            <a:ext cx="889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Language</a:t>
            </a:r>
          </a:p>
        </p:txBody>
      </p:sp>
      <p:sp>
        <p:nvSpPr>
          <p:cNvPr id="6" name="TextBox 5">
            <a:extLst>
              <a:ext uri="{FF2B5EF4-FFF2-40B4-BE49-F238E27FC236}">
                <a16:creationId xmlns:a16="http://schemas.microsoft.com/office/drawing/2014/main" id="{B0E9E8B3-CE60-45D1-BC3D-3A6884875D75}"/>
              </a:ext>
            </a:extLst>
          </p:cNvPr>
          <p:cNvSpPr txBox="1"/>
          <p:nvPr/>
        </p:nvSpPr>
        <p:spPr>
          <a:xfrm>
            <a:off x="4020967" y="6260349"/>
            <a:ext cx="11268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48772FBD-BDAF-4979-B31C-0EB288329C34}"/>
              </a:ext>
            </a:extLst>
          </p:cNvPr>
          <p:cNvSpPr txBox="1"/>
          <p:nvPr/>
        </p:nvSpPr>
        <p:spPr>
          <a:xfrm>
            <a:off x="5749928" y="6213571"/>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9" name="TextBox 8">
            <a:extLst>
              <a:ext uri="{FF2B5EF4-FFF2-40B4-BE49-F238E27FC236}">
                <a16:creationId xmlns:a16="http://schemas.microsoft.com/office/drawing/2014/main" id="{00E0215B-3FFD-4893-AF65-DD6CF1C1C3E4}"/>
              </a:ext>
            </a:extLst>
          </p:cNvPr>
          <p:cNvSpPr txBox="1"/>
          <p:nvPr/>
        </p:nvSpPr>
        <p:spPr>
          <a:xfrm>
            <a:off x="6724773" y="6213571"/>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0" name="TextBox 9">
            <a:extLst>
              <a:ext uri="{FF2B5EF4-FFF2-40B4-BE49-F238E27FC236}">
                <a16:creationId xmlns:a16="http://schemas.microsoft.com/office/drawing/2014/main" id="{1084B297-00B3-4037-A7F6-3CC05FE34CAD}"/>
              </a:ext>
            </a:extLst>
          </p:cNvPr>
          <p:cNvSpPr txBox="1"/>
          <p:nvPr/>
        </p:nvSpPr>
        <p:spPr>
          <a:xfrm>
            <a:off x="7888519" y="6213571"/>
            <a:ext cx="12940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Paragraphing</a:t>
            </a:r>
          </a:p>
        </p:txBody>
      </p:sp>
      <p:sp>
        <p:nvSpPr>
          <p:cNvPr id="11" name="TextBox 10">
            <a:extLst>
              <a:ext uri="{FF2B5EF4-FFF2-40B4-BE49-F238E27FC236}">
                <a16:creationId xmlns:a16="http://schemas.microsoft.com/office/drawing/2014/main" id="{DBCB96AF-96C7-4BF5-8F1D-3A00FA55B4AD}"/>
              </a:ext>
            </a:extLst>
          </p:cNvPr>
          <p:cNvSpPr txBox="1"/>
          <p:nvPr/>
        </p:nvSpPr>
        <p:spPr>
          <a:xfrm>
            <a:off x="4964364" y="6229425"/>
            <a:ext cx="11803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Tone</a:t>
            </a:r>
          </a:p>
        </p:txBody>
      </p:sp>
    </p:spTree>
    <p:extLst>
      <p:ext uri="{BB962C8B-B14F-4D97-AF65-F5344CB8AC3E}">
        <p14:creationId xmlns:p14="http://schemas.microsoft.com/office/powerpoint/2010/main" val="181305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403261F5-8C01-425C-A898-DB42C19BE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762" y="0"/>
            <a:ext cx="5711428" cy="6858000"/>
          </a:xfrm>
          <a:prstGeom prst="rect">
            <a:avLst/>
          </a:prstGeom>
        </p:spPr>
      </p:pic>
      <p:sp>
        <p:nvSpPr>
          <p:cNvPr id="2" name="Title 1"/>
          <p:cNvSpPr>
            <a:spLocks noGrp="1"/>
          </p:cNvSpPr>
          <p:nvPr>
            <p:ph type="title"/>
          </p:nvPr>
        </p:nvSpPr>
        <p:spPr>
          <a:xfrm>
            <a:off x="628650" y="365126"/>
            <a:ext cx="3850585" cy="1325563"/>
          </a:xfrm>
        </p:spPr>
        <p:txBody>
          <a:bodyPr/>
          <a:lstStyle/>
          <a:p>
            <a:r>
              <a:rPr lang="en-GB" dirty="0"/>
              <a:t>The Final Mystery: Clue Jigsaw</a:t>
            </a:r>
          </a:p>
        </p:txBody>
      </p:sp>
      <p:sp>
        <p:nvSpPr>
          <p:cNvPr id="3" name="Content Placeholder 2"/>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t>The jigsaw you have been given contains the final code words needed to leave the room and win the escape room game!</a:t>
            </a:r>
          </a:p>
          <a:p>
            <a:pPr marL="0" indent="0">
              <a:buNone/>
            </a:pPr>
            <a:endParaRPr lang="en-GB" sz="4000" dirty="0"/>
          </a:p>
          <a:p>
            <a:pPr marL="0" indent="0">
              <a:buNone/>
            </a:pPr>
            <a:r>
              <a:rPr lang="en-GB" sz="4000" dirty="0"/>
              <a:t>The first crew to tell the Cluemaster what the magic words are wins!</a:t>
            </a:r>
          </a:p>
        </p:txBody>
      </p:sp>
    </p:spTree>
    <p:extLst>
      <p:ext uri="{BB962C8B-B14F-4D97-AF65-F5344CB8AC3E}">
        <p14:creationId xmlns:p14="http://schemas.microsoft.com/office/powerpoint/2010/main" val="97332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ars, Cogs, Machine, Machinery, Mechanical">
            <a:extLst>
              <a:ext uri="{FF2B5EF4-FFF2-40B4-BE49-F238E27FC236}">
                <a16:creationId xmlns:a16="http://schemas.microsoft.com/office/drawing/2014/main" id="{F1D0E1D8-03D7-4E25-8909-5CFF09C87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6218" y="672685"/>
            <a:ext cx="8762035" cy="5774414"/>
          </a:xfrm>
          <a:solidFill>
            <a:schemeClr val="bg1">
              <a:alpha val="50000"/>
            </a:schemeClr>
          </a:solidFill>
        </p:spPr>
        <p:txBody>
          <a:bodyPr>
            <a:noAutofit/>
          </a:bodyPr>
          <a:lstStyle/>
          <a:p>
            <a:pPr marL="0" indent="0" algn="ctr">
              <a:buNone/>
            </a:pPr>
            <a:endParaRPr lang="en-GB" sz="11500" dirty="0"/>
          </a:p>
          <a:p>
            <a:pPr marL="0" indent="0" algn="ctr">
              <a:buNone/>
            </a:pPr>
            <a:r>
              <a:rPr lang="en-GB" sz="11500" dirty="0" err="1"/>
              <a:t>T_c_n</a:t>
            </a:r>
            <a:r>
              <a:rPr lang="en-GB" sz="11500" dirty="0"/>
              <a:t>_ _ u _ _</a:t>
            </a:r>
          </a:p>
        </p:txBody>
      </p:sp>
      <p:cxnSp>
        <p:nvCxnSpPr>
          <p:cNvPr id="8" name="Straight Connector 7">
            <a:extLst>
              <a:ext uri="{FF2B5EF4-FFF2-40B4-BE49-F238E27FC236}">
                <a16:creationId xmlns:a16="http://schemas.microsoft.com/office/drawing/2014/main" id="{B1B6B116-FBD9-45DA-A7DA-FD4B1B70A8F5}"/>
              </a:ext>
            </a:extLst>
          </p:cNvPr>
          <p:cNvCxnSpPr>
            <a:cxnSpLocks/>
          </p:cNvCxnSpPr>
          <p:nvPr/>
        </p:nvCxnSpPr>
        <p:spPr>
          <a:xfrm>
            <a:off x="2095018" y="0"/>
            <a:ext cx="0" cy="68580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15920B-39B1-44D6-AB28-4CF0296006DF}"/>
              </a:ext>
            </a:extLst>
          </p:cNvPr>
          <p:cNvCxnSpPr>
            <a:cxnSpLocks/>
          </p:cNvCxnSpPr>
          <p:nvPr/>
        </p:nvCxnSpPr>
        <p:spPr>
          <a:xfrm>
            <a:off x="4572000" y="0"/>
            <a:ext cx="0" cy="68580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2BE7F6-B0CC-48FD-8986-2D419286AC29}"/>
              </a:ext>
            </a:extLst>
          </p:cNvPr>
          <p:cNvCxnSpPr>
            <a:cxnSpLocks/>
          </p:cNvCxnSpPr>
          <p:nvPr/>
        </p:nvCxnSpPr>
        <p:spPr>
          <a:xfrm>
            <a:off x="7131934" y="0"/>
            <a:ext cx="0" cy="68580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78C3B3-F682-437E-9452-BC6C40A51EBD}"/>
              </a:ext>
            </a:extLst>
          </p:cNvPr>
          <p:cNvCxnSpPr>
            <a:cxnSpLocks/>
          </p:cNvCxnSpPr>
          <p:nvPr/>
        </p:nvCxnSpPr>
        <p:spPr>
          <a:xfrm flipH="1">
            <a:off x="0" y="4611259"/>
            <a:ext cx="9144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798F22-EF5A-40DE-939A-44DE4DD8ED25}"/>
              </a:ext>
            </a:extLst>
          </p:cNvPr>
          <p:cNvCxnSpPr>
            <a:cxnSpLocks/>
          </p:cNvCxnSpPr>
          <p:nvPr/>
        </p:nvCxnSpPr>
        <p:spPr>
          <a:xfrm flipH="1">
            <a:off x="75235" y="2159355"/>
            <a:ext cx="9144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07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EC6D-9349-442F-BBC5-03640834DAF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The key has been found! One of the crews has escaped the room!</a:t>
            </a:r>
          </a:p>
        </p:txBody>
      </p:sp>
      <p:pic>
        <p:nvPicPr>
          <p:cNvPr id="5" name="Picture 4">
            <a:extLst>
              <a:ext uri="{FF2B5EF4-FFF2-40B4-BE49-F238E27FC236}">
                <a16:creationId xmlns:a16="http://schemas.microsoft.com/office/drawing/2014/main" id="{54AE593A-79E6-47FC-BE1D-8393A8E13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217" y="1904750"/>
            <a:ext cx="4653565" cy="4588124"/>
          </a:xfrm>
          <a:prstGeom prst="rect">
            <a:avLst/>
          </a:prstGeom>
        </p:spPr>
      </p:pic>
    </p:spTree>
    <p:extLst>
      <p:ext uri="{BB962C8B-B14F-4D97-AF65-F5344CB8AC3E}">
        <p14:creationId xmlns:p14="http://schemas.microsoft.com/office/powerpoint/2010/main" val="221937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27" y="265251"/>
            <a:ext cx="8635101" cy="114300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solidFill>
                  <a:srgbClr val="7030A0"/>
                </a:solidFill>
              </a:rPr>
              <a:t>Plenary: Hot Seat!</a:t>
            </a:r>
          </a:p>
        </p:txBody>
      </p:sp>
      <p:sp>
        <p:nvSpPr>
          <p:cNvPr id="3" name="Content Placeholder 2"/>
          <p:cNvSpPr>
            <a:spLocks noGrp="1"/>
          </p:cNvSpPr>
          <p:nvPr>
            <p:ph idx="1"/>
          </p:nvPr>
        </p:nvSpPr>
        <p:spPr>
          <a:xfrm>
            <a:off x="314028" y="1605895"/>
            <a:ext cx="4474840" cy="45259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b="1" dirty="0"/>
              <a:t>You all have one minute to prepare questions to ask a student about what we have learnt today. </a:t>
            </a:r>
          </a:p>
          <a:p>
            <a:pPr marL="0" indent="0">
              <a:buNone/>
            </a:pPr>
            <a:endParaRPr lang="en-GB" dirty="0"/>
          </a:p>
          <a:p>
            <a:pPr marL="0" indent="0">
              <a:buNone/>
            </a:pPr>
            <a:r>
              <a:rPr lang="en-GB" dirty="0"/>
              <a:t>Next, one of you must come to the front and answer the questions.</a:t>
            </a:r>
          </a:p>
          <a:p>
            <a:pPr marL="0" indent="0">
              <a:buNone/>
            </a:pPr>
            <a:endParaRPr lang="en-GB" dirty="0"/>
          </a:p>
          <a:p>
            <a:pPr marL="0" indent="0">
              <a:buNone/>
            </a:pPr>
            <a:endParaRPr lang="en-GB" dirty="0"/>
          </a:p>
        </p:txBody>
      </p:sp>
      <p:sp>
        <p:nvSpPr>
          <p:cNvPr id="7" name="Content Placeholder 2"/>
          <p:cNvSpPr txBox="1">
            <a:spLocks/>
          </p:cNvSpPr>
          <p:nvPr/>
        </p:nvSpPr>
        <p:spPr>
          <a:xfrm>
            <a:off x="4930814" y="3581539"/>
            <a:ext cx="4018314" cy="255031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F0000"/>
                </a:solidFill>
              </a:rPr>
              <a:t>To describe key terminology, skills and ideas related to non-fiction writing</a:t>
            </a:r>
          </a:p>
          <a:p>
            <a:pPr marL="0" indent="0">
              <a:buNone/>
            </a:pPr>
            <a:r>
              <a:rPr lang="en-GB" sz="2400" dirty="0">
                <a:solidFill>
                  <a:schemeClr val="accent4">
                    <a:lumMod val="50000"/>
                  </a:schemeClr>
                </a:solidFill>
              </a:rPr>
              <a:t>To explain the importance of key terminology and skills in relation to non-fiction writing</a:t>
            </a:r>
          </a:p>
          <a:p>
            <a:pPr marL="0" indent="0">
              <a:buNone/>
            </a:pPr>
            <a:r>
              <a:rPr lang="en-GB" sz="2400" dirty="0">
                <a:solidFill>
                  <a:srgbClr val="00B050"/>
                </a:solidFill>
              </a:rPr>
              <a:t>To evaluate the significance of these terms and skills in relation to non-fiction writing</a:t>
            </a:r>
          </a:p>
        </p:txBody>
      </p:sp>
      <p:pic>
        <p:nvPicPr>
          <p:cNvPr id="5" name="Picture 4" descr="A close up of a fire&#10;&#10;Description automatically generated">
            <a:extLst>
              <a:ext uri="{FF2B5EF4-FFF2-40B4-BE49-F238E27FC236}">
                <a16:creationId xmlns:a16="http://schemas.microsoft.com/office/drawing/2014/main" id="{135C8E78-D5A1-4062-8ACA-B00A93290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873" y="-191407"/>
            <a:ext cx="2258195" cy="3793294"/>
          </a:xfrm>
          <a:prstGeom prst="rect">
            <a:avLst/>
          </a:prstGeom>
        </p:spPr>
      </p:pic>
    </p:spTree>
    <p:extLst>
      <p:ext uri="{BB962C8B-B14F-4D97-AF65-F5344CB8AC3E}">
        <p14:creationId xmlns:p14="http://schemas.microsoft.com/office/powerpoint/2010/main" val="345443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6740013" y="366663"/>
            <a:ext cx="2148453" cy="5444202"/>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ln w="38100">
            <a:solidFill>
              <a:srgbClr val="7030A0"/>
            </a:solidFill>
          </a:ln>
          <a:effectLst>
            <a:outerShdw blurRad="50800" dist="38100" dir="2700000" algn="tl" rotWithShape="0">
              <a:prstClr val="black">
                <a:alpha val="40000"/>
              </a:prstClr>
            </a:outerShdw>
            <a:reflection stA="99000" endPos="0" dist="50800" dir="5400000" sy="-100000" algn="bl" rotWithShape="0"/>
          </a:effectLst>
        </p:spPr>
        <p:txBody>
          <a:bodyPr>
            <a:noAutofit/>
          </a:bodyPr>
          <a:lstStyle/>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of the most popular authors on TES!</a:t>
            </a:r>
            <a:endParaRPr kumimoji="0" lang="en-GB"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endParaRPr kumimoji="0" lang="en-GB" sz="300" b="1" i="0" u="none" strike="noStrike" kern="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Email:</a:t>
            </a: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3"/>
              </a:rPr>
              <a:t>info@englishgcse.co.uk</a:t>
            </a:r>
            <a:r>
              <a:rPr kumimoji="0" lang="en-GB" sz="1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p>
          <a:p>
            <a:pPr marL="0" marR="0" lvl="0" indent="0" algn="l" defTabSz="428583"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Website:</a:t>
            </a: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4"/>
              </a:rPr>
              <a:t>www.englishgcse.co.uk</a:t>
            </a:r>
            <a:endParaRPr kumimoji="0" lang="en-GB" sz="1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endParaRPr kumimoji="0" lang="en-GB" sz="1400" b="0" i="1" u="none" strike="noStrike" kern="0" cap="none" spc="0" normalizeH="0" baseline="0" noProof="0" dirty="0">
              <a:ln>
                <a:noFill/>
              </a:ln>
              <a:solidFill>
                <a:srgbClr val="FFC000">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srgbClr val="FFC000">
                    <a:lumMod val="75000"/>
                  </a:srgbClr>
                </a:solidFill>
                <a:effectLst/>
                <a:uLnTx/>
                <a:uFillTx/>
                <a:latin typeface="Calibri" panose="020F0502020204030204" pitchFamily="34" charset="0"/>
                <a:ea typeface="+mn-ea"/>
                <a:cs typeface="Calibri" panose="020F0502020204030204" pitchFamily="34" charset="0"/>
              </a:rPr>
              <a:t>This product, or any part of it, is not to be distributed, or resold under any circumstances, including through any websites, groups or organisations, without written permission from the author. Group and whole school licenses are available at request to the publisher.</a:t>
            </a:r>
            <a:endParaRPr kumimoji="0" lang="en-GB" sz="1400" b="0" i="1" u="none" strike="noStrike" kern="0" cap="none" spc="0" normalizeH="0" baseline="0" noProof="0" dirty="0">
              <a:ln>
                <a:noFill/>
              </a:ln>
              <a:solidFill>
                <a:srgbClr val="FFC000">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Thanks for choosing EC Resources</a:t>
            </a:r>
            <a:endPar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©EC Publishing Ltd </a:t>
            </a:r>
            <a:fld id="{B913ABA3-B6F6-4D9B-B3C9-F14ABCBB1AF8}" type="datetime6">
              <a:rPr kumimoji="0" lang="en-GB"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pPr marL="0" marR="0" lvl="0" indent="0" algn="l" defTabSz="428583" rtl="0" eaLnBrk="1" fontAlgn="auto" latinLnBrk="0" hangingPunct="1">
                <a:lnSpc>
                  <a:spcPct val="100000"/>
                </a:lnSpc>
                <a:spcBef>
                  <a:spcPts val="0"/>
                </a:spcBef>
                <a:spcAft>
                  <a:spcPts val="0"/>
                </a:spcAft>
                <a:buClrTx/>
                <a:buSzTx/>
                <a:buFontTx/>
                <a:buNone/>
                <a:tabLst/>
                <a:defRPr/>
              </a:pPr>
              <a:t>August 25</a:t>
            </a:fld>
            <a:endPar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©Lead Practitioner English </a:t>
            </a:r>
            <a:fld id="{14C4F949-6515-4832-BC0E-9AFC9A124209}" type="datetime6">
              <a:rPr kumimoji="0" lang="en-GB"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pPr marL="0" marR="0" lvl="0" indent="0" algn="l" defTabSz="428583" rtl="0" eaLnBrk="1" fontAlgn="auto" latinLnBrk="0" hangingPunct="1">
                <a:lnSpc>
                  <a:spcPct val="100000"/>
                </a:lnSpc>
                <a:spcBef>
                  <a:spcPts val="0"/>
                </a:spcBef>
                <a:spcAft>
                  <a:spcPts val="0"/>
                </a:spcAft>
                <a:buClrTx/>
                <a:buSzTx/>
                <a:buFontTx/>
                <a:buNone/>
                <a:tabLst/>
                <a:defRPr/>
              </a:pPr>
              <a:t>August 25</a:t>
            </a:fld>
            <a:endPar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3840481" y="399143"/>
            <a:ext cx="2442600" cy="1219783"/>
          </a:xfrm>
          <a:prstGeom prst="rect">
            <a:avLst/>
          </a:prstGeom>
          <a:solidFill>
            <a:sysClr val="window" lastClr="FFFFFF"/>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noAutofit/>
            <a:scene3d>
              <a:camera prst="orthographicFront"/>
              <a:lightRig rig="soft" dir="t">
                <a:rot lat="0" lon="0" rev="15600000"/>
              </a:lightRig>
            </a:scene3d>
            <a:sp3d extrusionH="57150" prstMaterial="softEdge">
              <a:bevelT w="25400" h="38100"/>
            </a:sp3d>
          </a:bodyPr>
          <a:lstStyle/>
          <a:p>
            <a:pPr marL="0" marR="0" lvl="0" indent="0" algn="l" defTabSz="428583"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solidFill>
                  <a:srgbClr val="7030A0"/>
                </a:solidFill>
                <a:effectLst/>
                <a:uLnTx/>
                <a:uFillTx/>
                <a:latin typeface="Calibri" panose="020F0502020204030204" pitchFamily="34" charset="0"/>
                <a:ea typeface="+mn-ea"/>
                <a:cs typeface="Calibri" panose="020F0502020204030204" pitchFamily="34" charset="0"/>
              </a:rPr>
              <a:t>Check out our website for offers and freebies. </a:t>
            </a:r>
            <a:r>
              <a:rPr kumimoji="0" lang="en-GB" sz="1800" b="1" i="1" u="none" strike="noStrike" kern="0" cap="none" spc="0" normalizeH="0" baseline="0" noProof="0" dirty="0">
                <a:ln/>
                <a:solidFill>
                  <a:srgbClr val="00B050"/>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Right click here</a:t>
            </a:r>
            <a:r>
              <a:rPr kumimoji="0" lang="en-GB" sz="1800" b="1" i="0" u="none" strike="noStrike" kern="0" cap="none" spc="0" normalizeH="0" baseline="0" noProof="0" dirty="0">
                <a:ln/>
                <a:solidFill>
                  <a:srgbClr val="7030A0"/>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 </a:t>
            </a:r>
            <a:r>
              <a:rPr kumimoji="0" lang="en-GB" sz="1800" b="1" i="0" u="none" strike="noStrike" kern="0" cap="none" spc="0" normalizeH="0" baseline="0" noProof="0" dirty="0">
                <a:ln/>
                <a:solidFill>
                  <a:srgbClr val="7030A0"/>
                </a:solidFill>
                <a:effectLst/>
                <a:uLnTx/>
                <a:uFillTx/>
                <a:latin typeface="Calibri" panose="020F0502020204030204" pitchFamily="34" charset="0"/>
                <a:ea typeface="+mn-ea"/>
                <a:cs typeface="Calibri" panose="020F0502020204030204" pitchFamily="34" charset="0"/>
              </a:rPr>
              <a:t>follow the link.</a:t>
            </a:r>
            <a:endParaRPr kumimoji="0" lang="en-US" sz="2400" b="1" i="0" u="none" strike="noStrike" kern="0" cap="none" spc="0" normalizeH="0" baseline="0" noProof="0" dirty="0">
              <a:ln/>
              <a:solidFill>
                <a:srgbClr val="7030A0"/>
              </a:solidFill>
              <a:effectLst/>
              <a:uLnTx/>
              <a:uFillTx/>
              <a:latin typeface="Calibri" panose="020F0502020204030204" pitchFamily="34" charset="0"/>
              <a:ea typeface="+mn-ea"/>
              <a:cs typeface="Calibri" panose="020F0502020204030204" pitchFamily="34" charset="0"/>
            </a:endParaRPr>
          </a:p>
        </p:txBody>
      </p:sp>
      <p:pic>
        <p:nvPicPr>
          <p:cNvPr id="30" name="Picture 29">
            <a:hlinkClick r:id="rId5"/>
            <a:extLst>
              <a:ext uri="{FF2B5EF4-FFF2-40B4-BE49-F238E27FC236}">
                <a16:creationId xmlns:a16="http://schemas.microsoft.com/office/drawing/2014/main" id="{AA5441A5-26F7-41F6-AB24-F7AA4141CE1E}"/>
              </a:ext>
            </a:extLst>
          </p:cNvPr>
          <p:cNvPicPr>
            <a:picLocks noChangeAspect="1"/>
          </p:cNvPicPr>
          <p:nvPr/>
        </p:nvPicPr>
        <p:blipFill>
          <a:blip r:embed="rId6"/>
          <a:stretch>
            <a:fillRect/>
          </a:stretch>
        </p:blipFill>
        <p:spPr>
          <a:xfrm>
            <a:off x="6798592" y="5945516"/>
            <a:ext cx="642012" cy="6420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7"/>
            <a:extLst>
              <a:ext uri="{FF2B5EF4-FFF2-40B4-BE49-F238E27FC236}">
                <a16:creationId xmlns:a16="http://schemas.microsoft.com/office/drawing/2014/main" id="{CAE2758C-57A1-4450-A77E-1F6F7D8867F0}"/>
              </a:ext>
            </a:extLst>
          </p:cNvPr>
          <p:cNvPicPr>
            <a:picLocks noChangeAspect="1"/>
          </p:cNvPicPr>
          <p:nvPr/>
        </p:nvPicPr>
        <p:blipFill>
          <a:blip r:embed="rId8"/>
          <a:stretch>
            <a:fillRect/>
          </a:stretch>
        </p:blipFill>
        <p:spPr>
          <a:xfrm>
            <a:off x="7522276" y="5945514"/>
            <a:ext cx="642012" cy="6420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9"/>
            <a:extLst>
              <a:ext uri="{FF2B5EF4-FFF2-40B4-BE49-F238E27FC236}">
                <a16:creationId xmlns:a16="http://schemas.microsoft.com/office/drawing/2014/main" id="{483EF416-2BC6-4087-A2A0-A1C7C5E5694B}"/>
              </a:ext>
            </a:extLst>
          </p:cNvPr>
          <p:cNvPicPr>
            <a:picLocks noChangeAspect="1"/>
          </p:cNvPicPr>
          <p:nvPr/>
        </p:nvPicPr>
        <p:blipFill>
          <a:blip r:embed="rId10"/>
          <a:stretch>
            <a:fillRect/>
          </a:stretch>
        </p:blipFill>
        <p:spPr>
          <a:xfrm>
            <a:off x="8236130" y="5959580"/>
            <a:ext cx="652336" cy="6611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0" name="TextBox 39">
            <a:extLst>
              <a:ext uri="{FF2B5EF4-FFF2-40B4-BE49-F238E27FC236}">
                <a16:creationId xmlns:a16="http://schemas.microsoft.com/office/drawing/2014/main" id="{1DC16155-4D98-47AD-A2A8-EF08EC62EF41}"/>
              </a:ext>
            </a:extLst>
          </p:cNvPr>
          <p:cNvSpPr txBox="1"/>
          <p:nvPr/>
        </p:nvSpPr>
        <p:spPr>
          <a:xfrm>
            <a:off x="359678" y="6207964"/>
            <a:ext cx="4906532" cy="35195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28583" rtl="0" eaLnBrk="1" fontAlgn="auto" latinLnBrk="0" hangingPunct="1">
              <a:lnSpc>
                <a:spcPct val="100000"/>
              </a:lnSpc>
              <a:spcBef>
                <a:spcPts val="0"/>
              </a:spcBef>
              <a:spcAft>
                <a:spcPts val="0"/>
              </a:spcAft>
              <a:buClrTx/>
              <a:buSzTx/>
              <a:buFontTx/>
              <a:buNone/>
              <a:tabLst/>
              <a:defRPr/>
            </a:pPr>
            <a:r>
              <a:rPr kumimoji="0" lang="en-US" sz="1687"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Follow us on twitter: </a:t>
            </a:r>
            <a:r>
              <a:rPr kumimoji="0" lang="en-US" sz="1687"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@ec_publishing2 </a:t>
            </a:r>
            <a:r>
              <a:rPr kumimoji="0" lang="en-US" sz="1687"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 </a:t>
            </a:r>
            <a:r>
              <a:rPr kumimoji="0" lang="en-US" sz="1687" b="1"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F</a:t>
            </a:r>
            <a:r>
              <a:rPr kumimoji="0" lang="en-US" sz="1687"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11"/>
              </a:rPr>
              <a:t>acebook</a:t>
            </a:r>
            <a:endParaRPr kumimoji="0" lang="en-US" sz="1687"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5" name="Picture 4" descr="A close up of a sign&#10;&#10;Description generated with very high confidence">
            <a:hlinkClick r:id="rId12"/>
            <a:extLst>
              <a:ext uri="{FF2B5EF4-FFF2-40B4-BE49-F238E27FC236}">
                <a16:creationId xmlns:a16="http://schemas.microsoft.com/office/drawing/2014/main" id="{A19CE551-0BC9-487F-A9BB-84DE5BD170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5192" y="5945513"/>
            <a:ext cx="911728" cy="64105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14"/>
          <a:stretch>
            <a:fillRect/>
          </a:stretch>
        </p:blipFill>
        <p:spPr>
          <a:xfrm>
            <a:off x="403239" y="329557"/>
            <a:ext cx="3437242" cy="1114062"/>
          </a:xfrm>
          <a:prstGeom prst="rect">
            <a:avLst/>
          </a:prstGeom>
          <a:effectLst>
            <a:outerShdw blurRad="50800" dist="38100" dir="2700000" algn="tl" rotWithShape="0">
              <a:prstClr val="black">
                <a:alpha val="40000"/>
              </a:prstClr>
            </a:outerShdw>
          </a:effectLst>
        </p:spPr>
      </p:pic>
      <p:pic>
        <p:nvPicPr>
          <p:cNvPr id="8" name="Picture 7">
            <a:hlinkClick r:id="rId15"/>
            <a:extLst>
              <a:ext uri="{FF2B5EF4-FFF2-40B4-BE49-F238E27FC236}">
                <a16:creationId xmlns:a16="http://schemas.microsoft.com/office/drawing/2014/main" id="{B89602FA-8859-45DD-BB6C-53E689AB06C3}"/>
              </a:ext>
            </a:extLst>
          </p:cNvPr>
          <p:cNvPicPr>
            <a:picLocks noChangeAspect="1"/>
          </p:cNvPicPr>
          <p:nvPr/>
        </p:nvPicPr>
        <p:blipFill>
          <a:blip r:embed="rId16"/>
          <a:stretch>
            <a:fillRect/>
          </a:stretch>
        </p:blipFill>
        <p:spPr>
          <a:xfrm>
            <a:off x="3685975" y="3977358"/>
            <a:ext cx="2597106" cy="1851804"/>
          </a:xfrm>
          <a:prstGeom prst="rect">
            <a:avLst/>
          </a:prstGeom>
          <a:ln w="38100">
            <a:solidFill>
              <a:srgbClr val="7030A0"/>
            </a:solidFill>
          </a:ln>
          <a:effectLst>
            <a:outerShdw blurRad="50800" dist="38100" dir="2700000" algn="tl" rotWithShape="0">
              <a:prstClr val="black">
                <a:alpha val="40000"/>
              </a:prstClr>
            </a:outerShdw>
          </a:effectLst>
        </p:spPr>
      </p:pic>
      <p:pic>
        <p:nvPicPr>
          <p:cNvPr id="12" name="Picture 11">
            <a:hlinkClick r:id="rId17"/>
            <a:extLst>
              <a:ext uri="{FF2B5EF4-FFF2-40B4-BE49-F238E27FC236}">
                <a16:creationId xmlns:a16="http://schemas.microsoft.com/office/drawing/2014/main" id="{B0546B14-C9E1-4B0C-B19F-D0D1B4360FEE}"/>
              </a:ext>
            </a:extLst>
          </p:cNvPr>
          <p:cNvPicPr>
            <a:picLocks noChangeAspect="1"/>
          </p:cNvPicPr>
          <p:nvPr/>
        </p:nvPicPr>
        <p:blipFill>
          <a:blip r:embed="rId18"/>
          <a:stretch>
            <a:fillRect/>
          </a:stretch>
        </p:blipFill>
        <p:spPr>
          <a:xfrm>
            <a:off x="566752" y="3950000"/>
            <a:ext cx="2495575" cy="1879162"/>
          </a:xfrm>
          <a:prstGeom prst="rect">
            <a:avLst/>
          </a:prstGeom>
          <a:ln w="38100">
            <a:solidFill>
              <a:srgbClr val="7030A0"/>
            </a:solidFill>
          </a:ln>
          <a:effectLst>
            <a:outerShdw blurRad="50800" dist="38100" dir="2700000" algn="tl" rotWithShape="0">
              <a:prstClr val="black">
                <a:alpha val="40000"/>
              </a:prstClr>
            </a:outerShdw>
          </a:effectLst>
        </p:spPr>
      </p:pic>
      <p:pic>
        <p:nvPicPr>
          <p:cNvPr id="14" name="Picture 13">
            <a:hlinkClick r:id="rId19"/>
            <a:extLst>
              <a:ext uri="{FF2B5EF4-FFF2-40B4-BE49-F238E27FC236}">
                <a16:creationId xmlns:a16="http://schemas.microsoft.com/office/drawing/2014/main" id="{02866299-5947-4B32-956A-AC3C00A6C62A}"/>
              </a:ext>
            </a:extLst>
          </p:cNvPr>
          <p:cNvPicPr>
            <a:picLocks noChangeAspect="1"/>
          </p:cNvPicPr>
          <p:nvPr/>
        </p:nvPicPr>
        <p:blipFill>
          <a:blip r:embed="rId20"/>
          <a:stretch>
            <a:fillRect/>
          </a:stretch>
        </p:blipFill>
        <p:spPr>
          <a:xfrm>
            <a:off x="3685975" y="1922890"/>
            <a:ext cx="2597107" cy="1879161"/>
          </a:xfrm>
          <a:prstGeom prst="rect">
            <a:avLst/>
          </a:prstGeom>
          <a:ln w="38100">
            <a:solidFill>
              <a:srgbClr val="7030A0"/>
            </a:solidFill>
          </a:ln>
          <a:effectLst>
            <a:outerShdw blurRad="50800" dist="38100" dir="2700000" algn="tl" rotWithShape="0">
              <a:prstClr val="black">
                <a:alpha val="40000"/>
              </a:prstClr>
            </a:outerShdw>
          </a:effectLst>
        </p:spPr>
      </p:pic>
      <p:pic>
        <p:nvPicPr>
          <p:cNvPr id="4" name="Picture 3" descr="A screenshot of a computer&#10;&#10;Description automatically generated">
            <a:hlinkClick r:id="rId21"/>
            <a:extLst>
              <a:ext uri="{FF2B5EF4-FFF2-40B4-BE49-F238E27FC236}">
                <a16:creationId xmlns:a16="http://schemas.microsoft.com/office/drawing/2014/main" id="{C0B58937-D29B-410B-9DF7-07D6E7266C0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1714" y="1922890"/>
            <a:ext cx="2505550" cy="1879162"/>
          </a:xfrm>
          <a:prstGeom prst="rect">
            <a:avLst/>
          </a:prstGeom>
          <a:ln w="38100">
            <a:solidFill>
              <a:srgbClr val="7030A0"/>
            </a:solidFill>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buNone/>
            </a:pPr>
            <a:r>
              <a:rPr lang="en-GB" sz="3600" dirty="0">
                <a:solidFill>
                  <a:srgbClr val="FF0000"/>
                </a:solidFill>
              </a:rPr>
              <a:t>To describe key terminology, skills and ideas related to non-fiction writing</a:t>
            </a:r>
          </a:p>
          <a:p>
            <a:pPr marL="0" indent="0">
              <a:buNone/>
            </a:pPr>
            <a:r>
              <a:rPr lang="en-GB" sz="3600" dirty="0">
                <a:solidFill>
                  <a:schemeClr val="accent4">
                    <a:lumMod val="50000"/>
                  </a:schemeClr>
                </a:solidFill>
              </a:rPr>
              <a:t>To explain the importance of key terminology and skills in relation to non-fiction writing</a:t>
            </a:r>
          </a:p>
          <a:p>
            <a:pPr marL="0" indent="0">
              <a:buNone/>
            </a:pPr>
            <a:r>
              <a:rPr lang="en-GB" sz="3600" dirty="0">
                <a:solidFill>
                  <a:srgbClr val="00B050"/>
                </a:solidFill>
              </a:rPr>
              <a:t>To evaluate the significance of these terms and skills in relation to non-fiction writing</a:t>
            </a:r>
          </a:p>
        </p:txBody>
      </p:sp>
      <p:pic>
        <p:nvPicPr>
          <p:cNvPr id="5" name="Picture 4" descr="A picture containing silhouette&#10;&#10;Description generated with high confidence">
            <a:extLst>
              <a:ext uri="{FF2B5EF4-FFF2-40B4-BE49-F238E27FC236}">
                <a16:creationId xmlns:a16="http://schemas.microsoft.com/office/drawing/2014/main" id="{CAE54FC8-DA7B-4EBB-AF8C-7B550051C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31867">
            <a:off x="7203162" y="249960"/>
            <a:ext cx="1093987" cy="1555893"/>
          </a:xfrm>
          <a:prstGeom prst="rect">
            <a:avLst/>
          </a:prstGeom>
        </p:spPr>
      </p:pic>
    </p:spTree>
    <p:extLst>
      <p:ext uri="{BB962C8B-B14F-4D97-AF65-F5344CB8AC3E}">
        <p14:creationId xmlns:p14="http://schemas.microsoft.com/office/powerpoint/2010/main" val="82225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0B5F64-93DF-4CB1-A520-57DC2307B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97" y="0"/>
            <a:ext cx="7477206" cy="6858000"/>
          </a:xfrm>
          <a:prstGeom prst="rect">
            <a:avLst/>
          </a:prstGeom>
        </p:spPr>
      </p:pic>
      <p:sp>
        <p:nvSpPr>
          <p:cNvPr id="2" name="Title 1"/>
          <p:cNvSpPr>
            <a:spLocks noGrp="1"/>
          </p:cNvSpPr>
          <p:nvPr>
            <p:ph type="title"/>
          </p:nvPr>
        </p:nvSpPr>
        <p:spPr>
          <a:xfrm>
            <a:off x="628650" y="365126"/>
            <a:ext cx="8332470" cy="775017"/>
          </a:xfr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a:lstStyle/>
          <a:p>
            <a:r>
              <a:rPr lang="en-GB" dirty="0"/>
              <a:t>Today, I am not your teacher. Today I am…</a:t>
            </a:r>
          </a:p>
        </p:txBody>
      </p:sp>
      <p:sp>
        <p:nvSpPr>
          <p:cNvPr id="4" name="5-Point Star 3"/>
          <p:cNvSpPr/>
          <p:nvPr/>
        </p:nvSpPr>
        <p:spPr>
          <a:xfrm>
            <a:off x="1645920" y="1690690"/>
            <a:ext cx="3918857" cy="3508328"/>
          </a:xfrm>
          <a:prstGeom prst="star5">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20260162">
            <a:off x="1077952" y="3022611"/>
            <a:ext cx="4862833" cy="923330"/>
          </a:xfrm>
          <a:prstGeom prst="rect">
            <a:avLst/>
          </a:prstGeom>
          <a:solidFill>
            <a:schemeClr val="accent6">
              <a:lumMod val="20000"/>
              <a:lumOff val="80000"/>
            </a:schemeClr>
          </a:solidFill>
          <a:ln w="38100">
            <a:solidFill>
              <a:srgbClr val="7030A0"/>
            </a:solidFill>
          </a:ln>
        </p:spPr>
        <p:txBody>
          <a:bodyPr wrap="square" rtlCol="0">
            <a:spAutoFit/>
          </a:bodyPr>
          <a:lstStyle/>
          <a:p>
            <a:r>
              <a:rPr lang="en-GB" sz="5400" dirty="0"/>
              <a:t>The Cluemaster!</a:t>
            </a:r>
          </a:p>
        </p:txBody>
      </p:sp>
      <p:sp>
        <p:nvSpPr>
          <p:cNvPr id="6" name="TextBox 5"/>
          <p:cNvSpPr txBox="1"/>
          <p:nvPr/>
        </p:nvSpPr>
        <p:spPr>
          <a:xfrm>
            <a:off x="6125813" y="2054567"/>
            <a:ext cx="2835307" cy="313932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 look after all the different mysteries that you have to solve AND I can give you clues to help you along the way to getting out of the classroom.</a:t>
            </a:r>
          </a:p>
          <a:p>
            <a:endParaRPr lang="en-GB" dirty="0"/>
          </a:p>
          <a:p>
            <a:r>
              <a:rPr lang="en-GB" dirty="0"/>
              <a:t>All completed mysteries must be seen by me before you can move on to the next one.</a:t>
            </a:r>
          </a:p>
        </p:txBody>
      </p:sp>
    </p:spTree>
    <p:extLst>
      <p:ext uri="{BB962C8B-B14F-4D97-AF65-F5344CB8AC3E}">
        <p14:creationId xmlns:p14="http://schemas.microsoft.com/office/powerpoint/2010/main" val="31495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420414"/>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Purpose</a:t>
            </a:r>
          </a:p>
        </p:txBody>
      </p:sp>
      <p:sp>
        <p:nvSpPr>
          <p:cNvPr id="5" name="TextBox 4"/>
          <p:cNvSpPr txBox="1"/>
          <p:nvPr/>
        </p:nvSpPr>
        <p:spPr>
          <a:xfrm>
            <a:off x="252248" y="1056290"/>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Audience</a:t>
            </a:r>
          </a:p>
        </p:txBody>
      </p:sp>
      <p:sp>
        <p:nvSpPr>
          <p:cNvPr id="6" name="TextBox 5"/>
          <p:cNvSpPr txBox="1"/>
          <p:nvPr/>
        </p:nvSpPr>
        <p:spPr>
          <a:xfrm>
            <a:off x="252247" y="1692166"/>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Language</a:t>
            </a:r>
          </a:p>
        </p:txBody>
      </p:sp>
      <p:sp>
        <p:nvSpPr>
          <p:cNvPr id="7" name="TextBox 6"/>
          <p:cNvSpPr txBox="1"/>
          <p:nvPr/>
        </p:nvSpPr>
        <p:spPr>
          <a:xfrm>
            <a:off x="252246" y="2328042"/>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Structure</a:t>
            </a:r>
          </a:p>
        </p:txBody>
      </p:sp>
      <p:sp>
        <p:nvSpPr>
          <p:cNvPr id="8" name="TextBox 7"/>
          <p:cNvSpPr txBox="1"/>
          <p:nvPr/>
        </p:nvSpPr>
        <p:spPr>
          <a:xfrm>
            <a:off x="252245" y="2963918"/>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Perspectives</a:t>
            </a:r>
          </a:p>
        </p:txBody>
      </p:sp>
      <p:sp>
        <p:nvSpPr>
          <p:cNvPr id="9" name="TextBox 8"/>
          <p:cNvSpPr txBox="1"/>
          <p:nvPr/>
        </p:nvSpPr>
        <p:spPr>
          <a:xfrm>
            <a:off x="252245" y="3526221"/>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Tone</a:t>
            </a:r>
          </a:p>
        </p:txBody>
      </p:sp>
      <p:sp>
        <p:nvSpPr>
          <p:cNvPr id="10" name="TextBox 9"/>
          <p:cNvSpPr txBox="1"/>
          <p:nvPr/>
        </p:nvSpPr>
        <p:spPr>
          <a:xfrm>
            <a:off x="252244" y="4088524"/>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Introduction</a:t>
            </a:r>
          </a:p>
        </p:txBody>
      </p:sp>
      <p:sp>
        <p:nvSpPr>
          <p:cNvPr id="12" name="TextBox 11"/>
          <p:cNvSpPr txBox="1"/>
          <p:nvPr/>
        </p:nvSpPr>
        <p:spPr>
          <a:xfrm>
            <a:off x="252244" y="4650827"/>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Conclusion</a:t>
            </a:r>
          </a:p>
        </p:txBody>
      </p:sp>
      <p:sp>
        <p:nvSpPr>
          <p:cNvPr id="13" name="TextBox 12"/>
          <p:cNvSpPr txBox="1"/>
          <p:nvPr/>
        </p:nvSpPr>
        <p:spPr>
          <a:xfrm>
            <a:off x="252244" y="5190641"/>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Style and register</a:t>
            </a:r>
          </a:p>
        </p:txBody>
      </p:sp>
      <p:sp>
        <p:nvSpPr>
          <p:cNvPr id="2" name="TextBox 1"/>
          <p:cNvSpPr txBox="1"/>
          <p:nvPr/>
        </p:nvSpPr>
        <p:spPr>
          <a:xfrm>
            <a:off x="252244" y="5903329"/>
            <a:ext cx="8555425" cy="923330"/>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t>Mystery #1: </a:t>
            </a:r>
            <a:r>
              <a:rPr lang="en-GB" dirty="0"/>
              <a:t>Put the right number next to the right name, e.g. Tone = 9, for instance (This is an example – it might be wrong!) Show your completed mystery to the Cluemaster for the next mystery!</a:t>
            </a:r>
          </a:p>
        </p:txBody>
      </p:sp>
      <p:sp>
        <p:nvSpPr>
          <p:cNvPr id="3" name="TextBox 2">
            <a:extLst>
              <a:ext uri="{FF2B5EF4-FFF2-40B4-BE49-F238E27FC236}">
                <a16:creationId xmlns:a16="http://schemas.microsoft.com/office/drawing/2014/main" id="{41A9AE53-D815-487B-B4D4-D9B5F2272A08}"/>
              </a:ext>
            </a:extLst>
          </p:cNvPr>
          <p:cNvSpPr txBox="1"/>
          <p:nvPr/>
        </p:nvSpPr>
        <p:spPr>
          <a:xfrm>
            <a:off x="2569580" y="117130"/>
            <a:ext cx="6238089" cy="5401479"/>
          </a:xfrm>
          <a:prstGeom prst="rect">
            <a:avLst/>
          </a:prstGeom>
          <a:noFill/>
        </p:spPr>
        <p:txBody>
          <a:bodyPr wrap="square" rtlCol="0">
            <a:spAutoFit/>
          </a:bodyPr>
          <a:lstStyle/>
          <a:p>
            <a:pPr marL="342900" indent="-342900">
              <a:buAutoNum type="arabicPeriod"/>
            </a:pPr>
            <a:r>
              <a:rPr lang="en-GB" sz="1500" dirty="0"/>
              <a:t>How a writer starts a text, ends a text and changes the focus throughout. It is how a writer organises and puts together a text.</a:t>
            </a:r>
          </a:p>
          <a:p>
            <a:pPr marL="342900" indent="-342900">
              <a:buAutoNum type="arabicPeriod"/>
            </a:pPr>
            <a:r>
              <a:rPr lang="en-GB" sz="1500" dirty="0"/>
              <a:t>How a writer ends their text and sums up their ideas, or leaves the audience with a powerful final idea. Very important for structuring a text effectively. </a:t>
            </a:r>
          </a:p>
          <a:p>
            <a:pPr marL="342900" indent="-342900">
              <a:buAutoNum type="arabicPeriod"/>
            </a:pPr>
            <a:r>
              <a:rPr lang="en-GB" sz="1500" dirty="0"/>
              <a:t>Looking at multiple opinions and analysing how people can have different viewpoints on a similar topic and including these in our own writing where relevant.</a:t>
            </a:r>
          </a:p>
          <a:p>
            <a:pPr marL="342900" indent="-342900">
              <a:buAutoNum type="arabicPeriod"/>
            </a:pPr>
            <a:r>
              <a:rPr lang="en-GB" sz="1500" dirty="0"/>
              <a:t>The people who are reading the text or the people who are being targeted by a writer. Important for analysing travel writing texts.</a:t>
            </a:r>
          </a:p>
          <a:p>
            <a:pPr marL="342900" indent="-342900">
              <a:buAutoNum type="arabicPeriod"/>
            </a:pPr>
            <a:r>
              <a:rPr lang="en-GB" sz="1500" dirty="0"/>
              <a:t>How a text ‘sounds’ – it could be very enthusiastic  and happy, or angry and determined, or balanced and neutral. It affects how an audience  engages with  a text. </a:t>
            </a:r>
          </a:p>
          <a:p>
            <a:pPr marL="342900" indent="-342900">
              <a:buAutoNum type="arabicPeriod"/>
            </a:pPr>
            <a:r>
              <a:rPr lang="en-GB" sz="1500" dirty="0"/>
              <a:t>How a writer starts a text – very important for engaging an audience right from the start. </a:t>
            </a:r>
          </a:p>
          <a:p>
            <a:pPr marL="342900" indent="-342900">
              <a:buAutoNum type="arabicPeriod"/>
            </a:pPr>
            <a:r>
              <a:rPr lang="en-GB" sz="1500" dirty="0"/>
              <a:t>The reasons why a writer has made a text. It can include writing to explain, writing to advise, writing to persuade, writing to argue and so on. </a:t>
            </a:r>
          </a:p>
          <a:p>
            <a:pPr marL="342900" indent="-342900">
              <a:buAutoNum type="arabicPeriod"/>
            </a:pPr>
            <a:r>
              <a:rPr lang="en-GB" sz="1500" dirty="0"/>
              <a:t>How a writer chooses their words, their sentence types, their way of writing so it fits a certain approach or style. It also involves writing in a formal or informal way. </a:t>
            </a:r>
          </a:p>
          <a:p>
            <a:pPr marL="342900" indent="-342900">
              <a:buAutoNum type="arabicPeriod"/>
            </a:pPr>
            <a:r>
              <a:rPr lang="en-GB" sz="1500" dirty="0"/>
              <a:t>The words we choose to use in our writing that help to convey our ideas, opinions, thoughts and feelings. Choosing these words carefully can totally alter how an audience engages with our writing. </a:t>
            </a:r>
          </a:p>
        </p:txBody>
      </p:sp>
    </p:spTree>
    <p:extLst>
      <p:ext uri="{BB962C8B-B14F-4D97-AF65-F5344CB8AC3E}">
        <p14:creationId xmlns:p14="http://schemas.microsoft.com/office/powerpoint/2010/main" val="49003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420414"/>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Purpose	        7</a:t>
            </a:r>
          </a:p>
        </p:txBody>
      </p:sp>
      <p:sp>
        <p:nvSpPr>
          <p:cNvPr id="5" name="TextBox 4"/>
          <p:cNvSpPr txBox="1"/>
          <p:nvPr/>
        </p:nvSpPr>
        <p:spPr>
          <a:xfrm>
            <a:off x="252248" y="1056290"/>
            <a:ext cx="2081049" cy="338554"/>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sz="1600" dirty="0"/>
              <a:t>Audience        4</a:t>
            </a:r>
          </a:p>
        </p:txBody>
      </p:sp>
      <p:sp>
        <p:nvSpPr>
          <p:cNvPr id="6" name="TextBox 5"/>
          <p:cNvSpPr txBox="1"/>
          <p:nvPr/>
        </p:nvSpPr>
        <p:spPr>
          <a:xfrm>
            <a:off x="252247" y="1692166"/>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sz="1400" dirty="0"/>
              <a:t>Language </a:t>
            </a:r>
            <a:r>
              <a:rPr lang="en-GB" dirty="0"/>
              <a:t>9</a:t>
            </a:r>
          </a:p>
        </p:txBody>
      </p:sp>
      <p:sp>
        <p:nvSpPr>
          <p:cNvPr id="7" name="TextBox 6"/>
          <p:cNvSpPr txBox="1"/>
          <p:nvPr/>
        </p:nvSpPr>
        <p:spPr>
          <a:xfrm>
            <a:off x="252246" y="2328042"/>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Structure         1</a:t>
            </a:r>
          </a:p>
        </p:txBody>
      </p:sp>
      <p:sp>
        <p:nvSpPr>
          <p:cNvPr id="8" name="TextBox 7"/>
          <p:cNvSpPr txBox="1"/>
          <p:nvPr/>
        </p:nvSpPr>
        <p:spPr>
          <a:xfrm>
            <a:off x="252245" y="2963918"/>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Perspectives     3</a:t>
            </a:r>
          </a:p>
        </p:txBody>
      </p:sp>
      <p:sp>
        <p:nvSpPr>
          <p:cNvPr id="9" name="TextBox 8"/>
          <p:cNvSpPr txBox="1"/>
          <p:nvPr/>
        </p:nvSpPr>
        <p:spPr>
          <a:xfrm>
            <a:off x="252245" y="3526221"/>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Tone            5</a:t>
            </a:r>
          </a:p>
        </p:txBody>
      </p:sp>
      <p:sp>
        <p:nvSpPr>
          <p:cNvPr id="10" name="TextBox 9"/>
          <p:cNvSpPr txBox="1"/>
          <p:nvPr/>
        </p:nvSpPr>
        <p:spPr>
          <a:xfrm>
            <a:off x="252244" y="4088524"/>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Introduction        6</a:t>
            </a:r>
          </a:p>
        </p:txBody>
      </p:sp>
      <p:sp>
        <p:nvSpPr>
          <p:cNvPr id="12" name="TextBox 11"/>
          <p:cNvSpPr txBox="1"/>
          <p:nvPr/>
        </p:nvSpPr>
        <p:spPr>
          <a:xfrm>
            <a:off x="252244" y="4650827"/>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Conclusion        2</a:t>
            </a:r>
          </a:p>
        </p:txBody>
      </p:sp>
      <p:sp>
        <p:nvSpPr>
          <p:cNvPr id="13" name="TextBox 12"/>
          <p:cNvSpPr txBox="1"/>
          <p:nvPr/>
        </p:nvSpPr>
        <p:spPr>
          <a:xfrm>
            <a:off x="252244" y="5190641"/>
            <a:ext cx="2081049" cy="369332"/>
          </a:xfrm>
          <a:prstGeom prst="rect">
            <a:avLst/>
          </a:prstGeom>
          <a:solidFill>
            <a:schemeClr val="accent4">
              <a:lumMod val="20000"/>
              <a:lumOff val="80000"/>
            </a:schemeClr>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r>
              <a:rPr lang="en-GB" dirty="0"/>
              <a:t>Style and register   8</a:t>
            </a:r>
          </a:p>
        </p:txBody>
      </p:sp>
      <p:sp>
        <p:nvSpPr>
          <p:cNvPr id="2" name="TextBox 1"/>
          <p:cNvSpPr txBox="1"/>
          <p:nvPr/>
        </p:nvSpPr>
        <p:spPr>
          <a:xfrm>
            <a:off x="252244" y="6176176"/>
            <a:ext cx="7697956" cy="369332"/>
          </a:xfrm>
          <a:prstGeom prst="rect">
            <a:avLst/>
          </a:prstGeom>
          <a:noFill/>
        </p:spPr>
        <p:txBody>
          <a:bodyPr wrap="square" rtlCol="0">
            <a:spAutoFit/>
          </a:bodyPr>
          <a:lstStyle/>
          <a:p>
            <a:r>
              <a:rPr lang="en-GB" b="1" dirty="0">
                <a:solidFill>
                  <a:srgbClr val="7030A0"/>
                </a:solidFill>
              </a:rPr>
              <a:t>Answers for the Cluemaster</a:t>
            </a:r>
          </a:p>
        </p:txBody>
      </p:sp>
      <p:sp>
        <p:nvSpPr>
          <p:cNvPr id="14" name="TextBox 13">
            <a:extLst>
              <a:ext uri="{FF2B5EF4-FFF2-40B4-BE49-F238E27FC236}">
                <a16:creationId xmlns:a16="http://schemas.microsoft.com/office/drawing/2014/main" id="{A9E3F9BA-7C94-4FAB-B841-C69647638CF6}"/>
              </a:ext>
            </a:extLst>
          </p:cNvPr>
          <p:cNvSpPr txBox="1"/>
          <p:nvPr/>
        </p:nvSpPr>
        <p:spPr>
          <a:xfrm>
            <a:off x="3068356" y="296994"/>
            <a:ext cx="5738648" cy="5262979"/>
          </a:xfrm>
          <a:prstGeom prst="rect">
            <a:avLst/>
          </a:prstGeom>
          <a:noFill/>
        </p:spPr>
        <p:txBody>
          <a:bodyPr wrap="square" rtlCol="0">
            <a:spAutoFit/>
          </a:bodyPr>
          <a:lstStyle/>
          <a:p>
            <a:pPr marL="342900" indent="-342900">
              <a:buAutoNum type="arabicPeriod"/>
            </a:pPr>
            <a:r>
              <a:rPr lang="en-GB" sz="1400" dirty="0"/>
              <a:t>How a writer starts a text, ends a text and changes the focus throughout. It is how a writer organises and puts together a text.</a:t>
            </a:r>
          </a:p>
          <a:p>
            <a:pPr marL="342900" indent="-342900">
              <a:buAutoNum type="arabicPeriod"/>
            </a:pPr>
            <a:r>
              <a:rPr lang="en-GB" sz="1400" dirty="0"/>
              <a:t>How a writer ends their text and sums up their ideas, or leaves the audience with a powerful final idea. Very important for structuring a text effectively. </a:t>
            </a:r>
          </a:p>
          <a:p>
            <a:pPr marL="342900" indent="-342900">
              <a:buAutoNum type="arabicPeriod"/>
            </a:pPr>
            <a:r>
              <a:rPr lang="en-GB" sz="1400" dirty="0"/>
              <a:t>Looking at multiple opinions and analysing how people can have different viewpoints on a similar topic and including these in our own writing where relevant.</a:t>
            </a:r>
          </a:p>
          <a:p>
            <a:pPr marL="342900" indent="-342900">
              <a:buAutoNum type="arabicPeriod"/>
            </a:pPr>
            <a:r>
              <a:rPr lang="en-GB" sz="1400" dirty="0"/>
              <a:t>The people who are reading the text or the people who are being targeted by a writer. Important for analysing travel writing texts.</a:t>
            </a:r>
          </a:p>
          <a:p>
            <a:pPr marL="342900" indent="-342900">
              <a:buAutoNum type="arabicPeriod"/>
            </a:pPr>
            <a:r>
              <a:rPr lang="en-GB" sz="1400" dirty="0"/>
              <a:t>How a text ‘sounds’ – it could be very enthusiastic  and happy, or angry and determined, or balanced and neutral. It affects how an audience  engages with  a text. </a:t>
            </a:r>
          </a:p>
          <a:p>
            <a:pPr marL="342900" indent="-342900">
              <a:buAutoNum type="arabicPeriod"/>
            </a:pPr>
            <a:r>
              <a:rPr lang="en-GB" sz="1400" dirty="0"/>
              <a:t>How a writer starts a text – very important for engaging an audience right from the start. </a:t>
            </a:r>
          </a:p>
          <a:p>
            <a:pPr marL="342900" indent="-342900">
              <a:buAutoNum type="arabicPeriod"/>
            </a:pPr>
            <a:r>
              <a:rPr lang="en-GB" sz="1400" dirty="0"/>
              <a:t>The reasons why a writer has made a text. It can include writing to explain, writing to advise, writing to persuade, writing to argue and so on. </a:t>
            </a:r>
          </a:p>
          <a:p>
            <a:pPr marL="342900" indent="-342900">
              <a:buAutoNum type="arabicPeriod"/>
            </a:pPr>
            <a:r>
              <a:rPr lang="en-GB" sz="1400" dirty="0"/>
              <a:t>How a writer chooses their words, their sentence types, their way of writing so it fits a certain approach or style. It also involves writing in a formal or informal way. </a:t>
            </a:r>
          </a:p>
          <a:p>
            <a:pPr marL="342900" indent="-342900">
              <a:buAutoNum type="arabicPeriod"/>
            </a:pPr>
            <a:r>
              <a:rPr lang="en-GB" sz="1400" dirty="0"/>
              <a:t>The words we choose to use in our writing that help to convey our ideas, opinions, thoughts and feelings. Choosing these words carefully can totally alter how an audience engages with our writing. </a:t>
            </a:r>
          </a:p>
        </p:txBody>
      </p:sp>
    </p:spTree>
    <p:extLst>
      <p:ext uri="{BB962C8B-B14F-4D97-AF65-F5344CB8AC3E}">
        <p14:creationId xmlns:p14="http://schemas.microsoft.com/office/powerpoint/2010/main" val="337773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D1691-1768-4E1C-9C53-8E39CA41F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809" y="212726"/>
            <a:ext cx="6097191" cy="6858000"/>
          </a:xfrm>
          <a:prstGeom prst="rect">
            <a:avLst/>
          </a:prstGeom>
        </p:spPr>
      </p:pic>
      <p:sp>
        <p:nvSpPr>
          <p:cNvPr id="2" name="Title 1"/>
          <p:cNvSpPr>
            <a:spLocks noGrp="1"/>
          </p:cNvSpPr>
          <p:nvPr>
            <p:ph type="title"/>
          </p:nvPr>
        </p:nvSpPr>
        <p:spPr>
          <a:xfrm>
            <a:off x="628650" y="365126"/>
            <a:ext cx="2567366" cy="1325563"/>
          </a:xfrm>
        </p:spPr>
        <p:txBody>
          <a:bodyPr/>
          <a:lstStyle/>
          <a:p>
            <a:r>
              <a:rPr lang="en-GB" dirty="0"/>
              <a:t>Can you crack the code? </a:t>
            </a:r>
          </a:p>
        </p:txBody>
      </p:sp>
      <p:sp>
        <p:nvSpPr>
          <p:cNvPr id="3" name="Content Placeholder 2"/>
          <p:cNvSpPr>
            <a:spLocks noGrp="1"/>
          </p:cNvSpPr>
          <p:nvPr>
            <p:ph idx="1"/>
          </p:nvPr>
        </p:nvSpPr>
        <p:spPr>
          <a:xfrm>
            <a:off x="628650" y="1825625"/>
            <a:ext cx="5393778" cy="663575"/>
          </a:xfrm>
        </p:spPr>
        <p:txBody>
          <a:bodyPr>
            <a:normAutofit/>
          </a:bodyPr>
          <a:lstStyle/>
          <a:p>
            <a:pPr marL="0" indent="0">
              <a:buNone/>
            </a:pPr>
            <a:r>
              <a:rPr lang="en-GB" sz="2800" dirty="0"/>
              <a:t>_ _ _ _ _ _ _ _ _ </a:t>
            </a:r>
          </a:p>
        </p:txBody>
      </p:sp>
      <p:sp>
        <p:nvSpPr>
          <p:cNvPr id="5" name="TextBox 4"/>
          <p:cNvSpPr txBox="1"/>
          <p:nvPr/>
        </p:nvSpPr>
        <p:spPr>
          <a:xfrm>
            <a:off x="440447" y="2868365"/>
            <a:ext cx="5770184" cy="2246769"/>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800" b="1" dirty="0"/>
              <a:t>Mystery #2: </a:t>
            </a:r>
            <a:r>
              <a:rPr lang="en-GB" sz="2800" dirty="0"/>
              <a:t>Use the order of the numbers from your first mystery to work out what the code words are to move on to the next mystery! Show your answer to the Cluemaster.</a:t>
            </a:r>
          </a:p>
        </p:txBody>
      </p:sp>
      <p:sp>
        <p:nvSpPr>
          <p:cNvPr id="4" name="Rectangle 3">
            <a:extLst>
              <a:ext uri="{FF2B5EF4-FFF2-40B4-BE49-F238E27FC236}">
                <a16:creationId xmlns:a16="http://schemas.microsoft.com/office/drawing/2014/main" id="{056F59A3-19A3-4797-8AC5-B2538BFAD248}"/>
              </a:ext>
            </a:extLst>
          </p:cNvPr>
          <p:cNvSpPr/>
          <p:nvPr/>
        </p:nvSpPr>
        <p:spPr>
          <a:xfrm>
            <a:off x="6398834" y="212726"/>
            <a:ext cx="2567366" cy="6494085"/>
          </a:xfrm>
          <a:prstGeom prst="rect">
            <a:avLst/>
          </a:prstGeom>
          <a:solidFill>
            <a:schemeClr val="accent4">
              <a:lumMod val="20000"/>
              <a:lumOff val="80000"/>
            </a:schemeClr>
          </a:solidFill>
          <a:ln w="38100">
            <a:solidFill>
              <a:srgbClr val="7030A0"/>
            </a:solidFill>
          </a:ln>
        </p:spPr>
        <p:txBody>
          <a:bodyPr wrap="square" numCol="3">
            <a:spAutoFit/>
          </a:bodyPr>
          <a:lstStyle/>
          <a:p>
            <a:r>
              <a:rPr lang="en-GB" sz="2400" dirty="0"/>
              <a:t>A = 7</a:t>
            </a:r>
          </a:p>
          <a:p>
            <a:r>
              <a:rPr lang="en-GB" sz="2400" dirty="0"/>
              <a:t>B = ?</a:t>
            </a:r>
          </a:p>
          <a:p>
            <a:r>
              <a:rPr lang="en-GB" sz="2400" dirty="0"/>
              <a:t>C = ?</a:t>
            </a:r>
          </a:p>
          <a:p>
            <a:r>
              <a:rPr lang="en-GB" sz="2400" dirty="0"/>
              <a:t>D = ?</a:t>
            </a:r>
          </a:p>
          <a:p>
            <a:r>
              <a:rPr lang="en-GB" sz="2400" dirty="0"/>
              <a:t>E = 1</a:t>
            </a:r>
          </a:p>
          <a:p>
            <a:r>
              <a:rPr lang="en-GB" sz="2400" dirty="0"/>
              <a:t>F = ?</a:t>
            </a:r>
          </a:p>
          <a:p>
            <a:r>
              <a:rPr lang="en-GB" sz="2400" dirty="0"/>
              <a:t>G = ?</a:t>
            </a:r>
          </a:p>
          <a:p>
            <a:r>
              <a:rPr lang="en-GB" sz="2400" dirty="0"/>
              <a:t>H = ?</a:t>
            </a:r>
          </a:p>
          <a:p>
            <a:r>
              <a:rPr lang="en-GB" sz="2400" dirty="0"/>
              <a:t>I = ?</a:t>
            </a:r>
          </a:p>
          <a:p>
            <a:r>
              <a:rPr lang="en-GB" sz="2400" dirty="0"/>
              <a:t>J = ?</a:t>
            </a:r>
          </a:p>
          <a:p>
            <a:r>
              <a:rPr lang="en-GB" sz="2400" dirty="0"/>
              <a:t>K = ?</a:t>
            </a:r>
          </a:p>
          <a:p>
            <a:r>
              <a:rPr lang="en-GB" sz="2400" dirty="0"/>
              <a:t>L = ?</a:t>
            </a:r>
          </a:p>
          <a:p>
            <a:r>
              <a:rPr lang="en-GB" sz="2400" dirty="0"/>
              <a:t>M = ?</a:t>
            </a:r>
          </a:p>
          <a:p>
            <a:r>
              <a:rPr lang="en-GB" sz="2400" dirty="0"/>
              <a:t>N = 3</a:t>
            </a:r>
          </a:p>
          <a:p>
            <a:r>
              <a:rPr lang="en-GB" sz="2400" dirty="0"/>
              <a:t>O = ?</a:t>
            </a:r>
          </a:p>
          <a:p>
            <a:r>
              <a:rPr lang="en-GB" sz="2400" dirty="0"/>
              <a:t>P =?</a:t>
            </a:r>
          </a:p>
          <a:p>
            <a:r>
              <a:rPr lang="en-GB" sz="2400" dirty="0"/>
              <a:t>Q = ?</a:t>
            </a:r>
          </a:p>
          <a:p>
            <a:r>
              <a:rPr lang="en-GB" sz="2400" dirty="0"/>
              <a:t>R = 9 S = 5</a:t>
            </a:r>
          </a:p>
          <a:p>
            <a:r>
              <a:rPr lang="en-GB" sz="2400" dirty="0"/>
              <a:t>T = ?</a:t>
            </a:r>
          </a:p>
          <a:p>
            <a:r>
              <a:rPr lang="en-GB" sz="2400" dirty="0"/>
              <a:t>U = ?</a:t>
            </a:r>
          </a:p>
          <a:p>
            <a:r>
              <a:rPr lang="en-GB" sz="2400" dirty="0"/>
              <a:t>V = ?</a:t>
            </a:r>
          </a:p>
          <a:p>
            <a:r>
              <a:rPr lang="en-GB" sz="2400" dirty="0"/>
              <a:t>W = 4</a:t>
            </a:r>
          </a:p>
          <a:p>
            <a:r>
              <a:rPr lang="en-GB" sz="2400" dirty="0"/>
              <a:t>X = ?</a:t>
            </a:r>
          </a:p>
          <a:p>
            <a:r>
              <a:rPr lang="en-GB" sz="2400" dirty="0"/>
              <a:t>Y = ?</a:t>
            </a:r>
          </a:p>
          <a:p>
            <a:r>
              <a:rPr lang="en-GB" sz="2400" dirty="0"/>
              <a:t>Z = ?</a:t>
            </a:r>
          </a:p>
        </p:txBody>
      </p:sp>
    </p:spTree>
    <p:extLst>
      <p:ext uri="{BB962C8B-B14F-4D97-AF65-F5344CB8AC3E}">
        <p14:creationId xmlns:p14="http://schemas.microsoft.com/office/powerpoint/2010/main" val="198228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picture containing object, cup&#10;&#10;Description generated with high confidence">
            <a:extLst>
              <a:ext uri="{FF2B5EF4-FFF2-40B4-BE49-F238E27FC236}">
                <a16:creationId xmlns:a16="http://schemas.microsoft.com/office/drawing/2014/main" id="{AD530E57-0D0A-4826-9D16-ED25EC199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79" y="0"/>
            <a:ext cx="6852642" cy="6858000"/>
          </a:xfrm>
          <a:prstGeom prst="rect">
            <a:avLst/>
          </a:prstGeom>
        </p:spPr>
      </p:pic>
      <p:sp>
        <p:nvSpPr>
          <p:cNvPr id="2" name="Title 1"/>
          <p:cNvSpPr>
            <a:spLocks noGrp="1"/>
          </p:cNvSpPr>
          <p:nvPr>
            <p:ph type="title"/>
          </p:nvPr>
        </p:nvSpPr>
        <p:spPr>
          <a:xfrm>
            <a:off x="2258008" y="365126"/>
            <a:ext cx="6257342" cy="1325563"/>
          </a:xfrm>
        </p:spPr>
        <p:txBody>
          <a:bodyPr/>
          <a:lstStyle/>
          <a:p>
            <a:r>
              <a:rPr lang="en-GB" dirty="0"/>
              <a:t>Extra Clue:</a:t>
            </a:r>
          </a:p>
        </p:txBody>
      </p:sp>
      <p:sp>
        <p:nvSpPr>
          <p:cNvPr id="3" name="Content Placeholder 2"/>
          <p:cNvSpPr>
            <a:spLocks noGrp="1"/>
          </p:cNvSpPr>
          <p:nvPr>
            <p:ph idx="1"/>
          </p:nvPr>
        </p:nvSpPr>
        <p:spPr>
          <a:xfrm>
            <a:off x="628649" y="1825625"/>
            <a:ext cx="5253155" cy="4351338"/>
          </a:xfr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t>The code is </a:t>
            </a:r>
            <a:r>
              <a:rPr lang="en-GB" sz="4000" b="1" dirty="0"/>
              <a:t>747913155</a:t>
            </a:r>
            <a:endParaRPr lang="en-GB" sz="4000" dirty="0"/>
          </a:p>
          <a:p>
            <a:pPr marL="0" indent="0">
              <a:buNone/>
            </a:pPr>
            <a:endParaRPr lang="en-GB" sz="4000" dirty="0"/>
          </a:p>
          <a:p>
            <a:pPr marL="0" indent="0">
              <a:buNone/>
            </a:pPr>
            <a:r>
              <a:rPr lang="en-GB" sz="4000" dirty="0"/>
              <a:t>_ _ _ _ _ _ _</a:t>
            </a:r>
          </a:p>
          <a:p>
            <a:pPr marL="0" indent="0">
              <a:buNone/>
            </a:pPr>
            <a:endParaRPr lang="en-GB" sz="4000" dirty="0"/>
          </a:p>
          <a:p>
            <a:pPr marL="0" indent="0">
              <a:buNone/>
            </a:pPr>
            <a:r>
              <a:rPr lang="en-GB" sz="4000" dirty="0"/>
              <a:t>Have you cracked the code? Tell the Cluemaster.</a:t>
            </a:r>
          </a:p>
        </p:txBody>
      </p:sp>
      <p:sp>
        <p:nvSpPr>
          <p:cNvPr id="4" name="Rectangle 3">
            <a:extLst>
              <a:ext uri="{FF2B5EF4-FFF2-40B4-BE49-F238E27FC236}">
                <a16:creationId xmlns:a16="http://schemas.microsoft.com/office/drawing/2014/main" id="{5B117FBD-865D-482C-8D0C-FFFE92B91FA1}"/>
              </a:ext>
            </a:extLst>
          </p:cNvPr>
          <p:cNvSpPr/>
          <p:nvPr/>
        </p:nvSpPr>
        <p:spPr>
          <a:xfrm>
            <a:off x="6398834" y="212726"/>
            <a:ext cx="2567366" cy="6494085"/>
          </a:xfrm>
          <a:prstGeom prst="rect">
            <a:avLst/>
          </a:prstGeom>
          <a:solidFill>
            <a:schemeClr val="accent4">
              <a:lumMod val="20000"/>
              <a:lumOff val="80000"/>
            </a:schemeClr>
          </a:solidFill>
          <a:ln w="38100">
            <a:solidFill>
              <a:srgbClr val="7030A0"/>
            </a:solidFill>
          </a:ln>
        </p:spPr>
        <p:txBody>
          <a:bodyPr wrap="square" numCol="3">
            <a:spAutoFit/>
          </a:bodyPr>
          <a:lstStyle/>
          <a:p>
            <a:r>
              <a:rPr lang="en-GB" sz="2400" dirty="0"/>
              <a:t>A = 7</a:t>
            </a:r>
          </a:p>
          <a:p>
            <a:r>
              <a:rPr lang="en-GB" sz="2400" dirty="0"/>
              <a:t>B = ?</a:t>
            </a:r>
          </a:p>
          <a:p>
            <a:r>
              <a:rPr lang="en-GB" sz="2400" dirty="0"/>
              <a:t>C = ?</a:t>
            </a:r>
          </a:p>
          <a:p>
            <a:r>
              <a:rPr lang="en-GB" sz="2400" dirty="0"/>
              <a:t>D = ?</a:t>
            </a:r>
          </a:p>
          <a:p>
            <a:r>
              <a:rPr lang="en-GB" sz="2400" dirty="0"/>
              <a:t>E = 1</a:t>
            </a:r>
          </a:p>
          <a:p>
            <a:r>
              <a:rPr lang="en-GB" sz="2400" dirty="0"/>
              <a:t>F = ?</a:t>
            </a:r>
          </a:p>
          <a:p>
            <a:r>
              <a:rPr lang="en-GB" sz="2400" dirty="0"/>
              <a:t>G = ?</a:t>
            </a:r>
          </a:p>
          <a:p>
            <a:r>
              <a:rPr lang="en-GB" sz="2400" dirty="0"/>
              <a:t>H = ?</a:t>
            </a:r>
          </a:p>
          <a:p>
            <a:r>
              <a:rPr lang="en-GB" sz="2400" dirty="0"/>
              <a:t>I = ?</a:t>
            </a:r>
          </a:p>
          <a:p>
            <a:r>
              <a:rPr lang="en-GB" sz="2400" dirty="0"/>
              <a:t>J = ?</a:t>
            </a:r>
          </a:p>
          <a:p>
            <a:r>
              <a:rPr lang="en-GB" sz="2400" dirty="0"/>
              <a:t>K = ?</a:t>
            </a:r>
          </a:p>
          <a:p>
            <a:r>
              <a:rPr lang="en-GB" sz="2400" dirty="0"/>
              <a:t>L = ?</a:t>
            </a:r>
          </a:p>
          <a:p>
            <a:r>
              <a:rPr lang="en-GB" sz="2400" dirty="0"/>
              <a:t>M = ?</a:t>
            </a:r>
          </a:p>
          <a:p>
            <a:r>
              <a:rPr lang="en-GB" sz="2400" dirty="0"/>
              <a:t>N = 3</a:t>
            </a:r>
          </a:p>
          <a:p>
            <a:r>
              <a:rPr lang="en-GB" sz="2400" dirty="0"/>
              <a:t>O = ?</a:t>
            </a:r>
          </a:p>
          <a:p>
            <a:r>
              <a:rPr lang="en-GB" sz="2400" dirty="0"/>
              <a:t>P =?</a:t>
            </a:r>
          </a:p>
          <a:p>
            <a:r>
              <a:rPr lang="en-GB" sz="2400" dirty="0"/>
              <a:t>Q = ?</a:t>
            </a:r>
          </a:p>
          <a:p>
            <a:r>
              <a:rPr lang="en-GB" sz="2400" dirty="0"/>
              <a:t>R = 9 S = 5</a:t>
            </a:r>
          </a:p>
          <a:p>
            <a:r>
              <a:rPr lang="en-GB" sz="2400" dirty="0"/>
              <a:t>T = ?</a:t>
            </a:r>
          </a:p>
          <a:p>
            <a:r>
              <a:rPr lang="en-GB" sz="2400" dirty="0"/>
              <a:t>U = ?</a:t>
            </a:r>
          </a:p>
          <a:p>
            <a:r>
              <a:rPr lang="en-GB" sz="2400" dirty="0"/>
              <a:t>V = ?</a:t>
            </a:r>
          </a:p>
          <a:p>
            <a:r>
              <a:rPr lang="en-GB" sz="2400" dirty="0"/>
              <a:t>W = 4</a:t>
            </a:r>
          </a:p>
          <a:p>
            <a:r>
              <a:rPr lang="en-GB" sz="2400" dirty="0"/>
              <a:t>X = ?</a:t>
            </a:r>
          </a:p>
          <a:p>
            <a:r>
              <a:rPr lang="en-GB" sz="2400" dirty="0"/>
              <a:t>Y = ?</a:t>
            </a:r>
          </a:p>
          <a:p>
            <a:r>
              <a:rPr lang="en-GB" sz="2400" dirty="0"/>
              <a:t>Z = ?</a:t>
            </a:r>
          </a:p>
        </p:txBody>
      </p:sp>
    </p:spTree>
    <p:extLst>
      <p:ext uri="{BB962C8B-B14F-4D97-AF65-F5344CB8AC3E}">
        <p14:creationId xmlns:p14="http://schemas.microsoft.com/office/powerpoint/2010/main" val="142725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3B31D52-1277-4E5B-895B-B95A07E51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468"/>
            <a:ext cx="9144000" cy="6215063"/>
          </a:xfrm>
          <a:prstGeom prst="rect">
            <a:avLst/>
          </a:prstGeom>
        </p:spPr>
      </p:pic>
      <p:sp>
        <p:nvSpPr>
          <p:cNvPr id="5" name="Rectangle 4"/>
          <p:cNvSpPr/>
          <p:nvPr/>
        </p:nvSpPr>
        <p:spPr>
          <a:xfrm rot="20982942">
            <a:off x="639146" y="432573"/>
            <a:ext cx="1904111"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solidFill>
                  <a:srgbClr val="212529"/>
                </a:solidFill>
                <a:latin typeface="-apple-system"/>
              </a:rPr>
              <a:t>Seared Up</a:t>
            </a:r>
            <a:endParaRPr lang="en-GB" sz="3200" dirty="0"/>
          </a:p>
        </p:txBody>
      </p:sp>
      <p:sp>
        <p:nvSpPr>
          <p:cNvPr id="6" name="Rectangle 5"/>
          <p:cNvSpPr/>
          <p:nvPr/>
        </p:nvSpPr>
        <p:spPr>
          <a:xfrm rot="20982942">
            <a:off x="2732499" y="1039879"/>
            <a:ext cx="1513556"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t>Axle Pin</a:t>
            </a:r>
          </a:p>
        </p:txBody>
      </p:sp>
      <p:sp>
        <p:nvSpPr>
          <p:cNvPr id="7" name="Rectangle 6"/>
          <p:cNvSpPr/>
          <p:nvPr/>
        </p:nvSpPr>
        <p:spPr>
          <a:xfrm rot="20982942">
            <a:off x="1047973" y="2314021"/>
            <a:ext cx="1363258"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t>I Saved</a:t>
            </a:r>
          </a:p>
        </p:txBody>
      </p:sp>
      <p:sp>
        <p:nvSpPr>
          <p:cNvPr id="8" name="Rectangle 7"/>
          <p:cNvSpPr/>
          <p:nvPr/>
        </p:nvSpPr>
        <p:spPr>
          <a:xfrm rot="20982942">
            <a:off x="2076809" y="2915025"/>
            <a:ext cx="2863476"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t>Outrage Writing</a:t>
            </a:r>
          </a:p>
        </p:txBody>
      </p:sp>
      <p:sp>
        <p:nvSpPr>
          <p:cNvPr id="9" name="Rectangle 8"/>
          <p:cNvSpPr/>
          <p:nvPr/>
        </p:nvSpPr>
        <p:spPr>
          <a:xfrm rot="20982942">
            <a:off x="941948" y="4040759"/>
            <a:ext cx="2545890"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t>Science On TV</a:t>
            </a:r>
          </a:p>
        </p:txBody>
      </p:sp>
      <p:sp>
        <p:nvSpPr>
          <p:cNvPr id="10" name="Rectangle 9"/>
          <p:cNvSpPr/>
          <p:nvPr/>
        </p:nvSpPr>
        <p:spPr>
          <a:xfrm rot="20982942">
            <a:off x="1549652" y="5085597"/>
            <a:ext cx="3394904" cy="584775"/>
          </a:xfrm>
          <a:prstGeom prst="rect">
            <a:avLst/>
          </a:prstGeom>
          <a:solidFill>
            <a:schemeClr val="accent4">
              <a:lumMod val="20000"/>
              <a:lumOff val="80000"/>
            </a:schemeClr>
          </a:solidFill>
          <a:ln w="38100">
            <a:solidFill>
              <a:srgbClr val="7030A0"/>
            </a:solidFill>
          </a:ln>
        </p:spPr>
        <p:txBody>
          <a:bodyPr wrap="none">
            <a:spAutoFit/>
          </a:bodyPr>
          <a:lstStyle/>
          <a:p>
            <a:r>
              <a:rPr lang="en-GB" sz="3200" dirty="0"/>
              <a:t>Piranhas Glad Perk </a:t>
            </a:r>
            <a:endParaRPr lang="en-GB" sz="4400" dirty="0"/>
          </a:p>
        </p:txBody>
      </p:sp>
      <p:sp>
        <p:nvSpPr>
          <p:cNvPr id="11" name="TextBox 10"/>
          <p:cNvSpPr txBox="1"/>
          <p:nvPr/>
        </p:nvSpPr>
        <p:spPr>
          <a:xfrm>
            <a:off x="5336771" y="432262"/>
            <a:ext cx="3541222" cy="4616648"/>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400" b="1" dirty="0"/>
              <a:t>Mystery #3</a:t>
            </a:r>
          </a:p>
          <a:p>
            <a:endParaRPr lang="en-GB" dirty="0"/>
          </a:p>
          <a:p>
            <a:r>
              <a:rPr lang="en-GB" dirty="0"/>
              <a:t>All of these anagrams are ideas linked to key terminology or skills useful for writing non-fiction texts.</a:t>
            </a:r>
          </a:p>
          <a:p>
            <a:endParaRPr lang="en-GB" dirty="0"/>
          </a:p>
          <a:p>
            <a:r>
              <a:rPr lang="en-GB" sz="2000" dirty="0">
                <a:solidFill>
                  <a:srgbClr val="7030A0"/>
                </a:solidFill>
              </a:rPr>
              <a:t>Work out what each one is and then </a:t>
            </a:r>
            <a:r>
              <a:rPr lang="en-GB" sz="2000" b="1" i="1" dirty="0">
                <a:solidFill>
                  <a:srgbClr val="7030A0"/>
                </a:solidFill>
              </a:rPr>
              <a:t>explain why they are significant for WRITING non-fiction texts.</a:t>
            </a:r>
          </a:p>
          <a:p>
            <a:endParaRPr lang="en-GB" sz="2000" b="1" dirty="0">
              <a:solidFill>
                <a:srgbClr val="7030A0"/>
              </a:solidFill>
            </a:endParaRPr>
          </a:p>
          <a:p>
            <a:r>
              <a:rPr lang="en-GB" sz="2000" b="1" dirty="0">
                <a:solidFill>
                  <a:srgbClr val="7030A0"/>
                </a:solidFill>
              </a:rPr>
              <a:t>Once the Cluemaster is happy with your answers, he or she will issue you with the next mystery.</a:t>
            </a:r>
            <a:endParaRPr lang="en-GB" sz="2000" dirty="0">
              <a:solidFill>
                <a:srgbClr val="7030A0"/>
              </a:solidFill>
            </a:endParaRPr>
          </a:p>
        </p:txBody>
      </p:sp>
    </p:spTree>
    <p:extLst>
      <p:ext uri="{BB962C8B-B14F-4D97-AF65-F5344CB8AC3E}">
        <p14:creationId xmlns:p14="http://schemas.microsoft.com/office/powerpoint/2010/main" val="175335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566877" cy="1325563"/>
          </a:xfrm>
        </p:spPr>
        <p:txBody>
          <a:bodyPr/>
          <a:lstStyle/>
          <a:p>
            <a:r>
              <a:rPr lang="en-GB" dirty="0"/>
              <a:t>Mystery #4: Riddle me this, riddle me that…</a:t>
            </a:r>
          </a:p>
        </p:txBody>
      </p:sp>
      <p:sp>
        <p:nvSpPr>
          <p:cNvPr id="3" name="Content Placeholder 2"/>
          <p:cNvSpPr>
            <a:spLocks noGrp="1"/>
          </p:cNvSpPr>
          <p:nvPr>
            <p:ph idx="1"/>
          </p:nvPr>
        </p:nvSpPr>
        <p:spPr>
          <a:solidFill>
            <a:schemeClr val="accent2">
              <a:lumMod val="20000"/>
              <a:lumOff val="80000"/>
            </a:schemeClr>
          </a:solidFill>
          <a:ln w="38100">
            <a:solidFill>
              <a:srgbClr val="7030A0"/>
            </a:solidFill>
          </a:ln>
        </p:spPr>
        <p:txBody>
          <a:bodyPr>
            <a:normAutofit/>
          </a:bodyPr>
          <a:lstStyle/>
          <a:p>
            <a:pPr marL="0" indent="0">
              <a:buNone/>
            </a:pPr>
            <a:r>
              <a:rPr lang="en-GB" sz="4000" dirty="0"/>
              <a:t>What’s black and white and red all over?</a:t>
            </a:r>
          </a:p>
          <a:p>
            <a:pPr marL="0" indent="0">
              <a:buNone/>
            </a:pPr>
            <a:endParaRPr lang="en-GB" dirty="0"/>
          </a:p>
          <a:p>
            <a:pPr marL="0" indent="0">
              <a:buNone/>
            </a:pPr>
            <a:r>
              <a:rPr lang="en-GB" sz="2800" dirty="0">
                <a:solidFill>
                  <a:srgbClr val="7030A0"/>
                </a:solidFill>
              </a:rPr>
              <a:t>Once you know what the answer to the riddle is, write down an explanation of why you think this is important in terms of AQA English Language Paper 2.</a:t>
            </a:r>
          </a:p>
          <a:p>
            <a:pPr marL="0" indent="0">
              <a:buNone/>
            </a:pPr>
            <a:endParaRPr lang="en-GB" sz="2800" dirty="0">
              <a:solidFill>
                <a:srgbClr val="7030A0"/>
              </a:solidFill>
            </a:endParaRPr>
          </a:p>
          <a:p>
            <a:pPr marL="0" indent="0">
              <a:buNone/>
            </a:pPr>
            <a:r>
              <a:rPr lang="en-GB" sz="2800" dirty="0">
                <a:solidFill>
                  <a:srgbClr val="7030A0"/>
                </a:solidFill>
              </a:rPr>
              <a:t>Show this to the Cluemaster and they will give you the next mystery</a:t>
            </a:r>
            <a:r>
              <a:rPr lang="en-GB" dirty="0"/>
              <a:t>.</a:t>
            </a:r>
          </a:p>
        </p:txBody>
      </p:sp>
      <p:pic>
        <p:nvPicPr>
          <p:cNvPr id="5" name="Picture 4" descr="A picture containing vector graphics&#10;&#10;Description generated with high confidence">
            <a:extLst>
              <a:ext uri="{FF2B5EF4-FFF2-40B4-BE49-F238E27FC236}">
                <a16:creationId xmlns:a16="http://schemas.microsoft.com/office/drawing/2014/main" id="{97A0225D-BB70-4D7D-BBED-6EBC8A807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898" y="190484"/>
            <a:ext cx="1674845" cy="1674845"/>
          </a:xfrm>
          <a:prstGeom prst="rect">
            <a:avLst/>
          </a:prstGeom>
        </p:spPr>
      </p:pic>
    </p:spTree>
    <p:extLst>
      <p:ext uri="{BB962C8B-B14F-4D97-AF65-F5344CB8AC3E}">
        <p14:creationId xmlns:p14="http://schemas.microsoft.com/office/powerpoint/2010/main" val="2564975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1807</Words>
  <Application>Microsoft Office PowerPoint</Application>
  <PresentationFormat>On-screen Show (4:3)</PresentationFormat>
  <Paragraphs>222</Paragraphs>
  <Slides>17</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-apple-system</vt:lpstr>
      <vt:lpstr>Arial</vt:lpstr>
      <vt:lpstr>Calibri</vt:lpstr>
      <vt:lpstr>Calibri Light</vt:lpstr>
      <vt:lpstr>gg sans</vt:lpstr>
      <vt:lpstr>Times New Roman</vt:lpstr>
      <vt:lpstr>Office Theme</vt:lpstr>
      <vt:lpstr>1_Office Theme</vt:lpstr>
      <vt:lpstr>2_Office Theme</vt:lpstr>
      <vt:lpstr>Non-Fiction Writing</vt:lpstr>
      <vt:lpstr>Learning outcomes</vt:lpstr>
      <vt:lpstr>Today, I am not your teacher. Today I am…</vt:lpstr>
      <vt:lpstr>PowerPoint Presentation</vt:lpstr>
      <vt:lpstr>PowerPoint Presentation</vt:lpstr>
      <vt:lpstr>Can you crack the code? </vt:lpstr>
      <vt:lpstr>Extra Clue:</vt:lpstr>
      <vt:lpstr>PowerPoint Presentation</vt:lpstr>
      <vt:lpstr>Mystery #4: Riddle me this, riddle me that…</vt:lpstr>
      <vt:lpstr>Time to take a stand! Find all the objects in the room related to making newspapers! Under one of those is the next mystery!</vt:lpstr>
      <vt:lpstr>PowerPoint Presentation</vt:lpstr>
      <vt:lpstr>PowerPoint Presentation</vt:lpstr>
      <vt:lpstr>The Final Mystery: Clue Jigsaw</vt:lpstr>
      <vt:lpstr>PowerPoint Presentation</vt:lpstr>
      <vt:lpstr>The key has been found! One of the crews has escaped the room!</vt:lpstr>
      <vt:lpstr>Plenary: Hot Seat!</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 Wassell</dc:creator>
  <cp:lastModifiedBy>Chezka Mae Madrona</cp:lastModifiedBy>
  <cp:revision>73</cp:revision>
  <dcterms:created xsi:type="dcterms:W3CDTF">2018-10-19T11:40:55Z</dcterms:created>
  <dcterms:modified xsi:type="dcterms:W3CDTF">2025-08-12T10:08:39Z</dcterms:modified>
</cp:coreProperties>
</file>