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6" r:id="rId3"/>
    <p:sldId id="269" r:id="rId4"/>
    <p:sldId id="271" r:id="rId5"/>
    <p:sldId id="361" r:id="rId6"/>
    <p:sldId id="362" r:id="rId7"/>
    <p:sldId id="270" r:id="rId8"/>
    <p:sldId id="268" r:id="rId9"/>
    <p:sldId id="265" r:id="rId10"/>
    <p:sldId id="267" r:id="rId11"/>
    <p:sldId id="272" r:id="rId12"/>
    <p:sldId id="363" r:id="rId13"/>
    <p:sldId id="273" r:id="rId14"/>
    <p:sldId id="274" r:id="rId15"/>
    <p:sldId id="275" r:id="rId16"/>
    <p:sldId id="36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58FACC-5939-4727-9CEF-7552FF835C3D}" v="12" dt="2025-04-07T13:35:06.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065" autoAdjust="0"/>
  </p:normalViewPr>
  <p:slideViewPr>
    <p:cSldViewPr snapToGrid="0">
      <p:cViewPr varScale="1">
        <p:scale>
          <a:sx n="76" d="100"/>
          <a:sy n="76" d="100"/>
        </p:scale>
        <p:origin x="8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6058FACC-5939-4727-9CEF-7552FF835C3D}"/>
    <pc:docChg chg="custSel addSld delSld modSld sldOrd">
      <pc:chgData name="Paul Wassell" userId="609912a88ec840f0" providerId="LiveId" clId="{6058FACC-5939-4727-9CEF-7552FF835C3D}" dt="2025-04-07T13:36:15.230" v="3017"/>
      <pc:docMkLst>
        <pc:docMk/>
      </pc:docMkLst>
      <pc:sldChg chg="addSp delSp modSp mod">
        <pc:chgData name="Paul Wassell" userId="609912a88ec840f0" providerId="LiveId" clId="{6058FACC-5939-4727-9CEF-7552FF835C3D}" dt="2025-04-07T12:30:17.436" v="510" actId="1076"/>
        <pc:sldMkLst>
          <pc:docMk/>
          <pc:sldMk cId="914096519" sldId="256"/>
        </pc:sldMkLst>
        <pc:spChg chg="mod">
          <ac:chgData name="Paul Wassell" userId="609912a88ec840f0" providerId="LiveId" clId="{6058FACC-5939-4727-9CEF-7552FF835C3D}" dt="2025-04-07T12:19:51.070" v="17" actId="404"/>
          <ac:spMkLst>
            <pc:docMk/>
            <pc:sldMk cId="914096519" sldId="256"/>
            <ac:spMk id="2" creationId="{F06B4E01-9E24-468C-88BF-121212D14C01}"/>
          </ac:spMkLst>
        </pc:spChg>
        <pc:spChg chg="mod">
          <ac:chgData name="Paul Wassell" userId="609912a88ec840f0" providerId="LiveId" clId="{6058FACC-5939-4727-9CEF-7552FF835C3D}" dt="2025-04-07T12:28:48.801" v="500" actId="27636"/>
          <ac:spMkLst>
            <pc:docMk/>
            <pc:sldMk cId="914096519" sldId="256"/>
            <ac:spMk id="3" creationId="{ADF6AD18-3E4D-4E40-89A3-6612FA9F17C8}"/>
          </ac:spMkLst>
        </pc:spChg>
        <pc:picChg chg="add mod">
          <ac:chgData name="Paul Wassell" userId="609912a88ec840f0" providerId="LiveId" clId="{6058FACC-5939-4727-9CEF-7552FF835C3D}" dt="2025-04-07T12:29:37.988" v="505" actId="1076"/>
          <ac:picMkLst>
            <pc:docMk/>
            <pc:sldMk cId="914096519" sldId="256"/>
            <ac:picMk id="5" creationId="{723EB482-AEA2-D98A-2DC7-5B3240AD5278}"/>
          </ac:picMkLst>
        </pc:picChg>
        <pc:picChg chg="add mod">
          <ac:chgData name="Paul Wassell" userId="609912a88ec840f0" providerId="LiveId" clId="{6058FACC-5939-4727-9CEF-7552FF835C3D}" dt="2025-04-07T12:30:17.436" v="510" actId="1076"/>
          <ac:picMkLst>
            <pc:docMk/>
            <pc:sldMk cId="914096519" sldId="256"/>
            <ac:picMk id="7" creationId="{D411C997-C6EF-72CE-9AE3-B9413E147038}"/>
          </ac:picMkLst>
        </pc:picChg>
        <pc:picChg chg="del">
          <ac:chgData name="Paul Wassell" userId="609912a88ec840f0" providerId="LiveId" clId="{6058FACC-5939-4727-9CEF-7552FF835C3D}" dt="2025-04-07T12:19:54.306" v="18" actId="478"/>
          <ac:picMkLst>
            <pc:docMk/>
            <pc:sldMk cId="914096519" sldId="256"/>
            <ac:picMk id="1026" creationId="{D70D09B9-DD48-43FF-8A9A-7C753F0801A8}"/>
          </ac:picMkLst>
        </pc:picChg>
        <pc:picChg chg="del">
          <ac:chgData name="Paul Wassell" userId="609912a88ec840f0" providerId="LiveId" clId="{6058FACC-5939-4727-9CEF-7552FF835C3D}" dt="2025-04-07T12:19:54.306" v="18" actId="478"/>
          <ac:picMkLst>
            <pc:docMk/>
            <pc:sldMk cId="914096519" sldId="256"/>
            <ac:picMk id="1028" creationId="{3CD31F2A-D330-4760-AA7A-F344088EE70D}"/>
          </ac:picMkLst>
        </pc:picChg>
      </pc:sldChg>
      <pc:sldChg chg="modSp mod ord">
        <pc:chgData name="Paul Wassell" userId="609912a88ec840f0" providerId="LiveId" clId="{6058FACC-5939-4727-9CEF-7552FF835C3D}" dt="2025-04-07T13:36:08.946" v="3016" actId="20577"/>
        <pc:sldMkLst>
          <pc:docMk/>
          <pc:sldMk cId="2225468850" sldId="269"/>
        </pc:sldMkLst>
        <pc:spChg chg="mod">
          <ac:chgData name="Paul Wassell" userId="609912a88ec840f0" providerId="LiveId" clId="{6058FACC-5939-4727-9CEF-7552FF835C3D}" dt="2025-04-07T13:36:08.946" v="3016" actId="20577"/>
          <ac:spMkLst>
            <pc:docMk/>
            <pc:sldMk cId="2225468850" sldId="269"/>
            <ac:spMk id="3" creationId="{B9C0C943-C02C-4ABD-BB58-381D042914ED}"/>
          </ac:spMkLst>
        </pc:spChg>
      </pc:sldChg>
      <pc:sldChg chg="addSp delSp modSp mod">
        <pc:chgData name="Paul Wassell" userId="609912a88ec840f0" providerId="LiveId" clId="{6058FACC-5939-4727-9CEF-7552FF835C3D}" dt="2025-04-07T13:35:10.670" v="3002" actId="1076"/>
        <pc:sldMkLst>
          <pc:docMk/>
          <pc:sldMk cId="587961601" sldId="271"/>
        </pc:sldMkLst>
        <pc:spChg chg="mod">
          <ac:chgData name="Paul Wassell" userId="609912a88ec840f0" providerId="LiveId" clId="{6058FACC-5939-4727-9CEF-7552FF835C3D}" dt="2025-04-07T12:36:53.886" v="534" actId="20577"/>
          <ac:spMkLst>
            <pc:docMk/>
            <pc:sldMk cId="587961601" sldId="271"/>
            <ac:spMk id="2" creationId="{F1F7A686-287B-4F0A-9CF4-05167C46CEEE}"/>
          </ac:spMkLst>
        </pc:spChg>
        <pc:spChg chg="mod">
          <ac:chgData name="Paul Wassell" userId="609912a88ec840f0" providerId="LiveId" clId="{6058FACC-5939-4727-9CEF-7552FF835C3D}" dt="2025-04-07T12:36:49.510" v="512"/>
          <ac:spMkLst>
            <pc:docMk/>
            <pc:sldMk cId="587961601" sldId="271"/>
            <ac:spMk id="3" creationId="{32CC34EB-D8C2-46C8-8E41-8D2682ADB283}"/>
          </ac:spMkLst>
        </pc:spChg>
        <pc:picChg chg="add mod">
          <ac:chgData name="Paul Wassell" userId="609912a88ec840f0" providerId="LiveId" clId="{6058FACC-5939-4727-9CEF-7552FF835C3D}" dt="2025-04-07T13:35:10.670" v="3002" actId="1076"/>
          <ac:picMkLst>
            <pc:docMk/>
            <pc:sldMk cId="587961601" sldId="271"/>
            <ac:picMk id="4" creationId="{24B8C957-4B9E-B807-6A59-AE68893B0772}"/>
          </ac:picMkLst>
        </pc:picChg>
        <pc:picChg chg="del">
          <ac:chgData name="Paul Wassell" userId="609912a88ec840f0" providerId="LiveId" clId="{6058FACC-5939-4727-9CEF-7552FF835C3D}" dt="2025-04-07T12:30:21.871" v="511" actId="478"/>
          <ac:picMkLst>
            <pc:docMk/>
            <pc:sldMk cId="587961601" sldId="271"/>
            <ac:picMk id="5" creationId="{E043F0D3-3782-4669-9FCB-A2A30688DB8B}"/>
          </ac:picMkLst>
        </pc:picChg>
      </pc:sldChg>
      <pc:sldChg chg="delSp modSp mod">
        <pc:chgData name="Paul Wassell" userId="609912a88ec840f0" providerId="LiveId" clId="{6058FACC-5939-4727-9CEF-7552FF835C3D}" dt="2025-04-07T12:58:02.580" v="999" actId="478"/>
        <pc:sldMkLst>
          <pc:docMk/>
          <pc:sldMk cId="3373715573" sldId="272"/>
        </pc:sldMkLst>
        <pc:spChg chg="mod">
          <ac:chgData name="Paul Wassell" userId="609912a88ec840f0" providerId="LiveId" clId="{6058FACC-5939-4727-9CEF-7552FF835C3D}" dt="2025-04-07T12:58:00.511" v="998" actId="20577"/>
          <ac:spMkLst>
            <pc:docMk/>
            <pc:sldMk cId="3373715573" sldId="272"/>
            <ac:spMk id="2" creationId="{936B11D7-E002-4BFD-9F2D-114269DBC041}"/>
          </ac:spMkLst>
        </pc:spChg>
        <pc:picChg chg="del">
          <ac:chgData name="Paul Wassell" userId="609912a88ec840f0" providerId="LiveId" clId="{6058FACC-5939-4727-9CEF-7552FF835C3D}" dt="2025-04-07T12:58:02.580" v="999" actId="478"/>
          <ac:picMkLst>
            <pc:docMk/>
            <pc:sldMk cId="3373715573" sldId="272"/>
            <ac:picMk id="5" creationId="{00AEB9F8-3742-48B1-A5D4-D87B1604C4B3}"/>
          </ac:picMkLst>
        </pc:picChg>
      </pc:sldChg>
      <pc:sldChg chg="modSp mod">
        <pc:chgData name="Paul Wassell" userId="609912a88ec840f0" providerId="LiveId" clId="{6058FACC-5939-4727-9CEF-7552FF835C3D}" dt="2025-04-07T13:27:01.268" v="1640" actId="13926"/>
        <pc:sldMkLst>
          <pc:docMk/>
          <pc:sldMk cId="711499770" sldId="273"/>
        </pc:sldMkLst>
        <pc:spChg chg="mod">
          <ac:chgData name="Paul Wassell" userId="609912a88ec840f0" providerId="LiveId" clId="{6058FACC-5939-4727-9CEF-7552FF835C3D}" dt="2025-04-07T13:27:01.268" v="1640" actId="13926"/>
          <ac:spMkLst>
            <pc:docMk/>
            <pc:sldMk cId="711499770" sldId="273"/>
            <ac:spMk id="4" creationId="{9A1590BC-5A78-4B42-BA03-767B9C159128}"/>
          </ac:spMkLst>
        </pc:spChg>
        <pc:spChg chg="mod">
          <ac:chgData name="Paul Wassell" userId="609912a88ec840f0" providerId="LiveId" clId="{6058FACC-5939-4727-9CEF-7552FF835C3D}" dt="2025-04-07T13:26:40.739" v="1636" actId="13926"/>
          <ac:spMkLst>
            <pc:docMk/>
            <pc:sldMk cId="711499770" sldId="273"/>
            <ac:spMk id="5" creationId="{1EB4E852-AF49-44C2-AF2D-B860DEADD9A0}"/>
          </ac:spMkLst>
        </pc:spChg>
      </pc:sldChg>
      <pc:sldChg chg="modSp mod">
        <pc:chgData name="Paul Wassell" userId="609912a88ec840f0" providerId="LiveId" clId="{6058FACC-5939-4727-9CEF-7552FF835C3D}" dt="2025-04-07T13:30:33.012" v="2243" actId="13926"/>
        <pc:sldMkLst>
          <pc:docMk/>
          <pc:sldMk cId="881988978" sldId="274"/>
        </pc:sldMkLst>
        <pc:spChg chg="mod">
          <ac:chgData name="Paul Wassell" userId="609912a88ec840f0" providerId="LiveId" clId="{6058FACC-5939-4727-9CEF-7552FF835C3D}" dt="2025-04-07T13:28:23.432" v="1654" actId="13926"/>
          <ac:spMkLst>
            <pc:docMk/>
            <pc:sldMk cId="881988978" sldId="274"/>
            <ac:spMk id="4" creationId="{FEE81C2A-43E6-403D-BCD1-D872E78B85F6}"/>
          </ac:spMkLst>
        </pc:spChg>
        <pc:spChg chg="mod">
          <ac:chgData name="Paul Wassell" userId="609912a88ec840f0" providerId="LiveId" clId="{6058FACC-5939-4727-9CEF-7552FF835C3D}" dt="2025-04-07T13:30:33.012" v="2243" actId="13926"/>
          <ac:spMkLst>
            <pc:docMk/>
            <pc:sldMk cId="881988978" sldId="274"/>
            <ac:spMk id="6" creationId="{4AE9107F-3F60-441D-93F0-0A581C0FBF78}"/>
          </ac:spMkLst>
        </pc:spChg>
      </pc:sldChg>
      <pc:sldChg chg="modSp mod">
        <pc:chgData name="Paul Wassell" userId="609912a88ec840f0" providerId="LiveId" clId="{6058FACC-5939-4727-9CEF-7552FF835C3D}" dt="2025-04-07T13:33:49.730" v="2980" actId="13926"/>
        <pc:sldMkLst>
          <pc:docMk/>
          <pc:sldMk cId="1731207726" sldId="275"/>
        </pc:sldMkLst>
        <pc:spChg chg="mod">
          <ac:chgData name="Paul Wassell" userId="609912a88ec840f0" providerId="LiveId" clId="{6058FACC-5939-4727-9CEF-7552FF835C3D}" dt="2025-04-07T13:31:28.733" v="2253" actId="13926"/>
          <ac:spMkLst>
            <pc:docMk/>
            <pc:sldMk cId="1731207726" sldId="275"/>
            <ac:spMk id="4" creationId="{8750D6A5-6B1A-4A58-BDC6-740CCD75ADBC}"/>
          </ac:spMkLst>
        </pc:spChg>
        <pc:spChg chg="mod">
          <ac:chgData name="Paul Wassell" userId="609912a88ec840f0" providerId="LiveId" clId="{6058FACC-5939-4727-9CEF-7552FF835C3D}" dt="2025-04-07T13:33:49.730" v="2980" actId="13926"/>
          <ac:spMkLst>
            <pc:docMk/>
            <pc:sldMk cId="1731207726" sldId="275"/>
            <ac:spMk id="6" creationId="{7EFB212E-6BEE-489E-9060-2923CCAAB35A}"/>
          </ac:spMkLst>
        </pc:spChg>
      </pc:sldChg>
      <pc:sldChg chg="del">
        <pc:chgData name="Paul Wassell" userId="609912a88ec840f0" providerId="LiveId" clId="{6058FACC-5939-4727-9CEF-7552FF835C3D}" dt="2025-04-07T13:35:56.282" v="3005" actId="47"/>
        <pc:sldMkLst>
          <pc:docMk/>
          <pc:sldMk cId="2345214615" sldId="276"/>
        </pc:sldMkLst>
      </pc:sldChg>
      <pc:sldChg chg="del">
        <pc:chgData name="Paul Wassell" userId="609912a88ec840f0" providerId="LiveId" clId="{6058FACC-5939-4727-9CEF-7552FF835C3D}" dt="2025-04-07T12:58:14.337" v="1000" actId="47"/>
        <pc:sldMkLst>
          <pc:docMk/>
          <pc:sldMk cId="0" sldId="296"/>
        </pc:sldMkLst>
      </pc:sldChg>
      <pc:sldChg chg="modSp mod">
        <pc:chgData name="Paul Wassell" userId="609912a88ec840f0" providerId="LiveId" clId="{6058FACC-5939-4727-9CEF-7552FF835C3D}" dt="2025-04-07T13:36:15.230" v="3017"/>
        <pc:sldMkLst>
          <pc:docMk/>
          <pc:sldMk cId="2867573452" sldId="360"/>
        </pc:sldMkLst>
        <pc:spChg chg="mod">
          <ac:chgData name="Paul Wassell" userId="609912a88ec840f0" providerId="LiveId" clId="{6058FACC-5939-4727-9CEF-7552FF835C3D}" dt="2025-04-07T13:36:15.230" v="3017"/>
          <ac:spMkLst>
            <pc:docMk/>
            <pc:sldMk cId="2867573452" sldId="360"/>
            <ac:spMk id="6" creationId="{F9D85258-65EA-4C8C-9C6F-F15D881C3D76}"/>
          </ac:spMkLst>
        </pc:spChg>
      </pc:sldChg>
      <pc:sldChg chg="modSp new mod setBg modNotesTx">
        <pc:chgData name="Paul Wassell" userId="609912a88ec840f0" providerId="LiveId" clId="{6058FACC-5939-4727-9CEF-7552FF835C3D}" dt="2025-04-07T13:35:16.928" v="3003" actId="113"/>
        <pc:sldMkLst>
          <pc:docMk/>
          <pc:sldMk cId="1134882668" sldId="361"/>
        </pc:sldMkLst>
        <pc:spChg chg="mod">
          <ac:chgData name="Paul Wassell" userId="609912a88ec840f0" providerId="LiveId" clId="{6058FACC-5939-4727-9CEF-7552FF835C3D}" dt="2025-04-07T13:35:16.928" v="3003" actId="113"/>
          <ac:spMkLst>
            <pc:docMk/>
            <pc:sldMk cId="1134882668" sldId="361"/>
            <ac:spMk id="2" creationId="{C1153FCD-C968-9072-D838-123CF1F72FA0}"/>
          </ac:spMkLst>
        </pc:spChg>
        <pc:spChg chg="mod">
          <ac:chgData name="Paul Wassell" userId="609912a88ec840f0" providerId="LiveId" clId="{6058FACC-5939-4727-9CEF-7552FF835C3D}" dt="2025-04-07T12:50:52.113" v="837" actId="113"/>
          <ac:spMkLst>
            <pc:docMk/>
            <pc:sldMk cId="1134882668" sldId="361"/>
            <ac:spMk id="3" creationId="{67200CF2-1865-9A53-8965-7A61232A9809}"/>
          </ac:spMkLst>
        </pc:spChg>
      </pc:sldChg>
      <pc:sldChg chg="modSp new mod setBg">
        <pc:chgData name="Paul Wassell" userId="609912a88ec840f0" providerId="LiveId" clId="{6058FACC-5939-4727-9CEF-7552FF835C3D}" dt="2025-04-07T13:35:21.614" v="3004" actId="113"/>
        <pc:sldMkLst>
          <pc:docMk/>
          <pc:sldMk cId="61778756" sldId="362"/>
        </pc:sldMkLst>
        <pc:spChg chg="mod">
          <ac:chgData name="Paul Wassell" userId="609912a88ec840f0" providerId="LiveId" clId="{6058FACC-5939-4727-9CEF-7552FF835C3D}" dt="2025-04-07T13:35:21.614" v="3004" actId="113"/>
          <ac:spMkLst>
            <pc:docMk/>
            <pc:sldMk cId="61778756" sldId="362"/>
            <ac:spMk id="2" creationId="{0AFA0CA4-0CE9-ECB3-D62A-FE4F6606B1BD}"/>
          </ac:spMkLst>
        </pc:spChg>
        <pc:spChg chg="mod">
          <ac:chgData name="Paul Wassell" userId="609912a88ec840f0" providerId="LiveId" clId="{6058FACC-5939-4727-9CEF-7552FF835C3D}" dt="2025-04-07T12:57:19.782" v="960" actId="20577"/>
          <ac:spMkLst>
            <pc:docMk/>
            <pc:sldMk cId="61778756" sldId="362"/>
            <ac:spMk id="3" creationId="{0C2C4A76-5A5C-76A9-8AD6-D86B45325ECB}"/>
          </ac:spMkLst>
        </pc:spChg>
      </pc:sldChg>
      <pc:sldChg chg="addSp delSp modSp new mod ord">
        <pc:chgData name="Paul Wassell" userId="609912a88ec840f0" providerId="LiveId" clId="{6058FACC-5939-4727-9CEF-7552FF835C3D}" dt="2025-04-07T13:34:49.813" v="2999"/>
        <pc:sldMkLst>
          <pc:docMk/>
          <pc:sldMk cId="3804538720" sldId="363"/>
        </pc:sldMkLst>
        <pc:spChg chg="del">
          <ac:chgData name="Paul Wassell" userId="609912a88ec840f0" providerId="LiveId" clId="{6058FACC-5939-4727-9CEF-7552FF835C3D}" dt="2025-04-07T13:34:05.860" v="2982" actId="478"/>
          <ac:spMkLst>
            <pc:docMk/>
            <pc:sldMk cId="3804538720" sldId="363"/>
            <ac:spMk id="2" creationId="{DC5BDD24-5141-2B86-BFB9-B7A58D3D6665}"/>
          </ac:spMkLst>
        </pc:spChg>
        <pc:spChg chg="del">
          <ac:chgData name="Paul Wassell" userId="609912a88ec840f0" providerId="LiveId" clId="{6058FACC-5939-4727-9CEF-7552FF835C3D}" dt="2025-04-07T13:34:05.860" v="2982" actId="478"/>
          <ac:spMkLst>
            <pc:docMk/>
            <pc:sldMk cId="3804538720" sldId="363"/>
            <ac:spMk id="3" creationId="{352BF694-468B-3C45-7E00-74307D1FEE7C}"/>
          </ac:spMkLst>
        </pc:spChg>
        <pc:spChg chg="add mod">
          <ac:chgData name="Paul Wassell" userId="609912a88ec840f0" providerId="LiveId" clId="{6058FACC-5939-4727-9CEF-7552FF835C3D}" dt="2025-04-07T13:34:43.768" v="2997" actId="1076"/>
          <ac:spMkLst>
            <pc:docMk/>
            <pc:sldMk cId="3804538720" sldId="363"/>
            <ac:spMk id="5" creationId="{05259102-1870-84BD-2E56-2919E237E9B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A650E9-06A3-49AE-8323-859E0AF35902}"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830ACF-2468-4AF7-91BB-B73FC2BFFFB3}" type="slidenum">
              <a:rPr lang="en-GB" smtClean="0"/>
              <a:t>‹#›</a:t>
            </a:fld>
            <a:endParaRPr lang="en-GB"/>
          </a:p>
        </p:txBody>
      </p:sp>
    </p:spTree>
    <p:extLst>
      <p:ext uri="{BB962C8B-B14F-4D97-AF65-F5344CB8AC3E}">
        <p14:creationId xmlns:p14="http://schemas.microsoft.com/office/powerpoint/2010/main" val="47437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links are broken then please get in touch at info@englishgcse.co.uk</a:t>
            </a:r>
          </a:p>
        </p:txBody>
      </p:sp>
      <p:sp>
        <p:nvSpPr>
          <p:cNvPr id="4" name="Slide Number Placeholder 3"/>
          <p:cNvSpPr>
            <a:spLocks noGrp="1"/>
          </p:cNvSpPr>
          <p:nvPr>
            <p:ph type="sldNum" sz="quarter" idx="5"/>
          </p:nvPr>
        </p:nvSpPr>
        <p:spPr/>
        <p:txBody>
          <a:bodyPr/>
          <a:lstStyle/>
          <a:p>
            <a:fld id="{0A830ACF-2468-4AF7-91BB-B73FC2BFFFB3}" type="slidenum">
              <a:rPr lang="en-GB" smtClean="0"/>
              <a:t>4</a:t>
            </a:fld>
            <a:endParaRPr lang="en-GB"/>
          </a:p>
        </p:txBody>
      </p:sp>
    </p:spTree>
    <p:extLst>
      <p:ext uri="{BB962C8B-B14F-4D97-AF65-F5344CB8AC3E}">
        <p14:creationId xmlns:p14="http://schemas.microsoft.com/office/powerpoint/2010/main" val="4106296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94742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341090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59481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269024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68096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04A175-1ABD-46B9-8A1C-5A907EB18E3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4223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04A175-1ABD-46B9-8A1C-5A907EB18E3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3532022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04A175-1ABD-46B9-8A1C-5A907EB18E39}"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163317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04A175-1ABD-46B9-8A1C-5A907EB18E39}"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0377066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4A175-1ABD-46B9-8A1C-5A907EB18E39}"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1466636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04A175-1ABD-46B9-8A1C-5A907EB18E3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2816856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3183414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04A175-1ABD-46B9-8A1C-5A907EB18E3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9729023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293240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12901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71161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1762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44754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232687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01340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39409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1CD72-64D4-4BE4-8BF2-3B4080A22A8E}"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59763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1CD72-64D4-4BE4-8BF2-3B4080A22A8E}" type="datetimeFigureOut">
              <a:rPr lang="en-GB" smtClean="0"/>
              <a:t>12/08/2025</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E52AC-41C9-4449-82C5-F1B903F65126}" type="slidenum">
              <a:rPr lang="en-GB" smtClean="0"/>
              <a:t>‹#›</a:t>
            </a:fld>
            <a:endParaRPr lang="en-GB" dirty="0"/>
          </a:p>
        </p:txBody>
      </p:sp>
      <p:sp>
        <p:nvSpPr>
          <p:cNvPr id="7" name="Footer Placeholder 2">
            <a:extLst>
              <a:ext uri="{FF2B5EF4-FFF2-40B4-BE49-F238E27FC236}">
                <a16:creationId xmlns:a16="http://schemas.microsoft.com/office/drawing/2014/main" id="{A785A5AA-D178-376F-3741-86AA6D3ED27F}"/>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1F7AA30-ABE3-397B-4833-C4CA4CAFD9D9}"/>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947FA597-47BE-AD31-574C-41F6D05373EC}"/>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5EC087B7-6D5D-728B-AE72-12A78FBD70BF}"/>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98576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4A175-1ABD-46B9-8A1C-5A907EB18E39}"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29C46-E1CC-42E4-A39C-60EC12EC1BE9}" type="slidenum">
              <a:rPr lang="en-GB" smtClean="0"/>
              <a:t>‹#›</a:t>
            </a:fld>
            <a:endParaRPr lang="en-GB"/>
          </a:p>
        </p:txBody>
      </p:sp>
      <p:sp>
        <p:nvSpPr>
          <p:cNvPr id="7" name="Footer Placeholder 2">
            <a:extLst>
              <a:ext uri="{FF2B5EF4-FFF2-40B4-BE49-F238E27FC236}">
                <a16:creationId xmlns:a16="http://schemas.microsoft.com/office/drawing/2014/main" id="{AEFB2105-1CDF-4152-7461-E855A8E8A7C8}"/>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84EDA2C-F005-1980-4370-127930B26BEA}"/>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D2D812B-88FD-B250-D951-CD8A9C9FEB3F}"/>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6318E909-C7A8-45A4-6BEC-08018FBD67AF}"/>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2378071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nKpnojwz2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bLigKXy3uB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2SvqoaZzyVs" TargetMode="External"/><Relationship Id="rId2" Type="http://schemas.openxmlformats.org/officeDocument/2006/relationships/hyperlink" Target="https://www.youtube.com/watch?v=ij_xXZAhJP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4E01-9E24-468C-88BF-121212D14C01}"/>
              </a:ext>
            </a:extLst>
          </p:cNvPr>
          <p:cNvSpPr>
            <a:spLocks noGrp="1"/>
          </p:cNvSpPr>
          <p:nvPr>
            <p:ph type="ctrTitle"/>
          </p:nvPr>
        </p:nvSpPr>
        <p:spPr>
          <a:xfrm>
            <a:off x="685800" y="426256"/>
            <a:ext cx="7772400" cy="959655"/>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4000" b="1" u="sng" dirty="0">
                <a:latin typeface="+mn-lt"/>
              </a:rPr>
              <a:t>Writing to Persuade – Social Media</a:t>
            </a:r>
          </a:p>
        </p:txBody>
      </p:sp>
      <p:sp>
        <p:nvSpPr>
          <p:cNvPr id="3" name="Subtitle 2">
            <a:extLst>
              <a:ext uri="{FF2B5EF4-FFF2-40B4-BE49-F238E27FC236}">
                <a16:creationId xmlns:a16="http://schemas.microsoft.com/office/drawing/2014/main" id="{ADF6AD18-3E4D-4E40-89A3-6612FA9F17C8}"/>
              </a:ext>
            </a:extLst>
          </p:cNvPr>
          <p:cNvSpPr>
            <a:spLocks noGrp="1"/>
          </p:cNvSpPr>
          <p:nvPr>
            <p:ph type="subTitle" idx="1"/>
          </p:nvPr>
        </p:nvSpPr>
        <p:spPr>
          <a:xfrm>
            <a:off x="685800" y="1674764"/>
            <a:ext cx="5510719" cy="4050786"/>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r>
              <a:rPr lang="en-GB" sz="2800" dirty="0"/>
              <a:t>We are all aware of social media and the different platforms available to users, and today we will use this topic to explore </a:t>
            </a:r>
            <a:r>
              <a:rPr lang="en-GB" sz="2800" b="1" dirty="0"/>
              <a:t>writing to persuade</a:t>
            </a:r>
            <a:r>
              <a:rPr lang="en-GB" sz="2800" dirty="0"/>
              <a:t>.</a:t>
            </a:r>
          </a:p>
          <a:p>
            <a:endParaRPr lang="en-GB" sz="2800" dirty="0"/>
          </a:p>
          <a:p>
            <a:r>
              <a:rPr lang="en-GB" sz="2800" dirty="0">
                <a:solidFill>
                  <a:srgbClr val="FF0000"/>
                </a:solidFill>
              </a:rPr>
              <a:t>What is social media?</a:t>
            </a:r>
          </a:p>
          <a:p>
            <a:r>
              <a:rPr lang="en-GB" sz="2800" dirty="0">
                <a:solidFill>
                  <a:schemeClr val="accent4">
                    <a:lumMod val="50000"/>
                  </a:schemeClr>
                </a:solidFill>
              </a:rPr>
              <a:t>How can social media be useful and how can it cause problems?</a:t>
            </a:r>
          </a:p>
          <a:p>
            <a:r>
              <a:rPr lang="en-GB" sz="2800" dirty="0">
                <a:solidFill>
                  <a:srgbClr val="00B050"/>
                </a:solidFill>
              </a:rPr>
              <a:t>Why should students be aware of both the benefits and problems of social media? </a:t>
            </a:r>
          </a:p>
        </p:txBody>
      </p:sp>
      <p:pic>
        <p:nvPicPr>
          <p:cNvPr id="5" name="Picture 4" descr="A grey symbol with dots&#10;&#10;AI-generated content may be incorrect.">
            <a:extLst>
              <a:ext uri="{FF2B5EF4-FFF2-40B4-BE49-F238E27FC236}">
                <a16:creationId xmlns:a16="http://schemas.microsoft.com/office/drawing/2014/main" id="{723EB482-AEA2-D98A-2DC7-5B3240AD52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0978" y="1674764"/>
            <a:ext cx="2455298" cy="2667896"/>
          </a:xfrm>
          <a:prstGeom prst="rect">
            <a:avLst/>
          </a:prstGeom>
        </p:spPr>
      </p:pic>
      <p:pic>
        <p:nvPicPr>
          <p:cNvPr id="7" name="Picture 6" descr="A blue circle with a white hand giving the thumbs up&#10;&#10;AI-generated content may be incorrect.">
            <a:extLst>
              <a:ext uri="{FF2B5EF4-FFF2-40B4-BE49-F238E27FC236}">
                <a16:creationId xmlns:a16="http://schemas.microsoft.com/office/drawing/2014/main" id="{D411C997-C6EF-72CE-9AE3-B9413E1470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2370" y="4479231"/>
            <a:ext cx="1952513" cy="1952513"/>
          </a:xfrm>
          <a:prstGeom prst="rect">
            <a:avLst/>
          </a:prstGeom>
        </p:spPr>
      </p:pic>
    </p:spTree>
    <p:extLst>
      <p:ext uri="{BB962C8B-B14F-4D97-AF65-F5344CB8AC3E}">
        <p14:creationId xmlns:p14="http://schemas.microsoft.com/office/powerpoint/2010/main" val="914096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B11D7-E002-4BFD-9F2D-114269DBC04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Read the social media speech with the person nearest to you</a:t>
            </a:r>
          </a:p>
        </p:txBody>
      </p:sp>
      <p:sp>
        <p:nvSpPr>
          <p:cNvPr id="3" name="Content Placeholder 2">
            <a:extLst>
              <a:ext uri="{FF2B5EF4-FFF2-40B4-BE49-F238E27FC236}">
                <a16:creationId xmlns:a16="http://schemas.microsoft.com/office/drawing/2014/main" id="{DE774514-C1EB-425B-9D5F-C9273DE9B3AC}"/>
              </a:ext>
            </a:extLst>
          </p:cNvPr>
          <p:cNvSpPr>
            <a:spLocks noGrp="1"/>
          </p:cNvSpPr>
          <p:nvPr>
            <p:ph idx="1"/>
          </p:nvPr>
        </p:nvSpPr>
        <p:spPr>
          <a:xfrm>
            <a:off x="3611880" y="1825625"/>
            <a:ext cx="4903470" cy="4351338"/>
          </a:xfrm>
          <a:solidFill>
            <a:schemeClr val="bg1"/>
          </a:solidFill>
          <a:ln w="38100">
            <a:solidFill>
              <a:srgbClr val="92D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GB" sz="3600" dirty="0">
                <a:solidFill>
                  <a:srgbClr val="FF0000"/>
                </a:solidFill>
              </a:rPr>
              <a:t>Work together to annotate any DAFORREST techniques you can see being used.</a:t>
            </a:r>
          </a:p>
          <a:p>
            <a:pPr marL="0" indent="0">
              <a:buNone/>
            </a:pPr>
            <a:r>
              <a:rPr lang="en-GB" sz="3600" dirty="0">
                <a:solidFill>
                  <a:schemeClr val="accent4">
                    <a:lumMod val="50000"/>
                  </a:schemeClr>
                </a:solidFill>
              </a:rPr>
              <a:t>For each one, explain how the writer has used them and why.</a:t>
            </a:r>
          </a:p>
          <a:p>
            <a:pPr marL="0" indent="0">
              <a:buNone/>
            </a:pPr>
            <a:r>
              <a:rPr lang="en-GB" sz="3600" dirty="0">
                <a:solidFill>
                  <a:srgbClr val="00B050"/>
                </a:solidFill>
              </a:rPr>
              <a:t>Evaluate how the writer is able to use DAFORREST techniques to engage the audience. Provide specific  examples. </a:t>
            </a:r>
          </a:p>
        </p:txBody>
      </p:sp>
      <p:sp>
        <p:nvSpPr>
          <p:cNvPr id="7" name="TextBox 6">
            <a:extLst>
              <a:ext uri="{FF2B5EF4-FFF2-40B4-BE49-F238E27FC236}">
                <a16:creationId xmlns:a16="http://schemas.microsoft.com/office/drawing/2014/main" id="{DF6A545A-6E5D-41DE-AD56-85E0E1D07C9E}"/>
              </a:ext>
            </a:extLst>
          </p:cNvPr>
          <p:cNvSpPr txBox="1"/>
          <p:nvPr/>
        </p:nvSpPr>
        <p:spPr>
          <a:xfrm>
            <a:off x="628650" y="1825625"/>
            <a:ext cx="2832002" cy="3170099"/>
          </a:xfrm>
          <a:prstGeom prst="rect">
            <a:avLst/>
          </a:prstGeom>
          <a:solidFill>
            <a:schemeClr val="accent4">
              <a:lumMod val="20000"/>
              <a:lumOff val="80000"/>
            </a:schemeClr>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Exaggeration / Emotive language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Tone / Triplets</a:t>
            </a:r>
          </a:p>
        </p:txBody>
      </p:sp>
    </p:spTree>
    <p:extLst>
      <p:ext uri="{BB962C8B-B14F-4D97-AF65-F5344CB8AC3E}">
        <p14:creationId xmlns:p14="http://schemas.microsoft.com/office/powerpoint/2010/main" val="337371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259102-1870-84BD-2E56-2919E237E9BE}"/>
              </a:ext>
            </a:extLst>
          </p:cNvPr>
          <p:cNvSpPr txBox="1"/>
          <p:nvPr/>
        </p:nvSpPr>
        <p:spPr>
          <a:xfrm rot="16200000">
            <a:off x="1676400" y="-136054"/>
            <a:ext cx="5791199" cy="7663508"/>
          </a:xfrm>
          <a:prstGeom prst="rect">
            <a:avLst/>
          </a:prstGeom>
          <a:noFill/>
        </p:spPr>
        <p:txBody>
          <a:bodyPr wrap="square">
            <a:spAutoFit/>
          </a:bodyPr>
          <a:lstStyle/>
          <a:p>
            <a:pPr>
              <a:lnSpc>
                <a:spcPct val="107000"/>
              </a:lnSpc>
              <a:spcAft>
                <a:spcPts val="800"/>
              </a:spcAft>
              <a:buNone/>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Like and subscribe. Reacts. Stories. These are all terms that we are likely all very familiar with given the impact social media has on our lives, but how often do we consider how social media affects us? Most of us probably spend a lot of our spare time communicating with friends and family on social media platforms, as well as absorbing content related to our interests and hobbies, but is social media more harmful to us than we might think?</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If we consider the social impact these technologies have had on our lives, we should think about the by-products of sharing materials online. We have witnessed the terrifying rise of cyberbullying, where students are subjected to traumatic hate campaigns by others that can be incredibly damaging to their mental health, and is far harder for parents, carers and educators to monitor and deal with. The dangers of cyberbullying are shocking, disturbing and sadly all too common now.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As well as this, social media has allowed the spread of misinformation, where deliberately misleading material is shared across platforms that is intended to influence people’s ways of thinking, when it is often based on a lack of facts, context, or entirely fictional. In the past traditional media came through a small selection of channels or platforms that were given credibility through their years of reporting, research and accountability. However, social media means anyone can post virtually anything and very often it is shared widely before fact-checking or imposed community standards by platforms can remove the content or warn users about it. By that time, the damage is done.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Not only this, but social media is proven to be addictive. Every like, comment or subscriber makes our brains release a small amount of dopamine: a chemical in the brain that ‘rewards’ you with feelings of pleasure, satisfaction and motivation. Because of this, users can often end up endlessly scrolling through social media platforms, desperate for the next ‘react’ or subscriber to boost their mood. A side effect of this is social media can leave us with long term mental health issues such as depression and anxiety; there have been scientific studies which have linked the rise of these problems in people with their regular – and in cases almost constant – use of social media.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So why am I speaking to you today? No, I am not asking you to put down your phones and your tablets and leave social media forever. There are plenty of benefits to using them and they have made our lives a lot easier since they came into existence, but I am suggesting you take a step back when using social media: think about how long you have been using it, whether you are ignoring the people around you for the content of your glowing white screen. Are you missing out on </a:t>
            </a:r>
            <a:r>
              <a:rPr lang="en-US" sz="1100" kern="100" dirty="0" err="1">
                <a:effectLst/>
                <a:latin typeface="Aptos" panose="020B0004020202020204" pitchFamily="34" charset="0"/>
                <a:ea typeface="Aptos" panose="020B0004020202020204" pitchFamily="34" charset="0"/>
                <a:cs typeface="Times New Roman" panose="02020603050405020304" pitchFamily="18" charset="0"/>
              </a:rPr>
              <a:t>socialising</a:t>
            </a:r>
            <a:r>
              <a:rPr lang="en-US" sz="1100" kern="100" dirty="0">
                <a:effectLst/>
                <a:latin typeface="Aptos" panose="020B0004020202020204" pitchFamily="34" charset="0"/>
                <a:ea typeface="Aptos" panose="020B0004020202020204" pitchFamily="34" charset="0"/>
                <a:cs typeface="Times New Roman" panose="02020603050405020304" pitchFamily="18" charset="0"/>
              </a:rPr>
              <a:t> with friends in person or taking part in activities and interest away from a computer or smartphone?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100" kern="100" dirty="0">
                <a:effectLst/>
                <a:latin typeface="Aptos" panose="020B0004020202020204" pitchFamily="34" charset="0"/>
                <a:ea typeface="Aptos" panose="020B0004020202020204" pitchFamily="34" charset="0"/>
                <a:cs typeface="Times New Roman" panose="02020603050405020304" pitchFamily="18" charset="0"/>
              </a:rPr>
              <a:t>We can’t ignore social media – it is a huge part of our lives in the modern world and it will continue to be, but it is time for all of us to take more responsibility for how we are using it and reflecting on how much of an impact it is making on our lives. Does constant social media use make you happy or could its benefits be better suited in moderation? When you leave the hall today, think about these ideas before immediately unlocking your phone or tablet. Thank you. </a:t>
            </a:r>
          </a:p>
        </p:txBody>
      </p:sp>
    </p:spTree>
    <p:extLst>
      <p:ext uri="{BB962C8B-B14F-4D97-AF65-F5344CB8AC3E}">
        <p14:creationId xmlns:p14="http://schemas.microsoft.com/office/powerpoint/2010/main" val="3804538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1590BC-5A78-4B42-BA03-767B9C159128}"/>
              </a:ext>
            </a:extLst>
          </p:cNvPr>
          <p:cNvSpPr/>
          <p:nvPr/>
        </p:nvSpPr>
        <p:spPr>
          <a:xfrm>
            <a:off x="429063" y="631488"/>
            <a:ext cx="5634111" cy="581569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Like and subscribe. Reacts. Stories. These are all terms that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we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are likely all very familiar with given the impact social media has on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our</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lives, but how often do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we</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consider how social media affects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us</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Most of us probably spend a lot of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our</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spare time communicating with friends and family on social media platforms, as well as absorbing content related to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our</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interests and hobbies, but is social media more harmful to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us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than we might think?</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If we consider the social impact these technologies have had on our lives, we should think about the by-products of sharing materials online. We have witnessed the</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terrifying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rise of cyberbullying, where students are subjected to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traumatic</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hate campaigns by others that can be incredibly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damaging</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to their mental health, and is far harder for parents, carers and educators to monitor and deal with. The dangers of cyberbullying are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shocking, disturbing and sadly all too common now. </a:t>
            </a:r>
            <a:endParaRPr lang="en-GB"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EB4E852-AF49-44C2-AF2D-B860DEADD9A0}"/>
              </a:ext>
            </a:extLst>
          </p:cNvPr>
          <p:cNvSpPr txBox="1"/>
          <p:nvPr/>
        </p:nvSpPr>
        <p:spPr>
          <a:xfrm>
            <a:off x="6372664" y="631488"/>
            <a:ext cx="2466535" cy="540147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500" dirty="0"/>
              <a:t>The opening paragraph of the speech hooks the audience in </a:t>
            </a:r>
            <a:r>
              <a:rPr lang="en-GB" sz="1500" dirty="0">
                <a:highlight>
                  <a:srgbClr val="FFFF00"/>
                </a:highlight>
              </a:rPr>
              <a:t>by using terminology that the student audience will be very aware of.</a:t>
            </a:r>
          </a:p>
          <a:p>
            <a:endParaRPr lang="en-GB" sz="1500" dirty="0"/>
          </a:p>
          <a:p>
            <a:r>
              <a:rPr lang="en-GB" sz="1500" dirty="0">
                <a:highlight>
                  <a:srgbClr val="00FF00"/>
                </a:highlight>
              </a:rPr>
              <a:t>The speaker uses pronouns such as “us”, “our” and “we” </a:t>
            </a:r>
            <a:r>
              <a:rPr lang="en-GB" sz="1500" dirty="0"/>
              <a:t>to make the audience think that the speaker is one of them, which in turn is likely to persuade the audience that the speaker is right.</a:t>
            </a:r>
          </a:p>
          <a:p>
            <a:endParaRPr lang="en-GB" sz="1500" dirty="0"/>
          </a:p>
          <a:p>
            <a:r>
              <a:rPr lang="en-GB" sz="1500" dirty="0"/>
              <a:t>They move on to focusing on a specific issue of social media: cyberbullying. They use emotive language such as “</a:t>
            </a:r>
            <a:r>
              <a:rPr lang="en-GB" sz="1500" dirty="0">
                <a:highlight>
                  <a:srgbClr val="00FFFF"/>
                </a:highlight>
              </a:rPr>
              <a:t>terrifying”, “disturbing”, “damaging” and shocking” </a:t>
            </a:r>
            <a:r>
              <a:rPr lang="en-GB" sz="1500" dirty="0"/>
              <a:t>to convey their views on the dangers of social media.</a:t>
            </a:r>
          </a:p>
        </p:txBody>
      </p:sp>
    </p:spTree>
    <p:extLst>
      <p:ext uri="{BB962C8B-B14F-4D97-AF65-F5344CB8AC3E}">
        <p14:creationId xmlns:p14="http://schemas.microsoft.com/office/powerpoint/2010/main" val="711499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EE81C2A-43E6-403D-BCD1-D872E78B85F6}"/>
              </a:ext>
            </a:extLst>
          </p:cNvPr>
          <p:cNvSpPr/>
          <p:nvPr/>
        </p:nvSpPr>
        <p:spPr>
          <a:xfrm>
            <a:off x="548640" y="574372"/>
            <a:ext cx="5676314" cy="562025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US" sz="1500" kern="100" dirty="0">
                <a:effectLst/>
                <a:latin typeface="Aptos" panose="020B0004020202020204" pitchFamily="34" charset="0"/>
                <a:ea typeface="Aptos" panose="020B0004020202020204" pitchFamily="34" charset="0"/>
                <a:cs typeface="Times New Roman" panose="02020603050405020304" pitchFamily="18" charset="0"/>
              </a:rPr>
              <a:t>As well as this, social media has allowed the spread of misinformation, where deliberately misleading material is shared across platforms that is intended to influence people’s ways of thinking, when it is often based on </a:t>
            </a:r>
            <a:r>
              <a:rPr lang="en-US" sz="15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a lack of facts, context, or entirely fictional. </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In the past traditional media came through a small selection of channels or platforms that were given credibility through their years of </a:t>
            </a:r>
            <a:r>
              <a:rPr lang="en-US" sz="15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reporting, research and accountability. </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However, social media means anyone can post virtually anything and very often it is shared widely before fact-checking or imposed community standards by platforms can remove the content or warn users about it. </a:t>
            </a:r>
            <a:r>
              <a:rPr lang="en-US" sz="1500" kern="100" dirty="0">
                <a:solidFill>
                  <a:schemeClr val="bg1"/>
                </a:solidFill>
                <a:effectLst/>
                <a:highlight>
                  <a:srgbClr val="0000FF"/>
                </a:highlight>
                <a:latin typeface="Aptos" panose="020B0004020202020204" pitchFamily="34" charset="0"/>
                <a:ea typeface="Aptos" panose="020B0004020202020204" pitchFamily="34" charset="0"/>
                <a:cs typeface="Times New Roman" panose="02020603050405020304" pitchFamily="18" charset="0"/>
              </a:rPr>
              <a:t>By that time, the damage is done.</a:t>
            </a:r>
            <a:endParaRPr lang="en-GB" sz="1500" kern="100" dirty="0">
              <a:solidFill>
                <a:schemeClr val="bg1"/>
              </a:solidFill>
              <a:effectLst/>
              <a:highlight>
                <a:srgbClr val="0000FF"/>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500" kern="100" dirty="0">
                <a:effectLst/>
                <a:latin typeface="Aptos" panose="020B0004020202020204" pitchFamily="34" charset="0"/>
                <a:ea typeface="Aptos" panose="020B0004020202020204" pitchFamily="34" charset="0"/>
                <a:cs typeface="Times New Roman" panose="02020603050405020304" pitchFamily="18" charset="0"/>
              </a:rPr>
              <a:t>Not only this, but social media is proven to be addictive. </a:t>
            </a:r>
            <a:r>
              <a:rPr lang="en-US" sz="15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Every like, comment or subscriber </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makes our brains release a small amount of dopamine: a chemical in the brain that ‘rewards’ you with feelings of pleasure, satisfaction and motivation. </a:t>
            </a:r>
            <a:r>
              <a:rPr lang="en-US" sz="1500" kern="100" dirty="0">
                <a:solidFill>
                  <a:schemeClr val="bg1"/>
                </a:solidFill>
                <a:effectLst/>
                <a:highlight>
                  <a:srgbClr val="FF00FF"/>
                </a:highlight>
                <a:latin typeface="Aptos" panose="020B0004020202020204" pitchFamily="34" charset="0"/>
                <a:ea typeface="Aptos" panose="020B0004020202020204" pitchFamily="34" charset="0"/>
                <a:cs typeface="Times New Roman" panose="02020603050405020304" pitchFamily="18" charset="0"/>
              </a:rPr>
              <a:t>Because of this, users can often end up endlessly scrolling through social media platforms</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500" kern="100" dirty="0">
                <a:solidFill>
                  <a:schemeClr val="bg1"/>
                </a:solidFill>
                <a:effectLst/>
                <a:highlight>
                  <a:srgbClr val="FF00FF"/>
                </a:highlight>
                <a:latin typeface="Aptos" panose="020B0004020202020204" pitchFamily="34" charset="0"/>
                <a:ea typeface="Aptos" panose="020B0004020202020204" pitchFamily="34" charset="0"/>
                <a:cs typeface="Times New Roman" panose="02020603050405020304" pitchFamily="18" charset="0"/>
              </a:rPr>
              <a:t>desperate for the next ‘react’ or subscriber to boost their mood.</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 A side effect of this is social media can leave us with long term mental health issues such as depression and anxiety; there have been scientific studies which have linked the rise of these problems in people with their regular – and in cases almost constant – use of social media. </a:t>
            </a:r>
            <a:endParaRPr lang="en-GB" sz="15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4AE9107F-3F60-441D-93F0-0A581C0FBF78}"/>
              </a:ext>
            </a:extLst>
          </p:cNvPr>
          <p:cNvSpPr txBox="1"/>
          <p:nvPr/>
        </p:nvSpPr>
        <p:spPr>
          <a:xfrm>
            <a:off x="6414868" y="574372"/>
            <a:ext cx="2180492" cy="504753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400" dirty="0"/>
              <a:t>The speaker moves on to talking about misinformation. </a:t>
            </a:r>
            <a:r>
              <a:rPr lang="en-GB" sz="1400" dirty="0">
                <a:highlight>
                  <a:srgbClr val="C0C0C0"/>
                </a:highlight>
              </a:rPr>
              <a:t>Did you notice how often they use triplets to emphasise their views?  </a:t>
            </a:r>
            <a:r>
              <a:rPr lang="en-GB" sz="1400" dirty="0"/>
              <a:t>This is a great technique to use in </a:t>
            </a:r>
            <a:r>
              <a:rPr lang="en-GB" sz="1400" b="1" dirty="0"/>
              <a:t>persuasive</a:t>
            </a:r>
            <a:r>
              <a:rPr lang="en-GB" sz="1400" dirty="0"/>
              <a:t> writing because it helps to convey how powerful or impactful a topic can be. </a:t>
            </a:r>
          </a:p>
          <a:p>
            <a:endParaRPr lang="en-GB" sz="1400" dirty="0"/>
          </a:p>
          <a:p>
            <a:r>
              <a:rPr lang="en-GB" sz="1400" dirty="0">
                <a:solidFill>
                  <a:schemeClr val="bg1"/>
                </a:solidFill>
                <a:highlight>
                  <a:srgbClr val="0000FF"/>
                </a:highlight>
              </a:rPr>
              <a:t>The speaker also employed shorter sentences for impact. </a:t>
            </a:r>
            <a:r>
              <a:rPr lang="en-GB" sz="1400" dirty="0"/>
              <a:t>This helps the audience to focus on one particular idea within the text.</a:t>
            </a:r>
          </a:p>
          <a:p>
            <a:endParaRPr lang="en-GB" sz="1400" dirty="0"/>
          </a:p>
          <a:p>
            <a:r>
              <a:rPr lang="en-GB" sz="1400" dirty="0">
                <a:solidFill>
                  <a:schemeClr val="bg1"/>
                </a:solidFill>
                <a:highlight>
                  <a:srgbClr val="FF00FF"/>
                </a:highlight>
              </a:rPr>
              <a:t>Additionally, the writer also used hyperbole </a:t>
            </a:r>
            <a:r>
              <a:rPr lang="en-GB" sz="1400" dirty="0"/>
              <a:t>to reiterate the problems of social media. </a:t>
            </a:r>
          </a:p>
        </p:txBody>
      </p:sp>
    </p:spTree>
    <p:extLst>
      <p:ext uri="{BB962C8B-B14F-4D97-AF65-F5344CB8AC3E}">
        <p14:creationId xmlns:p14="http://schemas.microsoft.com/office/powerpoint/2010/main" val="881988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50D6A5-6B1A-4A58-BDC6-740CCD75ADBC}"/>
              </a:ext>
            </a:extLst>
          </p:cNvPr>
          <p:cNvSpPr/>
          <p:nvPr/>
        </p:nvSpPr>
        <p:spPr>
          <a:xfrm>
            <a:off x="358726" y="181957"/>
            <a:ext cx="4572000" cy="624574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a:lnSpc>
                <a:spcPct val="107000"/>
              </a:lnSpc>
              <a:spcAft>
                <a:spcPts val="800"/>
              </a:spcAft>
              <a:buNone/>
            </a:pPr>
            <a:r>
              <a:rPr lang="en-US" sz="1600"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So why am I speaking to you today? </a:t>
            </a:r>
            <a:r>
              <a:rPr lang="en-US" sz="1600" kern="100" dirty="0">
                <a:solidFill>
                  <a:schemeClr val="bg1"/>
                </a:solidFill>
                <a:effectLst/>
                <a:highlight>
                  <a:srgbClr val="800080"/>
                </a:highlight>
                <a:latin typeface="Aptos" panose="020B0004020202020204" pitchFamily="34" charset="0"/>
                <a:ea typeface="Aptos" panose="020B0004020202020204" pitchFamily="34" charset="0"/>
                <a:cs typeface="Times New Roman" panose="02020603050405020304" pitchFamily="18" charset="0"/>
              </a:rPr>
              <a:t>No, I am not asking you to put down your phones and your tablets and leave social media forever.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There are plenty of benefits to using them and they have made our lives a lot easier since they came into existence, </a:t>
            </a:r>
            <a:r>
              <a:rPr lang="en-US" sz="1600" kern="100" dirty="0">
                <a:solidFill>
                  <a:schemeClr val="bg1"/>
                </a:solidFill>
                <a:effectLst/>
                <a:highlight>
                  <a:srgbClr val="808080"/>
                </a:highlight>
                <a:latin typeface="Aptos" panose="020B0004020202020204" pitchFamily="34" charset="0"/>
                <a:ea typeface="Aptos" panose="020B0004020202020204" pitchFamily="34" charset="0"/>
                <a:cs typeface="Times New Roman" panose="02020603050405020304" pitchFamily="18" charset="0"/>
              </a:rPr>
              <a:t>but I am suggesting you take a step back when using social media: think about how long you have been using it, whether you are ignoring the people around you for the content of your glowing white screen.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Are you missing out on </a:t>
            </a:r>
            <a:r>
              <a:rPr lang="en-US" sz="1600" kern="100" dirty="0" err="1">
                <a:effectLst/>
                <a:latin typeface="Aptos" panose="020B0004020202020204" pitchFamily="34" charset="0"/>
                <a:ea typeface="Aptos" panose="020B0004020202020204" pitchFamily="34" charset="0"/>
                <a:cs typeface="Times New Roman" panose="02020603050405020304" pitchFamily="18" charset="0"/>
              </a:rPr>
              <a:t>socialising</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with friends in person or taking part in activities and interest away from a computer or smartphone?</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600" kern="100" dirty="0">
                <a:solidFill>
                  <a:schemeClr val="bg1"/>
                </a:solidFill>
                <a:effectLst/>
                <a:highlight>
                  <a:srgbClr val="800000"/>
                </a:highlight>
                <a:latin typeface="Aptos" panose="020B0004020202020204" pitchFamily="34" charset="0"/>
                <a:ea typeface="Aptos" panose="020B0004020202020204" pitchFamily="34" charset="0"/>
                <a:cs typeface="Times New Roman" panose="02020603050405020304" pitchFamily="18" charset="0"/>
              </a:rPr>
              <a:t>We can’t ignore social media – it is a huge part of our lives in the modern world and it will continue to be, but it is time for all of us to take more responsibility for how we are using it and reflecting on how much of an impact it is making on our lives. </a:t>
            </a:r>
            <a:r>
              <a:rPr lang="en-GB" sz="1600" kern="100" dirty="0">
                <a:effectLst/>
                <a:latin typeface="Aptos" panose="020B0004020202020204" pitchFamily="34" charset="0"/>
                <a:ea typeface="Aptos" panose="020B0004020202020204" pitchFamily="34" charset="0"/>
                <a:cs typeface="Times New Roman" panose="02020603050405020304" pitchFamily="18" charset="0"/>
              </a:rPr>
              <a:t>Does constant social media use make you happy or could its benefits be better suited in moderation</a:t>
            </a:r>
            <a:r>
              <a:rPr lang="en-GB" sz="1600" kern="100" dirty="0">
                <a:solidFill>
                  <a:schemeClr val="bg1"/>
                </a:solidFill>
                <a:effectLst/>
                <a:highlight>
                  <a:srgbClr val="808000"/>
                </a:highlight>
                <a:latin typeface="Aptos" panose="020B0004020202020204" pitchFamily="34" charset="0"/>
                <a:ea typeface="Aptos" panose="020B0004020202020204" pitchFamily="34" charset="0"/>
                <a:cs typeface="Times New Roman" panose="02020603050405020304" pitchFamily="18" charset="0"/>
              </a:rPr>
              <a:t>? When you leave the hall today, think about these ideas before immediately unlocking your phone or tablet. Thank you. </a:t>
            </a:r>
          </a:p>
        </p:txBody>
      </p:sp>
      <p:sp>
        <p:nvSpPr>
          <p:cNvPr id="6" name="TextBox 5">
            <a:extLst>
              <a:ext uri="{FF2B5EF4-FFF2-40B4-BE49-F238E27FC236}">
                <a16:creationId xmlns:a16="http://schemas.microsoft.com/office/drawing/2014/main" id="{7EFB212E-6BEE-489E-9060-2923CCAAB35A}"/>
              </a:ext>
            </a:extLst>
          </p:cNvPr>
          <p:cNvSpPr txBox="1"/>
          <p:nvPr/>
        </p:nvSpPr>
        <p:spPr>
          <a:xfrm>
            <a:off x="5120640" y="181957"/>
            <a:ext cx="3664634" cy="5909310"/>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solidFill>
                  <a:schemeClr val="bg1"/>
                </a:solidFill>
                <a:highlight>
                  <a:srgbClr val="008000"/>
                </a:highlight>
              </a:rPr>
              <a:t>Towards the end of the speech the speaker asks the audience a question about why they think the speaker is talking to them today. </a:t>
            </a:r>
            <a:r>
              <a:rPr lang="en-GB" dirty="0">
                <a:solidFill>
                  <a:schemeClr val="bg1"/>
                </a:solidFill>
                <a:highlight>
                  <a:srgbClr val="800080"/>
                </a:highlight>
              </a:rPr>
              <a:t>They use hyperbole again to show that they’re trying to be reasonable in asking students to think about their social media use. </a:t>
            </a:r>
          </a:p>
          <a:p>
            <a:endParaRPr lang="en-GB" dirty="0"/>
          </a:p>
          <a:p>
            <a:r>
              <a:rPr lang="en-GB" dirty="0">
                <a:solidFill>
                  <a:schemeClr val="bg1"/>
                </a:solidFill>
                <a:highlight>
                  <a:srgbClr val="808080"/>
                </a:highlight>
              </a:rPr>
              <a:t>The speaker offers a clear way forward for the student audience in how they use social media, </a:t>
            </a:r>
            <a:r>
              <a:rPr lang="en-GB" dirty="0">
                <a:solidFill>
                  <a:schemeClr val="bg1"/>
                </a:solidFill>
                <a:highlight>
                  <a:srgbClr val="800000"/>
                </a:highlight>
              </a:rPr>
              <a:t>and they try to persuade the audience to think carefully about how often they are using platforms rather than enjoying the world around them.</a:t>
            </a:r>
          </a:p>
          <a:p>
            <a:endParaRPr lang="en-GB" dirty="0"/>
          </a:p>
          <a:p>
            <a:r>
              <a:rPr lang="en-GB" dirty="0">
                <a:solidFill>
                  <a:schemeClr val="bg1"/>
                </a:solidFill>
                <a:highlight>
                  <a:srgbClr val="808000"/>
                </a:highlight>
              </a:rPr>
              <a:t>The speech ends with the speaker directly telling the audience to think about the perspectives they have offered today. </a:t>
            </a:r>
          </a:p>
        </p:txBody>
      </p:sp>
    </p:spTree>
    <p:extLst>
      <p:ext uri="{BB962C8B-B14F-4D97-AF65-F5344CB8AC3E}">
        <p14:creationId xmlns:p14="http://schemas.microsoft.com/office/powerpoint/2010/main" val="1731207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CA055DD7-32C2-443A-9833-3644CC7AFAAB}"/>
              </a:ext>
            </a:extLst>
          </p:cNvPr>
          <p:cNvPicPr>
            <a:picLocks noChangeAspect="1"/>
          </p:cNvPicPr>
          <p:nvPr/>
        </p:nvPicPr>
        <p:blipFill rotWithShape="1">
          <a:blip r:embed="rId2">
            <a:extLst>
              <a:ext uri="{28A0092B-C50C-407E-A947-70E740481C1C}">
                <a14:useLocalDpi xmlns:a14="http://schemas.microsoft.com/office/drawing/2010/main" val="0"/>
              </a:ext>
            </a:extLst>
          </a:blip>
          <a:srcRect t="4664" b="19065"/>
          <a:stretch/>
        </p:blipFill>
        <p:spPr>
          <a:xfrm>
            <a:off x="3479292" y="10"/>
            <a:ext cx="5664708" cy="6857990"/>
          </a:xfrm>
          <a:prstGeom prst="rect">
            <a:avLst/>
          </a:prstGeom>
          <a:effectLst/>
        </p:spPr>
      </p:pic>
      <p:sp>
        <p:nvSpPr>
          <p:cNvPr id="2" name="Title 1">
            <a:extLst>
              <a:ext uri="{FF2B5EF4-FFF2-40B4-BE49-F238E27FC236}">
                <a16:creationId xmlns:a16="http://schemas.microsoft.com/office/drawing/2014/main" id="{7D2BA084-05AF-4049-8100-60A60FE01F39}"/>
              </a:ext>
            </a:extLst>
          </p:cNvPr>
          <p:cNvSpPr>
            <a:spLocks noGrp="1"/>
          </p:cNvSpPr>
          <p:nvPr>
            <p:ph type="title"/>
          </p:nvPr>
        </p:nvSpPr>
        <p:spPr>
          <a:xfrm>
            <a:off x="486696" y="629266"/>
            <a:ext cx="2738601" cy="1676603"/>
          </a:xfrm>
        </p:spPr>
        <p:txBody>
          <a:bodyPr>
            <a:normAutofit/>
          </a:bodyPr>
          <a:lstStyle/>
          <a:p>
            <a:r>
              <a:rPr lang="en-GB" sz="3700" dirty="0"/>
              <a:t>Plenary: Three Ideas</a:t>
            </a:r>
          </a:p>
        </p:txBody>
      </p:sp>
      <p:sp>
        <p:nvSpPr>
          <p:cNvPr id="3" name="Content Placeholder 2">
            <a:extLst>
              <a:ext uri="{FF2B5EF4-FFF2-40B4-BE49-F238E27FC236}">
                <a16:creationId xmlns:a16="http://schemas.microsoft.com/office/drawing/2014/main" id="{C4411BEE-8311-4164-B46B-917371DC491C}"/>
              </a:ext>
            </a:extLst>
          </p:cNvPr>
          <p:cNvSpPr>
            <a:spLocks noGrp="1"/>
          </p:cNvSpPr>
          <p:nvPr>
            <p:ph idx="1"/>
          </p:nvPr>
        </p:nvSpPr>
        <p:spPr>
          <a:xfrm>
            <a:off x="486698" y="2438400"/>
            <a:ext cx="2738599" cy="3785419"/>
          </a:xfrm>
        </p:spPr>
        <p:txBody>
          <a:bodyPr>
            <a:normAutofit/>
          </a:bodyPr>
          <a:lstStyle/>
          <a:p>
            <a:pPr marL="0" indent="0">
              <a:buNone/>
            </a:pPr>
            <a:r>
              <a:rPr lang="en-GB" sz="1600" dirty="0"/>
              <a:t>Write down three ideas you will take away from today’s lesson to better prepare you for…</a:t>
            </a:r>
          </a:p>
        </p:txBody>
      </p:sp>
      <p:sp>
        <p:nvSpPr>
          <p:cNvPr id="6" name="Rectangle 5">
            <a:extLst>
              <a:ext uri="{FF2B5EF4-FFF2-40B4-BE49-F238E27FC236}">
                <a16:creationId xmlns:a16="http://schemas.microsoft.com/office/drawing/2014/main" id="{F9D85258-65EA-4C8C-9C6F-F15D881C3D76}"/>
              </a:ext>
            </a:extLst>
          </p:cNvPr>
          <p:cNvSpPr/>
          <p:nvPr/>
        </p:nvSpPr>
        <p:spPr>
          <a:xfrm>
            <a:off x="359698" y="3640793"/>
            <a:ext cx="2992596" cy="2585323"/>
          </a:xfrm>
          <a:prstGeom prst="rect">
            <a:avLst/>
          </a:prstGeom>
          <a:solidFill>
            <a:schemeClr val="bg1"/>
          </a:solidFill>
          <a:ln w="38100">
            <a:solidFill>
              <a:srgbClr val="7030A0"/>
            </a:solidFill>
          </a:ln>
        </p:spPr>
        <p:txBody>
          <a:bodyPr wrap="square">
            <a:spAutoFit/>
          </a:bodyPr>
          <a:lstStyle/>
          <a:p>
            <a:pPr marL="0" indent="0">
              <a:buNone/>
            </a:pPr>
            <a:r>
              <a:rPr lang="en-GB" sz="1800" dirty="0">
                <a:solidFill>
                  <a:srgbClr val="FF0000"/>
                </a:solidFill>
              </a:rPr>
              <a:t>To describe persuasive techniques and how they can persuade an audience</a:t>
            </a:r>
          </a:p>
          <a:p>
            <a:pPr marL="0" indent="0">
              <a:buNone/>
            </a:pPr>
            <a:r>
              <a:rPr lang="en-GB" sz="1800" dirty="0">
                <a:solidFill>
                  <a:schemeClr val="accent4">
                    <a:lumMod val="50000"/>
                  </a:schemeClr>
                </a:solidFill>
              </a:rPr>
              <a:t>To explain how we can use persuasive techniques to engage an audience</a:t>
            </a:r>
          </a:p>
          <a:p>
            <a:pPr marL="0" indent="0">
              <a:buNone/>
            </a:pPr>
            <a:r>
              <a:rPr lang="en-GB" sz="1800" dirty="0">
                <a:solidFill>
                  <a:srgbClr val="00B050"/>
                </a:solidFill>
              </a:rPr>
              <a:t>To evaluate how a writer uses specific techniques in a speech and why</a:t>
            </a:r>
          </a:p>
        </p:txBody>
      </p:sp>
    </p:spTree>
    <p:extLst>
      <p:ext uri="{BB962C8B-B14F-4D97-AF65-F5344CB8AC3E}">
        <p14:creationId xmlns:p14="http://schemas.microsoft.com/office/powerpoint/2010/main" val="286757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8705-A4DE-4D30-9F64-A2A481EE2E7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B9C0C943-C02C-4ABD-BB58-381D042914ED}"/>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buNone/>
            </a:pPr>
            <a:r>
              <a:rPr lang="en-GB" sz="4000" dirty="0">
                <a:solidFill>
                  <a:srgbClr val="FF0000"/>
                </a:solidFill>
              </a:rPr>
              <a:t>To describe persuasive techniques and how they can persuade an audience</a:t>
            </a:r>
          </a:p>
          <a:p>
            <a:pPr marL="0" indent="0">
              <a:buNone/>
            </a:pPr>
            <a:r>
              <a:rPr lang="en-GB" sz="4000" dirty="0">
                <a:solidFill>
                  <a:schemeClr val="accent4">
                    <a:lumMod val="50000"/>
                  </a:schemeClr>
                </a:solidFill>
              </a:rPr>
              <a:t>To explain how we can use persuasive techniques to engage an audience</a:t>
            </a:r>
          </a:p>
          <a:p>
            <a:pPr marL="0" indent="0">
              <a:buNone/>
            </a:pPr>
            <a:r>
              <a:rPr lang="en-GB" sz="4000" dirty="0">
                <a:solidFill>
                  <a:srgbClr val="00B050"/>
                </a:solidFill>
              </a:rPr>
              <a:t>To evaluate how a writer uses specific techniques in a speech and why</a:t>
            </a:r>
          </a:p>
        </p:txBody>
      </p:sp>
    </p:spTree>
    <p:extLst>
      <p:ext uri="{BB962C8B-B14F-4D97-AF65-F5344CB8AC3E}">
        <p14:creationId xmlns:p14="http://schemas.microsoft.com/office/powerpoint/2010/main" val="2225468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7A686-287B-4F0A-9CF4-05167C46CE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200" dirty="0"/>
              <a:t>What is social media? </a:t>
            </a:r>
          </a:p>
        </p:txBody>
      </p:sp>
      <p:sp>
        <p:nvSpPr>
          <p:cNvPr id="3" name="Content Placeholder 2">
            <a:extLst>
              <a:ext uri="{FF2B5EF4-FFF2-40B4-BE49-F238E27FC236}">
                <a16:creationId xmlns:a16="http://schemas.microsoft.com/office/drawing/2014/main" id="{32CC34EB-D8C2-46C8-8E41-8D2682ADB28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7500" lnSpcReduction="20000"/>
          </a:bodyPr>
          <a:lstStyle/>
          <a:p>
            <a:pPr marL="0" indent="0">
              <a:buNone/>
            </a:pPr>
            <a:r>
              <a:rPr lang="en-US" dirty="0"/>
              <a:t>In simple terms, social media is internet-based forms of communication. It enables users to have conversations, share information and create content to be shared with others.</a:t>
            </a:r>
          </a:p>
          <a:p>
            <a:pPr marL="0" indent="0">
              <a:buNone/>
            </a:pPr>
            <a:endParaRPr lang="en-US" dirty="0"/>
          </a:p>
          <a:p>
            <a:pPr marL="0" indent="0">
              <a:buNone/>
            </a:pPr>
            <a:r>
              <a:rPr lang="en-US" dirty="0"/>
              <a:t>It includes blogging sites, photo-sharing media, messaging, podcasts, instant messaging and more.</a:t>
            </a:r>
          </a:p>
          <a:p>
            <a:pPr marL="0" indent="0">
              <a:buNone/>
            </a:pPr>
            <a:endParaRPr lang="en-US" dirty="0"/>
          </a:p>
          <a:p>
            <a:pPr marL="0" indent="0">
              <a:buNone/>
            </a:pPr>
            <a:r>
              <a:rPr lang="en-US" dirty="0"/>
              <a:t>Social media has existed since the late 1990s, but it became particularly popular with the rise of sites such as Myspace, Facebook and Twitter in the mid-2000s. </a:t>
            </a:r>
          </a:p>
          <a:p>
            <a:pPr marL="0" indent="0">
              <a:buNone/>
            </a:pPr>
            <a:endParaRPr lang="en-US" dirty="0"/>
          </a:p>
          <a:p>
            <a:pPr marL="0" indent="0">
              <a:buNone/>
            </a:pPr>
            <a:r>
              <a:rPr lang="en-US" dirty="0"/>
              <a:t>Before the rise of social media, communication was made in person, via television and radio and in written form such as traditional media. </a:t>
            </a:r>
            <a:endParaRPr lang="en-GB" dirty="0"/>
          </a:p>
        </p:txBody>
      </p:sp>
      <p:pic>
        <p:nvPicPr>
          <p:cNvPr id="4" name="Picture 3" descr="A grey symbol with dots&#10;&#10;AI-generated content may be incorrect.">
            <a:extLst>
              <a:ext uri="{FF2B5EF4-FFF2-40B4-BE49-F238E27FC236}">
                <a16:creationId xmlns:a16="http://schemas.microsoft.com/office/drawing/2014/main" id="{24B8C957-4B9E-B807-6A59-AE68893B07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1978" y="287289"/>
            <a:ext cx="1415750" cy="1538336"/>
          </a:xfrm>
          <a:prstGeom prst="rect">
            <a:avLst/>
          </a:prstGeom>
        </p:spPr>
      </p:pic>
    </p:spTree>
    <p:extLst>
      <p:ext uri="{BB962C8B-B14F-4D97-AF65-F5344CB8AC3E}">
        <p14:creationId xmlns:p14="http://schemas.microsoft.com/office/powerpoint/2010/main" val="58796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53FCD-C968-9072-D838-123CF1F72FA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What are the </a:t>
            </a:r>
            <a:r>
              <a:rPr lang="en-GB" b="1" dirty="0"/>
              <a:t>benefits</a:t>
            </a:r>
            <a:r>
              <a:rPr lang="en-GB" dirty="0"/>
              <a:t> of social media?</a:t>
            </a:r>
          </a:p>
        </p:txBody>
      </p:sp>
      <p:sp>
        <p:nvSpPr>
          <p:cNvPr id="3" name="Content Placeholder 2">
            <a:extLst>
              <a:ext uri="{FF2B5EF4-FFF2-40B4-BE49-F238E27FC236}">
                <a16:creationId xmlns:a16="http://schemas.microsoft.com/office/drawing/2014/main" id="{67200CF2-1865-9A53-8965-7A61232A9809}"/>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hlinkClick r:id="rId3"/>
              </a:rPr>
              <a:t>https://www.youtube.com/watch?v=DnKpnojwz2M</a:t>
            </a:r>
            <a:endParaRPr lang="en-GB" dirty="0"/>
          </a:p>
          <a:p>
            <a:pPr marL="0" indent="0">
              <a:buNone/>
            </a:pPr>
            <a:r>
              <a:rPr lang="en-GB" dirty="0">
                <a:hlinkClick r:id="rId4"/>
              </a:rPr>
              <a:t>https://www.youtube.com/watch?v=bLigKXy3uBs</a:t>
            </a:r>
            <a:endParaRPr lang="en-GB" dirty="0"/>
          </a:p>
          <a:p>
            <a:pPr marL="0" indent="0">
              <a:buNone/>
            </a:pPr>
            <a:endParaRPr lang="en-GB" dirty="0"/>
          </a:p>
          <a:p>
            <a:pPr marL="0" indent="0">
              <a:buNone/>
            </a:pPr>
            <a:r>
              <a:rPr lang="en-GB" dirty="0"/>
              <a:t>We will watch a couple of videos outlining the benefits of social media.</a:t>
            </a:r>
          </a:p>
          <a:p>
            <a:pPr marL="0" indent="0">
              <a:buNone/>
            </a:pPr>
            <a:endParaRPr lang="en-GB" dirty="0"/>
          </a:p>
          <a:p>
            <a:pPr marL="0" indent="0">
              <a:buNone/>
            </a:pPr>
            <a:r>
              <a:rPr lang="en-GB" b="1" dirty="0">
                <a:solidFill>
                  <a:srgbClr val="7030A0"/>
                </a:solidFill>
              </a:rPr>
              <a:t>Make notes about the benefits of social media as you watch. You will need these for later in the lesson.</a:t>
            </a:r>
          </a:p>
          <a:p>
            <a:pPr marL="0" indent="0">
              <a:buNone/>
            </a:pPr>
            <a:endParaRPr lang="en-GB" dirty="0"/>
          </a:p>
        </p:txBody>
      </p:sp>
    </p:spTree>
    <p:extLst>
      <p:ext uri="{BB962C8B-B14F-4D97-AF65-F5344CB8AC3E}">
        <p14:creationId xmlns:p14="http://schemas.microsoft.com/office/powerpoint/2010/main" val="113488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0CA4-0CE9-ECB3-D62A-FE4F6606B1B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What are the </a:t>
            </a:r>
            <a:r>
              <a:rPr lang="en-GB" b="1" dirty="0"/>
              <a:t>problems</a:t>
            </a:r>
            <a:r>
              <a:rPr lang="en-GB" dirty="0"/>
              <a:t> with social media?</a:t>
            </a:r>
          </a:p>
        </p:txBody>
      </p:sp>
      <p:sp>
        <p:nvSpPr>
          <p:cNvPr id="3" name="Content Placeholder 2">
            <a:extLst>
              <a:ext uri="{FF2B5EF4-FFF2-40B4-BE49-F238E27FC236}">
                <a16:creationId xmlns:a16="http://schemas.microsoft.com/office/drawing/2014/main" id="{0C2C4A76-5A5C-76A9-8AD6-D86B45325ECB}"/>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hlinkClick r:id="rId2"/>
              </a:rPr>
              <a:t>https://www.youtube.com/watch?v=ij_xXZAhJPs</a:t>
            </a:r>
            <a:endParaRPr lang="en-GB" dirty="0"/>
          </a:p>
          <a:p>
            <a:pPr marL="0" indent="0">
              <a:buNone/>
            </a:pPr>
            <a:r>
              <a:rPr lang="en-GB" dirty="0">
                <a:hlinkClick r:id="rId3"/>
              </a:rPr>
              <a:t>https://www.youtube.com/watch?v=2SvqoaZzyVs</a:t>
            </a:r>
            <a:endParaRPr lang="en-GB" dirty="0"/>
          </a:p>
          <a:p>
            <a:pPr marL="0" indent="0">
              <a:buNone/>
            </a:pPr>
            <a:endParaRPr lang="en-GB" dirty="0"/>
          </a:p>
          <a:p>
            <a:pPr marL="0" indent="0">
              <a:buNone/>
            </a:pPr>
            <a:r>
              <a:rPr lang="en-GB" dirty="0"/>
              <a:t>We will watch a couple of videos outlining the problems of social media.</a:t>
            </a:r>
          </a:p>
          <a:p>
            <a:pPr marL="0" indent="0">
              <a:buNone/>
            </a:pPr>
            <a:endParaRPr lang="en-GB" dirty="0"/>
          </a:p>
          <a:p>
            <a:pPr marL="0" indent="0">
              <a:buNone/>
            </a:pPr>
            <a:r>
              <a:rPr lang="en-GB" b="1" dirty="0">
                <a:solidFill>
                  <a:srgbClr val="7030A0"/>
                </a:solidFill>
              </a:rPr>
              <a:t>Make notes about the problems of social media as you watch. You will need these for later in the lesson.</a:t>
            </a:r>
          </a:p>
          <a:p>
            <a:pPr marL="0" indent="0">
              <a:buNone/>
            </a:pPr>
            <a:endParaRPr lang="en-GB" dirty="0"/>
          </a:p>
        </p:txBody>
      </p:sp>
    </p:spTree>
    <p:extLst>
      <p:ext uri="{BB962C8B-B14F-4D97-AF65-F5344CB8AC3E}">
        <p14:creationId xmlns:p14="http://schemas.microsoft.com/office/powerpoint/2010/main" val="6177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3361B-1C47-4EBE-925B-9CDA4DBA8B3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What are the differences between persuading and arguing?</a:t>
            </a:r>
          </a:p>
        </p:txBody>
      </p:sp>
      <p:sp>
        <p:nvSpPr>
          <p:cNvPr id="3" name="Content Placeholder 2">
            <a:extLst>
              <a:ext uri="{FF2B5EF4-FFF2-40B4-BE49-F238E27FC236}">
                <a16:creationId xmlns:a16="http://schemas.microsoft.com/office/drawing/2014/main" id="{68C3E9A7-C21A-4268-A998-4CD25397DD6F}"/>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t>We’ve spent the last week analysing articles and writing our own, but with a focus on </a:t>
            </a:r>
            <a:r>
              <a:rPr lang="en-GB" b="1" dirty="0"/>
              <a:t>writing to argue.</a:t>
            </a:r>
          </a:p>
          <a:p>
            <a:pPr marL="0" indent="0">
              <a:buNone/>
            </a:pPr>
            <a:endParaRPr lang="en-GB" dirty="0"/>
          </a:p>
          <a:p>
            <a:pPr marL="0" indent="0">
              <a:buNone/>
            </a:pPr>
            <a:r>
              <a:rPr lang="en-GB" dirty="0"/>
              <a:t>Now, we will look at </a:t>
            </a:r>
            <a:r>
              <a:rPr lang="en-GB" b="1" dirty="0"/>
              <a:t>writing to persuade</a:t>
            </a:r>
            <a:r>
              <a:rPr lang="en-GB" dirty="0"/>
              <a:t>.</a:t>
            </a:r>
          </a:p>
          <a:p>
            <a:pPr marL="0" indent="0">
              <a:buNone/>
            </a:pPr>
            <a:endParaRPr lang="en-GB" dirty="0"/>
          </a:p>
          <a:p>
            <a:pPr marL="0" indent="0">
              <a:buNone/>
            </a:pPr>
            <a:r>
              <a:rPr lang="en-GB" dirty="0">
                <a:solidFill>
                  <a:srgbClr val="7030A0"/>
                </a:solidFill>
              </a:rPr>
              <a:t>Discuss: What are the differences between these two purposes? How are they shown in the style of writing?</a:t>
            </a:r>
          </a:p>
        </p:txBody>
      </p:sp>
    </p:spTree>
    <p:extLst>
      <p:ext uri="{BB962C8B-B14F-4D97-AF65-F5344CB8AC3E}">
        <p14:creationId xmlns:p14="http://schemas.microsoft.com/office/powerpoint/2010/main" val="68693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D2580CE-AE1B-448C-82FA-79060224A688}"/>
              </a:ext>
            </a:extLst>
          </p:cNvPr>
          <p:cNvGraphicFramePr>
            <a:graphicFrameLocks noGrp="1"/>
          </p:cNvGraphicFramePr>
          <p:nvPr>
            <p:extLst>
              <p:ext uri="{D42A27DB-BD31-4B8C-83A1-F6EECF244321}">
                <p14:modId xmlns:p14="http://schemas.microsoft.com/office/powerpoint/2010/main" val="4027343785"/>
              </p:ext>
            </p:extLst>
          </p:nvPr>
        </p:nvGraphicFramePr>
        <p:xfrm>
          <a:off x="537210" y="807720"/>
          <a:ext cx="5356614" cy="5242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85538">
                  <a:extLst>
                    <a:ext uri="{9D8B030D-6E8A-4147-A177-3AD203B41FA5}">
                      <a16:colId xmlns:a16="http://schemas.microsoft.com/office/drawing/2014/main" val="1365921875"/>
                    </a:ext>
                  </a:extLst>
                </a:gridCol>
                <a:gridCol w="1785538">
                  <a:extLst>
                    <a:ext uri="{9D8B030D-6E8A-4147-A177-3AD203B41FA5}">
                      <a16:colId xmlns:a16="http://schemas.microsoft.com/office/drawing/2014/main" val="1932494897"/>
                    </a:ext>
                  </a:extLst>
                </a:gridCol>
                <a:gridCol w="1785538">
                  <a:extLst>
                    <a:ext uri="{9D8B030D-6E8A-4147-A177-3AD203B41FA5}">
                      <a16:colId xmlns:a16="http://schemas.microsoft.com/office/drawing/2014/main" val="480688391"/>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600" dirty="0"/>
                        <a:t>WRITING TO ARGUE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600" dirty="0"/>
                        <a:t>WRITING TO PERSUADE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508872082"/>
                  </a:ext>
                </a:extLst>
              </a:tr>
              <a:tr h="370840">
                <a:tc>
                  <a:txBody>
                    <a:bodyPr/>
                    <a:lstStyle/>
                    <a:p>
                      <a:r>
                        <a:rPr lang="en-GB" b="1" dirty="0"/>
                        <a:t>What is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Giving the case for one side of a debate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Convincing someone that your opinion is right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44134067"/>
                  </a:ext>
                </a:extLst>
              </a:tr>
              <a:tr h="370840">
                <a:tc>
                  <a:txBody>
                    <a:bodyPr/>
                    <a:lstStyle/>
                    <a:p>
                      <a:r>
                        <a:rPr lang="en-GB" b="1" dirty="0"/>
                        <a:t>What does it involve?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Being aware of the other side of a debate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Using your language to convince your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88424506"/>
                  </a:ext>
                </a:extLst>
              </a:tr>
              <a:tr h="370840">
                <a:tc>
                  <a:txBody>
                    <a:bodyPr/>
                    <a:lstStyle/>
                    <a:p>
                      <a:r>
                        <a:rPr lang="en-GB" b="1" dirty="0"/>
                        <a:t>What key features do you often find in this type of writing?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Includes counter-arguments, rhetorical questions, facts, statistics, 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Includes triplets, repetition, emotive language, rhetorical questions, direct address and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86265972"/>
                  </a:ext>
                </a:extLst>
              </a:tr>
            </a:tbl>
          </a:graphicData>
        </a:graphic>
      </p:graphicFrame>
      <p:sp>
        <p:nvSpPr>
          <p:cNvPr id="5" name="TextBox 4">
            <a:extLst>
              <a:ext uri="{FF2B5EF4-FFF2-40B4-BE49-F238E27FC236}">
                <a16:creationId xmlns:a16="http://schemas.microsoft.com/office/drawing/2014/main" id="{C5CF460F-A57A-4700-9725-EDD04B7AB7EB}"/>
              </a:ext>
            </a:extLst>
          </p:cNvPr>
          <p:cNvSpPr txBox="1"/>
          <p:nvPr/>
        </p:nvSpPr>
        <p:spPr>
          <a:xfrm>
            <a:off x="6133514" y="807720"/>
            <a:ext cx="2729132" cy="590931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There are similarities between these two purposes, but generally writing to argue is about </a:t>
            </a:r>
            <a:r>
              <a:rPr lang="en-GB" b="1" dirty="0"/>
              <a:t>putting forward your own ideas AND showing an awareness of other perspectives</a:t>
            </a:r>
            <a:r>
              <a:rPr lang="en-GB" dirty="0"/>
              <a:t>, whilst writing to persuade focuses on </a:t>
            </a:r>
            <a:r>
              <a:rPr lang="en-GB" b="1" dirty="0"/>
              <a:t>your own perspective and convincing the audience you are right. </a:t>
            </a:r>
          </a:p>
          <a:p>
            <a:endParaRPr lang="en-GB" dirty="0"/>
          </a:p>
          <a:p>
            <a:r>
              <a:rPr lang="en-GB" dirty="0"/>
              <a:t>Writing to argue often involves more </a:t>
            </a:r>
            <a:r>
              <a:rPr lang="en-GB" b="1" dirty="0"/>
              <a:t>facts and statistics</a:t>
            </a:r>
            <a:r>
              <a:rPr lang="en-GB" dirty="0"/>
              <a:t> to support ideas, whereas writing to persuade focuses on use of language to change a reader’s mind. </a:t>
            </a:r>
          </a:p>
        </p:txBody>
      </p:sp>
      <p:pic>
        <p:nvPicPr>
          <p:cNvPr id="2050" name="Picture 2" descr="Silhouette, Couple, People Man, Woman">
            <a:extLst>
              <a:ext uri="{FF2B5EF4-FFF2-40B4-BE49-F238E27FC236}">
                <a16:creationId xmlns:a16="http://schemas.microsoft.com/office/drawing/2014/main" id="{298A9F5E-A7FA-4720-A194-79A072E83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903" y="5542378"/>
            <a:ext cx="1159969" cy="117465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eft, Ear, Hear, Human, Biology, Conch, Cup, Auricle">
            <a:extLst>
              <a:ext uri="{FF2B5EF4-FFF2-40B4-BE49-F238E27FC236}">
                <a16:creationId xmlns:a16="http://schemas.microsoft.com/office/drawing/2014/main" id="{5525C9D7-9CF3-4A14-A993-EED7FE936A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7877" y="5471893"/>
            <a:ext cx="836882" cy="1315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037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7D76-E9BE-4834-B3EE-D9A2506F8941}"/>
              </a:ext>
            </a:extLst>
          </p:cNvPr>
          <p:cNvSpPr>
            <a:spLocks noGrp="1"/>
          </p:cNvSpPr>
          <p:nvPr>
            <p:ph type="title"/>
          </p:nvPr>
        </p:nvSpPr>
        <p:spPr>
          <a:xfrm>
            <a:off x="470828" y="752762"/>
            <a:ext cx="8202344" cy="121045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dirty="0"/>
              <a:t>Persuasive techniques</a:t>
            </a:r>
          </a:p>
        </p:txBody>
      </p:sp>
      <p:sp>
        <p:nvSpPr>
          <p:cNvPr id="3" name="Content Placeholder 2">
            <a:extLst>
              <a:ext uri="{FF2B5EF4-FFF2-40B4-BE49-F238E27FC236}">
                <a16:creationId xmlns:a16="http://schemas.microsoft.com/office/drawing/2014/main" id="{1AA1AE66-7A30-4CA3-9BDC-E503AB1C5904}"/>
              </a:ext>
            </a:extLst>
          </p:cNvPr>
          <p:cNvSpPr>
            <a:spLocks noGrp="1"/>
          </p:cNvSpPr>
          <p:nvPr>
            <p:ph idx="1"/>
          </p:nvPr>
        </p:nvSpPr>
        <p:spPr>
          <a:xfrm>
            <a:off x="491490" y="2166425"/>
            <a:ext cx="8202344" cy="109492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1800" dirty="0"/>
              <a:t>Today we’re going to focus on persuasive writing. Did you know there are many techniques you can use to help you to persuade someone to think or do something? An easy way to remember some of these is the acronym DAFORREST.</a:t>
            </a:r>
          </a:p>
          <a:p>
            <a:pPr marL="0" indent="0">
              <a:buNone/>
            </a:pPr>
            <a:endParaRPr lang="en-GB" sz="1800" dirty="0"/>
          </a:p>
        </p:txBody>
      </p:sp>
      <p:sp>
        <p:nvSpPr>
          <p:cNvPr id="4" name="TextBox 3">
            <a:extLst>
              <a:ext uri="{FF2B5EF4-FFF2-40B4-BE49-F238E27FC236}">
                <a16:creationId xmlns:a16="http://schemas.microsoft.com/office/drawing/2014/main" id="{2C47358A-45B0-4D74-9E38-8BBE20A7CB97}"/>
              </a:ext>
            </a:extLst>
          </p:cNvPr>
          <p:cNvSpPr txBox="1"/>
          <p:nvPr/>
        </p:nvSpPr>
        <p:spPr>
          <a:xfrm>
            <a:off x="491490" y="3519915"/>
            <a:ext cx="4080510" cy="2862322"/>
          </a:xfrm>
          <a:prstGeom prst="rect">
            <a:avLst/>
          </a:prstGeom>
          <a:solidFill>
            <a:schemeClr val="accent4">
              <a:lumMod val="20000"/>
              <a:lumOff val="80000"/>
            </a:schemeClr>
          </a:solidFill>
          <a:ln w="38100">
            <a:solidFill>
              <a:srgbClr val="92D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
            </a:r>
          </a:p>
        </p:txBody>
      </p:sp>
      <p:sp>
        <p:nvSpPr>
          <p:cNvPr id="5" name="TextBox 4">
            <a:extLst>
              <a:ext uri="{FF2B5EF4-FFF2-40B4-BE49-F238E27FC236}">
                <a16:creationId xmlns:a16="http://schemas.microsoft.com/office/drawing/2014/main" id="{6C49E24D-D682-44FA-8C1E-7285030EC5D7}"/>
              </a:ext>
            </a:extLst>
          </p:cNvPr>
          <p:cNvSpPr txBox="1"/>
          <p:nvPr/>
        </p:nvSpPr>
        <p:spPr>
          <a:xfrm>
            <a:off x="4748980" y="3519915"/>
            <a:ext cx="3944854" cy="2585323"/>
          </a:xfrm>
          <a:prstGeom prst="rect">
            <a:avLst/>
          </a:prstGeom>
          <a:solidFill>
            <a:schemeClr val="bg1"/>
          </a:solidFill>
          <a:ln w="38100">
            <a:solidFill>
              <a:srgbClr val="92D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Complete the ‘DAFORREST’ acronym which lists many of the persuasive techniques you can use when </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Extension: </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What are the best techniques to use when </a:t>
            </a: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2AED4207-3940-46B4-88DB-69361CBB27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3378" y="365125"/>
            <a:ext cx="2309409" cy="1905262"/>
          </a:xfrm>
          <a:prstGeom prst="rect">
            <a:avLst/>
          </a:prstGeom>
        </p:spPr>
      </p:pic>
    </p:spTree>
    <p:extLst>
      <p:ext uri="{BB962C8B-B14F-4D97-AF65-F5344CB8AC3E}">
        <p14:creationId xmlns:p14="http://schemas.microsoft.com/office/powerpoint/2010/main" val="268068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7D76-E9BE-4834-B3EE-D9A2506F8941}"/>
              </a:ext>
            </a:extLst>
          </p:cNvPr>
          <p:cNvSpPr>
            <a:spLocks noGrp="1"/>
          </p:cNvSpPr>
          <p:nvPr>
            <p:ph type="title"/>
          </p:nvPr>
        </p:nvSpPr>
        <p:spPr>
          <a:xfrm>
            <a:off x="491491" y="365125"/>
            <a:ext cx="8287600" cy="94163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dirty="0"/>
              <a:t>Persuasive techniques</a:t>
            </a:r>
          </a:p>
        </p:txBody>
      </p:sp>
      <p:sp>
        <p:nvSpPr>
          <p:cNvPr id="4" name="TextBox 3">
            <a:extLst>
              <a:ext uri="{FF2B5EF4-FFF2-40B4-BE49-F238E27FC236}">
                <a16:creationId xmlns:a16="http://schemas.microsoft.com/office/drawing/2014/main" id="{2C47358A-45B0-4D74-9E38-8BBE20A7CB97}"/>
              </a:ext>
            </a:extLst>
          </p:cNvPr>
          <p:cNvSpPr txBox="1"/>
          <p:nvPr/>
        </p:nvSpPr>
        <p:spPr>
          <a:xfrm>
            <a:off x="480543" y="1550438"/>
            <a:ext cx="4080510" cy="2862322"/>
          </a:xfrm>
          <a:prstGeom prst="rect">
            <a:avLst/>
          </a:prstGeom>
          <a:solidFill>
            <a:schemeClr val="accent4">
              <a:lumMod val="20000"/>
              <a:lumOff val="80000"/>
            </a:schemeClr>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Exaggeration / Emotive language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Tone / Triplets</a:t>
            </a:r>
          </a:p>
        </p:txBody>
      </p:sp>
      <p:sp>
        <p:nvSpPr>
          <p:cNvPr id="5" name="TextBox 4">
            <a:extLst>
              <a:ext uri="{FF2B5EF4-FFF2-40B4-BE49-F238E27FC236}">
                <a16:creationId xmlns:a16="http://schemas.microsoft.com/office/drawing/2014/main" id="{6C49E24D-D682-44FA-8C1E-7285030EC5D7}"/>
              </a:ext>
            </a:extLst>
          </p:cNvPr>
          <p:cNvSpPr txBox="1"/>
          <p:nvPr/>
        </p:nvSpPr>
        <p:spPr>
          <a:xfrm>
            <a:off x="461977" y="4512322"/>
            <a:ext cx="8317113" cy="1477328"/>
          </a:xfrm>
          <a:prstGeom prst="rect">
            <a:avLst/>
          </a:prstGeom>
          <a:solidFill>
            <a:schemeClr val="bg1"/>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Complete the ‘DAFORREST’ acronym which lists many of the persuasive techniques you can use when </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Extension: </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What are the best techniques to use when </a:t>
            </a: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5039B01A-8083-4F0E-BF0D-463FAAA08A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7273" y="541486"/>
            <a:ext cx="3001817" cy="2476499"/>
          </a:xfrm>
          <a:prstGeom prst="rect">
            <a:avLst/>
          </a:prstGeom>
        </p:spPr>
      </p:pic>
    </p:spTree>
    <p:extLst>
      <p:ext uri="{BB962C8B-B14F-4D97-AF65-F5344CB8AC3E}">
        <p14:creationId xmlns:p14="http://schemas.microsoft.com/office/powerpoint/2010/main" val="23417892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2484</Words>
  <Application>Microsoft Office PowerPoint</Application>
  <PresentationFormat>On-screen Show (4:3)</PresentationFormat>
  <Paragraphs>117</Paragraphs>
  <Slides>15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Aptos</vt:lpstr>
      <vt:lpstr>Arial</vt:lpstr>
      <vt:lpstr>Calibri</vt:lpstr>
      <vt:lpstr>Calibri Light</vt:lpstr>
      <vt:lpstr>gg sans</vt:lpstr>
      <vt:lpstr>Times New Roman</vt:lpstr>
      <vt:lpstr>Office Theme</vt:lpstr>
      <vt:lpstr>1_Office Theme</vt:lpstr>
      <vt:lpstr>Writing to Persuade – Social Media</vt:lpstr>
      <vt:lpstr>Learning outcomes</vt:lpstr>
      <vt:lpstr>What is social media? </vt:lpstr>
      <vt:lpstr>What are the benefits of social media?</vt:lpstr>
      <vt:lpstr>What are the problems with social media?</vt:lpstr>
      <vt:lpstr>What are the differences between persuading and arguing?</vt:lpstr>
      <vt:lpstr>PowerPoint Presentation</vt:lpstr>
      <vt:lpstr>Persuasive techniques</vt:lpstr>
      <vt:lpstr>Persuasive techniques</vt:lpstr>
      <vt:lpstr>Read the social media speech with the person nearest to you</vt:lpstr>
      <vt:lpstr>PowerPoint Presentation</vt:lpstr>
      <vt:lpstr>PowerPoint Presentation</vt:lpstr>
      <vt:lpstr>PowerPoint Presentation</vt:lpstr>
      <vt:lpstr>PowerPoint Presentation</vt:lpstr>
      <vt:lpstr>Plenary: Three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to Persuade - Trolls</dc:title>
  <dc:creator>P Wassell</dc:creator>
  <cp:lastModifiedBy>Chezka Mae Madrona</cp:lastModifiedBy>
  <cp:revision>20</cp:revision>
  <dcterms:created xsi:type="dcterms:W3CDTF">2020-08-03T12:01:09Z</dcterms:created>
  <dcterms:modified xsi:type="dcterms:W3CDTF">2025-08-12T10:08:15Z</dcterms:modified>
</cp:coreProperties>
</file>