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7"/>
  </p:notesMasterIdLst>
  <p:sldIdLst>
    <p:sldId id="256" r:id="rId4"/>
    <p:sldId id="300" r:id="rId5"/>
    <p:sldId id="301" r:id="rId6"/>
    <p:sldId id="259" r:id="rId7"/>
    <p:sldId id="257" r:id="rId8"/>
    <p:sldId id="260" r:id="rId9"/>
    <p:sldId id="261" r:id="rId10"/>
    <p:sldId id="262" r:id="rId11"/>
    <p:sldId id="263" r:id="rId12"/>
    <p:sldId id="264" r:id="rId13"/>
    <p:sldId id="302" r:id="rId14"/>
    <p:sldId id="276" r:id="rId15"/>
    <p:sldId id="27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F233D-92DD-49F6-8FDB-8EED088833C0}" v="15" dt="2025-03-21T14:48:3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1" autoAdjust="0"/>
    <p:restoredTop sz="94660"/>
  </p:normalViewPr>
  <p:slideViewPr>
    <p:cSldViewPr snapToGrid="0">
      <p:cViewPr varScale="1">
        <p:scale>
          <a:sx n="92" d="100"/>
          <a:sy n="92" d="100"/>
        </p:scale>
        <p:origin x="5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7F9F233D-92DD-49F6-8FDB-8EED088833C0}"/>
    <pc:docChg chg="custSel addSld delSld modSld delMainMaster">
      <pc:chgData name="Paul Wassell" userId="609912a88ec840f0" providerId="LiveId" clId="{7F9F233D-92DD-49F6-8FDB-8EED088833C0}" dt="2025-03-24T14:31:14.811" v="2449" actId="20577"/>
      <pc:docMkLst>
        <pc:docMk/>
      </pc:docMkLst>
      <pc:sldChg chg="addSp delSp modSp mod">
        <pc:chgData name="Paul Wassell" userId="609912a88ec840f0" providerId="LiveId" clId="{7F9F233D-92DD-49F6-8FDB-8EED088833C0}" dt="2025-03-24T14:30:26.984" v="2426" actId="20577"/>
        <pc:sldMkLst>
          <pc:docMk/>
          <pc:sldMk cId="1344258697" sldId="256"/>
        </pc:sldMkLst>
        <pc:spChg chg="mod">
          <ac:chgData name="Paul Wassell" userId="609912a88ec840f0" providerId="LiveId" clId="{7F9F233D-92DD-49F6-8FDB-8EED088833C0}" dt="2025-03-21T13:29:00.950" v="18" actId="20577"/>
          <ac:spMkLst>
            <pc:docMk/>
            <pc:sldMk cId="1344258697" sldId="256"/>
            <ac:spMk id="2" creationId="{0CC7180A-E894-4272-AFF1-7C0A73355C9A}"/>
          </ac:spMkLst>
        </pc:spChg>
        <pc:spChg chg="mod">
          <ac:chgData name="Paul Wassell" userId="609912a88ec840f0" providerId="LiveId" clId="{7F9F233D-92DD-49F6-8FDB-8EED088833C0}" dt="2025-03-24T14:30:26.984" v="2426" actId="20577"/>
          <ac:spMkLst>
            <pc:docMk/>
            <pc:sldMk cId="1344258697" sldId="256"/>
            <ac:spMk id="3" creationId="{B9A4EE2B-EAAA-4058-A0D7-9D4F00D74E99}"/>
          </ac:spMkLst>
        </pc:spChg>
        <pc:picChg chg="add mod">
          <ac:chgData name="Paul Wassell" userId="609912a88ec840f0" providerId="LiveId" clId="{7F9F233D-92DD-49F6-8FDB-8EED088833C0}" dt="2025-03-21T14:26:32.329" v="146" actId="1076"/>
          <ac:picMkLst>
            <pc:docMk/>
            <pc:sldMk cId="1344258697" sldId="256"/>
            <ac:picMk id="5" creationId="{E3151760-5453-F324-3C81-BD0CD42D642D}"/>
          </ac:picMkLst>
        </pc:picChg>
      </pc:sldChg>
      <pc:sldChg chg="modSp mod">
        <pc:chgData name="Paul Wassell" userId="609912a88ec840f0" providerId="LiveId" clId="{7F9F233D-92DD-49F6-8FDB-8EED088833C0}" dt="2025-03-24T14:31:06.196" v="2447" actId="20577"/>
        <pc:sldMkLst>
          <pc:docMk/>
          <pc:sldMk cId="2503011390" sldId="257"/>
        </pc:sldMkLst>
        <pc:spChg chg="mod">
          <ac:chgData name="Paul Wassell" userId="609912a88ec840f0" providerId="LiveId" clId="{7F9F233D-92DD-49F6-8FDB-8EED088833C0}" dt="2025-03-24T14:31:06.196" v="2447" actId="20577"/>
          <ac:spMkLst>
            <pc:docMk/>
            <pc:sldMk cId="2503011390" sldId="257"/>
            <ac:spMk id="3" creationId="{3B56B0FC-678F-4BF4-ACA6-7B4C7D7DE0BC}"/>
          </ac:spMkLst>
        </pc:spChg>
      </pc:sldChg>
      <pc:sldChg chg="delSp modSp mod">
        <pc:chgData name="Paul Wassell" userId="609912a88ec840f0" providerId="LiveId" clId="{7F9F233D-92DD-49F6-8FDB-8EED088833C0}" dt="2025-03-21T14:43:01.338" v="2366" actId="20577"/>
        <pc:sldMkLst>
          <pc:docMk/>
          <pc:sldMk cId="1136295111" sldId="259"/>
        </pc:sldMkLst>
        <pc:spChg chg="mod">
          <ac:chgData name="Paul Wassell" userId="609912a88ec840f0" providerId="LiveId" clId="{7F9F233D-92DD-49F6-8FDB-8EED088833C0}" dt="2025-03-21T14:26:52.231" v="195" actId="20577"/>
          <ac:spMkLst>
            <pc:docMk/>
            <pc:sldMk cId="1136295111" sldId="259"/>
            <ac:spMk id="2" creationId="{030FC9A9-6A43-4699-A818-E648366BE738}"/>
          </ac:spMkLst>
        </pc:spChg>
        <pc:spChg chg="mod">
          <ac:chgData name="Paul Wassell" userId="609912a88ec840f0" providerId="LiveId" clId="{7F9F233D-92DD-49F6-8FDB-8EED088833C0}" dt="2025-03-21T14:43:01.338" v="2366" actId="20577"/>
          <ac:spMkLst>
            <pc:docMk/>
            <pc:sldMk cId="1136295111" sldId="259"/>
            <ac:spMk id="3" creationId="{EF4DB339-0815-4A01-AA95-CFA00C38D159}"/>
          </ac:spMkLst>
        </pc:spChg>
      </pc:sldChg>
      <pc:sldChg chg="modSp mod">
        <pc:chgData name="Paul Wassell" userId="609912a88ec840f0" providerId="LiveId" clId="{7F9F233D-92DD-49F6-8FDB-8EED088833C0}" dt="2025-03-21T14:27:29.394" v="232" actId="20577"/>
        <pc:sldMkLst>
          <pc:docMk/>
          <pc:sldMk cId="3508046628" sldId="261"/>
        </pc:sldMkLst>
        <pc:spChg chg="mod">
          <ac:chgData name="Paul Wassell" userId="609912a88ec840f0" providerId="LiveId" clId="{7F9F233D-92DD-49F6-8FDB-8EED088833C0}" dt="2025-03-21T14:27:21.183" v="224" actId="20577"/>
          <ac:spMkLst>
            <pc:docMk/>
            <pc:sldMk cId="3508046628" sldId="261"/>
            <ac:spMk id="2" creationId="{DB682B60-66F6-4855-915D-3FE9B4C99088}"/>
          </ac:spMkLst>
        </pc:spChg>
        <pc:spChg chg="mod">
          <ac:chgData name="Paul Wassell" userId="609912a88ec840f0" providerId="LiveId" clId="{7F9F233D-92DD-49F6-8FDB-8EED088833C0}" dt="2025-03-21T14:27:29.394" v="232" actId="20577"/>
          <ac:spMkLst>
            <pc:docMk/>
            <pc:sldMk cId="3508046628" sldId="261"/>
            <ac:spMk id="3" creationId="{B14FE3C5-8BE0-4020-ACF5-E95B6850AE81}"/>
          </ac:spMkLst>
        </pc:spChg>
      </pc:sldChg>
      <pc:sldChg chg="modSp mod">
        <pc:chgData name="Paul Wassell" userId="609912a88ec840f0" providerId="LiveId" clId="{7F9F233D-92DD-49F6-8FDB-8EED088833C0}" dt="2025-03-21T14:27:39.610" v="238" actId="20577"/>
        <pc:sldMkLst>
          <pc:docMk/>
          <pc:sldMk cId="937360716" sldId="263"/>
        </pc:sldMkLst>
        <pc:spChg chg="mod">
          <ac:chgData name="Paul Wassell" userId="609912a88ec840f0" providerId="LiveId" clId="{7F9F233D-92DD-49F6-8FDB-8EED088833C0}" dt="2025-03-21T14:27:39.610" v="238" actId="20577"/>
          <ac:spMkLst>
            <pc:docMk/>
            <pc:sldMk cId="937360716" sldId="263"/>
            <ac:spMk id="3" creationId="{B14FE3C5-8BE0-4020-ACF5-E95B6850AE81}"/>
          </ac:spMkLst>
        </pc:spChg>
      </pc:sldChg>
      <pc:sldChg chg="modSp mod">
        <pc:chgData name="Paul Wassell" userId="609912a88ec840f0" providerId="LiveId" clId="{7F9F233D-92DD-49F6-8FDB-8EED088833C0}" dt="2025-03-21T14:27:48.758" v="239" actId="404"/>
        <pc:sldMkLst>
          <pc:docMk/>
          <pc:sldMk cId="531740182" sldId="264"/>
        </pc:sldMkLst>
        <pc:spChg chg="mod">
          <ac:chgData name="Paul Wassell" userId="609912a88ec840f0" providerId="LiveId" clId="{7F9F233D-92DD-49F6-8FDB-8EED088833C0}" dt="2025-03-21T14:27:48.758" v="239" actId="404"/>
          <ac:spMkLst>
            <pc:docMk/>
            <pc:sldMk cId="531740182" sldId="264"/>
            <ac:spMk id="2" creationId="{ACFB62C6-0CC9-4A9F-ABEF-B534BA7514A0}"/>
          </ac:spMkLst>
        </pc:spChg>
      </pc:sldChg>
      <pc:sldChg chg="del">
        <pc:chgData name="Paul Wassell" userId="609912a88ec840f0" providerId="LiveId" clId="{7F9F233D-92DD-49F6-8FDB-8EED088833C0}" dt="2025-03-21T14:28:11.176" v="240" actId="47"/>
        <pc:sldMkLst>
          <pc:docMk/>
          <pc:sldMk cId="2095080872" sldId="265"/>
        </pc:sldMkLst>
      </pc:sldChg>
      <pc:sldChg chg="del">
        <pc:chgData name="Paul Wassell" userId="609912a88ec840f0" providerId="LiveId" clId="{7F9F233D-92DD-49F6-8FDB-8EED088833C0}" dt="2025-03-21T14:28:11.176" v="240" actId="47"/>
        <pc:sldMkLst>
          <pc:docMk/>
          <pc:sldMk cId="1110784984" sldId="266"/>
        </pc:sldMkLst>
      </pc:sldChg>
      <pc:sldChg chg="del">
        <pc:chgData name="Paul Wassell" userId="609912a88ec840f0" providerId="LiveId" clId="{7F9F233D-92DD-49F6-8FDB-8EED088833C0}" dt="2025-03-21T14:28:11.176" v="240" actId="47"/>
        <pc:sldMkLst>
          <pc:docMk/>
          <pc:sldMk cId="1732189480" sldId="267"/>
        </pc:sldMkLst>
      </pc:sldChg>
      <pc:sldChg chg="modSp mod">
        <pc:chgData name="Paul Wassell" userId="609912a88ec840f0" providerId="LiveId" clId="{7F9F233D-92DD-49F6-8FDB-8EED088833C0}" dt="2025-03-24T14:31:14.811" v="2449" actId="20577"/>
        <pc:sldMkLst>
          <pc:docMk/>
          <pc:sldMk cId="3629774329" sldId="275"/>
        </pc:sldMkLst>
        <pc:spChg chg="mod">
          <ac:chgData name="Paul Wassell" userId="609912a88ec840f0" providerId="LiveId" clId="{7F9F233D-92DD-49F6-8FDB-8EED088833C0}" dt="2025-03-24T14:31:14.811" v="2449" actId="20577"/>
          <ac:spMkLst>
            <pc:docMk/>
            <pc:sldMk cId="3629774329" sldId="275"/>
            <ac:spMk id="7" creationId="{0254F292-0709-4354-AC82-6D432F40CCD1}"/>
          </ac:spMkLst>
        </pc:spChg>
      </pc:sldChg>
      <pc:sldChg chg="modSp mod">
        <pc:chgData name="Paul Wassell" userId="609912a88ec840f0" providerId="LiveId" clId="{7F9F233D-92DD-49F6-8FDB-8EED088833C0}" dt="2025-03-21T14:49:17.934" v="2419" actId="20577"/>
        <pc:sldMkLst>
          <pc:docMk/>
          <pc:sldMk cId="1649537259" sldId="276"/>
        </pc:sldMkLst>
        <pc:spChg chg="mod">
          <ac:chgData name="Paul Wassell" userId="609912a88ec840f0" providerId="LiveId" clId="{7F9F233D-92DD-49F6-8FDB-8EED088833C0}" dt="2025-03-21T14:49:17.934" v="2419" actId="20577"/>
          <ac:spMkLst>
            <pc:docMk/>
            <pc:sldMk cId="1649537259" sldId="276"/>
            <ac:spMk id="3" creationId="{FB8BD607-83BB-424F-8640-DBF71DEDAEBB}"/>
          </ac:spMkLst>
        </pc:spChg>
      </pc:sldChg>
      <pc:sldChg chg="del">
        <pc:chgData name="Paul Wassell" userId="609912a88ec840f0" providerId="LiveId" clId="{7F9F233D-92DD-49F6-8FDB-8EED088833C0}" dt="2025-03-21T14:49:24.626" v="2420" actId="47"/>
        <pc:sldMkLst>
          <pc:docMk/>
          <pc:sldMk cId="0" sldId="299"/>
        </pc:sldMkLst>
      </pc:sldChg>
      <pc:sldChg chg="addSp modSp new mod setBg">
        <pc:chgData name="Paul Wassell" userId="609912a88ec840f0" providerId="LiveId" clId="{7F9F233D-92DD-49F6-8FDB-8EED088833C0}" dt="2025-03-21T14:38:06.670" v="1136" actId="14100"/>
        <pc:sldMkLst>
          <pc:docMk/>
          <pc:sldMk cId="1441158046" sldId="300"/>
        </pc:sldMkLst>
        <pc:spChg chg="mod">
          <ac:chgData name="Paul Wassell" userId="609912a88ec840f0" providerId="LiveId" clId="{7F9F233D-92DD-49F6-8FDB-8EED088833C0}" dt="2025-03-21T14:38:06.670" v="1136" actId="14100"/>
          <ac:spMkLst>
            <pc:docMk/>
            <pc:sldMk cId="1441158046" sldId="300"/>
            <ac:spMk id="2" creationId="{7A4AC5DB-6BE3-87D1-F432-7B9940545F69}"/>
          </ac:spMkLst>
        </pc:spChg>
        <pc:spChg chg="mod">
          <ac:chgData name="Paul Wassell" userId="609912a88ec840f0" providerId="LiveId" clId="{7F9F233D-92DD-49F6-8FDB-8EED088833C0}" dt="2025-03-21T14:36:09.624" v="824" actId="14100"/>
          <ac:spMkLst>
            <pc:docMk/>
            <pc:sldMk cId="1441158046" sldId="300"/>
            <ac:spMk id="3" creationId="{EEC93EAF-5554-5622-F658-309ED9E38EC5}"/>
          </ac:spMkLst>
        </pc:spChg>
        <pc:spChg chg="add mod">
          <ac:chgData name="Paul Wassell" userId="609912a88ec840f0" providerId="LiveId" clId="{7F9F233D-92DD-49F6-8FDB-8EED088833C0}" dt="2025-03-21T14:36:11.729" v="825" actId="404"/>
          <ac:spMkLst>
            <pc:docMk/>
            <pc:sldMk cId="1441158046" sldId="300"/>
            <ac:spMk id="4" creationId="{6EA1898A-3111-F0EB-22B4-84B6EE5074DF}"/>
          </ac:spMkLst>
        </pc:spChg>
        <pc:spChg chg="add mod">
          <ac:chgData name="Paul Wassell" userId="609912a88ec840f0" providerId="LiveId" clId="{7F9F233D-92DD-49F6-8FDB-8EED088833C0}" dt="2025-03-21T14:36:15.156" v="826" actId="1076"/>
          <ac:spMkLst>
            <pc:docMk/>
            <pc:sldMk cId="1441158046" sldId="300"/>
            <ac:spMk id="5" creationId="{6DC6CA37-7ACC-A958-B2DF-4CF84A519C91}"/>
          </ac:spMkLst>
        </pc:spChg>
        <pc:spChg chg="add mod">
          <ac:chgData name="Paul Wassell" userId="609912a88ec840f0" providerId="LiveId" clId="{7F9F233D-92DD-49F6-8FDB-8EED088833C0}" dt="2025-03-21T14:36:18.091" v="827" actId="1076"/>
          <ac:spMkLst>
            <pc:docMk/>
            <pc:sldMk cId="1441158046" sldId="300"/>
            <ac:spMk id="6" creationId="{C61D314E-0623-7BAA-6684-13020BBC0ED1}"/>
          </ac:spMkLst>
        </pc:spChg>
        <pc:spChg chg="add mod">
          <ac:chgData name="Paul Wassell" userId="609912a88ec840f0" providerId="LiveId" clId="{7F9F233D-92DD-49F6-8FDB-8EED088833C0}" dt="2025-03-21T14:37:36.809" v="1049" actId="13926"/>
          <ac:spMkLst>
            <pc:docMk/>
            <pc:sldMk cId="1441158046" sldId="300"/>
            <ac:spMk id="9" creationId="{F3075FE9-1448-0F0E-7ED9-461AC0A43055}"/>
          </ac:spMkLst>
        </pc:spChg>
        <pc:spChg chg="add mod">
          <ac:chgData name="Paul Wassell" userId="609912a88ec840f0" providerId="LiveId" clId="{7F9F233D-92DD-49F6-8FDB-8EED088833C0}" dt="2025-03-21T14:37:27.168" v="1047" actId="20577"/>
          <ac:spMkLst>
            <pc:docMk/>
            <pc:sldMk cId="1441158046" sldId="300"/>
            <ac:spMk id="10" creationId="{D0338D7C-19A9-3B8F-17A0-F91401B8991C}"/>
          </ac:spMkLst>
        </pc:spChg>
      </pc:sldChg>
      <pc:sldChg chg="modSp mod">
        <pc:chgData name="Paul Wassell" userId="609912a88ec840f0" providerId="LiveId" clId="{7F9F233D-92DD-49F6-8FDB-8EED088833C0}" dt="2025-03-21T14:41:44.585" v="1849" actId="207"/>
        <pc:sldMkLst>
          <pc:docMk/>
          <pc:sldMk cId="840804186" sldId="301"/>
        </pc:sldMkLst>
        <pc:spChg chg="mod">
          <ac:chgData name="Paul Wassell" userId="609912a88ec840f0" providerId="LiveId" clId="{7F9F233D-92DD-49F6-8FDB-8EED088833C0}" dt="2025-03-21T14:39:54.850" v="1382" actId="13926"/>
          <ac:spMkLst>
            <pc:docMk/>
            <pc:sldMk cId="840804186" sldId="301"/>
            <ac:spMk id="3" creationId="{78EB9A15-A04E-2B5B-A7C4-C10C68A35C23}"/>
          </ac:spMkLst>
        </pc:spChg>
        <pc:spChg chg="mod">
          <ac:chgData name="Paul Wassell" userId="609912a88ec840f0" providerId="LiveId" clId="{7F9F233D-92DD-49F6-8FDB-8EED088833C0}" dt="2025-03-21T14:39:45.232" v="1380" actId="6549"/>
          <ac:spMkLst>
            <pc:docMk/>
            <pc:sldMk cId="840804186" sldId="301"/>
            <ac:spMk id="4" creationId="{88DF678B-8298-C697-BA6C-6CD00BED2848}"/>
          </ac:spMkLst>
        </pc:spChg>
        <pc:spChg chg="mod">
          <ac:chgData name="Paul Wassell" userId="609912a88ec840f0" providerId="LiveId" clId="{7F9F233D-92DD-49F6-8FDB-8EED088833C0}" dt="2025-03-21T14:40:03.551" v="1383" actId="13926"/>
          <ac:spMkLst>
            <pc:docMk/>
            <pc:sldMk cId="840804186" sldId="301"/>
            <ac:spMk id="5" creationId="{77D4A0FD-7C1B-D0FA-AF1B-C772D7F06607}"/>
          </ac:spMkLst>
        </pc:spChg>
        <pc:spChg chg="mod">
          <ac:chgData name="Paul Wassell" userId="609912a88ec840f0" providerId="LiveId" clId="{7F9F233D-92DD-49F6-8FDB-8EED088833C0}" dt="2025-03-21T14:40:30.713" v="1538" actId="20577"/>
          <ac:spMkLst>
            <pc:docMk/>
            <pc:sldMk cId="840804186" sldId="301"/>
            <ac:spMk id="6" creationId="{A2CBA66E-E7EE-06DD-167E-E9F3FB8C2D76}"/>
          </ac:spMkLst>
        </pc:spChg>
        <pc:spChg chg="mod">
          <ac:chgData name="Paul Wassell" userId="609912a88ec840f0" providerId="LiveId" clId="{7F9F233D-92DD-49F6-8FDB-8EED088833C0}" dt="2025-03-21T14:41:44.585" v="1849" actId="207"/>
          <ac:spMkLst>
            <pc:docMk/>
            <pc:sldMk cId="840804186" sldId="301"/>
            <ac:spMk id="9" creationId="{E6E6BD2B-B489-0BCC-EC8A-F0D358FBB99C}"/>
          </ac:spMkLst>
        </pc:spChg>
        <pc:spChg chg="mod">
          <ac:chgData name="Paul Wassell" userId="609912a88ec840f0" providerId="LiveId" clId="{7F9F233D-92DD-49F6-8FDB-8EED088833C0}" dt="2025-03-21T14:41:41.383" v="1848" actId="404"/>
          <ac:spMkLst>
            <pc:docMk/>
            <pc:sldMk cId="840804186" sldId="301"/>
            <ac:spMk id="10" creationId="{85F11C56-A713-C8D9-F9A5-687D190EA18E}"/>
          </ac:spMkLst>
        </pc:spChg>
      </pc:sldChg>
      <pc:sldMasterChg chg="del delSldLayout">
        <pc:chgData name="Paul Wassell" userId="609912a88ec840f0" providerId="LiveId" clId="{7F9F233D-92DD-49F6-8FDB-8EED088833C0}" dt="2025-03-21T14:49:24.626" v="2420" actId="47"/>
        <pc:sldMasterMkLst>
          <pc:docMk/>
          <pc:sldMasterMk cId="3018563174" sldId="2147483684"/>
        </pc:sldMasterMkLst>
        <pc:sldLayoutChg chg="del">
          <pc:chgData name="Paul Wassell" userId="609912a88ec840f0" providerId="LiveId" clId="{7F9F233D-92DD-49F6-8FDB-8EED088833C0}" dt="2025-03-21T14:49:24.626" v="2420" actId="47"/>
          <pc:sldLayoutMkLst>
            <pc:docMk/>
            <pc:sldMasterMk cId="3018563174" sldId="2147483684"/>
            <pc:sldLayoutMk cId="3776415605" sldId="2147483685"/>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3426914314" sldId="2147483686"/>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2262379585" sldId="2147483687"/>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1968652201" sldId="2147483688"/>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4069943670" sldId="2147483689"/>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2474460526" sldId="2147483690"/>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721529837" sldId="2147483691"/>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2798618918" sldId="2147483692"/>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1164975537" sldId="2147483693"/>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275779894" sldId="2147483694"/>
          </pc:sldLayoutMkLst>
        </pc:sldLayoutChg>
        <pc:sldLayoutChg chg="del">
          <pc:chgData name="Paul Wassell" userId="609912a88ec840f0" providerId="LiveId" clId="{7F9F233D-92DD-49F6-8FDB-8EED088833C0}" dt="2025-03-21T14:49:24.626" v="2420" actId="47"/>
          <pc:sldLayoutMkLst>
            <pc:docMk/>
            <pc:sldMasterMk cId="3018563174" sldId="2147483684"/>
            <pc:sldLayoutMk cId="3059974572"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2843F-64F7-47FD-A6C0-267BF97ECFDB}"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B0AA9-EF2F-4DA1-A75A-CC491F426D14}" type="slidenum">
              <a:rPr lang="en-GB" smtClean="0"/>
              <a:t>‹#›</a:t>
            </a:fld>
            <a:endParaRPr lang="en-GB"/>
          </a:p>
        </p:txBody>
      </p:sp>
    </p:spTree>
    <p:extLst>
      <p:ext uri="{BB962C8B-B14F-4D97-AF65-F5344CB8AC3E}">
        <p14:creationId xmlns:p14="http://schemas.microsoft.com/office/powerpoint/2010/main" val="216053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DAAE4C-14AA-4454-9B61-183C807EDE0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83066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AAE4C-14AA-4454-9B61-183C807EDE0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148629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AAE4C-14AA-4454-9B61-183C807EDE0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35937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8912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54954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835944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237363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70898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67363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6662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18972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AAE4C-14AA-4454-9B61-183C807EDE0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728766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58713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316269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F4D40B-3A2C-43F1-B5C8-EB38AD4330D7}"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9F8195-DE8C-4480-B09D-46CE1D50146E}" type="slidenum">
              <a:rPr lang="en-GB" smtClean="0"/>
              <a:t>‹#›</a:t>
            </a:fld>
            <a:endParaRPr lang="en-GB" dirty="0"/>
          </a:p>
        </p:txBody>
      </p:sp>
    </p:spTree>
    <p:extLst>
      <p:ext uri="{BB962C8B-B14F-4D97-AF65-F5344CB8AC3E}">
        <p14:creationId xmlns:p14="http://schemas.microsoft.com/office/powerpoint/2010/main" val="1048185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AA05-6C57-467E-8613-A0384745DF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0E3D8A1-9643-45DD-97C6-968FCB165DC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2865D9-738B-47FA-8D34-297B161D2D28}"/>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E2C41BF7-3FBE-4111-919F-3297A0D6E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0BE1FB-AB6D-4392-8F18-45906B988BC8}"/>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320808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3011-2F5C-4B4B-BF42-349526D59D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F926B-E265-41C0-A005-FD3D7213DF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CB5F49-FC15-4433-B4D3-3B1D8B141222}"/>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74677830-EE97-4535-93BE-EEEE68094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EA9F0-434A-4A4A-A134-3A6D2AE9B901}"/>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654899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1CF3-A7D6-4383-992F-C8B15C173D7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81A26A-A844-4451-9C70-28C1D83F16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307BA-BD97-4878-8FE2-EFC161F0D2AC}"/>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9914ED21-FBF4-418A-A770-C5C188BF6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5B807-A210-438E-8CCF-56FC5A5ABC51}"/>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641007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D000-B280-462E-8CCB-29CBB29AD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8E89C3-D1D6-4861-B491-4FA50794647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948574-8836-496E-9060-56B54FE7695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0281AB-EEE9-47F8-BF87-E3C09E8FE0B7}"/>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6" name="Footer Placeholder 5">
            <a:extLst>
              <a:ext uri="{FF2B5EF4-FFF2-40B4-BE49-F238E27FC236}">
                <a16:creationId xmlns:a16="http://schemas.microsoft.com/office/drawing/2014/main" id="{F1CE266B-8AA6-42BC-BC8E-28F9F4C03F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C8D76-6756-4663-94F4-AC0794195F05}"/>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261966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701C-304B-4F88-A078-13A16428503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38AA6C-4460-40CD-AA46-ED2F16C0F64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241DF-7D03-4C74-BC4A-4A84B8CB3C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F9B9F6-C490-4DB7-A856-FA3F71FC54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E5A13B-6C2F-4299-8D59-302F2CBE1AE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16291B-89C1-4424-81AE-71A9FBC206B3}"/>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8" name="Footer Placeholder 7">
            <a:extLst>
              <a:ext uri="{FF2B5EF4-FFF2-40B4-BE49-F238E27FC236}">
                <a16:creationId xmlns:a16="http://schemas.microsoft.com/office/drawing/2014/main" id="{7A1EF9EA-A4FC-4960-BB5F-AF08DF1ECA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8F0B73-985B-4CE4-9A52-E7453E5AFE3F}"/>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688565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23A8-B5A8-4BF4-A5F1-769AB82A08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6357D6-FE21-4668-B14C-C0B3C423FF03}"/>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4" name="Footer Placeholder 3">
            <a:extLst>
              <a:ext uri="{FF2B5EF4-FFF2-40B4-BE49-F238E27FC236}">
                <a16:creationId xmlns:a16="http://schemas.microsoft.com/office/drawing/2014/main" id="{06585119-7AE3-4CDB-AD5D-9421D80339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A20693-992E-48D7-BC23-5827D430514F}"/>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636211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23B1B-5FBC-4A08-83BF-D4A9228B848B}"/>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3" name="Footer Placeholder 2">
            <a:extLst>
              <a:ext uri="{FF2B5EF4-FFF2-40B4-BE49-F238E27FC236}">
                <a16:creationId xmlns:a16="http://schemas.microsoft.com/office/drawing/2014/main" id="{0D67FFC2-5149-4AB7-AE05-AD62FCBFF4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A09E6A-1DEA-4642-B962-1E0C07AE3BBA}"/>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42780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AAE4C-14AA-4454-9B61-183C807EDE0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452166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DE64-E30B-443F-B8BD-5A6C58F833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380109-B69E-4469-8E3F-FB2FA0AED0F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18C242-7A97-4954-9EF7-E6D53834DC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98B3D-D042-4DB1-AE11-0D9EA1CDF2B4}"/>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6" name="Footer Placeholder 5">
            <a:extLst>
              <a:ext uri="{FF2B5EF4-FFF2-40B4-BE49-F238E27FC236}">
                <a16:creationId xmlns:a16="http://schemas.microsoft.com/office/drawing/2014/main" id="{7CCD7CAC-EEAF-468F-ACC3-C14A1AD0E2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A915A-B117-427F-A2F9-D9C29EDA2B6A}"/>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4268851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4EB2-DEF4-4760-9F0A-4918197D2A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EFAE25-85E9-4A2E-9D5A-7B8806615DA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606708C-092F-4EFE-95E7-2DB701D141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BB58643-563A-460C-9E93-649B012A3037}"/>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6" name="Footer Placeholder 5">
            <a:extLst>
              <a:ext uri="{FF2B5EF4-FFF2-40B4-BE49-F238E27FC236}">
                <a16:creationId xmlns:a16="http://schemas.microsoft.com/office/drawing/2014/main" id="{8DAF13B8-1D40-46C7-9BE8-00D6EE87B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0E66D4-3A81-4FDA-8058-871CCCB0E016}"/>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63258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BD4C-D376-4252-9486-A69CCC4739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C31EFD-3331-4AB4-B136-78E484EFE3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38E20-F1CF-45AD-9D05-947C7CEE60BE}"/>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11C46948-51EB-4137-AE07-3F8EBA471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534BC-B5D6-46C9-BE20-5435A8CBC9BA}"/>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749842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7C6B3-0335-4047-8F37-E1275DE10E6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FB2-8973-4D7B-8A25-600CC69E2F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CC8B6-6080-424F-8548-B095367BEE24}"/>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DA532F1B-074C-4032-AF50-E14A2BE13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2BAB8-32C0-437E-9324-0C683EDAEEAF}"/>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396296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DAAE4C-14AA-4454-9B61-183C807EDE0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74718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DAAE4C-14AA-4454-9B61-183C807EDE0A}"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62821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DAAE4C-14AA-4454-9B61-183C807EDE0A}"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84636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AAE4C-14AA-4454-9B61-183C807EDE0A}"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26923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AAE4C-14AA-4454-9B61-183C807EDE0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373752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AAE4C-14AA-4454-9B61-183C807EDE0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F2D2E-1011-4A3F-B42D-A58A0AA2757B}" type="slidenum">
              <a:rPr lang="en-GB" smtClean="0"/>
              <a:t>‹#›</a:t>
            </a:fld>
            <a:endParaRPr lang="en-GB"/>
          </a:p>
        </p:txBody>
      </p:sp>
    </p:spTree>
    <p:extLst>
      <p:ext uri="{BB962C8B-B14F-4D97-AF65-F5344CB8AC3E}">
        <p14:creationId xmlns:p14="http://schemas.microsoft.com/office/powerpoint/2010/main" val="149105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AAE4C-14AA-4454-9B61-183C807EDE0A}"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F2D2E-1011-4A3F-B42D-A58A0AA2757B}" type="slidenum">
              <a:rPr lang="en-GB" smtClean="0"/>
              <a:t>‹#›</a:t>
            </a:fld>
            <a:endParaRPr lang="en-GB"/>
          </a:p>
        </p:txBody>
      </p:sp>
      <p:sp>
        <p:nvSpPr>
          <p:cNvPr id="7" name="Footer Placeholder 2">
            <a:extLst>
              <a:ext uri="{FF2B5EF4-FFF2-40B4-BE49-F238E27FC236}">
                <a16:creationId xmlns:a16="http://schemas.microsoft.com/office/drawing/2014/main" id="{845F3AEC-D2B0-DD98-A6A0-25B9883CD55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004331A-B295-86DA-9FD0-6E5EEFB3005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5E774E3-11A1-31E8-ED92-F8408DA390A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26174CD8-9DD3-DBE2-CE59-8F1DA955835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70911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D40B-3A2C-43F1-B5C8-EB38AD4330D7}"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F8195-DE8C-4480-B09D-46CE1D50146E}" type="slidenum">
              <a:rPr lang="en-GB" smtClean="0"/>
              <a:t>‹#›</a:t>
            </a:fld>
            <a:endParaRPr lang="en-GB" dirty="0"/>
          </a:p>
        </p:txBody>
      </p:sp>
      <p:sp>
        <p:nvSpPr>
          <p:cNvPr id="7" name="Footer Placeholder 2">
            <a:extLst>
              <a:ext uri="{FF2B5EF4-FFF2-40B4-BE49-F238E27FC236}">
                <a16:creationId xmlns:a16="http://schemas.microsoft.com/office/drawing/2014/main" id="{968DFA21-E71D-9299-CDC2-DD57E8A0B520}"/>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3E342A3-4174-80AA-ACA2-C3AC1A2160D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61C7710-FFF4-6F12-606B-BE8305735E34}"/>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6622410-6CF3-CC1B-F1B4-83D28995E66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725463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91596-B9CC-419F-B462-11C5CE935E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AA6E76-1395-4FAC-8814-27065D84FB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F40A9-1647-4ED2-B222-77F79CD142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A09FBB51-2CE2-4B06-A9B4-EDB117B9A5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EB3631-C0E6-47F6-9792-1654E6CAD7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11122B-CD59-408E-B34D-732559F42A44}" type="slidenum">
              <a:rPr lang="en-GB" smtClean="0"/>
              <a:t>‹#›</a:t>
            </a:fld>
            <a:endParaRPr lang="en-GB"/>
          </a:p>
        </p:txBody>
      </p:sp>
      <p:sp>
        <p:nvSpPr>
          <p:cNvPr id="7" name="Footer Placeholder 2">
            <a:extLst>
              <a:ext uri="{FF2B5EF4-FFF2-40B4-BE49-F238E27FC236}">
                <a16:creationId xmlns:a16="http://schemas.microsoft.com/office/drawing/2014/main" id="{57ED604A-B090-B625-A740-D658AB47DBA1}"/>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9C48DE6-8669-3F05-0048-C8F06134937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BEA68CFF-D035-7DF2-F022-F7248DEE182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3A34DA8-BC25-1D10-D257-ABBD51C98A1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943208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180A-E894-4272-AFF1-7C0A73355C9A}"/>
              </a:ext>
            </a:extLst>
          </p:cNvPr>
          <p:cNvSpPr>
            <a:spLocks noGrp="1"/>
          </p:cNvSpPr>
          <p:nvPr>
            <p:ph type="ctrTitle"/>
          </p:nvPr>
        </p:nvSpPr>
        <p:spPr>
          <a:xfrm>
            <a:off x="685800" y="496595"/>
            <a:ext cx="7772400" cy="1029994"/>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fontScale="90000"/>
          </a:bodyPr>
          <a:lstStyle/>
          <a:p>
            <a:r>
              <a:rPr lang="en-GB" b="1" u="sng" dirty="0"/>
              <a:t>Narrative Writing - Themes</a:t>
            </a:r>
          </a:p>
        </p:txBody>
      </p:sp>
      <p:sp>
        <p:nvSpPr>
          <p:cNvPr id="3" name="Subtitle 2">
            <a:extLst>
              <a:ext uri="{FF2B5EF4-FFF2-40B4-BE49-F238E27FC236}">
                <a16:creationId xmlns:a16="http://schemas.microsoft.com/office/drawing/2014/main" id="{B9A4EE2B-EAAA-4058-A0D7-9D4F00D74E99}"/>
              </a:ext>
            </a:extLst>
          </p:cNvPr>
          <p:cNvSpPr>
            <a:spLocks noGrp="1"/>
          </p:cNvSpPr>
          <p:nvPr>
            <p:ph type="subTitle" idx="1"/>
          </p:nvPr>
        </p:nvSpPr>
        <p:spPr>
          <a:xfrm>
            <a:off x="685800" y="1815440"/>
            <a:ext cx="5669280" cy="4754172"/>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lnSpcReduction="10000"/>
          </a:bodyPr>
          <a:lstStyle/>
          <a:p>
            <a:r>
              <a:rPr lang="en-GB" dirty="0"/>
              <a:t>Every story has themes, or ideas that run through the whole story.</a:t>
            </a:r>
          </a:p>
          <a:p>
            <a:endParaRPr lang="en-GB" dirty="0"/>
          </a:p>
          <a:p>
            <a:r>
              <a:rPr lang="en-GB" dirty="0"/>
              <a:t>For instance, one of the key themes of the life-saving rescue story we read was </a:t>
            </a:r>
            <a:r>
              <a:rPr lang="en-GB" b="1" dirty="0"/>
              <a:t>fear</a:t>
            </a:r>
            <a:r>
              <a:rPr lang="en-GB" dirty="0"/>
              <a:t>.</a:t>
            </a:r>
          </a:p>
          <a:p>
            <a:endParaRPr lang="en-GB" dirty="0"/>
          </a:p>
          <a:p>
            <a:r>
              <a:rPr lang="en-GB" dirty="0">
                <a:solidFill>
                  <a:srgbClr val="FF0000"/>
                </a:solidFill>
              </a:rPr>
              <a:t>What examples of the fear can you find in the story?</a:t>
            </a:r>
          </a:p>
          <a:p>
            <a:r>
              <a:rPr lang="en-GB" dirty="0">
                <a:solidFill>
                  <a:schemeClr val="accent4">
                    <a:lumMod val="50000"/>
                  </a:schemeClr>
                </a:solidFill>
              </a:rPr>
              <a:t>How is fear an important theme that runs through the story?</a:t>
            </a:r>
          </a:p>
          <a:p>
            <a:r>
              <a:rPr lang="en-GB" dirty="0">
                <a:solidFill>
                  <a:srgbClr val="00B050"/>
                </a:solidFill>
              </a:rPr>
              <a:t>What are other themes can you find in the story and why are they significant? </a:t>
            </a:r>
          </a:p>
          <a:p>
            <a:endParaRPr lang="en-GB" dirty="0"/>
          </a:p>
        </p:txBody>
      </p:sp>
      <p:pic>
        <p:nvPicPr>
          <p:cNvPr id="5" name="Graphic 4">
            <a:extLst>
              <a:ext uri="{FF2B5EF4-FFF2-40B4-BE49-F238E27FC236}">
                <a16:creationId xmlns:a16="http://schemas.microsoft.com/office/drawing/2014/main" id="{E3151760-5453-F324-3C81-BD0CD42D64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3371" y="1703409"/>
            <a:ext cx="3453204" cy="1725591"/>
          </a:xfrm>
          <a:prstGeom prst="rect">
            <a:avLst/>
          </a:prstGeom>
        </p:spPr>
      </p:pic>
    </p:spTree>
    <p:extLst>
      <p:ext uri="{BB962C8B-B14F-4D97-AF65-F5344CB8AC3E}">
        <p14:creationId xmlns:p14="http://schemas.microsoft.com/office/powerpoint/2010/main" val="134425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62C6-0CC9-4A9F-ABEF-B534BA7514A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We can use images to create </a:t>
            </a:r>
            <a:r>
              <a:rPr lang="en-GB" sz="3200" b="1" dirty="0"/>
              <a:t>motifs</a:t>
            </a:r>
            <a:r>
              <a:rPr lang="en-GB" sz="3200" dirty="0"/>
              <a:t> to show the reader </a:t>
            </a:r>
            <a:r>
              <a:rPr lang="en-GB" sz="3200" b="1" dirty="0"/>
              <a:t>themes </a:t>
            </a:r>
            <a:r>
              <a:rPr lang="en-GB" sz="3200" dirty="0"/>
              <a:t>without telling them</a:t>
            </a:r>
          </a:p>
        </p:txBody>
      </p:sp>
      <p:sp>
        <p:nvSpPr>
          <p:cNvPr id="3" name="Content Placeholder 2">
            <a:extLst>
              <a:ext uri="{FF2B5EF4-FFF2-40B4-BE49-F238E27FC236}">
                <a16:creationId xmlns:a16="http://schemas.microsoft.com/office/drawing/2014/main" id="{DBAA945F-98DB-4A4C-8329-8C16F86F5075}"/>
              </a:ext>
            </a:extLst>
          </p:cNvPr>
          <p:cNvSpPr>
            <a:spLocks noGrp="1"/>
          </p:cNvSpPr>
          <p:nvPr>
            <p:ph idx="1"/>
          </p:nvPr>
        </p:nvSpPr>
        <p:spPr>
          <a:xfrm>
            <a:off x="628650" y="1825625"/>
            <a:ext cx="7886700" cy="339348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i="1" dirty="0"/>
              <a:t>Sarah had previously ignored </a:t>
            </a:r>
            <a:r>
              <a:rPr lang="en-GB" i="1" dirty="0">
                <a:highlight>
                  <a:srgbClr val="FFFF00"/>
                </a:highlight>
              </a:rPr>
              <a:t>the dishevelled figures that lined</a:t>
            </a:r>
            <a:r>
              <a:rPr lang="en-GB" i="1" dirty="0"/>
              <a:t> the dark streets of her home town. She’d pretended they didn’t exist, </a:t>
            </a:r>
            <a:r>
              <a:rPr lang="en-GB" i="1" dirty="0">
                <a:highlight>
                  <a:srgbClr val="FFFF00"/>
                </a:highlight>
              </a:rPr>
              <a:t>like they were just drifting ghosts or echoes of the past</a:t>
            </a:r>
            <a:r>
              <a:rPr lang="en-GB" i="1" dirty="0"/>
              <a:t>. Now, she saw them properly for the first time. </a:t>
            </a:r>
            <a:r>
              <a:rPr lang="en-GB" i="1" dirty="0">
                <a:highlight>
                  <a:srgbClr val="00FF00"/>
                </a:highlight>
              </a:rPr>
              <a:t>She peered down at the luxurious, golden purse</a:t>
            </a:r>
            <a:r>
              <a:rPr lang="en-GB" i="1" dirty="0"/>
              <a:t> that she kept with her always, and for the first time in her life felt genuine guilt. </a:t>
            </a:r>
          </a:p>
        </p:txBody>
      </p:sp>
      <p:sp>
        <p:nvSpPr>
          <p:cNvPr id="4" name="TextBox 3">
            <a:extLst>
              <a:ext uri="{FF2B5EF4-FFF2-40B4-BE49-F238E27FC236}">
                <a16:creationId xmlns:a16="http://schemas.microsoft.com/office/drawing/2014/main" id="{A6732BCC-D9C6-4098-8922-82A7B1AF33C2}"/>
              </a:ext>
            </a:extLst>
          </p:cNvPr>
          <p:cNvSpPr txBox="1"/>
          <p:nvPr/>
        </p:nvSpPr>
        <p:spPr>
          <a:xfrm>
            <a:off x="628650" y="5387926"/>
            <a:ext cx="7886700" cy="83099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400" dirty="0">
                <a:solidFill>
                  <a:srgbClr val="7030A0"/>
                </a:solidFill>
              </a:rPr>
              <a:t>Discuss: How has the writer used a motif here to convey the theme of money to the reader?</a:t>
            </a:r>
          </a:p>
        </p:txBody>
      </p:sp>
    </p:spTree>
    <p:extLst>
      <p:ext uri="{BB962C8B-B14F-4D97-AF65-F5344CB8AC3E}">
        <p14:creationId xmlns:p14="http://schemas.microsoft.com/office/powerpoint/2010/main" val="53174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CE8B-F791-4C77-9828-18336A20ADA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What different types of ending can you get?</a:t>
            </a:r>
          </a:p>
        </p:txBody>
      </p:sp>
      <p:sp>
        <p:nvSpPr>
          <p:cNvPr id="3" name="Content Placeholder 2">
            <a:extLst>
              <a:ext uri="{FF2B5EF4-FFF2-40B4-BE49-F238E27FC236}">
                <a16:creationId xmlns:a16="http://schemas.microsoft.com/office/drawing/2014/main" id="{03733CF5-B801-48DD-A219-B63CD81268B7}"/>
              </a:ext>
            </a:extLst>
          </p:cNvPr>
          <p:cNvSpPr>
            <a:spLocks noGrp="1"/>
          </p:cNvSpPr>
          <p:nvPr>
            <p:ph idx="1"/>
          </p:nvPr>
        </p:nvSpPr>
        <p:spPr>
          <a:xfrm>
            <a:off x="628650" y="1825624"/>
            <a:ext cx="7886700" cy="466724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r>
              <a:rPr lang="en-GB" b="1" dirty="0"/>
              <a:t>Cyclical ending: </a:t>
            </a:r>
            <a:r>
              <a:rPr lang="en-GB" dirty="0"/>
              <a:t>where the ending returns back to the beginning of the narrative.</a:t>
            </a:r>
          </a:p>
          <a:p>
            <a:r>
              <a:rPr lang="en-GB" b="1" dirty="0"/>
              <a:t>Plot twist: </a:t>
            </a:r>
            <a:r>
              <a:rPr lang="en-GB" dirty="0"/>
              <a:t>a complete change in direction from where the narrative was going.</a:t>
            </a:r>
          </a:p>
          <a:p>
            <a:r>
              <a:rPr lang="en-GB" b="1" dirty="0"/>
              <a:t>Epiphany: </a:t>
            </a:r>
            <a:r>
              <a:rPr lang="en-GB" dirty="0"/>
              <a:t>a sudden moment of realisation or a sudden idea or emotional change. </a:t>
            </a:r>
          </a:p>
          <a:p>
            <a:r>
              <a:rPr lang="en-GB" b="1" dirty="0"/>
              <a:t>Happy ending: </a:t>
            </a:r>
            <a:r>
              <a:rPr lang="en-GB" dirty="0"/>
              <a:t>a joyful celebration at the end</a:t>
            </a:r>
          </a:p>
          <a:p>
            <a:r>
              <a:rPr lang="en-GB" b="1" dirty="0"/>
              <a:t>Sad ending: </a:t>
            </a:r>
            <a:r>
              <a:rPr lang="en-GB" dirty="0"/>
              <a:t>a very negative and possibly tragic finish</a:t>
            </a:r>
          </a:p>
          <a:p>
            <a:r>
              <a:rPr lang="en-GB" b="1" dirty="0"/>
              <a:t>Uncertain ending: </a:t>
            </a:r>
            <a:r>
              <a:rPr lang="en-GB" dirty="0"/>
              <a:t>an end which is unclear to the reader – they have to think about it what it means</a:t>
            </a:r>
          </a:p>
          <a:p>
            <a:r>
              <a:rPr lang="en-GB" b="1" dirty="0"/>
              <a:t>Converging storylines: </a:t>
            </a:r>
            <a:r>
              <a:rPr lang="en-GB" dirty="0"/>
              <a:t>where two or more different storylines combine together at the end</a:t>
            </a:r>
          </a:p>
          <a:p>
            <a:r>
              <a:rPr lang="en-GB" b="1" dirty="0"/>
              <a:t>Tying up loose ends: </a:t>
            </a:r>
            <a:r>
              <a:rPr lang="en-GB" dirty="0"/>
              <a:t>where all the different strands of a plot are brought together and completed</a:t>
            </a:r>
          </a:p>
          <a:p>
            <a:r>
              <a:rPr lang="en-GB" b="1" dirty="0"/>
              <a:t>Deus ex </a:t>
            </a:r>
            <a:r>
              <a:rPr lang="en-GB" b="1" dirty="0" err="1"/>
              <a:t>machina</a:t>
            </a:r>
            <a:r>
              <a:rPr lang="en-GB" b="1" dirty="0"/>
              <a:t> (Latin for ‘God within the machine’): </a:t>
            </a:r>
            <a:r>
              <a:rPr lang="en-GB" dirty="0"/>
              <a:t>where a seemingly unsolvable problem is resolved thanks to the introduction of a new character, place or object. </a:t>
            </a:r>
            <a:endParaRPr lang="en-GB" b="1" dirty="0"/>
          </a:p>
        </p:txBody>
      </p:sp>
      <p:pic>
        <p:nvPicPr>
          <p:cNvPr id="4" name="Picture 3" descr="A close up of a sign&#10;&#10;Description generated with high confidence">
            <a:extLst>
              <a:ext uri="{FF2B5EF4-FFF2-40B4-BE49-F238E27FC236}">
                <a16:creationId xmlns:a16="http://schemas.microsoft.com/office/drawing/2014/main" id="{ECBA9E9E-2D1E-4449-9513-821E920A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496" y="1496843"/>
            <a:ext cx="877274" cy="877274"/>
          </a:xfrm>
          <a:prstGeom prst="rect">
            <a:avLst/>
          </a:prstGeom>
        </p:spPr>
      </p:pic>
      <p:pic>
        <p:nvPicPr>
          <p:cNvPr id="5" name="Picture 4">
            <a:extLst>
              <a:ext uri="{FF2B5EF4-FFF2-40B4-BE49-F238E27FC236}">
                <a16:creationId xmlns:a16="http://schemas.microsoft.com/office/drawing/2014/main" id="{568E0399-4AE6-4C57-A98F-068467548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735" y="2690288"/>
            <a:ext cx="707063" cy="662010"/>
          </a:xfrm>
          <a:prstGeom prst="rect">
            <a:avLst/>
          </a:prstGeom>
        </p:spPr>
      </p:pic>
      <p:pic>
        <p:nvPicPr>
          <p:cNvPr id="6" name="Picture 5" descr="A picture containing clipart&#10;&#10;Description generated with very high confidence">
            <a:extLst>
              <a:ext uri="{FF2B5EF4-FFF2-40B4-BE49-F238E27FC236}">
                <a16:creationId xmlns:a16="http://schemas.microsoft.com/office/drawing/2014/main" id="{25CA7642-1785-45CE-B061-8BE3012EEA9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5832" y="3116103"/>
            <a:ext cx="511017" cy="511017"/>
          </a:xfrm>
          <a:prstGeom prst="rect">
            <a:avLst/>
          </a:prstGeom>
        </p:spPr>
      </p:pic>
      <p:pic>
        <p:nvPicPr>
          <p:cNvPr id="7" name="Picture 6">
            <a:extLst>
              <a:ext uri="{FF2B5EF4-FFF2-40B4-BE49-F238E27FC236}">
                <a16:creationId xmlns:a16="http://schemas.microsoft.com/office/drawing/2014/main" id="{52622463-89BD-46DC-9B96-C781D19AE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019" y="3507497"/>
            <a:ext cx="509116" cy="509116"/>
          </a:xfrm>
          <a:prstGeom prst="rect">
            <a:avLst/>
          </a:prstGeom>
        </p:spPr>
      </p:pic>
      <p:pic>
        <p:nvPicPr>
          <p:cNvPr id="8" name="Picture 7">
            <a:extLst>
              <a:ext uri="{FF2B5EF4-FFF2-40B4-BE49-F238E27FC236}">
                <a16:creationId xmlns:a16="http://schemas.microsoft.com/office/drawing/2014/main" id="{8D7795EA-8F75-470C-9AA1-06450CF0A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317" y="3656589"/>
            <a:ext cx="776905" cy="776905"/>
          </a:xfrm>
          <a:prstGeom prst="rect">
            <a:avLst/>
          </a:prstGeom>
        </p:spPr>
      </p:pic>
      <p:pic>
        <p:nvPicPr>
          <p:cNvPr id="9" name="Picture 8">
            <a:extLst>
              <a:ext uri="{FF2B5EF4-FFF2-40B4-BE49-F238E27FC236}">
                <a16:creationId xmlns:a16="http://schemas.microsoft.com/office/drawing/2014/main" id="{0566F50A-8651-4915-BB62-7CFC075DE3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7378" y="4433075"/>
            <a:ext cx="1000455" cy="400182"/>
          </a:xfrm>
          <a:prstGeom prst="rect">
            <a:avLst/>
          </a:prstGeom>
        </p:spPr>
      </p:pic>
      <p:pic>
        <p:nvPicPr>
          <p:cNvPr id="10" name="Picture 9">
            <a:extLst>
              <a:ext uri="{FF2B5EF4-FFF2-40B4-BE49-F238E27FC236}">
                <a16:creationId xmlns:a16="http://schemas.microsoft.com/office/drawing/2014/main" id="{D0A67D4B-CEE2-4C30-A182-C4B537455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5868" y="4962967"/>
            <a:ext cx="354823" cy="472802"/>
          </a:xfrm>
          <a:prstGeom prst="rect">
            <a:avLst/>
          </a:prstGeom>
        </p:spPr>
      </p:pic>
      <p:pic>
        <p:nvPicPr>
          <p:cNvPr id="11" name="Picture 10" descr="A picture containing chain, metalware&#10;&#10;Description automatically generated">
            <a:extLst>
              <a:ext uri="{FF2B5EF4-FFF2-40B4-BE49-F238E27FC236}">
                <a16:creationId xmlns:a16="http://schemas.microsoft.com/office/drawing/2014/main" id="{8F659943-4BAD-47B7-9E73-3358A9F6BF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5678" y="2338816"/>
            <a:ext cx="967179" cy="483590"/>
          </a:xfrm>
          <a:prstGeom prst="rect">
            <a:avLst/>
          </a:prstGeom>
        </p:spPr>
      </p:pic>
      <p:pic>
        <p:nvPicPr>
          <p:cNvPr id="13" name="Graphic 12">
            <a:extLst>
              <a:ext uri="{FF2B5EF4-FFF2-40B4-BE49-F238E27FC236}">
                <a16:creationId xmlns:a16="http://schemas.microsoft.com/office/drawing/2014/main" id="{545F3C8E-B7BB-4556-A3D6-B6D6F81282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0928" y="5565479"/>
            <a:ext cx="836675" cy="929216"/>
          </a:xfrm>
          <a:prstGeom prst="rect">
            <a:avLst/>
          </a:prstGeom>
        </p:spPr>
      </p:pic>
    </p:spTree>
    <p:extLst>
      <p:ext uri="{BB962C8B-B14F-4D97-AF65-F5344CB8AC3E}">
        <p14:creationId xmlns:p14="http://schemas.microsoft.com/office/powerpoint/2010/main" val="228251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0D65-42B1-49FC-8AAF-13214723CD5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We’ve thought about a basic structure for our own story previously</a:t>
            </a:r>
          </a:p>
        </p:txBody>
      </p:sp>
      <p:sp>
        <p:nvSpPr>
          <p:cNvPr id="3" name="Content Placeholder 2">
            <a:extLst>
              <a:ext uri="{FF2B5EF4-FFF2-40B4-BE49-F238E27FC236}">
                <a16:creationId xmlns:a16="http://schemas.microsoft.com/office/drawing/2014/main" id="{FB8BD607-83BB-424F-8640-DBF71DEDAEBB}"/>
              </a:ext>
            </a:extLst>
          </p:cNvPr>
          <p:cNvSpPr>
            <a:spLocks noGrp="1"/>
          </p:cNvSpPr>
          <p:nvPr>
            <p:ph idx="1"/>
          </p:nvPr>
        </p:nvSpPr>
        <p:spPr>
          <a:xfrm>
            <a:off x="628650" y="1825625"/>
            <a:ext cx="3535387"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Let’s focus on creating a powerful ending to our stories now.</a:t>
            </a:r>
          </a:p>
          <a:p>
            <a:pPr marL="0" indent="0">
              <a:buNone/>
            </a:pPr>
            <a:endParaRPr lang="en-GB" dirty="0"/>
          </a:p>
          <a:p>
            <a:pPr marL="0" indent="0">
              <a:buNone/>
            </a:pPr>
            <a:r>
              <a:rPr lang="en-GB" dirty="0">
                <a:solidFill>
                  <a:srgbClr val="FF0000"/>
                </a:solidFill>
              </a:rPr>
              <a:t>Choose a type of ending to use. </a:t>
            </a:r>
          </a:p>
          <a:p>
            <a:pPr marL="0" indent="0">
              <a:buNone/>
            </a:pPr>
            <a:r>
              <a:rPr lang="en-GB" dirty="0">
                <a:solidFill>
                  <a:schemeClr val="accent4">
                    <a:lumMod val="50000"/>
                  </a:schemeClr>
                </a:solidFill>
              </a:rPr>
              <a:t>Explain why you decided to choose that type of ending.</a:t>
            </a:r>
          </a:p>
          <a:p>
            <a:pPr marL="0" indent="0">
              <a:buNone/>
            </a:pPr>
            <a:r>
              <a:rPr lang="en-GB" dirty="0">
                <a:solidFill>
                  <a:srgbClr val="00B050"/>
                </a:solidFill>
              </a:rPr>
              <a:t>Evaluate how you hope to impact on your readers using this type of ending. </a:t>
            </a:r>
          </a:p>
        </p:txBody>
      </p:sp>
      <p:graphicFrame>
        <p:nvGraphicFramePr>
          <p:cNvPr id="4" name="Table 3">
            <a:extLst>
              <a:ext uri="{FF2B5EF4-FFF2-40B4-BE49-F238E27FC236}">
                <a16:creationId xmlns:a16="http://schemas.microsoft.com/office/drawing/2014/main" id="{38886059-AB5A-4180-86F5-2C296A76EC62}"/>
              </a:ext>
            </a:extLst>
          </p:cNvPr>
          <p:cNvGraphicFramePr>
            <a:graphicFrameLocks noGrp="1"/>
          </p:cNvGraphicFramePr>
          <p:nvPr/>
        </p:nvGraphicFramePr>
        <p:xfrm>
          <a:off x="4403188" y="1825625"/>
          <a:ext cx="4112162" cy="4663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12162">
                  <a:extLst>
                    <a:ext uri="{9D8B030D-6E8A-4147-A177-3AD203B41FA5}">
                      <a16:colId xmlns:a16="http://schemas.microsoft.com/office/drawing/2014/main" val="4014563464"/>
                    </a:ext>
                  </a:extLst>
                </a:gridCol>
              </a:tblGrid>
              <a:tr h="151731">
                <a:tc>
                  <a:txBody>
                    <a:bodyPr/>
                    <a:lstStyle/>
                    <a:p>
                      <a:r>
                        <a:rPr lang="en-GB" sz="1400" b="1" dirty="0">
                          <a:solidFill>
                            <a:schemeClr val="tx1"/>
                          </a:solidFill>
                        </a:rPr>
                        <a:t>Cyclical ending</a:t>
                      </a:r>
                      <a:r>
                        <a:rPr lang="en-GB" sz="1400" b="0" dirty="0">
                          <a:solidFill>
                            <a:schemeClr val="tx1"/>
                          </a:solidFill>
                        </a:rPr>
                        <a:t>: where the ending returns back to the beginning of the plot.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52209568"/>
                  </a:ext>
                </a:extLst>
              </a:tr>
              <a:tr h="151731">
                <a:tc>
                  <a:txBody>
                    <a:bodyPr/>
                    <a:lstStyle/>
                    <a:p>
                      <a:r>
                        <a:rPr lang="en-GB" sz="1400" b="1" dirty="0"/>
                        <a:t>Plot twist: </a:t>
                      </a:r>
                      <a:r>
                        <a:rPr lang="en-GB" sz="1400" dirty="0"/>
                        <a:t>a complete change in direction from where the plot was 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17484851"/>
                  </a:ext>
                </a:extLst>
              </a:tr>
              <a:tr h="151731">
                <a:tc>
                  <a:txBody>
                    <a:bodyPr/>
                    <a:lstStyle/>
                    <a:p>
                      <a:r>
                        <a:rPr lang="en-GB" sz="1400" b="1" dirty="0"/>
                        <a:t>Epiphany: </a:t>
                      </a:r>
                      <a:r>
                        <a:rPr lang="en-GB" sz="1400" dirty="0"/>
                        <a:t>a sudden moment of realisation or a sudden idea or emotional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9663691"/>
                  </a:ext>
                </a:extLst>
              </a:tr>
              <a:tr h="151731">
                <a:tc>
                  <a:txBody>
                    <a:bodyPr/>
                    <a:lstStyle/>
                    <a:p>
                      <a:r>
                        <a:rPr lang="en-GB" sz="1400" b="1" dirty="0"/>
                        <a:t>Happy ending: </a:t>
                      </a:r>
                      <a:r>
                        <a:rPr lang="en-GB" sz="1400" dirty="0"/>
                        <a:t>a joyful celebration at the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28779133"/>
                  </a:ext>
                </a:extLst>
              </a:tr>
              <a:tr h="151731">
                <a:tc>
                  <a:txBody>
                    <a:bodyPr/>
                    <a:lstStyle/>
                    <a:p>
                      <a:r>
                        <a:rPr lang="en-GB" sz="1400" b="1" dirty="0"/>
                        <a:t>Sad ending: </a:t>
                      </a:r>
                      <a:r>
                        <a:rPr lang="en-GB" sz="1400" dirty="0"/>
                        <a:t>a very negative and possibly tragic finish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2372590"/>
                  </a:ext>
                </a:extLst>
              </a:tr>
              <a:tr h="151731">
                <a:tc>
                  <a:txBody>
                    <a:bodyPr/>
                    <a:lstStyle/>
                    <a:p>
                      <a:r>
                        <a:rPr lang="en-GB" sz="1400" b="1" dirty="0"/>
                        <a:t>Uncertain ending: </a:t>
                      </a:r>
                      <a:r>
                        <a:rPr lang="en-GB" sz="1400" dirty="0"/>
                        <a:t>an end which is unclear to the reader – they have to think about it what it means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20968080"/>
                  </a:ext>
                </a:extLst>
              </a:tr>
              <a:tr h="151731">
                <a:tc>
                  <a:txBody>
                    <a:bodyPr/>
                    <a:lstStyle/>
                    <a:p>
                      <a:r>
                        <a:rPr lang="en-GB" sz="1400" b="1" dirty="0"/>
                        <a:t>Converging storylines: </a:t>
                      </a:r>
                      <a:r>
                        <a:rPr lang="en-GB" sz="1400" dirty="0"/>
                        <a:t>where two or more different storylines combine together at the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03350403"/>
                  </a:ext>
                </a:extLst>
              </a:tr>
              <a:tr h="151731">
                <a:tc>
                  <a:txBody>
                    <a:bodyPr/>
                    <a:lstStyle/>
                    <a:p>
                      <a:r>
                        <a:rPr lang="en-GB" sz="1400" b="1" dirty="0"/>
                        <a:t>Tying up loose ends: </a:t>
                      </a:r>
                      <a:r>
                        <a:rPr lang="en-GB" sz="1400" dirty="0"/>
                        <a:t>where all the different strands of a plot are brought together and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51758717"/>
                  </a:ext>
                </a:extLst>
              </a:tr>
              <a:tr h="2465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t>Deus ex </a:t>
                      </a:r>
                      <a:r>
                        <a:rPr lang="en-GB" sz="1400" b="1" dirty="0" err="1"/>
                        <a:t>machina</a:t>
                      </a:r>
                      <a:r>
                        <a:rPr lang="en-GB" sz="1400" b="1" dirty="0"/>
                        <a:t> (Latin for ‘God within the machine’): </a:t>
                      </a:r>
                      <a:r>
                        <a:rPr lang="en-GB" sz="1400" dirty="0"/>
                        <a:t>where a seemingly unsolvable problem is resolved thanks to the introduction of a new character, place or object.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771394"/>
                  </a:ext>
                </a:extLst>
              </a:tr>
            </a:tbl>
          </a:graphicData>
        </a:graphic>
      </p:graphicFrame>
    </p:spTree>
    <p:extLst>
      <p:ext uri="{BB962C8B-B14F-4D97-AF65-F5344CB8AC3E}">
        <p14:creationId xmlns:p14="http://schemas.microsoft.com/office/powerpoint/2010/main" val="164953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E057B5-7B4A-4299-8DCE-A1ABB86F6E67}"/>
              </a:ext>
            </a:extLst>
          </p:cNvPr>
          <p:cNvSpPr txBox="1"/>
          <p:nvPr/>
        </p:nvSpPr>
        <p:spPr>
          <a:xfrm>
            <a:off x="211537" y="1151453"/>
            <a:ext cx="8720926" cy="33547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Finish the sentences:</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Today I learnt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I thought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I decided…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I questioned…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7030A0"/>
                </a:solidFill>
                <a:effectLst/>
                <a:uLnTx/>
                <a:uFillTx/>
                <a:latin typeface="Calibri" panose="020F0502020204030204"/>
                <a:ea typeface="+mn-ea"/>
                <a:cs typeface="+mn-cs"/>
              </a:rPr>
              <a:t>I discovered that…</a:t>
            </a:r>
          </a:p>
        </p:txBody>
      </p:sp>
      <p:pic>
        <p:nvPicPr>
          <p:cNvPr id="5" name="Picture 2" descr="Image result for finish">
            <a:extLst>
              <a:ext uri="{FF2B5EF4-FFF2-40B4-BE49-F238E27FC236}">
                <a16:creationId xmlns:a16="http://schemas.microsoft.com/office/drawing/2014/main" id="{FFDDA9C0-4E33-46E2-B237-56A24C131D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3308" y="1746495"/>
            <a:ext cx="4105274" cy="2566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E6A50D-9522-43A0-8980-DF7D75C29FA9}"/>
              </a:ext>
            </a:extLst>
          </p:cNvPr>
          <p:cNvSpPr txBox="1"/>
          <p:nvPr/>
        </p:nvSpPr>
        <p:spPr>
          <a:xfrm>
            <a:off x="211537" y="316523"/>
            <a:ext cx="8720926"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Plenary: The Finish Line</a:t>
            </a:r>
          </a:p>
        </p:txBody>
      </p:sp>
      <p:sp>
        <p:nvSpPr>
          <p:cNvPr id="7" name="Rectangle 6">
            <a:extLst>
              <a:ext uri="{FF2B5EF4-FFF2-40B4-BE49-F238E27FC236}">
                <a16:creationId xmlns:a16="http://schemas.microsoft.com/office/drawing/2014/main" id="{0254F292-0709-4354-AC82-6D432F40CCD1}"/>
              </a:ext>
            </a:extLst>
          </p:cNvPr>
          <p:cNvSpPr/>
          <p:nvPr/>
        </p:nvSpPr>
        <p:spPr>
          <a:xfrm>
            <a:off x="211537" y="4783217"/>
            <a:ext cx="8720926" cy="129266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None/>
            </a:pPr>
            <a:r>
              <a:rPr lang="en-GB" sz="2800" dirty="0">
                <a:solidFill>
                  <a:srgbClr val="FF0000"/>
                </a:solidFill>
              </a:rPr>
              <a:t>To describe the key themes in the example story</a:t>
            </a:r>
          </a:p>
          <a:p>
            <a:pPr marL="0" indent="0">
              <a:buNone/>
            </a:pPr>
            <a:r>
              <a:rPr lang="en-GB" sz="2500" dirty="0">
                <a:solidFill>
                  <a:schemeClr val="accent4">
                    <a:lumMod val="50000"/>
                  </a:schemeClr>
                </a:solidFill>
              </a:rPr>
              <a:t>To explain the key themes and motifs of our own short stories</a:t>
            </a:r>
          </a:p>
          <a:p>
            <a:pPr marL="0" indent="0">
              <a:buNone/>
            </a:pPr>
            <a:r>
              <a:rPr lang="en-GB" sz="2500" dirty="0">
                <a:solidFill>
                  <a:srgbClr val="00B050"/>
                </a:solidFill>
              </a:rPr>
              <a:t>To evaluate the impact of our planned endings to our stories</a:t>
            </a:r>
          </a:p>
        </p:txBody>
      </p:sp>
    </p:spTree>
    <p:extLst>
      <p:ext uri="{BB962C8B-B14F-4D97-AF65-F5344CB8AC3E}">
        <p14:creationId xmlns:p14="http://schemas.microsoft.com/office/powerpoint/2010/main" val="362977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C5DB-6BE3-87D1-F432-7B9940545F69}"/>
              </a:ext>
            </a:extLst>
          </p:cNvPr>
          <p:cNvSpPr>
            <a:spLocks noGrp="1"/>
          </p:cNvSpPr>
          <p:nvPr>
            <p:ph type="title"/>
          </p:nvPr>
        </p:nvSpPr>
        <p:spPr>
          <a:xfrm>
            <a:off x="628650" y="365127"/>
            <a:ext cx="7886700" cy="93334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800" dirty="0"/>
              <a:t>Let’s look at how </a:t>
            </a:r>
            <a:r>
              <a:rPr lang="en-GB" sz="2800" b="1" dirty="0"/>
              <a:t>fear</a:t>
            </a:r>
            <a:r>
              <a:rPr lang="en-GB" sz="2800" dirty="0"/>
              <a:t> runs through the whole text</a:t>
            </a:r>
          </a:p>
        </p:txBody>
      </p:sp>
      <p:sp>
        <p:nvSpPr>
          <p:cNvPr id="3" name="Content Placeholder 2">
            <a:extLst>
              <a:ext uri="{FF2B5EF4-FFF2-40B4-BE49-F238E27FC236}">
                <a16:creationId xmlns:a16="http://schemas.microsoft.com/office/drawing/2014/main" id="{EEC93EAF-5554-5622-F658-309ED9E38EC5}"/>
              </a:ext>
            </a:extLst>
          </p:cNvPr>
          <p:cNvSpPr>
            <a:spLocks noGrp="1"/>
          </p:cNvSpPr>
          <p:nvPr>
            <p:ph idx="1"/>
          </p:nvPr>
        </p:nvSpPr>
        <p:spPr>
          <a:xfrm>
            <a:off x="628650" y="1825625"/>
            <a:ext cx="4556536" cy="107721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We were floating through </a:t>
            </a:r>
            <a:r>
              <a:rPr lang="en-US"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endless nothingness</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Nothing more than a </a:t>
            </a:r>
            <a:r>
              <a:rPr lang="en-US"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speck of dust lost in a vast black ocean, millions of miles from home</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Yet we had a purpose, and it was that goal that kept us going </a:t>
            </a:r>
            <a:r>
              <a:rPr lang="en-US"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despite the shroud of emptiness that surrounded us constantly. </a:t>
            </a:r>
            <a:endParaRPr lang="en-GB"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000" dirty="0"/>
          </a:p>
        </p:txBody>
      </p:sp>
      <p:sp>
        <p:nvSpPr>
          <p:cNvPr id="4" name="TextBox 3">
            <a:extLst>
              <a:ext uri="{FF2B5EF4-FFF2-40B4-BE49-F238E27FC236}">
                <a16:creationId xmlns:a16="http://schemas.microsoft.com/office/drawing/2014/main" id="{6EA1898A-3111-F0EB-22B4-84B6EE5074DF}"/>
              </a:ext>
            </a:extLst>
          </p:cNvPr>
          <p:cNvSpPr txBox="1"/>
          <p:nvPr/>
        </p:nvSpPr>
        <p:spPr>
          <a:xfrm>
            <a:off x="5421854" y="1825625"/>
            <a:ext cx="3093496" cy="160043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400" dirty="0"/>
              <a:t>In order to create fear, the writer establishes how isolated and alone the crew are out in space. Look at the images they use: millions of miles from home, a speck of dust in a vast black ocean, a shroud of emptiness. It’s a motif of death and isolation.</a:t>
            </a:r>
          </a:p>
        </p:txBody>
      </p:sp>
      <p:sp>
        <p:nvSpPr>
          <p:cNvPr id="5" name="Content Placeholder 2">
            <a:extLst>
              <a:ext uri="{FF2B5EF4-FFF2-40B4-BE49-F238E27FC236}">
                <a16:creationId xmlns:a16="http://schemas.microsoft.com/office/drawing/2014/main" id="{6DC6CA37-7ACC-A958-B2DF-4CF84A519C91}"/>
              </a:ext>
            </a:extLst>
          </p:cNvPr>
          <p:cNvSpPr txBox="1">
            <a:spLocks/>
          </p:cNvSpPr>
          <p:nvPr/>
        </p:nvSpPr>
        <p:spPr>
          <a:xfrm>
            <a:off x="628650" y="3629544"/>
            <a:ext cx="4556536" cy="10772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We had no idea whether any of the crew were alive or dead or what had happened to them. </a:t>
            </a:r>
            <a:r>
              <a:rPr lang="en-US" sz="14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As recently as a month ago their communications log read as normal before total silence. </a:t>
            </a:r>
            <a:endParaRPr lang="en-GB" sz="1800" dirty="0">
              <a:highlight>
                <a:srgbClr val="00FF00"/>
              </a:highlight>
            </a:endParaRPr>
          </a:p>
        </p:txBody>
      </p:sp>
      <p:sp>
        <p:nvSpPr>
          <p:cNvPr id="6" name="TextBox 5">
            <a:extLst>
              <a:ext uri="{FF2B5EF4-FFF2-40B4-BE49-F238E27FC236}">
                <a16:creationId xmlns:a16="http://schemas.microsoft.com/office/drawing/2014/main" id="{C61D314E-0623-7BAA-6684-13020BBC0ED1}"/>
              </a:ext>
            </a:extLst>
          </p:cNvPr>
          <p:cNvSpPr txBox="1"/>
          <p:nvPr/>
        </p:nvSpPr>
        <p:spPr>
          <a:xfrm>
            <a:off x="5421854" y="3629544"/>
            <a:ext cx="3093496" cy="95410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400" dirty="0"/>
              <a:t>The writer continues to build fear by explaining how the crew have had no contact with the space station they are trying to reach. </a:t>
            </a:r>
          </a:p>
        </p:txBody>
      </p:sp>
      <p:sp>
        <p:nvSpPr>
          <p:cNvPr id="9" name="Content Placeholder 2">
            <a:extLst>
              <a:ext uri="{FF2B5EF4-FFF2-40B4-BE49-F238E27FC236}">
                <a16:creationId xmlns:a16="http://schemas.microsoft.com/office/drawing/2014/main" id="{F3075FE9-1448-0F0E-7ED9-461AC0A43055}"/>
              </a:ext>
            </a:extLst>
          </p:cNvPr>
          <p:cNvSpPr txBox="1">
            <a:spLocks/>
          </p:cNvSpPr>
          <p:nvPr/>
        </p:nvSpPr>
        <p:spPr>
          <a:xfrm>
            <a:off x="628650" y="5083619"/>
            <a:ext cx="4556536" cy="10772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Slowly, the airlock door opened. </a:t>
            </a:r>
            <a:r>
              <a:rPr lang="en-US"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We had no idea what to expect.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As the two panels moved upwards and downwards out of view, </a:t>
            </a:r>
            <a:r>
              <a:rPr lang="en-US"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we gained a view of the narrow circular corridor that led from the airlock to the command centre of the Colossus.</a:t>
            </a:r>
            <a:endParaRPr lang="en-GB"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0338D7C-19A9-3B8F-17A0-F91401B8991C}"/>
              </a:ext>
            </a:extLst>
          </p:cNvPr>
          <p:cNvSpPr txBox="1"/>
          <p:nvPr/>
        </p:nvSpPr>
        <p:spPr>
          <a:xfrm>
            <a:off x="5421854" y="5110804"/>
            <a:ext cx="3093496" cy="116955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400" dirty="0"/>
              <a:t>When the crew reach the space station, the writer builds tension by describing in detail how they enter the station. It creates a greater sense of fear through slowing the pace down. </a:t>
            </a:r>
          </a:p>
        </p:txBody>
      </p:sp>
    </p:spTree>
    <p:extLst>
      <p:ext uri="{BB962C8B-B14F-4D97-AF65-F5344CB8AC3E}">
        <p14:creationId xmlns:p14="http://schemas.microsoft.com/office/powerpoint/2010/main" val="144115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DD282D-FE6B-91F0-CB01-B02387D23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FA8EA-FD17-19E1-8564-A07EBBC462FF}"/>
              </a:ext>
            </a:extLst>
          </p:cNvPr>
          <p:cNvSpPr>
            <a:spLocks noGrp="1"/>
          </p:cNvSpPr>
          <p:nvPr>
            <p:ph type="title"/>
          </p:nvPr>
        </p:nvSpPr>
        <p:spPr>
          <a:xfrm>
            <a:off x="628650" y="365127"/>
            <a:ext cx="7886700" cy="93334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800" dirty="0"/>
              <a:t>Let’s look at how </a:t>
            </a:r>
            <a:r>
              <a:rPr lang="en-GB" sz="2800" b="1" dirty="0"/>
              <a:t>fear</a:t>
            </a:r>
            <a:r>
              <a:rPr lang="en-GB" sz="2800" dirty="0"/>
              <a:t> runs through the whole text</a:t>
            </a:r>
          </a:p>
        </p:txBody>
      </p:sp>
      <p:sp>
        <p:nvSpPr>
          <p:cNvPr id="3" name="Content Placeholder 2">
            <a:extLst>
              <a:ext uri="{FF2B5EF4-FFF2-40B4-BE49-F238E27FC236}">
                <a16:creationId xmlns:a16="http://schemas.microsoft.com/office/drawing/2014/main" id="{78EB9A15-A04E-2B5B-A7C4-C10C68A35C23}"/>
              </a:ext>
            </a:extLst>
          </p:cNvPr>
          <p:cNvSpPr>
            <a:spLocks noGrp="1"/>
          </p:cNvSpPr>
          <p:nvPr>
            <p:ph idx="1"/>
          </p:nvPr>
        </p:nvSpPr>
        <p:spPr>
          <a:xfrm>
            <a:off x="628650" y="1825625"/>
            <a:ext cx="4556536" cy="107721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lnSpc>
                <a:spcPct val="107000"/>
              </a:lnSpc>
              <a:spcAft>
                <a:spcPts val="800"/>
              </a:spcAft>
              <a:buNone/>
            </a:pPr>
            <a:r>
              <a:rPr lang="en-US"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Silence.</a:t>
            </a:r>
            <a:endParaRPr lang="en-GB"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Nothing moved, the entire place seemed deserted. Where had the crew gone?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continued onwards, searching left and right, up and down, hoping to find the familiar sight of another human, hopefully living.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000" dirty="0"/>
          </a:p>
        </p:txBody>
      </p:sp>
      <p:sp>
        <p:nvSpPr>
          <p:cNvPr id="4" name="TextBox 3">
            <a:extLst>
              <a:ext uri="{FF2B5EF4-FFF2-40B4-BE49-F238E27FC236}">
                <a16:creationId xmlns:a16="http://schemas.microsoft.com/office/drawing/2014/main" id="{88DF678B-8298-C697-BA6C-6CD00BED2848}"/>
              </a:ext>
            </a:extLst>
          </p:cNvPr>
          <p:cNvSpPr txBox="1"/>
          <p:nvPr/>
        </p:nvSpPr>
        <p:spPr>
          <a:xfrm>
            <a:off x="5421854" y="1825625"/>
            <a:ext cx="3093496" cy="160043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writer uses a one sentence paragraph to reiterate the sense of tension and isolation.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There seems to be nothing alive in the station and there is no crew. This builds mystery and greater</a:t>
            </a:r>
            <a:r>
              <a:rPr lang="en-GB" sz="1400" dirty="0">
                <a:solidFill>
                  <a:prstClr val="black"/>
                </a:solidFill>
                <a:latin typeface="Calibri" panose="020F0502020204030204"/>
              </a:rPr>
              <a:t> fear.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77D4A0FD-7C1B-D0FA-AF1B-C772D7F06607}"/>
              </a:ext>
            </a:extLst>
          </p:cNvPr>
          <p:cNvSpPr txBox="1">
            <a:spLocks/>
          </p:cNvSpPr>
          <p:nvPr/>
        </p:nvSpPr>
        <p:spPr>
          <a:xfrm>
            <a:off x="628650" y="3629544"/>
            <a:ext cx="4556536" cy="10772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Squinting my eyes and straining to see, </a:t>
            </a:r>
            <a:r>
              <a:rPr lang="en-US" sz="18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I felt I could see a hand drooping from the side of the chair.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Nervously, I called out: “Hello? We’re from the Delta Rescue Service. Is anyone there?”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2CBA66E-E7EE-06DD-167E-E9F3FB8C2D76}"/>
              </a:ext>
            </a:extLst>
          </p:cNvPr>
          <p:cNvSpPr txBox="1"/>
          <p:nvPr/>
        </p:nvSpPr>
        <p:spPr>
          <a:xfrm>
            <a:off x="5421854" y="3629544"/>
            <a:ext cx="3093496" cy="95410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Including an uncertain but small detail like the hand drooping from the chair adds to the mystery and creates more fear. Is this person dead or alive?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E6E6BD2B-B489-0BCC-EC8A-F0D358FBB99C}"/>
              </a:ext>
            </a:extLst>
          </p:cNvPr>
          <p:cNvSpPr txBox="1">
            <a:spLocks/>
          </p:cNvSpPr>
          <p:nvPr/>
        </p:nvSpPr>
        <p:spPr>
          <a:xfrm>
            <a:off x="628650" y="5083619"/>
            <a:ext cx="4556536" cy="16721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kern="100" dirty="0">
                <a:effectLst/>
                <a:highlight>
                  <a:srgbClr val="FF00FF"/>
                </a:highlight>
                <a:latin typeface="Aptos" panose="020B0004020202020204" pitchFamily="34" charset="0"/>
                <a:ea typeface="Aptos" panose="020B0004020202020204" pitchFamily="34" charset="0"/>
                <a:cs typeface="Times New Roman" panose="02020603050405020304" pitchFamily="18" charset="0"/>
              </a:rPr>
              <a:t>With a sudden and terrifying movement,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chair swiveled around to reveal the slumping figure of a crew member. </a:t>
            </a:r>
            <a:r>
              <a:rPr lang="en-US" sz="1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His eyes were wide with his eyeballs almost popping out of their sockets, his mouth shaped in a horrifying ‘O’. He had seen something that shook him to the very core of his being.</a:t>
            </a:r>
            <a:endParaRPr lang="en-GB" sz="1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100" dirty="0">
                <a:solidFill>
                  <a:schemeClr val="bg1"/>
                </a:solidFill>
                <a:effectLst/>
                <a:highlight>
                  <a:srgbClr val="808000"/>
                </a:highlight>
                <a:latin typeface="Aptos" panose="020B0004020202020204" pitchFamily="34" charset="0"/>
                <a:ea typeface="Aptos" panose="020B0004020202020204" pitchFamily="34" charset="0"/>
                <a:cs typeface="Times New Roman" panose="02020603050405020304" pitchFamily="18" charset="0"/>
              </a:rPr>
              <a:t>“Thank goodness you have come! I have waited for so long. Get me out of here before it returns!”</a:t>
            </a:r>
            <a:endParaRPr lang="en-GB" sz="1800" kern="100" dirty="0">
              <a:solidFill>
                <a:schemeClr val="bg1"/>
              </a:solidFill>
              <a:effectLst/>
              <a:highlight>
                <a:srgbClr val="808000"/>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100" dirty="0">
                <a:solidFill>
                  <a:schemeClr val="bg1"/>
                </a:solidFill>
                <a:effectLst/>
                <a:highlight>
                  <a:srgbClr val="808000"/>
                </a:highlight>
                <a:latin typeface="Aptos" panose="020B0004020202020204" pitchFamily="34" charset="0"/>
                <a:ea typeface="Aptos" panose="020B0004020202020204" pitchFamily="34" charset="0"/>
                <a:cs typeface="Times New Roman" panose="02020603050405020304" pitchFamily="18" charset="0"/>
              </a:rPr>
              <a:t>At that, the man collapsed onto the floor. </a:t>
            </a:r>
            <a:endParaRPr lang="en-GB" sz="1800" kern="100" dirty="0">
              <a:solidFill>
                <a:schemeClr val="bg1"/>
              </a:solidFill>
              <a:effectLst/>
              <a:highlight>
                <a:srgbClr val="808000"/>
              </a:highligh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5F11C56-A713-C8D9-F9A5-687D190EA18E}"/>
              </a:ext>
            </a:extLst>
          </p:cNvPr>
          <p:cNvSpPr txBox="1"/>
          <p:nvPr/>
        </p:nvSpPr>
        <p:spPr>
          <a:xfrm>
            <a:off x="5421854" y="5110804"/>
            <a:ext cx="3093496" cy="1384995"/>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There is sudden movement, which shocks the reader who is already feeling tense and fearful of what they will find out next. The detailed description of the man creates greater mystery and his demand to be taken away from the ship before ‘it’ comes back only adds to that sense of fear.</a:t>
            </a:r>
          </a:p>
        </p:txBody>
      </p:sp>
    </p:spTree>
    <p:extLst>
      <p:ext uri="{BB962C8B-B14F-4D97-AF65-F5344CB8AC3E}">
        <p14:creationId xmlns:p14="http://schemas.microsoft.com/office/powerpoint/2010/main" val="84080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C9A9-6A43-4699-A818-E648366BE73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Fear in the example story is crucial to affecting the reader</a:t>
            </a:r>
          </a:p>
        </p:txBody>
      </p:sp>
      <p:sp>
        <p:nvSpPr>
          <p:cNvPr id="3" name="Content Placeholder 2">
            <a:extLst>
              <a:ext uri="{FF2B5EF4-FFF2-40B4-BE49-F238E27FC236}">
                <a16:creationId xmlns:a16="http://schemas.microsoft.com/office/drawing/2014/main" id="{EF4DB339-0815-4A01-AA95-CFA00C38D159}"/>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dirty="0"/>
              <a:t>The story builds tension and suspense throughout, providing us with some information, but not enough for us to work out what has happened.</a:t>
            </a:r>
          </a:p>
          <a:p>
            <a:pPr marL="0" indent="0">
              <a:buNone/>
            </a:pPr>
            <a:endParaRPr lang="en-GB" dirty="0"/>
          </a:p>
          <a:p>
            <a:pPr marL="0" indent="0">
              <a:buNone/>
            </a:pPr>
            <a:r>
              <a:rPr lang="en-GB" dirty="0"/>
              <a:t>The introduction of a mysterious ‘it’ at the end gives us clues that there is some sort of monster or force on the ship that has caused the crew to disappear.</a:t>
            </a:r>
          </a:p>
          <a:p>
            <a:pPr marL="0" indent="0">
              <a:buNone/>
            </a:pPr>
            <a:endParaRPr lang="en-GB" dirty="0"/>
          </a:p>
          <a:p>
            <a:pPr marL="0" indent="0">
              <a:buNone/>
            </a:pPr>
            <a:r>
              <a:rPr lang="en-GB" dirty="0"/>
              <a:t>This uncertainty, and the fact the other crew have arrived without knowing what has happened and why, makes us scared and fearful of what is about to happen next.</a:t>
            </a:r>
          </a:p>
        </p:txBody>
      </p:sp>
    </p:spTree>
    <p:extLst>
      <p:ext uri="{BB962C8B-B14F-4D97-AF65-F5344CB8AC3E}">
        <p14:creationId xmlns:p14="http://schemas.microsoft.com/office/powerpoint/2010/main" val="113629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5BD2-A503-425D-9913-EBA57ACC39A4}"/>
              </a:ext>
            </a:extLst>
          </p:cNvPr>
          <p:cNvSpPr>
            <a:spLocks noGrp="1"/>
          </p:cNvSpPr>
          <p:nvPr>
            <p:ph type="title"/>
          </p:nvPr>
        </p:nvSpPr>
        <p:spPr>
          <a:xfrm>
            <a:off x="628650" y="410846"/>
            <a:ext cx="7886700"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3B56B0FC-678F-4BF4-ACA6-7B4C7D7DE0BC}"/>
              </a:ext>
            </a:extLst>
          </p:cNvPr>
          <p:cNvSpPr>
            <a:spLocks noGrp="1"/>
          </p:cNvSpPr>
          <p:nvPr>
            <p:ph idx="1"/>
          </p:nvPr>
        </p:nvSpPr>
        <p:spPr>
          <a:xfrm>
            <a:off x="628650" y="1871345"/>
            <a:ext cx="788670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solidFill>
                  <a:srgbClr val="FF0000"/>
                </a:solidFill>
              </a:rPr>
              <a:t>To describe the key themes in the example story.</a:t>
            </a:r>
          </a:p>
          <a:p>
            <a:pPr marL="0" indent="0">
              <a:buNone/>
            </a:pPr>
            <a:r>
              <a:rPr lang="en-GB" sz="4000" dirty="0">
                <a:solidFill>
                  <a:schemeClr val="accent4">
                    <a:lumMod val="50000"/>
                  </a:schemeClr>
                </a:solidFill>
              </a:rPr>
              <a:t>To explain the key themes and motifs of our own short stories</a:t>
            </a:r>
          </a:p>
          <a:p>
            <a:pPr marL="0" indent="0">
              <a:buNone/>
            </a:pPr>
            <a:r>
              <a:rPr lang="en-GB" sz="4000" dirty="0">
                <a:solidFill>
                  <a:srgbClr val="00B050"/>
                </a:solidFill>
              </a:rPr>
              <a:t>To evaluate the impact of our planned endings to our stories</a:t>
            </a:r>
          </a:p>
        </p:txBody>
      </p:sp>
    </p:spTree>
    <p:extLst>
      <p:ext uri="{BB962C8B-B14F-4D97-AF65-F5344CB8AC3E}">
        <p14:creationId xmlns:p14="http://schemas.microsoft.com/office/powerpoint/2010/main" val="250301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eart, Love, Red, Valentine, Romantic, Romance, Glossy">
            <a:extLst>
              <a:ext uri="{FF2B5EF4-FFF2-40B4-BE49-F238E27FC236}">
                <a16:creationId xmlns:a16="http://schemas.microsoft.com/office/drawing/2014/main" id="{4545DF9E-32CA-442A-A38D-A82394A91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148" y="373686"/>
            <a:ext cx="1539533" cy="14489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4D55A4-F003-4871-B8DF-E4FB55E78180}"/>
              </a:ext>
            </a:extLst>
          </p:cNvPr>
          <p:cNvSpPr txBox="1"/>
          <p:nvPr/>
        </p:nvSpPr>
        <p:spPr>
          <a:xfrm>
            <a:off x="830148" y="2027813"/>
            <a:ext cx="1539533" cy="369332"/>
          </a:xfrm>
          <a:prstGeom prst="rect">
            <a:avLst/>
          </a:prstGeom>
          <a:noFill/>
        </p:spPr>
        <p:txBody>
          <a:bodyPr wrap="square" rtlCol="0">
            <a:spAutoFit/>
          </a:bodyPr>
          <a:lstStyle/>
          <a:p>
            <a:pPr algn="ctr"/>
            <a:r>
              <a:rPr lang="en-GB" dirty="0"/>
              <a:t>Love</a:t>
            </a:r>
          </a:p>
        </p:txBody>
      </p:sp>
      <p:pic>
        <p:nvPicPr>
          <p:cNvPr id="1028" name="Picture 4" descr="World War, Soldier, Run, Attack, Silhouette, Defense">
            <a:extLst>
              <a:ext uri="{FF2B5EF4-FFF2-40B4-BE49-F238E27FC236}">
                <a16:creationId xmlns:a16="http://schemas.microsoft.com/office/drawing/2014/main" id="{A638EAB4-58A4-4613-A46F-C5A6D5594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174" y="570157"/>
            <a:ext cx="1539533" cy="1252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B3469A-7E26-4EF2-9BB8-75761485243E}"/>
              </a:ext>
            </a:extLst>
          </p:cNvPr>
          <p:cNvSpPr txBox="1"/>
          <p:nvPr/>
        </p:nvSpPr>
        <p:spPr>
          <a:xfrm>
            <a:off x="2827173" y="2011456"/>
            <a:ext cx="1539533" cy="369332"/>
          </a:xfrm>
          <a:prstGeom prst="rect">
            <a:avLst/>
          </a:prstGeom>
          <a:noFill/>
        </p:spPr>
        <p:txBody>
          <a:bodyPr wrap="square" rtlCol="0">
            <a:spAutoFit/>
          </a:bodyPr>
          <a:lstStyle/>
          <a:p>
            <a:pPr algn="ctr"/>
            <a:r>
              <a:rPr lang="en-GB" dirty="0"/>
              <a:t>War</a:t>
            </a:r>
          </a:p>
        </p:txBody>
      </p:sp>
      <p:pic>
        <p:nvPicPr>
          <p:cNvPr id="1030" name="Picture 6" descr="Fist, Love, Heart, Vector, Black, Red, Fight, Power">
            <a:extLst>
              <a:ext uri="{FF2B5EF4-FFF2-40B4-BE49-F238E27FC236}">
                <a16:creationId xmlns:a16="http://schemas.microsoft.com/office/drawing/2014/main" id="{D31E9033-A572-4F1E-8457-35183F51B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267" y="171067"/>
            <a:ext cx="1214950" cy="16887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124CAB-04F1-471D-8253-C639329CC8C0}"/>
              </a:ext>
            </a:extLst>
          </p:cNvPr>
          <p:cNvSpPr txBox="1"/>
          <p:nvPr/>
        </p:nvSpPr>
        <p:spPr>
          <a:xfrm>
            <a:off x="4661908" y="2011456"/>
            <a:ext cx="1539533" cy="369332"/>
          </a:xfrm>
          <a:prstGeom prst="rect">
            <a:avLst/>
          </a:prstGeom>
          <a:noFill/>
        </p:spPr>
        <p:txBody>
          <a:bodyPr wrap="square" rtlCol="0">
            <a:spAutoFit/>
          </a:bodyPr>
          <a:lstStyle/>
          <a:p>
            <a:pPr algn="ctr"/>
            <a:r>
              <a:rPr lang="en-GB" dirty="0"/>
              <a:t>Power</a:t>
            </a:r>
          </a:p>
        </p:txBody>
      </p:sp>
      <p:pic>
        <p:nvPicPr>
          <p:cNvPr id="1032" name="Picture 8" descr="Treasure, Treasure Chest, Gold, Chest, Pirate, Rich">
            <a:extLst>
              <a:ext uri="{FF2B5EF4-FFF2-40B4-BE49-F238E27FC236}">
                <a16:creationId xmlns:a16="http://schemas.microsoft.com/office/drawing/2014/main" id="{5B9AB930-2EF5-4A10-BB4F-220E6CFBB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226" y="373686"/>
            <a:ext cx="1452997" cy="14489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DBF4CE-9579-4BB6-A3B7-16C5AFFF8787}"/>
              </a:ext>
            </a:extLst>
          </p:cNvPr>
          <p:cNvSpPr txBox="1"/>
          <p:nvPr/>
        </p:nvSpPr>
        <p:spPr>
          <a:xfrm>
            <a:off x="6650284" y="2027813"/>
            <a:ext cx="1539533" cy="369332"/>
          </a:xfrm>
          <a:prstGeom prst="rect">
            <a:avLst/>
          </a:prstGeom>
          <a:noFill/>
        </p:spPr>
        <p:txBody>
          <a:bodyPr wrap="square" rtlCol="0">
            <a:spAutoFit/>
          </a:bodyPr>
          <a:lstStyle/>
          <a:p>
            <a:pPr algn="ctr"/>
            <a:r>
              <a:rPr lang="en-GB" dirty="0"/>
              <a:t>Money</a:t>
            </a:r>
          </a:p>
        </p:txBody>
      </p:sp>
      <p:pic>
        <p:nvPicPr>
          <p:cNvPr id="1034" name="Picture 10" descr="Cross, Skull, Danger, Crossbones, Bones, Death'S Skull">
            <a:extLst>
              <a:ext uri="{FF2B5EF4-FFF2-40B4-BE49-F238E27FC236}">
                <a16:creationId xmlns:a16="http://schemas.microsoft.com/office/drawing/2014/main" id="{5C385E6F-50DB-4FBB-B243-587989D51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147" y="2779262"/>
            <a:ext cx="1539533" cy="14858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9410ED-FD53-4EB5-ABC5-1C4189A7A493}"/>
              </a:ext>
            </a:extLst>
          </p:cNvPr>
          <p:cNvSpPr txBox="1"/>
          <p:nvPr/>
        </p:nvSpPr>
        <p:spPr>
          <a:xfrm>
            <a:off x="830146" y="4276190"/>
            <a:ext cx="1539533" cy="369332"/>
          </a:xfrm>
          <a:prstGeom prst="rect">
            <a:avLst/>
          </a:prstGeom>
          <a:noFill/>
        </p:spPr>
        <p:txBody>
          <a:bodyPr wrap="square" rtlCol="0">
            <a:spAutoFit/>
          </a:bodyPr>
          <a:lstStyle/>
          <a:p>
            <a:pPr algn="ctr"/>
            <a:r>
              <a:rPr lang="en-GB" dirty="0"/>
              <a:t>Death</a:t>
            </a:r>
          </a:p>
        </p:txBody>
      </p:sp>
      <p:pic>
        <p:nvPicPr>
          <p:cNvPr id="1036" name="Picture 12" descr="Smiley, Anger, Emoji, Emoticon, Criminal, Evil, Face">
            <a:extLst>
              <a:ext uri="{FF2B5EF4-FFF2-40B4-BE49-F238E27FC236}">
                <a16:creationId xmlns:a16="http://schemas.microsoft.com/office/drawing/2014/main" id="{E2D4DBCA-2350-4AE5-9D7E-291BD9E131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363" y="2772122"/>
            <a:ext cx="1539533" cy="1485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D65D0F-3EBD-4348-BC76-489AECDE2840}"/>
              </a:ext>
            </a:extLst>
          </p:cNvPr>
          <p:cNvSpPr txBox="1"/>
          <p:nvPr/>
        </p:nvSpPr>
        <p:spPr>
          <a:xfrm>
            <a:off x="2744363" y="4265138"/>
            <a:ext cx="1539533" cy="369332"/>
          </a:xfrm>
          <a:prstGeom prst="rect">
            <a:avLst/>
          </a:prstGeom>
          <a:noFill/>
        </p:spPr>
        <p:txBody>
          <a:bodyPr wrap="square" rtlCol="0">
            <a:spAutoFit/>
          </a:bodyPr>
          <a:lstStyle/>
          <a:p>
            <a:pPr algn="ctr"/>
            <a:r>
              <a:rPr lang="en-GB" dirty="0"/>
              <a:t>Revenge</a:t>
            </a:r>
          </a:p>
        </p:txBody>
      </p:sp>
      <p:pic>
        <p:nvPicPr>
          <p:cNvPr id="1038" name="Picture 14" descr="Arm, Friend, Friendship, Gesture, Greeting, Hand, Limb">
            <a:extLst>
              <a:ext uri="{FF2B5EF4-FFF2-40B4-BE49-F238E27FC236}">
                <a16:creationId xmlns:a16="http://schemas.microsoft.com/office/drawing/2014/main" id="{E218265E-8C3E-47CB-BD48-843FC6DAC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200" y="3027548"/>
            <a:ext cx="1539533" cy="7697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4DFF51-6F77-40C0-AA0C-13998E71E8C9}"/>
              </a:ext>
            </a:extLst>
          </p:cNvPr>
          <p:cNvSpPr txBox="1"/>
          <p:nvPr/>
        </p:nvSpPr>
        <p:spPr>
          <a:xfrm>
            <a:off x="4675976" y="4269963"/>
            <a:ext cx="1539533" cy="369332"/>
          </a:xfrm>
          <a:prstGeom prst="rect">
            <a:avLst/>
          </a:prstGeom>
          <a:noFill/>
        </p:spPr>
        <p:txBody>
          <a:bodyPr wrap="square" rtlCol="0">
            <a:spAutoFit/>
          </a:bodyPr>
          <a:lstStyle/>
          <a:p>
            <a:pPr algn="ctr"/>
            <a:r>
              <a:rPr lang="en-GB" dirty="0"/>
              <a:t>Friendship</a:t>
            </a:r>
          </a:p>
        </p:txBody>
      </p:sp>
      <p:pic>
        <p:nvPicPr>
          <p:cNvPr id="1040" name="Picture 16" descr="Stars, Shiny, Golden, Christmas, Glossy, X-Mas, Xmas">
            <a:extLst>
              <a:ext uri="{FF2B5EF4-FFF2-40B4-BE49-F238E27FC236}">
                <a16:creationId xmlns:a16="http://schemas.microsoft.com/office/drawing/2014/main" id="{5A6F4FF2-D359-4309-82CD-5CF475501F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8885" y="2486667"/>
            <a:ext cx="1859527" cy="19631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FD74738-7983-4BB1-9DEC-899C5C0F4AE1}"/>
              </a:ext>
            </a:extLst>
          </p:cNvPr>
          <p:cNvSpPr txBox="1"/>
          <p:nvPr/>
        </p:nvSpPr>
        <p:spPr>
          <a:xfrm>
            <a:off x="6777957" y="4257998"/>
            <a:ext cx="1539533" cy="646331"/>
          </a:xfrm>
          <a:prstGeom prst="rect">
            <a:avLst/>
          </a:prstGeom>
          <a:noFill/>
        </p:spPr>
        <p:txBody>
          <a:bodyPr wrap="square" rtlCol="0">
            <a:spAutoFit/>
          </a:bodyPr>
          <a:lstStyle/>
          <a:p>
            <a:pPr algn="ctr"/>
            <a:r>
              <a:rPr lang="en-GB" dirty="0"/>
              <a:t>Fate and Destiny</a:t>
            </a:r>
          </a:p>
        </p:txBody>
      </p:sp>
      <p:sp>
        <p:nvSpPr>
          <p:cNvPr id="15" name="TextBox 14">
            <a:extLst>
              <a:ext uri="{FF2B5EF4-FFF2-40B4-BE49-F238E27FC236}">
                <a16:creationId xmlns:a16="http://schemas.microsoft.com/office/drawing/2014/main" id="{F9309EE4-F1BE-43D9-B03E-BA186E29F957}"/>
              </a:ext>
            </a:extLst>
          </p:cNvPr>
          <p:cNvSpPr txBox="1"/>
          <p:nvPr/>
        </p:nvSpPr>
        <p:spPr>
          <a:xfrm>
            <a:off x="520614" y="5107118"/>
            <a:ext cx="8102772" cy="132343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dirty="0"/>
              <a:t>Here are some common themes that are often found in short stories.</a:t>
            </a:r>
          </a:p>
          <a:p>
            <a:endParaRPr lang="en-GB" sz="2000" dirty="0"/>
          </a:p>
          <a:p>
            <a:r>
              <a:rPr lang="en-GB" sz="2000" dirty="0">
                <a:solidFill>
                  <a:srgbClr val="7030A0"/>
                </a:solidFill>
              </a:rPr>
              <a:t>Discuss: Think of your favourite book, TV show or film. What are its themes? Why?</a:t>
            </a:r>
          </a:p>
        </p:txBody>
      </p:sp>
    </p:spTree>
    <p:extLst>
      <p:ext uri="{BB962C8B-B14F-4D97-AF65-F5344CB8AC3E}">
        <p14:creationId xmlns:p14="http://schemas.microsoft.com/office/powerpoint/2010/main" val="131543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2B60-66F6-4855-915D-3FE9B4C9908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Now, think about your own story and its themes</a:t>
            </a:r>
          </a:p>
        </p:txBody>
      </p:sp>
      <p:sp>
        <p:nvSpPr>
          <p:cNvPr id="3" name="Content Placeholder 2">
            <a:extLst>
              <a:ext uri="{FF2B5EF4-FFF2-40B4-BE49-F238E27FC236}">
                <a16:creationId xmlns:a16="http://schemas.microsoft.com/office/drawing/2014/main" id="{B14FE3C5-8BE0-4020-ACF5-E95B6850AE81}"/>
              </a:ext>
            </a:extLst>
          </p:cNvPr>
          <p:cNvSpPr>
            <a:spLocks noGrp="1"/>
          </p:cNvSpPr>
          <p:nvPr>
            <p:ph idx="1"/>
          </p:nvPr>
        </p:nvSpPr>
        <p:spPr>
          <a:xfrm>
            <a:off x="628650" y="1825625"/>
            <a:ext cx="3943350"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What will your underlying themes be? Will you focus on love or will your story focus on revenge or war? </a:t>
            </a:r>
          </a:p>
          <a:p>
            <a:pPr marL="0" indent="0">
              <a:buNone/>
            </a:pPr>
            <a:endParaRPr lang="en-GB" dirty="0"/>
          </a:p>
          <a:p>
            <a:pPr marL="0" indent="0">
              <a:buNone/>
            </a:pPr>
            <a:r>
              <a:rPr lang="en-GB" b="1" dirty="0">
                <a:solidFill>
                  <a:srgbClr val="7030A0"/>
                </a:solidFill>
              </a:rPr>
              <a:t>On your worksheet, write down between two and four key themes that you will focus on.</a:t>
            </a:r>
          </a:p>
          <a:p>
            <a:pPr marL="0" indent="0">
              <a:buNone/>
            </a:pPr>
            <a:endParaRPr lang="en-GB" b="1" dirty="0">
              <a:solidFill>
                <a:srgbClr val="7030A0"/>
              </a:solidFill>
            </a:endParaRPr>
          </a:p>
          <a:p>
            <a:pPr marL="0" indent="0">
              <a:buNone/>
            </a:pPr>
            <a:r>
              <a:rPr lang="en-GB" b="1" dirty="0">
                <a:solidFill>
                  <a:srgbClr val="7030A0"/>
                </a:solidFill>
              </a:rPr>
              <a:t>Bonus Challenge: Explain how your theme will fit into your story.</a:t>
            </a:r>
          </a:p>
          <a:p>
            <a:pPr marL="0" indent="0">
              <a:buNone/>
            </a:pPr>
            <a:endParaRPr lang="en-GB" dirty="0"/>
          </a:p>
          <a:p>
            <a:pPr marL="0" indent="0">
              <a:buNone/>
            </a:pPr>
            <a:endParaRPr lang="en-GB" dirty="0"/>
          </a:p>
        </p:txBody>
      </p:sp>
      <p:sp>
        <p:nvSpPr>
          <p:cNvPr id="5" name="Star: 5 Points 4">
            <a:extLst>
              <a:ext uri="{FF2B5EF4-FFF2-40B4-BE49-F238E27FC236}">
                <a16:creationId xmlns:a16="http://schemas.microsoft.com/office/drawing/2014/main" id="{2040DFA9-A5DA-4CA0-A217-C50BF93B195D}"/>
              </a:ext>
            </a:extLst>
          </p:cNvPr>
          <p:cNvSpPr/>
          <p:nvPr/>
        </p:nvSpPr>
        <p:spPr>
          <a:xfrm>
            <a:off x="5401994" y="2011681"/>
            <a:ext cx="2489982" cy="2349306"/>
          </a:xfrm>
          <a:prstGeom prst="star5">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8913C8C-B9C1-4511-A0BC-4C5991024C9E}"/>
              </a:ext>
            </a:extLst>
          </p:cNvPr>
          <p:cNvSpPr/>
          <p:nvPr/>
        </p:nvSpPr>
        <p:spPr>
          <a:xfrm>
            <a:off x="5880296" y="2816470"/>
            <a:ext cx="1533378" cy="73972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3C18A9-891A-4B08-B571-0BFB22C7425A}"/>
              </a:ext>
            </a:extLst>
          </p:cNvPr>
          <p:cNvSpPr txBox="1"/>
          <p:nvPr/>
        </p:nvSpPr>
        <p:spPr>
          <a:xfrm>
            <a:off x="6274190" y="3001667"/>
            <a:ext cx="1139484" cy="369332"/>
          </a:xfrm>
          <a:prstGeom prst="rect">
            <a:avLst/>
          </a:prstGeom>
          <a:noFill/>
        </p:spPr>
        <p:txBody>
          <a:bodyPr wrap="square" rtlCol="0">
            <a:spAutoFit/>
          </a:bodyPr>
          <a:lstStyle/>
          <a:p>
            <a:r>
              <a:rPr lang="en-GB" dirty="0"/>
              <a:t>Money</a:t>
            </a:r>
          </a:p>
        </p:txBody>
      </p:sp>
      <p:sp>
        <p:nvSpPr>
          <p:cNvPr id="9" name="TextBox 8">
            <a:extLst>
              <a:ext uri="{FF2B5EF4-FFF2-40B4-BE49-F238E27FC236}">
                <a16:creationId xmlns:a16="http://schemas.microsoft.com/office/drawing/2014/main" id="{205B7129-2ECB-44D2-95BD-E2ACE0ABA856}"/>
              </a:ext>
            </a:extLst>
          </p:cNvPr>
          <p:cNvSpPr txBox="1"/>
          <p:nvPr/>
        </p:nvSpPr>
        <p:spPr>
          <a:xfrm>
            <a:off x="5401994" y="4853354"/>
            <a:ext cx="2883877" cy="1477328"/>
          </a:xfrm>
          <a:prstGeom prst="rect">
            <a:avLst/>
          </a:prstGeom>
          <a:noFill/>
        </p:spPr>
        <p:txBody>
          <a:bodyPr wrap="square" rtlCol="0">
            <a:spAutoFit/>
          </a:bodyPr>
          <a:lstStyle/>
          <a:p>
            <a:r>
              <a:rPr lang="en-GB" i="1" dirty="0"/>
              <a:t>The protagonist is obsessed with money and never shares it with anyone, but a mysterious stranger makes them think again.</a:t>
            </a:r>
          </a:p>
        </p:txBody>
      </p:sp>
    </p:spTree>
    <p:extLst>
      <p:ext uri="{BB962C8B-B14F-4D97-AF65-F5344CB8AC3E}">
        <p14:creationId xmlns:p14="http://schemas.microsoft.com/office/powerpoint/2010/main" val="350804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2E79BEF5-8BE1-4731-908B-E9B2867318A7}"/>
              </a:ext>
            </a:extLst>
          </p:cNvPr>
          <p:cNvSpPr/>
          <p:nvPr/>
        </p:nvSpPr>
        <p:spPr>
          <a:xfrm>
            <a:off x="1631852" y="928468"/>
            <a:ext cx="2489982" cy="2349306"/>
          </a:xfrm>
          <a:prstGeom prst="star5">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30166208-B990-4FF7-8AB1-A92B7F5B1B70}"/>
              </a:ext>
            </a:extLst>
          </p:cNvPr>
          <p:cNvSpPr/>
          <p:nvPr/>
        </p:nvSpPr>
        <p:spPr>
          <a:xfrm>
            <a:off x="4991686" y="928468"/>
            <a:ext cx="2489982" cy="2349306"/>
          </a:xfrm>
          <a:prstGeom prst="star5">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40E1026C-9FC5-4B34-B0F7-B70B572FAFC8}"/>
              </a:ext>
            </a:extLst>
          </p:cNvPr>
          <p:cNvSpPr/>
          <p:nvPr/>
        </p:nvSpPr>
        <p:spPr>
          <a:xfrm>
            <a:off x="1631852" y="3570849"/>
            <a:ext cx="2489982" cy="2349306"/>
          </a:xfrm>
          <a:prstGeom prst="star5">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38F09EB0-AC87-4EB1-8279-572D5ACCD7BC}"/>
              </a:ext>
            </a:extLst>
          </p:cNvPr>
          <p:cNvSpPr/>
          <p:nvPr/>
        </p:nvSpPr>
        <p:spPr>
          <a:xfrm>
            <a:off x="4991686" y="3570849"/>
            <a:ext cx="2489982" cy="2349306"/>
          </a:xfrm>
          <a:prstGeom prst="star5">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B335D6A-BD5B-4567-8C9C-1F87CD384E49}"/>
              </a:ext>
            </a:extLst>
          </p:cNvPr>
          <p:cNvSpPr/>
          <p:nvPr/>
        </p:nvSpPr>
        <p:spPr>
          <a:xfrm>
            <a:off x="2110154" y="1733257"/>
            <a:ext cx="1533378" cy="73972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E8063A9-9D08-452D-A754-45CBDF6EE9E7}"/>
              </a:ext>
            </a:extLst>
          </p:cNvPr>
          <p:cNvSpPr/>
          <p:nvPr/>
        </p:nvSpPr>
        <p:spPr>
          <a:xfrm>
            <a:off x="5469988" y="1733257"/>
            <a:ext cx="1533378" cy="73972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D21C415-9AD5-4674-AD9A-5BC39D3D0417}"/>
              </a:ext>
            </a:extLst>
          </p:cNvPr>
          <p:cNvSpPr/>
          <p:nvPr/>
        </p:nvSpPr>
        <p:spPr>
          <a:xfrm>
            <a:off x="2110154" y="4389706"/>
            <a:ext cx="1533378" cy="73972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643C691-FA4A-4910-B8BD-EA31946BEB90}"/>
              </a:ext>
            </a:extLst>
          </p:cNvPr>
          <p:cNvSpPr/>
          <p:nvPr/>
        </p:nvSpPr>
        <p:spPr>
          <a:xfrm>
            <a:off x="5469988" y="4389706"/>
            <a:ext cx="1533378" cy="73972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25892127-81BE-4C09-9BB3-54F7873CB412}"/>
              </a:ext>
            </a:extLst>
          </p:cNvPr>
          <p:cNvSpPr/>
          <p:nvPr/>
        </p:nvSpPr>
        <p:spPr>
          <a:xfrm>
            <a:off x="98473" y="73270"/>
            <a:ext cx="1772530" cy="1446042"/>
          </a:xfrm>
          <a:prstGeom prst="ellipse">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635F2A7-7E14-4CA0-949D-8A571BB1ADB5}"/>
              </a:ext>
            </a:extLst>
          </p:cNvPr>
          <p:cNvSpPr/>
          <p:nvPr/>
        </p:nvSpPr>
        <p:spPr>
          <a:xfrm>
            <a:off x="7272997" y="40152"/>
            <a:ext cx="1772530" cy="1446042"/>
          </a:xfrm>
          <a:prstGeom prst="ellipse">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6881EE9-9F1F-4A23-91BE-12C11F4723E8}"/>
              </a:ext>
            </a:extLst>
          </p:cNvPr>
          <p:cNvSpPr/>
          <p:nvPr/>
        </p:nvSpPr>
        <p:spPr>
          <a:xfrm>
            <a:off x="98473" y="5356273"/>
            <a:ext cx="1772530" cy="1446042"/>
          </a:xfrm>
          <a:prstGeom prst="ellipse">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3634900-357C-4FF1-AE94-B85606686611}"/>
              </a:ext>
            </a:extLst>
          </p:cNvPr>
          <p:cNvSpPr/>
          <p:nvPr/>
        </p:nvSpPr>
        <p:spPr>
          <a:xfrm>
            <a:off x="7272997" y="5352757"/>
            <a:ext cx="1772530" cy="1446042"/>
          </a:xfrm>
          <a:prstGeom prst="ellipse">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97C5103-09CE-4B7C-B163-0A9C958F65FE}"/>
              </a:ext>
            </a:extLst>
          </p:cNvPr>
          <p:cNvSpPr txBox="1"/>
          <p:nvPr/>
        </p:nvSpPr>
        <p:spPr>
          <a:xfrm>
            <a:off x="478302" y="223870"/>
            <a:ext cx="1252024" cy="276999"/>
          </a:xfrm>
          <a:prstGeom prst="rect">
            <a:avLst/>
          </a:prstGeom>
          <a:noFill/>
        </p:spPr>
        <p:txBody>
          <a:bodyPr wrap="square" rtlCol="0">
            <a:spAutoFit/>
          </a:bodyPr>
          <a:lstStyle/>
          <a:p>
            <a:r>
              <a:rPr lang="en-GB" sz="1200" dirty="0"/>
              <a:t>Key images:</a:t>
            </a:r>
          </a:p>
        </p:txBody>
      </p:sp>
      <p:sp>
        <p:nvSpPr>
          <p:cNvPr id="31" name="TextBox 30">
            <a:extLst>
              <a:ext uri="{FF2B5EF4-FFF2-40B4-BE49-F238E27FC236}">
                <a16:creationId xmlns:a16="http://schemas.microsoft.com/office/drawing/2014/main" id="{BC15B2C0-800A-4F04-9818-8F6E117FD76D}"/>
              </a:ext>
            </a:extLst>
          </p:cNvPr>
          <p:cNvSpPr txBox="1"/>
          <p:nvPr/>
        </p:nvSpPr>
        <p:spPr>
          <a:xfrm>
            <a:off x="7692683" y="223870"/>
            <a:ext cx="1252024" cy="276999"/>
          </a:xfrm>
          <a:prstGeom prst="rect">
            <a:avLst/>
          </a:prstGeom>
          <a:noFill/>
        </p:spPr>
        <p:txBody>
          <a:bodyPr wrap="square" rtlCol="0">
            <a:spAutoFit/>
          </a:bodyPr>
          <a:lstStyle/>
          <a:p>
            <a:r>
              <a:rPr lang="en-GB" sz="1200" dirty="0"/>
              <a:t>Key images:</a:t>
            </a:r>
          </a:p>
        </p:txBody>
      </p:sp>
      <p:sp>
        <p:nvSpPr>
          <p:cNvPr id="33" name="TextBox 32">
            <a:extLst>
              <a:ext uri="{FF2B5EF4-FFF2-40B4-BE49-F238E27FC236}">
                <a16:creationId xmlns:a16="http://schemas.microsoft.com/office/drawing/2014/main" id="{EC1B96CC-FAB6-472C-8C9E-975121A294AE}"/>
              </a:ext>
            </a:extLst>
          </p:cNvPr>
          <p:cNvSpPr txBox="1"/>
          <p:nvPr/>
        </p:nvSpPr>
        <p:spPr>
          <a:xfrm>
            <a:off x="563881" y="5542797"/>
            <a:ext cx="1252024" cy="276999"/>
          </a:xfrm>
          <a:prstGeom prst="rect">
            <a:avLst/>
          </a:prstGeom>
          <a:noFill/>
        </p:spPr>
        <p:txBody>
          <a:bodyPr wrap="square" rtlCol="0">
            <a:spAutoFit/>
          </a:bodyPr>
          <a:lstStyle/>
          <a:p>
            <a:r>
              <a:rPr lang="en-GB" sz="1200" dirty="0"/>
              <a:t>Key images:</a:t>
            </a:r>
          </a:p>
        </p:txBody>
      </p:sp>
      <p:sp>
        <p:nvSpPr>
          <p:cNvPr id="35" name="TextBox 34">
            <a:extLst>
              <a:ext uri="{FF2B5EF4-FFF2-40B4-BE49-F238E27FC236}">
                <a16:creationId xmlns:a16="http://schemas.microsoft.com/office/drawing/2014/main" id="{A83C54E7-FB4C-4E01-A72C-BD398341C550}"/>
              </a:ext>
            </a:extLst>
          </p:cNvPr>
          <p:cNvSpPr txBox="1"/>
          <p:nvPr/>
        </p:nvSpPr>
        <p:spPr>
          <a:xfrm>
            <a:off x="7778262" y="5542797"/>
            <a:ext cx="1252024" cy="276999"/>
          </a:xfrm>
          <a:prstGeom prst="rect">
            <a:avLst/>
          </a:prstGeom>
          <a:noFill/>
        </p:spPr>
        <p:txBody>
          <a:bodyPr wrap="square" rtlCol="0">
            <a:spAutoFit/>
          </a:bodyPr>
          <a:lstStyle/>
          <a:p>
            <a:r>
              <a:rPr lang="en-GB" sz="1200" dirty="0"/>
              <a:t>Key images:</a:t>
            </a:r>
          </a:p>
        </p:txBody>
      </p:sp>
    </p:spTree>
    <p:extLst>
      <p:ext uri="{BB962C8B-B14F-4D97-AF65-F5344CB8AC3E}">
        <p14:creationId xmlns:p14="http://schemas.microsoft.com/office/powerpoint/2010/main" val="168783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2B60-66F6-4855-915D-3FE9B4C9908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All themes are shown through </a:t>
            </a:r>
            <a:r>
              <a:rPr lang="en-GB" sz="3600" b="1" dirty="0"/>
              <a:t>motifs</a:t>
            </a:r>
            <a:r>
              <a:rPr lang="en-GB" sz="3600" dirty="0"/>
              <a:t>, or series of images related to a theme</a:t>
            </a:r>
          </a:p>
        </p:txBody>
      </p:sp>
      <p:sp>
        <p:nvSpPr>
          <p:cNvPr id="3" name="Content Placeholder 2">
            <a:extLst>
              <a:ext uri="{FF2B5EF4-FFF2-40B4-BE49-F238E27FC236}">
                <a16:creationId xmlns:a16="http://schemas.microsoft.com/office/drawing/2014/main" id="{B14FE3C5-8BE0-4020-ACF5-E95B6850AE81}"/>
              </a:ext>
            </a:extLst>
          </p:cNvPr>
          <p:cNvSpPr>
            <a:spLocks noGrp="1"/>
          </p:cNvSpPr>
          <p:nvPr>
            <p:ph idx="1"/>
          </p:nvPr>
        </p:nvSpPr>
        <p:spPr>
          <a:xfrm>
            <a:off x="628650" y="1825625"/>
            <a:ext cx="3943350"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dirty="0"/>
              <a:t>For instance, a story about money might show images of gold, wealth and poverty to highlight the theme. </a:t>
            </a:r>
          </a:p>
          <a:p>
            <a:pPr marL="0" indent="0">
              <a:buNone/>
            </a:pPr>
            <a:endParaRPr lang="en-GB" dirty="0"/>
          </a:p>
          <a:p>
            <a:pPr marL="0" indent="0">
              <a:buNone/>
            </a:pPr>
            <a:r>
              <a:rPr lang="en-GB" b="1" dirty="0">
                <a:solidFill>
                  <a:srgbClr val="7030A0"/>
                </a:solidFill>
              </a:rPr>
              <a:t>On your worksheet, write down the key images you will use to create a motif and show your themes. </a:t>
            </a:r>
            <a:endParaRPr lang="en-GB" dirty="0"/>
          </a:p>
          <a:p>
            <a:pPr marL="0" indent="0">
              <a:buNone/>
            </a:pPr>
            <a:endParaRPr lang="en-GB" dirty="0"/>
          </a:p>
        </p:txBody>
      </p:sp>
      <p:sp>
        <p:nvSpPr>
          <p:cNvPr id="4" name="Oval 3">
            <a:extLst>
              <a:ext uri="{FF2B5EF4-FFF2-40B4-BE49-F238E27FC236}">
                <a16:creationId xmlns:a16="http://schemas.microsoft.com/office/drawing/2014/main" id="{48DD667A-A1E3-4365-8577-CB161EBC2D5C}"/>
              </a:ext>
            </a:extLst>
          </p:cNvPr>
          <p:cNvSpPr/>
          <p:nvPr/>
        </p:nvSpPr>
        <p:spPr>
          <a:xfrm>
            <a:off x="5486398" y="2102093"/>
            <a:ext cx="2433711" cy="1977537"/>
          </a:xfrm>
          <a:prstGeom prst="ellipse">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719DFAB-1138-41EA-A969-42B5DDB68E70}"/>
              </a:ext>
            </a:extLst>
          </p:cNvPr>
          <p:cNvSpPr txBox="1"/>
          <p:nvPr/>
        </p:nvSpPr>
        <p:spPr>
          <a:xfrm>
            <a:off x="6203853" y="2308965"/>
            <a:ext cx="1252024" cy="276999"/>
          </a:xfrm>
          <a:prstGeom prst="rect">
            <a:avLst/>
          </a:prstGeom>
          <a:noFill/>
        </p:spPr>
        <p:txBody>
          <a:bodyPr wrap="square" rtlCol="0">
            <a:spAutoFit/>
          </a:bodyPr>
          <a:lstStyle/>
          <a:p>
            <a:r>
              <a:rPr lang="en-GB" sz="1200" dirty="0"/>
              <a:t>Key images:</a:t>
            </a:r>
          </a:p>
        </p:txBody>
      </p:sp>
      <p:sp>
        <p:nvSpPr>
          <p:cNvPr id="9" name="TextBox 8">
            <a:extLst>
              <a:ext uri="{FF2B5EF4-FFF2-40B4-BE49-F238E27FC236}">
                <a16:creationId xmlns:a16="http://schemas.microsoft.com/office/drawing/2014/main" id="{205B7129-2ECB-44D2-95BD-E2ACE0ABA856}"/>
              </a:ext>
            </a:extLst>
          </p:cNvPr>
          <p:cNvSpPr txBox="1"/>
          <p:nvPr/>
        </p:nvSpPr>
        <p:spPr>
          <a:xfrm>
            <a:off x="5887329" y="2585964"/>
            <a:ext cx="188507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 golden purse, a bank vault filled with money, a huge mansion, and homeless people on the streets.</a:t>
            </a:r>
          </a:p>
        </p:txBody>
      </p:sp>
      <p:pic>
        <p:nvPicPr>
          <p:cNvPr id="3074" name="Picture 2" descr="Coins, Currency, Finance, Financial, Gold, Money, Pot">
            <a:extLst>
              <a:ext uri="{FF2B5EF4-FFF2-40B4-BE49-F238E27FC236}">
                <a16:creationId xmlns:a16="http://schemas.microsoft.com/office/drawing/2014/main" id="{3A38428F-25DB-4F59-B2E4-228CD3151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8" y="4356629"/>
            <a:ext cx="2366714" cy="220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60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1546</Words>
  <Application>Microsoft Office PowerPoint</Application>
  <PresentationFormat>On-screen Show (4:3)</PresentationFormat>
  <Paragraphs>109</Paragraphs>
  <Slides>13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Aptos</vt:lpstr>
      <vt:lpstr>Arial</vt:lpstr>
      <vt:lpstr>Calibri</vt:lpstr>
      <vt:lpstr>Calibri Light</vt:lpstr>
      <vt:lpstr>gg sans</vt:lpstr>
      <vt:lpstr>Times New Roman</vt:lpstr>
      <vt:lpstr>Office Theme</vt:lpstr>
      <vt:lpstr>1_Office Theme</vt:lpstr>
      <vt:lpstr>2_Office Theme</vt:lpstr>
      <vt:lpstr>Narrative Writing - Themes</vt:lpstr>
      <vt:lpstr>Let’s look at how fear runs through the whole text</vt:lpstr>
      <vt:lpstr>Let’s look at how fear runs through the whole text</vt:lpstr>
      <vt:lpstr>Fear in the example story is crucial to affecting the reader</vt:lpstr>
      <vt:lpstr>Learning outcomes</vt:lpstr>
      <vt:lpstr>PowerPoint Presentation</vt:lpstr>
      <vt:lpstr>Now, think about your own story and its themes</vt:lpstr>
      <vt:lpstr>PowerPoint Presentation</vt:lpstr>
      <vt:lpstr>All themes are shown through motifs, or series of images related to a theme</vt:lpstr>
      <vt:lpstr>We can use images to create motifs to show the reader themes without telling them</vt:lpstr>
      <vt:lpstr>What different types of ending can you get?</vt:lpstr>
      <vt:lpstr>We’ve thought about a basic structure for our own story previously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Stories - Themes</dc:title>
  <dc:creator>P Wassell</dc:creator>
  <cp:lastModifiedBy>Chezka Mae Madrona</cp:lastModifiedBy>
  <cp:revision>19</cp:revision>
  <dcterms:created xsi:type="dcterms:W3CDTF">2020-09-24T12:52:28Z</dcterms:created>
  <dcterms:modified xsi:type="dcterms:W3CDTF">2025-08-12T09:45:10Z</dcterms:modified>
</cp:coreProperties>
</file>