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3"/>
  </p:notesMasterIdLst>
  <p:sldIdLst>
    <p:sldId id="256" r:id="rId4"/>
    <p:sldId id="288" r:id="rId5"/>
    <p:sldId id="258" r:id="rId6"/>
    <p:sldId id="262" r:id="rId7"/>
    <p:sldId id="263" r:id="rId8"/>
    <p:sldId id="260" r:id="rId9"/>
    <p:sldId id="302" r:id="rId10"/>
    <p:sldId id="303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DE407-475D-4CDB-998C-546EB50A3682}" v="2" dt="2025-03-21T12:24:2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256" autoAdjust="0"/>
    <p:restoredTop sz="86642" autoAdjust="0"/>
  </p:normalViewPr>
  <p:slideViewPr>
    <p:cSldViewPr snapToGrid="0">
      <p:cViewPr varScale="1">
        <p:scale>
          <a:sx n="92" d="100"/>
          <a:sy n="92" d="100"/>
        </p:scale>
        <p:origin x="4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5D0DE407-475D-4CDB-998C-546EB50A3682}"/>
    <pc:docChg chg="delSld modSld delMainMaster">
      <pc:chgData name="Paul Wassell" userId="609912a88ec840f0" providerId="LiveId" clId="{5D0DE407-475D-4CDB-998C-546EB50A3682}" dt="2025-03-21T12:24:27.431" v="84" actId="1076"/>
      <pc:docMkLst>
        <pc:docMk/>
      </pc:docMkLst>
      <pc:sldChg chg="modSp mod">
        <pc:chgData name="Paul Wassell" userId="609912a88ec840f0" providerId="LiveId" clId="{5D0DE407-475D-4CDB-998C-546EB50A3682}" dt="2025-03-21T12:21:12.606" v="62" actId="20577"/>
        <pc:sldMkLst>
          <pc:docMk/>
          <pc:sldMk cId="2684700263" sldId="256"/>
        </pc:sldMkLst>
        <pc:spChg chg="mod">
          <ac:chgData name="Paul Wassell" userId="609912a88ec840f0" providerId="LiveId" clId="{5D0DE407-475D-4CDB-998C-546EB50A3682}" dt="2025-03-21T12:20:56.089" v="9" actId="20577"/>
          <ac:spMkLst>
            <pc:docMk/>
            <pc:sldMk cId="2684700263" sldId="256"/>
            <ac:spMk id="2" creationId="{E2FB8D06-194C-4AF9-A826-EEA54682106A}"/>
          </ac:spMkLst>
        </pc:spChg>
        <pc:spChg chg="mod">
          <ac:chgData name="Paul Wassell" userId="609912a88ec840f0" providerId="LiveId" clId="{5D0DE407-475D-4CDB-998C-546EB50A3682}" dt="2025-03-21T12:21:12.606" v="62" actId="20577"/>
          <ac:spMkLst>
            <pc:docMk/>
            <pc:sldMk cId="2684700263" sldId="256"/>
            <ac:spMk id="4" creationId="{3654E245-1E98-45EF-BF51-DBBEF5A320FE}"/>
          </ac:spMkLst>
        </pc:spChg>
      </pc:sldChg>
      <pc:sldChg chg="modSp mod">
        <pc:chgData name="Paul Wassell" userId="609912a88ec840f0" providerId="LiveId" clId="{5D0DE407-475D-4CDB-998C-546EB50A3682}" dt="2025-03-21T12:21:41.325" v="68" actId="20577"/>
        <pc:sldMkLst>
          <pc:docMk/>
          <pc:sldMk cId="1022241316" sldId="260"/>
        </pc:sldMkLst>
        <pc:spChg chg="mod">
          <ac:chgData name="Paul Wassell" userId="609912a88ec840f0" providerId="LiveId" clId="{5D0DE407-475D-4CDB-998C-546EB50A3682}" dt="2025-03-21T12:21:41.325" v="68" actId="20577"/>
          <ac:spMkLst>
            <pc:docMk/>
            <pc:sldMk cId="1022241316" sldId="260"/>
            <ac:spMk id="3" creationId="{00000000-0000-0000-0000-000000000000}"/>
          </ac:spMkLst>
        </pc:spChg>
      </pc:sldChg>
      <pc:sldChg chg="addSp modSp mod">
        <pc:chgData name="Paul Wassell" userId="609912a88ec840f0" providerId="LiveId" clId="{5D0DE407-475D-4CDB-998C-546EB50A3682}" dt="2025-03-21T12:24:03.848" v="80" actId="1076"/>
        <pc:sldMkLst>
          <pc:docMk/>
          <pc:sldMk cId="2809904499" sldId="262"/>
        </pc:sldMkLst>
        <pc:spChg chg="mod">
          <ac:chgData name="Paul Wassell" userId="609912a88ec840f0" providerId="LiveId" clId="{5D0DE407-475D-4CDB-998C-546EB50A3682}" dt="2025-03-21T12:24:01.654" v="79" actId="404"/>
          <ac:spMkLst>
            <pc:docMk/>
            <pc:sldMk cId="2809904499" sldId="262"/>
            <ac:spMk id="7" creationId="{B1056DBB-9CD5-4F62-9DB6-E20F40952872}"/>
          </ac:spMkLst>
        </pc:spChg>
        <pc:picChg chg="add mod">
          <ac:chgData name="Paul Wassell" userId="609912a88ec840f0" providerId="LiveId" clId="{5D0DE407-475D-4CDB-998C-546EB50A3682}" dt="2025-03-21T12:24:03.848" v="80" actId="1076"/>
          <ac:picMkLst>
            <pc:docMk/>
            <pc:sldMk cId="2809904499" sldId="262"/>
            <ac:picMk id="3" creationId="{4D076628-5D30-56C8-6437-D7BFA5D2041C}"/>
          </ac:picMkLst>
        </pc:picChg>
      </pc:sldChg>
      <pc:sldChg chg="addSp modSp mod">
        <pc:chgData name="Paul Wassell" userId="609912a88ec840f0" providerId="LiveId" clId="{5D0DE407-475D-4CDB-998C-546EB50A3682}" dt="2025-03-21T12:24:27.431" v="84" actId="1076"/>
        <pc:sldMkLst>
          <pc:docMk/>
          <pc:sldMk cId="2055933094" sldId="263"/>
        </pc:sldMkLst>
        <pc:spChg chg="mod">
          <ac:chgData name="Paul Wassell" userId="609912a88ec840f0" providerId="LiveId" clId="{5D0DE407-475D-4CDB-998C-546EB50A3682}" dt="2025-03-21T12:24:08.687" v="81" actId="1076"/>
          <ac:spMkLst>
            <pc:docMk/>
            <pc:sldMk cId="2055933094" sldId="263"/>
            <ac:spMk id="13" creationId="{4E932F98-A856-4ECF-82B1-5BC30599FE16}"/>
          </ac:spMkLst>
        </pc:spChg>
        <pc:picChg chg="add mod">
          <ac:chgData name="Paul Wassell" userId="609912a88ec840f0" providerId="LiveId" clId="{5D0DE407-475D-4CDB-998C-546EB50A3682}" dt="2025-03-21T12:24:27.431" v="84" actId="1076"/>
          <ac:picMkLst>
            <pc:docMk/>
            <pc:sldMk cId="2055933094" sldId="263"/>
            <ac:picMk id="2" creationId="{0B0CDB74-38B4-FF9F-0EAD-3C39DB90B268}"/>
          </ac:picMkLst>
        </pc:picChg>
      </pc:sldChg>
      <pc:sldChg chg="del">
        <pc:chgData name="Paul Wassell" userId="609912a88ec840f0" providerId="LiveId" clId="{5D0DE407-475D-4CDB-998C-546EB50A3682}" dt="2025-03-21T12:22:14.672" v="74" actId="47"/>
        <pc:sldMkLst>
          <pc:docMk/>
          <pc:sldMk cId="0" sldId="299"/>
        </pc:sldMkLst>
      </pc:sldChg>
      <pc:sldChg chg="modSp mod">
        <pc:chgData name="Paul Wassell" userId="609912a88ec840f0" providerId="LiveId" clId="{5D0DE407-475D-4CDB-998C-546EB50A3682}" dt="2025-03-21T12:21:57.498" v="73" actId="20577"/>
        <pc:sldMkLst>
          <pc:docMk/>
          <pc:sldMk cId="3352595216" sldId="302"/>
        </pc:sldMkLst>
        <pc:graphicFrameChg chg="modGraphic">
          <ac:chgData name="Paul Wassell" userId="609912a88ec840f0" providerId="LiveId" clId="{5D0DE407-475D-4CDB-998C-546EB50A3682}" dt="2025-03-21T12:21:57.498" v="73" actId="20577"/>
          <ac:graphicFrameMkLst>
            <pc:docMk/>
            <pc:sldMk cId="3352595216" sldId="302"/>
            <ac:graphicFrameMk id="5" creationId="{0621A518-59D1-49A9-9F71-BC3D38C39AF9}"/>
          </ac:graphicFrameMkLst>
        </pc:graphicFrameChg>
      </pc:sldChg>
      <pc:sldMasterChg chg="del delSldLayout">
        <pc:chgData name="Paul Wassell" userId="609912a88ec840f0" providerId="LiveId" clId="{5D0DE407-475D-4CDB-998C-546EB50A3682}" dt="2025-03-21T12:22:14.672" v="74" actId="47"/>
        <pc:sldMasterMkLst>
          <pc:docMk/>
          <pc:sldMasterMk cId="2218252613" sldId="2147483732"/>
        </pc:sldMasterMkLst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455678459" sldId="2147483733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1063066656" sldId="2147483734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2577726992" sldId="2147483735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3992418431" sldId="2147483736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2319715531" sldId="2147483737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400837225" sldId="2147483738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509042032" sldId="2147483739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2864099198" sldId="2147483740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1366979816" sldId="2147483741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2268666028" sldId="2147483742"/>
          </pc:sldLayoutMkLst>
        </pc:sldLayoutChg>
        <pc:sldLayoutChg chg="del">
          <pc:chgData name="Paul Wassell" userId="609912a88ec840f0" providerId="LiveId" clId="{5D0DE407-475D-4CDB-998C-546EB50A3682}" dt="2025-03-21T12:22:14.672" v="74" actId="47"/>
          <pc:sldLayoutMkLst>
            <pc:docMk/>
            <pc:sldMasterMk cId="2218252613" sldId="2147483732"/>
            <pc:sldLayoutMk cId="2723448007" sldId="21474837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6557F-9E8C-41FF-9708-93E66C9C8AA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2F55-1766-4FEA-AB5D-021D17E43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0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97793-A5CD-47F5-B55C-D43856BCE0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0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can edit this to reflect their findings from their own class marking.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97793-A5CD-47F5-B55C-D43856BCE0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9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print out for students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194B9-1926-4292-9C94-B4B2DF23D9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53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print out for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194B9-1926-4292-9C94-B4B2DF23D9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3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1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9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9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3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6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9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67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6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1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26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6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77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58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70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5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09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17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98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97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1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7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95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2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1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4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9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1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DBBC3-5444-4F84-A768-229A6BFB326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100B-D0D8-410B-8002-9A2775208D9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59189DB-818B-6ED5-FE4C-115B0C94CB03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2368D-59C4-7EE5-821A-3A02AF650C2B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EFD7E9-332A-DEC5-742C-0DC5BE357A8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9820A-1F32-AAC3-DC3C-EA99EE7796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BE8F-5DB2-4097-858F-144D5F448749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F0F3-E20B-4571-AC9B-1B6AFBEC2CF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ED452DA-4BA0-B8EB-5B87-EC15DCAEFFFA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40DF3-F939-D2F1-97F2-93473C08865B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1E745-C37E-5568-31ED-D9ADFE680E3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2A9C98-9F86-00A9-926B-9E2B4C7DA41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15E1-F514-4C48-9BB7-BA2BE3AA17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CBD3-1B89-4FA0-BB56-DCDAD7EA43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13D1E95-55A9-0E87-F9E3-11938EBEF9A7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6E713-EA09-3058-CBAB-54AEFE682766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E784F-7F23-1C68-8B1D-9C2608B1F2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0670C-BE67-172C-06C4-6C610257E1C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3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8D06-194C-4AF9-A826-EEA546821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512764"/>
            <a:ext cx="8076855" cy="78664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GB" sz="3600" b="1" u="sng" dirty="0"/>
              <a:t>Narrative Writing Assessment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4E245-1E98-45EF-BF51-DBBEF5A320FE}"/>
              </a:ext>
            </a:extLst>
          </p:cNvPr>
          <p:cNvSpPr txBox="1"/>
          <p:nvPr/>
        </p:nvSpPr>
        <p:spPr>
          <a:xfrm>
            <a:off x="685799" y="1475874"/>
            <a:ext cx="807685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Re-read your assessment piece on a human meeting an animal.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1026" name="Picture 2" descr="Colorful, Prismatic, Chromatic, Rainbow, Gem, Ruby">
            <a:extLst>
              <a:ext uri="{FF2B5EF4-FFF2-40B4-BE49-F238E27FC236}">
                <a16:creationId xmlns:a16="http://schemas.microsoft.com/office/drawing/2014/main" id="{F3A8098B-E5CE-4563-A8E4-A1D6384D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60222"/>
            <a:ext cx="2036308" cy="19732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EB890-1E5E-466E-ADE5-ACBF1A66B48B}"/>
              </a:ext>
            </a:extLst>
          </p:cNvPr>
          <p:cNvSpPr txBox="1"/>
          <p:nvPr/>
        </p:nvSpPr>
        <p:spPr>
          <a:xfrm>
            <a:off x="685799" y="4509957"/>
            <a:ext cx="2036308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7030A0"/>
                </a:solidFill>
                <a:latin typeface="Calibri" panose="020F0502020204030204"/>
              </a:rPr>
              <a:t>Write down one element you are really proud of about your narrative.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A5FAD-82F2-4DCF-8D98-BA66BD3E0818}"/>
              </a:ext>
            </a:extLst>
          </p:cNvPr>
          <p:cNvSpPr txBox="1"/>
          <p:nvPr/>
        </p:nvSpPr>
        <p:spPr>
          <a:xfrm>
            <a:off x="2866682" y="4509957"/>
            <a:ext cx="2036308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7030A0"/>
                </a:solidFill>
                <a:latin typeface="Calibri" panose="020F0502020204030204"/>
              </a:rPr>
              <a:t>Write down one element you think will engage your reader.</a:t>
            </a:r>
          </a:p>
        </p:txBody>
      </p:sp>
      <p:pic>
        <p:nvPicPr>
          <p:cNvPr id="1028" name="Picture 4" descr="Comic, Blast, Blast Effect, Explosion Effect">
            <a:extLst>
              <a:ext uri="{FF2B5EF4-FFF2-40B4-BE49-F238E27FC236}">
                <a16:creationId xmlns:a16="http://schemas.microsoft.com/office/drawing/2014/main" id="{C13E0841-BA76-4D60-9188-09AE7AC4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2" y="2709522"/>
            <a:ext cx="2302329" cy="14389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oji, Emoticon, Face, Emotion, Cartoon, Clipart">
            <a:extLst>
              <a:ext uri="{FF2B5EF4-FFF2-40B4-BE49-F238E27FC236}">
                <a16:creationId xmlns:a16="http://schemas.microsoft.com/office/drawing/2014/main" id="{CFCD7E94-E622-4C90-8A92-EFE47ADA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66" y="2441954"/>
            <a:ext cx="1785256" cy="1785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C8B202-0BD7-4454-8DF5-15E6723A4C1B}"/>
              </a:ext>
            </a:extLst>
          </p:cNvPr>
          <p:cNvSpPr txBox="1"/>
          <p:nvPr/>
        </p:nvSpPr>
        <p:spPr>
          <a:xfrm>
            <a:off x="5047566" y="4509957"/>
            <a:ext cx="1785256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7030A0"/>
                </a:solidFill>
                <a:latin typeface="Calibri" panose="020F0502020204030204"/>
              </a:rPr>
              <a:t>Write down one element you think will make your reader engage with the characters.</a:t>
            </a:r>
          </a:p>
        </p:txBody>
      </p:sp>
      <p:pic>
        <p:nvPicPr>
          <p:cNvPr id="1032" name="Picture 8" descr="Tool, Pliers, Screwdriver, Construction, Equipment">
            <a:extLst>
              <a:ext uri="{FF2B5EF4-FFF2-40B4-BE49-F238E27FC236}">
                <a16:creationId xmlns:a16="http://schemas.microsoft.com/office/drawing/2014/main" id="{4DA8C103-CAF1-4906-94AD-771E4CED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2" y="2521267"/>
            <a:ext cx="1831519" cy="170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12A721-FD30-4ED3-A32E-338CB475810F}"/>
              </a:ext>
            </a:extLst>
          </p:cNvPr>
          <p:cNvSpPr txBox="1"/>
          <p:nvPr/>
        </p:nvSpPr>
        <p:spPr>
          <a:xfrm>
            <a:off x="6977398" y="4509957"/>
            <a:ext cx="178525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7030A0"/>
                </a:solidFill>
                <a:latin typeface="Calibri" panose="020F0502020204030204"/>
              </a:rPr>
              <a:t>Write down one element you think you can improve about your narrative. </a:t>
            </a:r>
          </a:p>
        </p:txBody>
      </p:sp>
    </p:spTree>
    <p:extLst>
      <p:ext uri="{BB962C8B-B14F-4D97-AF65-F5344CB8AC3E}">
        <p14:creationId xmlns:p14="http://schemas.microsoft.com/office/powerpoint/2010/main" val="268470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7EC3-97F1-4CD1-AB82-05950B0A11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28DDD-C5B7-4362-91C6-73C65555B7A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To describe our strengths and our areas to improve in our narratives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To explain to our peers how they can improve their answers</a:t>
            </a:r>
          </a:p>
          <a:p>
            <a:r>
              <a:rPr lang="en-GB" sz="3600" dirty="0">
                <a:solidFill>
                  <a:srgbClr val="00B050"/>
                </a:solidFill>
              </a:rPr>
              <a:t>To evaluate the effectiveness of our own answers and use success criteria to make improvements</a:t>
            </a:r>
          </a:p>
        </p:txBody>
      </p:sp>
      <p:pic>
        <p:nvPicPr>
          <p:cNvPr id="9218" name="Picture 2" descr="Thinking Outside The Box, Think Outside The Box, Idea">
            <a:extLst>
              <a:ext uri="{FF2B5EF4-FFF2-40B4-BE49-F238E27FC236}">
                <a16:creationId xmlns:a16="http://schemas.microsoft.com/office/drawing/2014/main" id="{16F8D826-67D8-4BE5-A795-A3DC7CB5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58" y="67468"/>
            <a:ext cx="1176438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4C5D-31DA-45E9-91AD-BE43C8D1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 class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2589-1AC2-46CD-A58B-21DACCF7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63451" cy="435133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WWW:</a:t>
            </a:r>
          </a:p>
          <a:p>
            <a:pPr marL="514350" indent="-514350">
              <a:buAutoNum type="arabicParenR"/>
            </a:pPr>
            <a:r>
              <a:rPr lang="en-GB" dirty="0"/>
              <a:t>We used different sentence openers well</a:t>
            </a:r>
          </a:p>
          <a:p>
            <a:pPr marL="514350" indent="-514350">
              <a:buAutoNum type="arabicParenR"/>
            </a:pPr>
            <a:r>
              <a:rPr lang="en-GB" dirty="0"/>
              <a:t>We used basic punctuation like full stops and commas very well.</a:t>
            </a:r>
          </a:p>
          <a:p>
            <a:pPr marL="514350" indent="-514350">
              <a:buAutoNum type="arabicParenR"/>
            </a:pPr>
            <a:r>
              <a:rPr lang="en-GB" dirty="0"/>
              <a:t>We are improving our vocabulary in our writing.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33E1D7-A348-4552-B275-D1FD135ABF77}"/>
              </a:ext>
            </a:extLst>
          </p:cNvPr>
          <p:cNvSpPr txBox="1">
            <a:spLocks/>
          </p:cNvSpPr>
          <p:nvPr/>
        </p:nvSpPr>
        <p:spPr>
          <a:xfrm>
            <a:off x="4651901" y="1825625"/>
            <a:ext cx="4254068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EBI: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plan out the order of our paragraphs more and link them together.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change our sentence types to create effects on the reader.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We need to use a higher levels of punctuation like semicolons and dashes.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BFCA4CF-093D-434A-9588-782A8421C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3113" y="5397905"/>
            <a:ext cx="725877" cy="701055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00993B88-7D85-4BE4-BCA3-E5513E366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47" y="5669280"/>
            <a:ext cx="761822" cy="507683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C5C08B92-AE49-4C4D-A3D4-07E936C80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43" y="417218"/>
            <a:ext cx="2442754" cy="12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29077B-7CAC-4710-8052-D13E453ECBCE}"/>
              </a:ext>
            </a:extLst>
          </p:cNvPr>
          <p:cNvSpPr/>
          <p:nvPr/>
        </p:nvSpPr>
        <p:spPr>
          <a:xfrm>
            <a:off x="119269" y="2202025"/>
            <a:ext cx="4452730" cy="1663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Paragraphs are linked together and in an order that engages the reader and makes their argument easy to follow.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Paragraphs allow the structure of the piece to come through to the reader easily.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A65570-46AE-4C03-8CA6-3C5208958215}"/>
              </a:ext>
            </a:extLst>
          </p:cNvPr>
          <p:cNvSpPr/>
          <p:nvPr/>
        </p:nvSpPr>
        <p:spPr>
          <a:xfrm>
            <a:off x="4653997" y="178904"/>
            <a:ext cx="4452730" cy="1663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Complex, detailed ideas with specific examples used to develop them and make them relevant for the reader.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Wide-ranging ideas that cover multiple areas and avoid repetition.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490159-9110-4382-976E-E42BFC15F833}"/>
              </a:ext>
            </a:extLst>
          </p:cNvPr>
          <p:cNvSpPr/>
          <p:nvPr/>
        </p:nvSpPr>
        <p:spPr>
          <a:xfrm>
            <a:off x="119270" y="178905"/>
            <a:ext cx="4452730" cy="1663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Flows from one idea to the next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Engaging opening to the writing.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Powerful finish to the writing.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carefully chosen and crafted order of ideas including within paragraphs and sentences.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of discourse markers/connectives to link complex ideas.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4A77C-3DE2-437F-A118-E1326EEF809E}"/>
              </a:ext>
            </a:extLst>
          </p:cNvPr>
          <p:cNvSpPr txBox="1"/>
          <p:nvPr/>
        </p:nvSpPr>
        <p:spPr>
          <a:xfrm>
            <a:off x="1293329" y="24521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4C2E-D490-4E55-97DC-C7418F174599}"/>
              </a:ext>
            </a:extLst>
          </p:cNvPr>
          <p:cNvSpPr txBox="1"/>
          <p:nvPr/>
        </p:nvSpPr>
        <p:spPr>
          <a:xfrm>
            <a:off x="5864086" y="42290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FE1AE-AF7C-43E3-AEE8-0E7A15181E11}"/>
              </a:ext>
            </a:extLst>
          </p:cNvPr>
          <p:cNvSpPr txBox="1"/>
          <p:nvPr/>
        </p:nvSpPr>
        <p:spPr>
          <a:xfrm>
            <a:off x="1293329" y="1977362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C4F571-7124-4C78-84C4-74532BC67DF8}"/>
              </a:ext>
            </a:extLst>
          </p:cNvPr>
          <p:cNvSpPr/>
          <p:nvPr/>
        </p:nvSpPr>
        <p:spPr>
          <a:xfrm>
            <a:off x="4653997" y="2202025"/>
            <a:ext cx="4452730" cy="1663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tone (sound of writing) is confident and changes dependent on the point being made.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writing is appropriately formal or informal (register).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pace (speed) of the writing changes depending on the point being made.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F72012-43E9-42EB-89B4-E3DEE6147768}"/>
              </a:ext>
            </a:extLst>
          </p:cNvPr>
          <p:cNvSpPr/>
          <p:nvPr/>
        </p:nvSpPr>
        <p:spPr>
          <a:xfrm>
            <a:off x="79513" y="4090652"/>
            <a:ext cx="4492486" cy="1663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argument is clear and makes sense to the reader.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sound confident in the way you write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writing is engaging and genuinely interesting for the reader.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writing has a distinctive voice that flows and feels natural not robotic.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AB987-CBC9-4FBA-B162-80AD9171CE5E}"/>
              </a:ext>
            </a:extLst>
          </p:cNvPr>
          <p:cNvSpPr txBox="1"/>
          <p:nvPr/>
        </p:nvSpPr>
        <p:spPr>
          <a:xfrm>
            <a:off x="1293328" y="4040479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A34EC-7860-4EA3-A950-6828AB3CA49D}"/>
              </a:ext>
            </a:extLst>
          </p:cNvPr>
          <p:cNvSpPr txBox="1"/>
          <p:nvPr/>
        </p:nvSpPr>
        <p:spPr>
          <a:xfrm>
            <a:off x="5864085" y="1977362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Tone, style, register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61C7EE-0904-4EBD-8B0F-8A4D90F072CC}"/>
              </a:ext>
            </a:extLst>
          </p:cNvPr>
          <p:cNvSpPr/>
          <p:nvPr/>
        </p:nvSpPr>
        <p:spPr>
          <a:xfrm>
            <a:off x="4653997" y="4090652"/>
            <a:ext cx="4452730" cy="1663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 impressive vocabulary choices chosen for effect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choice of vocabulary makes the writing interesting and engaging for the reader.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E4CE7-B9D8-42C8-80E9-F6FA28C99E04}"/>
              </a:ext>
            </a:extLst>
          </p:cNvPr>
          <p:cNvSpPr txBox="1"/>
          <p:nvPr/>
        </p:nvSpPr>
        <p:spPr>
          <a:xfrm>
            <a:off x="5864085" y="4040479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0AEE3-3798-403C-8AA2-939801FE732C}"/>
              </a:ext>
            </a:extLst>
          </p:cNvPr>
          <p:cNvSpPr txBox="1"/>
          <p:nvPr/>
        </p:nvSpPr>
        <p:spPr>
          <a:xfrm>
            <a:off x="6865034" y="5971210"/>
            <a:ext cx="2241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/>
              <a:t>AO5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56DBB-9CD5-4F62-9DB6-E20F40952872}"/>
              </a:ext>
            </a:extLst>
          </p:cNvPr>
          <p:cNvSpPr txBox="1"/>
          <p:nvPr/>
        </p:nvSpPr>
        <p:spPr>
          <a:xfrm>
            <a:off x="119269" y="6125098"/>
            <a:ext cx="532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Student mark scheme – what you should see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76628-5D30-56C8-6437-D7BFA5D2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797" y="6105387"/>
            <a:ext cx="3229337" cy="4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0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29077B-7CAC-4710-8052-D13E453ECBCE}"/>
              </a:ext>
            </a:extLst>
          </p:cNvPr>
          <p:cNvSpPr/>
          <p:nvPr/>
        </p:nvSpPr>
        <p:spPr>
          <a:xfrm>
            <a:off x="119270" y="3713871"/>
            <a:ext cx="4452730" cy="30944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 are grammatically accurate.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Spelling is consistently accurate, including more complex words.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is appropriately formal and written in what is called ‘Standard English’ rather than in a regional/informal dialect.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A65570-46AE-4C03-8CA6-3C5208958215}"/>
              </a:ext>
            </a:extLst>
          </p:cNvPr>
          <p:cNvSpPr/>
          <p:nvPr/>
        </p:nvSpPr>
        <p:spPr>
          <a:xfrm>
            <a:off x="4653997" y="178904"/>
            <a:ext cx="4452730" cy="3250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wide range of punctuation is used accurately.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Punctuation is chosen for deliberate effects and helps support the writer’s argument(s).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490159-9110-4382-976E-E42BFC15F833}"/>
              </a:ext>
            </a:extLst>
          </p:cNvPr>
          <p:cNvSpPr/>
          <p:nvPr/>
        </p:nvSpPr>
        <p:spPr>
          <a:xfrm>
            <a:off x="119270" y="178904"/>
            <a:ext cx="4452730" cy="3250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 are grammatically correct and read well.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types of sentences are used for deliberate effects.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sentences, longer sentences, simple, complex and compound sentences are used for a variety of reasons, but deliberately 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chosen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4A77C-3DE2-437F-A118-E1326EEF809E}"/>
              </a:ext>
            </a:extLst>
          </p:cNvPr>
          <p:cNvSpPr txBox="1"/>
          <p:nvPr/>
        </p:nvSpPr>
        <p:spPr>
          <a:xfrm>
            <a:off x="1275315" y="49695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4C2E-D490-4E55-97DC-C7418F174599}"/>
              </a:ext>
            </a:extLst>
          </p:cNvPr>
          <p:cNvSpPr txBox="1"/>
          <p:nvPr/>
        </p:nvSpPr>
        <p:spPr>
          <a:xfrm>
            <a:off x="5846072" y="49695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Punctuation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FE1AE-AF7C-43E3-AEE8-0E7A15181E11}"/>
              </a:ext>
            </a:extLst>
          </p:cNvPr>
          <p:cNvSpPr txBox="1"/>
          <p:nvPr/>
        </p:nvSpPr>
        <p:spPr>
          <a:xfrm>
            <a:off x="1293328" y="3529205"/>
            <a:ext cx="21046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Grammar/Spelling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1040E1-BB14-4FED-90E1-80E696445034}"/>
              </a:ext>
            </a:extLst>
          </p:cNvPr>
          <p:cNvSpPr txBox="1"/>
          <p:nvPr/>
        </p:nvSpPr>
        <p:spPr>
          <a:xfrm>
            <a:off x="6865034" y="5971210"/>
            <a:ext cx="2241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/>
              <a:t>AO6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32F98-A856-4ECF-82B1-5BC30599FE16}"/>
              </a:ext>
            </a:extLst>
          </p:cNvPr>
          <p:cNvSpPr txBox="1"/>
          <p:nvPr/>
        </p:nvSpPr>
        <p:spPr>
          <a:xfrm>
            <a:off x="4979351" y="3864058"/>
            <a:ext cx="416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Student mark scheme – what you should see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CDB74-38B4-FF9F-0EAD-3C39DB90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335" y="5007002"/>
            <a:ext cx="354208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3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34820"/>
            <a:ext cx="8229600" cy="114300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GB" sz="3600" dirty="0"/>
              <a:t>Using the following scales, peer assess your partner’s writing piece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84784"/>
            <a:ext cx="2818657" cy="5298774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/>
              <a:t>AO5</a:t>
            </a:r>
          </a:p>
          <a:p>
            <a:pPr marL="0" indent="0">
              <a:buNone/>
            </a:pPr>
            <a:endParaRPr lang="en-GB" sz="1400" dirty="0"/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Give the student a mark out of 4 for </a:t>
            </a:r>
            <a:r>
              <a:rPr lang="en-GB" sz="1400" b="1" dirty="0"/>
              <a:t>writing an authentic story.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Give the student a mark out of 4 for </a:t>
            </a:r>
            <a:r>
              <a:rPr lang="en-GB" sz="1400" b="1" dirty="0"/>
              <a:t>engaging the reader.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Give the student a mark out of 4 for </a:t>
            </a:r>
            <a:r>
              <a:rPr lang="en-GB" sz="1400" b="1" dirty="0"/>
              <a:t>paragraphing.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Give them a mark out of 4 for </a:t>
            </a:r>
            <a:r>
              <a:rPr lang="en-GB" sz="1400" b="1" dirty="0"/>
              <a:t>using connectives/discourse markers.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Give them a mark out of 4 for </a:t>
            </a:r>
            <a:r>
              <a:rPr lang="en-GB" sz="1400" b="1" dirty="0"/>
              <a:t>vocabulary.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400" dirty="0"/>
              <a:t>Give them a mark out of 4 for </a:t>
            </a:r>
            <a:r>
              <a:rPr lang="en-GB" sz="1400" b="1" dirty="0"/>
              <a:t>ideas.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Total = /24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347864" y="1484784"/>
            <a:ext cx="1917036" cy="53285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them a mark out of 4 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punctuation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them a mark out of 4 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them a mark out of 4 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sentences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them a mark out of 4 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= /16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5415609" y="1470788"/>
            <a:ext cx="327119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= Occasional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= Some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= Mostly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= Effective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415609" y="2764085"/>
            <a:ext cx="3271191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you’ve given them marks, provide them with PIN feedback: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Praise (What is good about the work)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Improvement (What could get better)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Now (What they should do now to show improvement)</a:t>
            </a: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534E4EDC-78EB-4FBB-A061-8E8A4BDF9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83" y="2241383"/>
            <a:ext cx="755576" cy="4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21A518-59D1-49A9-9F71-BC3D38C39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38833"/>
              </p:ext>
            </p:extLst>
          </p:nvPr>
        </p:nvGraphicFramePr>
        <p:xfrm>
          <a:off x="251520" y="654217"/>
          <a:ext cx="6096000" cy="3114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81481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6702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AO5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0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Writing an authentic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8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Engaging the reader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3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Paragraphing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5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Using connectives/discourse markers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8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Matching vocabulary to purpose and audience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6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Strength of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4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Total: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__/24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1903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A657B2-680D-4533-AFAB-C6E97CE706F4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3894577"/>
          <a:ext cx="6096000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81481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6702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AO6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0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Use of punctuation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8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Using vocabulary accurately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3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Using sentences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5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Accurate spelling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8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Total: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__/16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19035"/>
                  </a:ext>
                </a:extLst>
              </a:tr>
            </a:tbl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id="{A7EF1FD9-B296-4D88-99E8-B34CE8CC5A9B}"/>
              </a:ext>
            </a:extLst>
          </p:cNvPr>
          <p:cNvSpPr txBox="1"/>
          <p:nvPr/>
        </p:nvSpPr>
        <p:spPr>
          <a:xfrm>
            <a:off x="6516216" y="654217"/>
            <a:ext cx="237626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= Occasional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= Some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= Mostly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= Effective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09EC130-B7A1-4765-8016-9B9E00D2579F}"/>
              </a:ext>
            </a:extLst>
          </p:cNvPr>
          <p:cNvSpPr txBox="1"/>
          <p:nvPr/>
        </p:nvSpPr>
        <p:spPr>
          <a:xfrm>
            <a:off x="6516216" y="1628800"/>
            <a:ext cx="2376264" cy="489364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you’ve given them marks, provide them with PIN feedback: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Praise (What is good about the work)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Improvement (What could get better)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Now (What they should do now to show improvement)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________________________________________________________________________________________________________________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B07D0-4157-4F15-BE0A-E93AA5391625}"/>
              </a:ext>
            </a:extLst>
          </p:cNvPr>
          <p:cNvSpPr txBox="1"/>
          <p:nvPr/>
        </p:nvSpPr>
        <p:spPr>
          <a:xfrm>
            <a:off x="251520" y="116632"/>
            <a:ext cx="446449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by marked: _____________________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D7E53-63A6-4A67-B950-380CC1F227A3}"/>
              </a:ext>
            </a:extLst>
          </p:cNvPr>
          <p:cNvSpPr txBox="1"/>
          <p:nvPr/>
        </p:nvSpPr>
        <p:spPr>
          <a:xfrm>
            <a:off x="4836594" y="116632"/>
            <a:ext cx="4055886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examiner:_______________________</a:t>
            </a: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id="{C1DAC802-2DA9-46B3-980E-F54A41EA3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916273"/>
            <a:ext cx="755576" cy="4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9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road&#10;&#10;Description automatically generated">
            <a:extLst>
              <a:ext uri="{FF2B5EF4-FFF2-40B4-BE49-F238E27FC236}">
                <a16:creationId xmlns:a16="http://schemas.microsoft.com/office/drawing/2014/main" id="{3A315797-CAF7-40FF-91B6-073AF87E8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772943" cy="4838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8638" cy="114300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Plenary: Roadmap to Success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805264"/>
            <a:ext cx="8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1763" y="2372400"/>
            <a:ext cx="87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462" y="1556792"/>
            <a:ext cx="3384376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your roadmap, write down all the steps you will need to take in order to be successful from the start to the end of the assessment.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E8BB77-77DE-419E-AA78-743A524E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62" y="2913197"/>
            <a:ext cx="3384376" cy="274805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To describe our strengths and our areas to improve in our narratives</a:t>
            </a:r>
          </a:p>
          <a:p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To explain to our peers how they can improve their answers</a:t>
            </a:r>
          </a:p>
          <a:p>
            <a:r>
              <a:rPr lang="en-GB" sz="1800" dirty="0">
                <a:solidFill>
                  <a:srgbClr val="00B050"/>
                </a:solidFill>
              </a:rPr>
              <a:t>To evaluate the effectiveness of our own answers and use success criteria to make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74030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road&#10;&#10;Description automatically generated">
            <a:extLst>
              <a:ext uri="{FF2B5EF4-FFF2-40B4-BE49-F238E27FC236}">
                <a16:creationId xmlns:a16="http://schemas.microsoft.com/office/drawing/2014/main" id="{1AD08311-A7FE-4ECB-921A-BBBAA801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43408"/>
            <a:ext cx="4772943" cy="3724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29F3BA-1088-4F2F-B579-653B38E14A77}"/>
              </a:ext>
            </a:extLst>
          </p:cNvPr>
          <p:cNvSpPr txBox="1"/>
          <p:nvPr/>
        </p:nvSpPr>
        <p:spPr>
          <a:xfrm>
            <a:off x="1475656" y="2708920"/>
            <a:ext cx="8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E34F8-C161-487E-A3A5-14A63A4B6CEE}"/>
              </a:ext>
            </a:extLst>
          </p:cNvPr>
          <p:cNvSpPr txBox="1"/>
          <p:nvPr/>
        </p:nvSpPr>
        <p:spPr>
          <a:xfrm>
            <a:off x="2475739" y="284168"/>
            <a:ext cx="87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</a:t>
            </a:r>
          </a:p>
        </p:txBody>
      </p:sp>
      <p:pic>
        <p:nvPicPr>
          <p:cNvPr id="7" name="Picture 6" descr="A close up of a road&#10;&#10;Description automatically generated">
            <a:extLst>
              <a:ext uri="{FF2B5EF4-FFF2-40B4-BE49-F238E27FC236}">
                <a16:creationId xmlns:a16="http://schemas.microsoft.com/office/drawing/2014/main" id="{E12F2DE6-CF7E-4511-BCDC-71F918B3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57" y="-295027"/>
            <a:ext cx="4772943" cy="3724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F2CB0-A527-4505-8D37-3E33CFA60E88}"/>
              </a:ext>
            </a:extLst>
          </p:cNvPr>
          <p:cNvSpPr txBox="1"/>
          <p:nvPr/>
        </p:nvSpPr>
        <p:spPr>
          <a:xfrm>
            <a:off x="5770460" y="2636912"/>
            <a:ext cx="8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BBAF9-2F77-4703-9CB4-44D82476AEC1}"/>
              </a:ext>
            </a:extLst>
          </p:cNvPr>
          <p:cNvSpPr txBox="1"/>
          <p:nvPr/>
        </p:nvSpPr>
        <p:spPr>
          <a:xfrm>
            <a:off x="6739292" y="232549"/>
            <a:ext cx="87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</a:t>
            </a:r>
          </a:p>
        </p:txBody>
      </p:sp>
      <p:pic>
        <p:nvPicPr>
          <p:cNvPr id="10" name="Picture 9" descr="A close up of a road&#10;&#10;Description automatically generated">
            <a:extLst>
              <a:ext uri="{FF2B5EF4-FFF2-40B4-BE49-F238E27FC236}">
                <a16:creationId xmlns:a16="http://schemas.microsoft.com/office/drawing/2014/main" id="{3EF0E8B1-2F74-4292-890F-18DA28C35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" y="2849805"/>
            <a:ext cx="4772943" cy="3724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9CB9D6-B013-4D25-BC19-0AB478384B97}"/>
              </a:ext>
            </a:extLst>
          </p:cNvPr>
          <p:cNvSpPr txBox="1"/>
          <p:nvPr/>
        </p:nvSpPr>
        <p:spPr>
          <a:xfrm>
            <a:off x="1457419" y="5802133"/>
            <a:ext cx="8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B0345-C950-46A4-8D56-A0FF646587F2}"/>
              </a:ext>
            </a:extLst>
          </p:cNvPr>
          <p:cNvSpPr txBox="1"/>
          <p:nvPr/>
        </p:nvSpPr>
        <p:spPr>
          <a:xfrm>
            <a:off x="2457502" y="3377381"/>
            <a:ext cx="87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</a:t>
            </a:r>
          </a:p>
        </p:txBody>
      </p:sp>
      <p:pic>
        <p:nvPicPr>
          <p:cNvPr id="13" name="Picture 12" descr="A close up of a road&#10;&#10;Description automatically generated">
            <a:extLst>
              <a:ext uri="{FF2B5EF4-FFF2-40B4-BE49-F238E27FC236}">
                <a16:creationId xmlns:a16="http://schemas.microsoft.com/office/drawing/2014/main" id="{84ACC830-C821-4E36-9147-266E94CA1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20" y="2798186"/>
            <a:ext cx="4772943" cy="3724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49C0CA-4374-49A5-9BED-5FB41A29F979}"/>
              </a:ext>
            </a:extLst>
          </p:cNvPr>
          <p:cNvSpPr txBox="1"/>
          <p:nvPr/>
        </p:nvSpPr>
        <p:spPr>
          <a:xfrm>
            <a:off x="5752223" y="5730125"/>
            <a:ext cx="8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ABC52B-CF24-4A5A-9512-1DC1F50F0F11}"/>
              </a:ext>
            </a:extLst>
          </p:cNvPr>
          <p:cNvSpPr txBox="1"/>
          <p:nvPr/>
        </p:nvSpPr>
        <p:spPr>
          <a:xfrm>
            <a:off x="6721055" y="3325762"/>
            <a:ext cx="87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0832739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969</Words>
  <Application>Microsoft Office PowerPoint</Application>
  <PresentationFormat>On-screen Show (4:3)</PresentationFormat>
  <Paragraphs>164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gg sans</vt:lpstr>
      <vt:lpstr>Times New Roman</vt:lpstr>
      <vt:lpstr>1_Office Theme</vt:lpstr>
      <vt:lpstr>Office Theme</vt:lpstr>
      <vt:lpstr>2_Office Theme</vt:lpstr>
      <vt:lpstr>Narrative Writing Assessment Review</vt:lpstr>
      <vt:lpstr>Learning outcomes</vt:lpstr>
      <vt:lpstr>Whole class feedback</vt:lpstr>
      <vt:lpstr>PowerPoint Presentation</vt:lpstr>
      <vt:lpstr>PowerPoint Presentation</vt:lpstr>
      <vt:lpstr>Using the following scales, peer assess your partner’s writing piece</vt:lpstr>
      <vt:lpstr>PowerPoint Presentation</vt:lpstr>
      <vt:lpstr>Plenary: Roadmap to Success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Chezka Mae Madrona</cp:lastModifiedBy>
  <cp:revision>21</cp:revision>
  <dcterms:created xsi:type="dcterms:W3CDTF">2020-06-24T19:50:06Z</dcterms:created>
  <dcterms:modified xsi:type="dcterms:W3CDTF">2025-08-12T09:44:48Z</dcterms:modified>
</cp:coreProperties>
</file>