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8"/>
  </p:notesMasterIdLst>
  <p:sldIdLst>
    <p:sldId id="256" r:id="rId4"/>
    <p:sldId id="264" r:id="rId5"/>
    <p:sldId id="281" r:id="rId6"/>
    <p:sldId id="307" r:id="rId7"/>
    <p:sldId id="306" r:id="rId8"/>
    <p:sldId id="314" r:id="rId9"/>
    <p:sldId id="315" r:id="rId10"/>
    <p:sldId id="313" r:id="rId11"/>
    <p:sldId id="312" r:id="rId12"/>
    <p:sldId id="304" r:id="rId13"/>
    <p:sldId id="316" r:id="rId14"/>
    <p:sldId id="327" r:id="rId15"/>
    <p:sldId id="261" r:id="rId16"/>
    <p:sldId id="32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30F62F-084D-4ACD-B228-30E08DD2AF0E}" v="21" dt="2025-04-07T11:34:50.7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425" autoAdjust="0"/>
  </p:normalViewPr>
  <p:slideViewPr>
    <p:cSldViewPr snapToGrid="0">
      <p:cViewPr varScale="1">
        <p:scale>
          <a:sx n="92" d="100"/>
          <a:sy n="9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Wassell" userId="609912a88ec840f0" providerId="LiveId" clId="{CC30F62F-084D-4ACD-B228-30E08DD2AF0E}"/>
    <pc:docChg chg="custSel addSld delSld modSld sldOrd">
      <pc:chgData name="Paul Wassell" userId="609912a88ec840f0" providerId="LiveId" clId="{CC30F62F-084D-4ACD-B228-30E08DD2AF0E}" dt="2025-04-07T11:36:07.582" v="1852" actId="20577"/>
      <pc:docMkLst>
        <pc:docMk/>
      </pc:docMkLst>
      <pc:sldChg chg="delSp modSp mod">
        <pc:chgData name="Paul Wassell" userId="609912a88ec840f0" providerId="LiveId" clId="{CC30F62F-084D-4ACD-B228-30E08DD2AF0E}" dt="2025-04-07T10:29:48.059" v="339" actId="478"/>
        <pc:sldMkLst>
          <pc:docMk/>
          <pc:sldMk cId="951658324" sldId="256"/>
        </pc:sldMkLst>
        <pc:spChg chg="mod">
          <ac:chgData name="Paul Wassell" userId="609912a88ec840f0" providerId="LiveId" clId="{CC30F62F-084D-4ACD-B228-30E08DD2AF0E}" dt="2025-04-07T10:28:31.056" v="17" actId="20577"/>
          <ac:spMkLst>
            <pc:docMk/>
            <pc:sldMk cId="951658324" sldId="256"/>
            <ac:spMk id="2" creationId="{11D8DF56-653B-4414-8266-FBC1F11F024D}"/>
          </ac:spMkLst>
        </pc:spChg>
        <pc:spChg chg="mod">
          <ac:chgData name="Paul Wassell" userId="609912a88ec840f0" providerId="LiveId" clId="{CC30F62F-084D-4ACD-B228-30E08DD2AF0E}" dt="2025-04-07T10:29:38.029" v="338" actId="20577"/>
          <ac:spMkLst>
            <pc:docMk/>
            <pc:sldMk cId="951658324" sldId="256"/>
            <ac:spMk id="3" creationId="{E742E318-5ADA-4872-B757-CDF69E1FEC37}"/>
          </ac:spMkLst>
        </pc:spChg>
        <pc:picChg chg="del">
          <ac:chgData name="Paul Wassell" userId="609912a88ec840f0" providerId="LiveId" clId="{CC30F62F-084D-4ACD-B228-30E08DD2AF0E}" dt="2025-04-07T10:29:48.059" v="339" actId="478"/>
          <ac:picMkLst>
            <pc:docMk/>
            <pc:sldMk cId="951658324" sldId="256"/>
            <ac:picMk id="1028" creationId="{0819E05E-B21B-4CD6-8CEB-053B4FACAFB2}"/>
          </ac:picMkLst>
        </pc:picChg>
      </pc:sldChg>
      <pc:sldChg chg="del">
        <pc:chgData name="Paul Wassell" userId="609912a88ec840f0" providerId="LiveId" clId="{CC30F62F-084D-4ACD-B228-30E08DD2AF0E}" dt="2025-04-07T11:31:20.453" v="1449" actId="47"/>
        <pc:sldMkLst>
          <pc:docMk/>
          <pc:sldMk cId="155276739" sldId="258"/>
        </pc:sldMkLst>
      </pc:sldChg>
      <pc:sldChg chg="modSp mod">
        <pc:chgData name="Paul Wassell" userId="609912a88ec840f0" providerId="LiveId" clId="{CC30F62F-084D-4ACD-B228-30E08DD2AF0E}" dt="2025-04-07T11:35:11.811" v="1788" actId="20577"/>
        <pc:sldMkLst>
          <pc:docMk/>
          <pc:sldMk cId="954635471" sldId="261"/>
        </pc:sldMkLst>
        <pc:graphicFrameChg chg="mod modGraphic">
          <ac:chgData name="Paul Wassell" userId="609912a88ec840f0" providerId="LiveId" clId="{CC30F62F-084D-4ACD-B228-30E08DD2AF0E}" dt="2025-04-07T11:35:11.811" v="1788" actId="20577"/>
          <ac:graphicFrameMkLst>
            <pc:docMk/>
            <pc:sldMk cId="954635471" sldId="261"/>
            <ac:graphicFrameMk id="8" creationId="{394104AD-E831-C5A8-B78E-53510A9E01F2}"/>
          </ac:graphicFrameMkLst>
        </pc:graphicFrameChg>
      </pc:sldChg>
      <pc:sldChg chg="del">
        <pc:chgData name="Paul Wassell" userId="609912a88ec840f0" providerId="LiveId" clId="{CC30F62F-084D-4ACD-B228-30E08DD2AF0E}" dt="2025-04-07T11:31:20.453" v="1449" actId="47"/>
        <pc:sldMkLst>
          <pc:docMk/>
          <pc:sldMk cId="2159434641" sldId="262"/>
        </pc:sldMkLst>
      </pc:sldChg>
      <pc:sldChg chg="del">
        <pc:chgData name="Paul Wassell" userId="609912a88ec840f0" providerId="LiveId" clId="{CC30F62F-084D-4ACD-B228-30E08DD2AF0E}" dt="2025-04-07T10:29:59.114" v="340" actId="2696"/>
        <pc:sldMkLst>
          <pc:docMk/>
          <pc:sldMk cId="3779489980" sldId="264"/>
        </pc:sldMkLst>
      </pc:sldChg>
      <pc:sldChg chg="add setBg">
        <pc:chgData name="Paul Wassell" userId="609912a88ec840f0" providerId="LiveId" clId="{CC30F62F-084D-4ACD-B228-30E08DD2AF0E}" dt="2025-04-07T10:30:02.357" v="341"/>
        <pc:sldMkLst>
          <pc:docMk/>
          <pc:sldMk cId="4006320426" sldId="264"/>
        </pc:sldMkLst>
      </pc:sldChg>
      <pc:sldChg chg="del">
        <pc:chgData name="Paul Wassell" userId="609912a88ec840f0" providerId="LiveId" clId="{CC30F62F-084D-4ACD-B228-30E08DD2AF0E}" dt="2025-04-07T11:31:20.453" v="1449" actId="47"/>
        <pc:sldMkLst>
          <pc:docMk/>
          <pc:sldMk cId="1133597525" sldId="267"/>
        </pc:sldMkLst>
      </pc:sldChg>
      <pc:sldChg chg="del">
        <pc:chgData name="Paul Wassell" userId="609912a88ec840f0" providerId="LiveId" clId="{CC30F62F-084D-4ACD-B228-30E08DD2AF0E}" dt="2025-04-07T11:31:20.453" v="1449" actId="47"/>
        <pc:sldMkLst>
          <pc:docMk/>
          <pc:sldMk cId="445106080" sldId="269"/>
        </pc:sldMkLst>
      </pc:sldChg>
      <pc:sldChg chg="del">
        <pc:chgData name="Paul Wassell" userId="609912a88ec840f0" providerId="LiveId" clId="{CC30F62F-084D-4ACD-B228-30E08DD2AF0E}" dt="2025-04-07T11:31:35.139" v="1451" actId="47"/>
        <pc:sldMkLst>
          <pc:docMk/>
          <pc:sldMk cId="2790241894" sldId="272"/>
        </pc:sldMkLst>
      </pc:sldChg>
      <pc:sldChg chg="del">
        <pc:chgData name="Paul Wassell" userId="609912a88ec840f0" providerId="LiveId" clId="{CC30F62F-084D-4ACD-B228-30E08DD2AF0E}" dt="2025-04-07T11:31:35.139" v="1451" actId="47"/>
        <pc:sldMkLst>
          <pc:docMk/>
          <pc:sldMk cId="557036454" sldId="273"/>
        </pc:sldMkLst>
      </pc:sldChg>
      <pc:sldChg chg="modSp mod">
        <pc:chgData name="Paul Wassell" userId="609912a88ec840f0" providerId="LiveId" clId="{CC30F62F-084D-4ACD-B228-30E08DD2AF0E}" dt="2025-04-07T11:36:07.582" v="1852" actId="20577"/>
        <pc:sldMkLst>
          <pc:docMk/>
          <pc:sldMk cId="1072574529" sldId="281"/>
        </pc:sldMkLst>
        <pc:spChg chg="mod">
          <ac:chgData name="Paul Wassell" userId="609912a88ec840f0" providerId="LiveId" clId="{CC30F62F-084D-4ACD-B228-30E08DD2AF0E}" dt="2025-04-07T11:36:07.582" v="1852" actId="20577"/>
          <ac:spMkLst>
            <pc:docMk/>
            <pc:sldMk cId="1072574529" sldId="281"/>
            <ac:spMk id="3" creationId="{2E90FFFF-2215-41F6-B703-C36023E245AE}"/>
          </ac:spMkLst>
        </pc:spChg>
      </pc:sldChg>
      <pc:sldChg chg="del">
        <pc:chgData name="Paul Wassell" userId="609912a88ec840f0" providerId="LiveId" clId="{CC30F62F-084D-4ACD-B228-30E08DD2AF0E}" dt="2025-04-07T11:31:06.619" v="1447" actId="47"/>
        <pc:sldMkLst>
          <pc:docMk/>
          <pc:sldMk cId="3425541662" sldId="283"/>
        </pc:sldMkLst>
      </pc:sldChg>
      <pc:sldChg chg="del">
        <pc:chgData name="Paul Wassell" userId="609912a88ec840f0" providerId="LiveId" clId="{CC30F62F-084D-4ACD-B228-30E08DD2AF0E}" dt="2025-04-07T11:31:08.221" v="1448" actId="47"/>
        <pc:sldMkLst>
          <pc:docMk/>
          <pc:sldMk cId="826753801" sldId="284"/>
        </pc:sldMkLst>
      </pc:sldChg>
      <pc:sldChg chg="del">
        <pc:chgData name="Paul Wassell" userId="609912a88ec840f0" providerId="LiveId" clId="{CC30F62F-084D-4ACD-B228-30E08DD2AF0E}" dt="2025-04-07T11:31:20.453" v="1449" actId="47"/>
        <pc:sldMkLst>
          <pc:docMk/>
          <pc:sldMk cId="75173141" sldId="285"/>
        </pc:sldMkLst>
      </pc:sldChg>
      <pc:sldChg chg="del">
        <pc:chgData name="Paul Wassell" userId="609912a88ec840f0" providerId="LiveId" clId="{CC30F62F-084D-4ACD-B228-30E08DD2AF0E}" dt="2025-04-07T11:31:06.619" v="1447" actId="47"/>
        <pc:sldMkLst>
          <pc:docMk/>
          <pc:sldMk cId="2927787850" sldId="297"/>
        </pc:sldMkLst>
      </pc:sldChg>
      <pc:sldChg chg="del">
        <pc:chgData name="Paul Wassell" userId="609912a88ec840f0" providerId="LiveId" clId="{CC30F62F-084D-4ACD-B228-30E08DD2AF0E}" dt="2025-04-07T11:31:06.619" v="1447" actId="47"/>
        <pc:sldMkLst>
          <pc:docMk/>
          <pc:sldMk cId="3443777052" sldId="298"/>
        </pc:sldMkLst>
      </pc:sldChg>
      <pc:sldChg chg="del">
        <pc:chgData name="Paul Wassell" userId="609912a88ec840f0" providerId="LiveId" clId="{CC30F62F-084D-4ACD-B228-30E08DD2AF0E}" dt="2025-04-07T11:31:20.453" v="1449" actId="47"/>
        <pc:sldMkLst>
          <pc:docMk/>
          <pc:sldMk cId="204226793" sldId="299"/>
        </pc:sldMkLst>
      </pc:sldChg>
      <pc:sldChg chg="del">
        <pc:chgData name="Paul Wassell" userId="609912a88ec840f0" providerId="LiveId" clId="{CC30F62F-084D-4ACD-B228-30E08DD2AF0E}" dt="2025-04-07T11:31:20.453" v="1449" actId="47"/>
        <pc:sldMkLst>
          <pc:docMk/>
          <pc:sldMk cId="611857545" sldId="303"/>
        </pc:sldMkLst>
      </pc:sldChg>
      <pc:sldChg chg="del">
        <pc:chgData name="Paul Wassell" userId="609912a88ec840f0" providerId="LiveId" clId="{CC30F62F-084D-4ACD-B228-30E08DD2AF0E}" dt="2025-04-07T11:31:32.314" v="1450" actId="47"/>
        <pc:sldMkLst>
          <pc:docMk/>
          <pc:sldMk cId="2304079512" sldId="305"/>
        </pc:sldMkLst>
      </pc:sldChg>
      <pc:sldChg chg="addSp delSp modSp mod">
        <pc:chgData name="Paul Wassell" userId="609912a88ec840f0" providerId="LiveId" clId="{CC30F62F-084D-4ACD-B228-30E08DD2AF0E}" dt="2025-04-07T11:30:19.681" v="1433" actId="14100"/>
        <pc:sldMkLst>
          <pc:docMk/>
          <pc:sldMk cId="2321100911" sldId="307"/>
        </pc:sldMkLst>
        <pc:spChg chg="mod">
          <ac:chgData name="Paul Wassell" userId="609912a88ec840f0" providerId="LiveId" clId="{CC30F62F-084D-4ACD-B228-30E08DD2AF0E}" dt="2025-04-07T10:38:48.295" v="703" actId="20577"/>
          <ac:spMkLst>
            <pc:docMk/>
            <pc:sldMk cId="2321100911" sldId="307"/>
            <ac:spMk id="2" creationId="{39A306B3-18DB-13AB-7979-F74C6CEF8226}"/>
          </ac:spMkLst>
        </pc:spChg>
        <pc:spChg chg="mod">
          <ac:chgData name="Paul Wassell" userId="609912a88ec840f0" providerId="LiveId" clId="{CC30F62F-084D-4ACD-B228-30E08DD2AF0E}" dt="2025-04-07T11:30:13.770" v="1431" actId="14100"/>
          <ac:spMkLst>
            <pc:docMk/>
            <pc:sldMk cId="2321100911" sldId="307"/>
            <ac:spMk id="3" creationId="{8A3879AC-F850-9750-1409-03D1EC7A8569}"/>
          </ac:spMkLst>
        </pc:spChg>
        <pc:spChg chg="del mod">
          <ac:chgData name="Paul Wassell" userId="609912a88ec840f0" providerId="LiveId" clId="{CC30F62F-084D-4ACD-B228-30E08DD2AF0E}" dt="2025-04-07T10:32:04.361" v="519" actId="478"/>
          <ac:spMkLst>
            <pc:docMk/>
            <pc:sldMk cId="2321100911" sldId="307"/>
            <ac:spMk id="4" creationId="{D6A5A664-B30B-5FC9-C845-2607403E66A7}"/>
          </ac:spMkLst>
        </pc:spChg>
        <pc:spChg chg="add mod">
          <ac:chgData name="Paul Wassell" userId="609912a88ec840f0" providerId="LiveId" clId="{CC30F62F-084D-4ACD-B228-30E08DD2AF0E}" dt="2025-04-07T11:30:02.020" v="1425" actId="1076"/>
          <ac:spMkLst>
            <pc:docMk/>
            <pc:sldMk cId="2321100911" sldId="307"/>
            <ac:spMk id="5" creationId="{4D6F6DC1-829C-2F6D-FF43-3D08FC78EDF0}"/>
          </ac:spMkLst>
        </pc:spChg>
        <pc:spChg chg="add mod">
          <ac:chgData name="Paul Wassell" userId="609912a88ec840f0" providerId="LiveId" clId="{CC30F62F-084D-4ACD-B228-30E08DD2AF0E}" dt="2025-04-07T11:30:19.681" v="1433" actId="14100"/>
          <ac:spMkLst>
            <pc:docMk/>
            <pc:sldMk cId="2321100911" sldId="307"/>
            <ac:spMk id="9" creationId="{F7301473-05A5-D88F-EF62-75F078D0BECF}"/>
          </ac:spMkLst>
        </pc:spChg>
        <pc:graphicFrameChg chg="add mod modGraphic">
          <ac:chgData name="Paul Wassell" userId="609912a88ec840f0" providerId="LiveId" clId="{CC30F62F-084D-4ACD-B228-30E08DD2AF0E}" dt="2025-04-07T11:30:07.539" v="1429" actId="404"/>
          <ac:graphicFrameMkLst>
            <pc:docMk/>
            <pc:sldMk cId="2321100911" sldId="307"/>
            <ac:graphicFrameMk id="6" creationId="{DD69D904-ED26-CF93-CF4B-035CFA582E1C}"/>
          </ac:graphicFrameMkLst>
        </pc:graphicFrameChg>
        <pc:picChg chg="add mod">
          <ac:chgData name="Paul Wassell" userId="609912a88ec840f0" providerId="LiveId" clId="{CC30F62F-084D-4ACD-B228-30E08DD2AF0E}" dt="2025-04-07T10:35:22.666" v="702" actId="1076"/>
          <ac:picMkLst>
            <pc:docMk/>
            <pc:sldMk cId="2321100911" sldId="307"/>
            <ac:picMk id="8" creationId="{A0CF2557-B16A-FE1D-4F03-ADD96002E184}"/>
          </ac:picMkLst>
        </pc:picChg>
      </pc:sldChg>
      <pc:sldChg chg="modSp mod">
        <pc:chgData name="Paul Wassell" userId="609912a88ec840f0" providerId="LiveId" clId="{CC30F62F-084D-4ACD-B228-30E08DD2AF0E}" dt="2025-04-07T11:30:55.751" v="1446" actId="20577"/>
        <pc:sldMkLst>
          <pc:docMk/>
          <pc:sldMk cId="1871015928" sldId="312"/>
        </pc:sldMkLst>
        <pc:spChg chg="mod">
          <ac:chgData name="Paul Wassell" userId="609912a88ec840f0" providerId="LiveId" clId="{CC30F62F-084D-4ACD-B228-30E08DD2AF0E}" dt="2025-04-07T11:30:55.751" v="1446" actId="20577"/>
          <ac:spMkLst>
            <pc:docMk/>
            <pc:sldMk cId="1871015928" sldId="312"/>
            <ac:spMk id="27" creationId="{E8260D27-8189-E9BA-E3C1-4E718E4EA06C}"/>
          </ac:spMkLst>
        </pc:spChg>
      </pc:sldChg>
      <pc:sldChg chg="addSp delSp modSp mod ord">
        <pc:chgData name="Paul Wassell" userId="609912a88ec840f0" providerId="LiveId" clId="{CC30F62F-084D-4ACD-B228-30E08DD2AF0E}" dt="2025-04-07T11:30:38.405" v="1437"/>
        <pc:sldMkLst>
          <pc:docMk/>
          <pc:sldMk cId="2599840063" sldId="314"/>
        </pc:sldMkLst>
        <pc:spChg chg="add mod">
          <ac:chgData name="Paul Wassell" userId="609912a88ec840f0" providerId="LiveId" clId="{CC30F62F-084D-4ACD-B228-30E08DD2AF0E}" dt="2025-04-07T11:29:04.416" v="1247" actId="14861"/>
          <ac:spMkLst>
            <pc:docMk/>
            <pc:sldMk cId="2599840063" sldId="314"/>
            <ac:spMk id="2" creationId="{09C19727-7045-7EDB-C7A9-D4C5323E24CA}"/>
          </ac:spMkLst>
        </pc:spChg>
        <pc:spChg chg="mod">
          <ac:chgData name="Paul Wassell" userId="609912a88ec840f0" providerId="LiveId" clId="{CC30F62F-084D-4ACD-B228-30E08DD2AF0E}" dt="2025-04-07T11:27:51.886" v="1159" actId="27636"/>
          <ac:spMkLst>
            <pc:docMk/>
            <pc:sldMk cId="2599840063" sldId="314"/>
            <ac:spMk id="5" creationId="{A4049380-D421-4848-9FE3-871E888163C8}"/>
          </ac:spMkLst>
        </pc:spChg>
        <pc:spChg chg="mod">
          <ac:chgData name="Paul Wassell" userId="609912a88ec840f0" providerId="LiveId" clId="{CC30F62F-084D-4ACD-B228-30E08DD2AF0E}" dt="2025-04-07T10:38:57.110" v="705" actId="403"/>
          <ac:spMkLst>
            <pc:docMk/>
            <pc:sldMk cId="2599840063" sldId="314"/>
            <ac:spMk id="12" creationId="{5B76D40C-5071-DE27-4DB8-CE914E3FFA9D}"/>
          </ac:spMkLst>
        </pc:spChg>
        <pc:spChg chg="del">
          <ac:chgData name="Paul Wassell" userId="609912a88ec840f0" providerId="LiveId" clId="{CC30F62F-084D-4ACD-B228-30E08DD2AF0E}" dt="2025-04-07T10:43:20.343" v="1149" actId="478"/>
          <ac:spMkLst>
            <pc:docMk/>
            <pc:sldMk cId="2599840063" sldId="314"/>
            <ac:spMk id="17" creationId="{1547C7BA-FF04-2C42-4971-4A4CECB755E2}"/>
          </ac:spMkLst>
        </pc:spChg>
        <pc:graphicFrameChg chg="del">
          <ac:chgData name="Paul Wassell" userId="609912a88ec840f0" providerId="LiveId" clId="{CC30F62F-084D-4ACD-B228-30E08DD2AF0E}" dt="2025-04-07T10:43:20.343" v="1149" actId="478"/>
          <ac:graphicFrameMkLst>
            <pc:docMk/>
            <pc:sldMk cId="2599840063" sldId="314"/>
            <ac:graphicFrameMk id="15" creationId="{17588DA0-8521-0620-83E8-183CD1CC84C6}"/>
          </ac:graphicFrameMkLst>
        </pc:graphicFrameChg>
        <pc:picChg chg="del">
          <ac:chgData name="Paul Wassell" userId="609912a88ec840f0" providerId="LiveId" clId="{CC30F62F-084D-4ACD-B228-30E08DD2AF0E}" dt="2025-04-07T10:43:20.343" v="1149" actId="478"/>
          <ac:picMkLst>
            <pc:docMk/>
            <pc:sldMk cId="2599840063" sldId="314"/>
            <ac:picMk id="8" creationId="{31274FF8-1DB0-41DC-9DB0-A6780871F06E}"/>
          </ac:picMkLst>
        </pc:picChg>
        <pc:picChg chg="del">
          <ac:chgData name="Paul Wassell" userId="609912a88ec840f0" providerId="LiveId" clId="{CC30F62F-084D-4ACD-B228-30E08DD2AF0E}" dt="2025-04-07T10:43:20.343" v="1149" actId="478"/>
          <ac:picMkLst>
            <pc:docMk/>
            <pc:sldMk cId="2599840063" sldId="314"/>
            <ac:picMk id="16" creationId="{EFB4DF5D-3AEB-74E1-392F-01089DB9110C}"/>
          </ac:picMkLst>
        </pc:picChg>
      </pc:sldChg>
      <pc:sldChg chg="delSp modSp mod ord">
        <pc:chgData name="Paul Wassell" userId="609912a88ec840f0" providerId="LiveId" clId="{CC30F62F-084D-4ACD-B228-30E08DD2AF0E}" dt="2025-04-07T11:30:40.033" v="1439"/>
        <pc:sldMkLst>
          <pc:docMk/>
          <pc:sldMk cId="2433056204" sldId="315"/>
        </pc:sldMkLst>
        <pc:spChg chg="mod">
          <ac:chgData name="Paul Wassell" userId="609912a88ec840f0" providerId="LiveId" clId="{CC30F62F-084D-4ACD-B228-30E08DD2AF0E}" dt="2025-04-07T11:29:44.193" v="1423" actId="20577"/>
          <ac:spMkLst>
            <pc:docMk/>
            <pc:sldMk cId="2433056204" sldId="315"/>
            <ac:spMk id="5" creationId="{7B0E747C-49D1-F4CE-36A1-39FD7054D72F}"/>
          </ac:spMkLst>
        </pc:spChg>
        <pc:spChg chg="mod">
          <ac:chgData name="Paul Wassell" userId="609912a88ec840f0" providerId="LiveId" clId="{CC30F62F-084D-4ACD-B228-30E08DD2AF0E}" dt="2025-04-07T10:43:00.146" v="1148" actId="20577"/>
          <ac:spMkLst>
            <pc:docMk/>
            <pc:sldMk cId="2433056204" sldId="315"/>
            <ac:spMk id="17" creationId="{88050BEA-011F-1BF7-2BB3-6E2B09CC2649}"/>
          </ac:spMkLst>
        </pc:spChg>
        <pc:graphicFrameChg chg="modGraphic">
          <ac:chgData name="Paul Wassell" userId="609912a88ec840f0" providerId="LiveId" clId="{CC30F62F-084D-4ACD-B228-30E08DD2AF0E}" dt="2025-04-07T10:39:38.741" v="877" actId="20577"/>
          <ac:graphicFrameMkLst>
            <pc:docMk/>
            <pc:sldMk cId="2433056204" sldId="315"/>
            <ac:graphicFrameMk id="15" creationId="{79F0E084-8D06-DEF8-673F-6B8357760A65}"/>
          </ac:graphicFrameMkLst>
        </pc:graphicFrameChg>
        <pc:picChg chg="del">
          <ac:chgData name="Paul Wassell" userId="609912a88ec840f0" providerId="LiveId" clId="{CC30F62F-084D-4ACD-B228-30E08DD2AF0E}" dt="2025-04-07T10:42:30.192" v="999" actId="478"/>
          <ac:picMkLst>
            <pc:docMk/>
            <pc:sldMk cId="2433056204" sldId="315"/>
            <ac:picMk id="8" creationId="{28588948-5B25-49A1-FFB2-3855E988BC91}"/>
          </ac:picMkLst>
        </pc:picChg>
      </pc:sldChg>
      <pc:sldChg chg="addSp delSp modSp mod">
        <pc:chgData name="Paul Wassell" userId="609912a88ec840f0" providerId="LiveId" clId="{CC30F62F-084D-4ACD-B228-30E08DD2AF0E}" dt="2025-04-07T11:32:51.875" v="1682" actId="20577"/>
        <pc:sldMkLst>
          <pc:docMk/>
          <pc:sldMk cId="3059678495" sldId="316"/>
        </pc:sldMkLst>
        <pc:spChg chg="mod">
          <ac:chgData name="Paul Wassell" userId="609912a88ec840f0" providerId="LiveId" clId="{CC30F62F-084D-4ACD-B228-30E08DD2AF0E}" dt="2025-04-07T11:32:51.875" v="1682" actId="20577"/>
          <ac:spMkLst>
            <pc:docMk/>
            <pc:sldMk cId="3059678495" sldId="316"/>
            <ac:spMk id="2" creationId="{2E5078EA-B4FB-A490-B8C8-4E39F35B72C0}"/>
          </ac:spMkLst>
        </pc:spChg>
        <pc:spChg chg="del">
          <ac:chgData name="Paul Wassell" userId="609912a88ec840f0" providerId="LiveId" clId="{CC30F62F-084D-4ACD-B228-30E08DD2AF0E}" dt="2025-04-07T11:31:40.256" v="1452" actId="478"/>
          <ac:spMkLst>
            <pc:docMk/>
            <pc:sldMk cId="3059678495" sldId="316"/>
            <ac:spMk id="4" creationId="{7D7089BF-E2F6-057F-0B5F-C5ECACB2FDDA}"/>
          </ac:spMkLst>
        </pc:spChg>
        <pc:spChg chg="add mod">
          <ac:chgData name="Paul Wassell" userId="609912a88ec840f0" providerId="LiveId" clId="{CC30F62F-084D-4ACD-B228-30E08DD2AF0E}" dt="2025-04-07T11:32:03.950" v="1465" actId="14100"/>
          <ac:spMkLst>
            <pc:docMk/>
            <pc:sldMk cId="3059678495" sldId="316"/>
            <ac:spMk id="5" creationId="{23491F56-6A33-2D1A-BD86-5E8E5AB7F0DA}"/>
          </ac:spMkLst>
        </pc:spChg>
        <pc:graphicFrameChg chg="add mod modGraphic">
          <ac:chgData name="Paul Wassell" userId="609912a88ec840f0" providerId="LiveId" clId="{CC30F62F-084D-4ACD-B228-30E08DD2AF0E}" dt="2025-04-07T11:32:38.340" v="1618" actId="20577"/>
          <ac:graphicFrameMkLst>
            <pc:docMk/>
            <pc:sldMk cId="3059678495" sldId="316"/>
            <ac:graphicFrameMk id="6" creationId="{C18F7953-CA9E-5E62-E21B-1250E5536ADF}"/>
          </ac:graphicFrameMkLst>
        </pc:graphicFrameChg>
        <pc:picChg chg="add mod">
          <ac:chgData name="Paul Wassell" userId="609912a88ec840f0" providerId="LiveId" clId="{CC30F62F-084D-4ACD-B228-30E08DD2AF0E}" dt="2025-04-07T11:31:54.684" v="1453"/>
          <ac:picMkLst>
            <pc:docMk/>
            <pc:sldMk cId="3059678495" sldId="316"/>
            <ac:picMk id="7" creationId="{61A7BC53-3490-219E-6BD9-D1713AD40BC9}"/>
          </ac:picMkLst>
        </pc:picChg>
      </pc:sldChg>
      <pc:sldChg chg="modSp mod">
        <pc:chgData name="Paul Wassell" userId="609912a88ec840f0" providerId="LiveId" clId="{CC30F62F-084D-4ACD-B228-30E08DD2AF0E}" dt="2025-04-07T11:34:18.907" v="1743" actId="20577"/>
        <pc:sldMkLst>
          <pc:docMk/>
          <pc:sldMk cId="1449466083" sldId="327"/>
        </pc:sldMkLst>
        <pc:spChg chg="mod">
          <ac:chgData name="Paul Wassell" userId="609912a88ec840f0" providerId="LiveId" clId="{CC30F62F-084D-4ACD-B228-30E08DD2AF0E}" dt="2025-04-07T11:33:59.021" v="1686" actId="27636"/>
          <ac:spMkLst>
            <pc:docMk/>
            <pc:sldMk cId="1449466083" sldId="327"/>
            <ac:spMk id="3" creationId="{91F0D5D6-6519-2353-7839-74C3BA870439}"/>
          </ac:spMkLst>
        </pc:spChg>
        <pc:spChg chg="mod">
          <ac:chgData name="Paul Wassell" userId="609912a88ec840f0" providerId="LiveId" clId="{CC30F62F-084D-4ACD-B228-30E08DD2AF0E}" dt="2025-04-07T11:34:18.907" v="1743" actId="20577"/>
          <ac:spMkLst>
            <pc:docMk/>
            <pc:sldMk cId="1449466083" sldId="327"/>
            <ac:spMk id="6" creationId="{923C0113-5CF7-4861-0A95-BC8AC0AB291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60FA0-23EA-4CE1-A8D9-FD96CA9B2D8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A8DFE-5515-45DB-8CD4-D68FC10D3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812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ACD3-95BC-4AAE-9E10-4C6A961AE6C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9688-FA49-4E67-9E66-6420CE209E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96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ACD3-95BC-4AAE-9E10-4C6A961AE6C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9688-FA49-4E67-9E66-6420CE209E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34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ACD3-95BC-4AAE-9E10-4C6A961AE6C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9688-FA49-4E67-9E66-6420CE209E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842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E4A5-02F3-4932-B1B1-63EC2A8E24A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AD1D-1E9F-41A3-94C2-4BAC1558B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206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E4A5-02F3-4932-B1B1-63EC2A8E24A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AD1D-1E9F-41A3-94C2-4BAC1558B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082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E4A5-02F3-4932-B1B1-63EC2A8E24A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AD1D-1E9F-41A3-94C2-4BAC1558B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5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E4A5-02F3-4932-B1B1-63EC2A8E24A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AD1D-1E9F-41A3-94C2-4BAC1558B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13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E4A5-02F3-4932-B1B1-63EC2A8E24A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AD1D-1E9F-41A3-94C2-4BAC1558B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49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E4A5-02F3-4932-B1B1-63EC2A8E24A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AD1D-1E9F-41A3-94C2-4BAC1558B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140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E4A5-02F3-4932-B1B1-63EC2A8E24A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AD1D-1E9F-41A3-94C2-4BAC1558B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785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E4A5-02F3-4932-B1B1-63EC2A8E24A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AD1D-1E9F-41A3-94C2-4BAC1558B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91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ACD3-95BC-4AAE-9E10-4C6A961AE6C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9688-FA49-4E67-9E66-6420CE209E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560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E4A5-02F3-4932-B1B1-63EC2A8E24A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AD1D-1E9F-41A3-94C2-4BAC1558B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588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E4A5-02F3-4932-B1B1-63EC2A8E24A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AD1D-1E9F-41A3-94C2-4BAC1558B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356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E4A5-02F3-4932-B1B1-63EC2A8E24A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AD1D-1E9F-41A3-94C2-4BAC1558B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030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C32A-764A-454F-A275-F25E0F2C16E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D83A-6604-4A93-A5EB-6379146E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976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C32A-764A-454F-A275-F25E0F2C16E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D83A-6604-4A93-A5EB-6379146E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555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C32A-764A-454F-A275-F25E0F2C16E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D83A-6604-4A93-A5EB-6379146E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458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C32A-764A-454F-A275-F25E0F2C16E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D83A-6604-4A93-A5EB-6379146E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602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C32A-764A-454F-A275-F25E0F2C16E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D83A-6604-4A93-A5EB-6379146E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608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C32A-764A-454F-A275-F25E0F2C16E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D83A-6604-4A93-A5EB-6379146E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2519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C32A-764A-454F-A275-F25E0F2C16E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D83A-6604-4A93-A5EB-6379146E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29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ACD3-95BC-4AAE-9E10-4C6A961AE6C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9688-FA49-4E67-9E66-6420CE209E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8431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C32A-764A-454F-A275-F25E0F2C16E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D83A-6604-4A93-A5EB-6379146E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8100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C32A-764A-454F-A275-F25E0F2C16E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D83A-6604-4A93-A5EB-6379146E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980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C32A-764A-454F-A275-F25E0F2C16E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D83A-6604-4A93-A5EB-6379146E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4831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C32A-764A-454F-A275-F25E0F2C16E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D83A-6604-4A93-A5EB-6379146EA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58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ACD3-95BC-4AAE-9E10-4C6A961AE6C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9688-FA49-4E67-9E66-6420CE209E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36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ACD3-95BC-4AAE-9E10-4C6A961AE6C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9688-FA49-4E67-9E66-6420CE209E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63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ACD3-95BC-4AAE-9E10-4C6A961AE6C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9688-FA49-4E67-9E66-6420CE209E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64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ACD3-95BC-4AAE-9E10-4C6A961AE6C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9688-FA49-4E67-9E66-6420CE209E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5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ACD3-95BC-4AAE-9E10-4C6A961AE6C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9688-FA49-4E67-9E66-6420CE209E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423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ACD3-95BC-4AAE-9E10-4C6A961AE6C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9688-FA49-4E67-9E66-6420CE209E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17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9ACD3-95BC-4AAE-9E10-4C6A961AE6C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A9688-FA49-4E67-9E66-6420CE209E4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C989845-3CC6-1384-E6AE-145642CAA6EF}"/>
              </a:ext>
            </a:extLst>
          </p:cNvPr>
          <p:cNvSpPr txBox="1">
            <a:spLocks/>
          </p:cNvSpPr>
          <p:nvPr userDrawn="1"/>
        </p:nvSpPr>
        <p:spPr>
          <a:xfrm>
            <a:off x="0" y="659529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27639F-6887-89D3-953E-D4C92CEE03D5}"/>
              </a:ext>
            </a:extLst>
          </p:cNvPr>
          <p:cNvSpPr txBox="1"/>
          <p:nvPr userDrawn="1"/>
        </p:nvSpPr>
        <p:spPr>
          <a:xfrm>
            <a:off x="6115050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BB5958-29B5-4D21-D86A-B1526A0D763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1" y="2154235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E7461E-1594-3E39-91DE-EB1CF54DEE8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4" y="136524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9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1E4A5-02F3-4932-B1B1-63EC2A8E24A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1AD1D-1E9F-41A3-94C2-4BAC1558B0C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6B16D96B-7DC4-56A5-584C-F06C8E51355C}"/>
              </a:ext>
            </a:extLst>
          </p:cNvPr>
          <p:cNvSpPr txBox="1">
            <a:spLocks/>
          </p:cNvSpPr>
          <p:nvPr userDrawn="1"/>
        </p:nvSpPr>
        <p:spPr>
          <a:xfrm>
            <a:off x="0" y="659529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2879D1-A702-21C7-CB28-EE96CCE94014}"/>
              </a:ext>
            </a:extLst>
          </p:cNvPr>
          <p:cNvSpPr txBox="1"/>
          <p:nvPr userDrawn="1"/>
        </p:nvSpPr>
        <p:spPr>
          <a:xfrm>
            <a:off x="6115050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5B2007-DD54-F4DB-94F9-4C284B00921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1" y="2154235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DF1ABE-5A0E-EBED-28CC-199768AA705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4" y="136524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2FC32A-764A-454F-A275-F25E0F2C16E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F2D83A-6604-4A93-A5EB-6379146EA52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C67BF17-3556-87C6-4A30-B26790356045}"/>
              </a:ext>
            </a:extLst>
          </p:cNvPr>
          <p:cNvSpPr txBox="1">
            <a:spLocks/>
          </p:cNvSpPr>
          <p:nvPr userDrawn="1"/>
        </p:nvSpPr>
        <p:spPr>
          <a:xfrm>
            <a:off x="0" y="659529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AD1ED7-3879-FC1D-2D93-720ED711F081}"/>
              </a:ext>
            </a:extLst>
          </p:cNvPr>
          <p:cNvSpPr txBox="1"/>
          <p:nvPr userDrawn="1"/>
        </p:nvSpPr>
        <p:spPr>
          <a:xfrm>
            <a:off x="6115050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5A3F24-8D18-977C-522A-CDDCC574843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1" y="2154235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5AA9F9-3C4F-0271-4113-0545840F56D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4" y="136524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6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8DF56-653B-4414-8266-FBC1F11F0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47114"/>
            <a:ext cx="7772400" cy="1153086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en-GB" sz="4800" u="sng" dirty="0"/>
              <a:t>Writing an Essay Continued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42E318-5ADA-4872-B757-CDF69E1FE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829507"/>
            <a:ext cx="5518052" cy="4454769"/>
          </a:xfr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dirty="0"/>
              <a:t>Last lesson we explored the key features of essays.</a:t>
            </a:r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What are the key features we should include in an essay?</a:t>
            </a:r>
          </a:p>
          <a:p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How can we ensure our essays are structured well and flow effectively?</a:t>
            </a:r>
          </a:p>
          <a:p>
            <a:r>
              <a:rPr lang="en-GB" dirty="0">
                <a:solidFill>
                  <a:srgbClr val="00B050"/>
                </a:solidFill>
              </a:rPr>
              <a:t>Why is an essay a very different type of non-fiction writing to the others we have explored this term? Provide examples.</a:t>
            </a:r>
          </a:p>
          <a:p>
            <a:endParaRPr lang="en-GB" dirty="0"/>
          </a:p>
        </p:txBody>
      </p:sp>
      <p:pic>
        <p:nvPicPr>
          <p:cNvPr id="5" name="Picture 4" descr="A close-up of a cell phone&#10;&#10;AI-generated content may be incorrect.">
            <a:extLst>
              <a:ext uri="{FF2B5EF4-FFF2-40B4-BE49-F238E27FC236}">
                <a16:creationId xmlns:a16="http://schemas.microsoft.com/office/drawing/2014/main" id="{621EEFAB-841B-9897-CEB4-06AE74793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187" y="2007973"/>
            <a:ext cx="1834013" cy="284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58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F632C7-B6B0-B2F8-7E71-28BD5B40C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0384A-9294-EBB8-EE13-9427C9173F4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Let’s look at the conclusion to the essay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1FC07-F4F0-E281-2E24-FBAA286EC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424366" cy="3277716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Overall then phones do cause issues in certain environments, and students have a responsibility to use  their devices in the right way at the right time, </a:t>
            </a:r>
            <a:r>
              <a:rPr lang="en-GB" sz="16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at the same time parents and guardians and teachers all have their own roles in making sure they embrace this technology rather than simply shunning it. 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6C3C42-821D-5C4D-1115-A90C09B647DB}"/>
              </a:ext>
            </a:extLst>
          </p:cNvPr>
          <p:cNvSpPr txBox="1"/>
          <p:nvPr/>
        </p:nvSpPr>
        <p:spPr>
          <a:xfrm>
            <a:off x="4349578" y="1825625"/>
            <a:ext cx="4165772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conclusion to the essay sums up the writer’s perspective on the issue of mobile phones in schools: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students have a responsibility to use their phones in the right way,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but also parents and teachers have roles to play to ensure technology is used in the right way in schools. It is not simply a case of blocking all phones all the time.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black"/>
              </a:solidFill>
              <a:highlight>
                <a:srgbClr val="00FF00"/>
              </a:highlight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see how the conclusion to this essay links well back to the introduction.</a:t>
            </a:r>
          </a:p>
        </p:txBody>
      </p:sp>
    </p:spTree>
    <p:extLst>
      <p:ext uri="{BB962C8B-B14F-4D97-AF65-F5344CB8AC3E}">
        <p14:creationId xmlns:p14="http://schemas.microsoft.com/office/powerpoint/2010/main" val="1044554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9CC595-B13F-78B3-0A28-5DBCCEFDB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078EA-B4FB-A490-B8C8-4E39F35B72C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Let’s now write our own conclusions to our essays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FBA67-E700-2520-462D-AFA46F35C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424366" cy="3277716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Overall then phones do cause issues in certain environments, and students have a responsibility to use  their devices in the right way at the right time, </a:t>
            </a:r>
            <a:r>
              <a:rPr lang="en-GB" sz="16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at the same time parents and guardians and teachers all have their own roles in making sure they embrace this technology rather than simply shunning it. 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491F56-6A33-2D1A-BD86-5E8E5AB7F0DA}"/>
              </a:ext>
            </a:extLst>
          </p:cNvPr>
          <p:cNvSpPr txBox="1"/>
          <p:nvPr/>
        </p:nvSpPr>
        <p:spPr>
          <a:xfrm>
            <a:off x="5090982" y="3885881"/>
            <a:ext cx="3424367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Using the example above to help you, write out your own conclusion to your essay.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18F7953-CA9E-5E62-E21B-1250E5536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534278"/>
              </p:ext>
            </p:extLst>
          </p:nvPr>
        </p:nvGraphicFramePr>
        <p:xfrm>
          <a:off x="5090983" y="1825625"/>
          <a:ext cx="3424367" cy="1620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81469">
                  <a:extLst>
                    <a:ext uri="{9D8B030D-6E8A-4147-A177-3AD203B41FA5}">
                      <a16:colId xmlns:a16="http://schemas.microsoft.com/office/drawing/2014/main" val="1434956841"/>
                    </a:ext>
                  </a:extLst>
                </a:gridCol>
                <a:gridCol w="342898">
                  <a:extLst>
                    <a:ext uri="{9D8B030D-6E8A-4147-A177-3AD203B41FA5}">
                      <a16:colId xmlns:a16="http://schemas.microsoft.com/office/drawing/2014/main" val="14275576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Success criteria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093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A conclusion that clearly sums up your views on the exam statement.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471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/>
                        <a:t>A powerful closing sentence that makes the reader consider your views carefully, even after reading the essay.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871518"/>
                  </a:ext>
                </a:extLst>
              </a:tr>
            </a:tbl>
          </a:graphicData>
        </a:graphic>
      </p:graphicFrame>
      <p:pic>
        <p:nvPicPr>
          <p:cNvPr id="7" name="Picture 6" descr="A green circle with a white tick in it&#10;&#10;AI-generated content may be incorrect.">
            <a:extLst>
              <a:ext uri="{FF2B5EF4-FFF2-40B4-BE49-F238E27FC236}">
                <a16:creationId xmlns:a16="http://schemas.microsoft.com/office/drawing/2014/main" id="{61A7BC53-3490-219E-6BD9-D1713AD40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177161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78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C094-47BD-CBED-ACB4-0A9669C99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41871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400" dirty="0"/>
              <a:t>You now have one hour to write your article</a:t>
            </a: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C549B4-56BE-2C93-C74C-330F7D593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0351" y="3391387"/>
            <a:ext cx="4288618" cy="3216463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3C0113-5CF7-4861-0A95-BC8AC0AB2911}"/>
              </a:ext>
            </a:extLst>
          </p:cNvPr>
          <p:cNvSpPr txBox="1"/>
          <p:nvPr/>
        </p:nvSpPr>
        <p:spPr>
          <a:xfrm>
            <a:off x="628650" y="3391387"/>
            <a:ext cx="3283593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Use your checklist to help you self-assess your </a:t>
            </a:r>
            <a:r>
              <a:rPr lang="en-US" dirty="0">
                <a:solidFill>
                  <a:srgbClr val="7030A0"/>
                </a:solidFill>
                <a:latin typeface="Aptos" panose="02110004020202020204"/>
              </a:rPr>
              <a:t>essay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0D5D6-6519-2353-7839-74C3BA870439}"/>
              </a:ext>
            </a:extLst>
          </p:cNvPr>
          <p:cNvSpPr txBox="1">
            <a:spLocks/>
          </p:cNvSpPr>
          <p:nvPr/>
        </p:nvSpPr>
        <p:spPr>
          <a:xfrm>
            <a:off x="628650" y="1151172"/>
            <a:ext cx="7886700" cy="20313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shade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"Students have too many distractions in their daily lives. Mobile phones should be banned."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an essay in which you explain your point of view on this statement.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00"/>
              </a:highligh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466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94104AD-E831-C5A8-B78E-53510A9E01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020693"/>
              </p:ext>
            </p:extLst>
          </p:nvPr>
        </p:nvGraphicFramePr>
        <p:xfrm>
          <a:off x="288895" y="172721"/>
          <a:ext cx="8484713" cy="613548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35243">
                  <a:extLst>
                    <a:ext uri="{9D8B030D-6E8A-4147-A177-3AD203B41FA5}">
                      <a16:colId xmlns:a16="http://schemas.microsoft.com/office/drawing/2014/main" val="2383563880"/>
                    </a:ext>
                  </a:extLst>
                </a:gridCol>
                <a:gridCol w="460736">
                  <a:extLst>
                    <a:ext uri="{9D8B030D-6E8A-4147-A177-3AD203B41FA5}">
                      <a16:colId xmlns:a16="http://schemas.microsoft.com/office/drawing/2014/main" val="2061678244"/>
                    </a:ext>
                  </a:extLst>
                </a:gridCol>
                <a:gridCol w="2054636">
                  <a:extLst>
                    <a:ext uri="{9D8B030D-6E8A-4147-A177-3AD203B41FA5}">
                      <a16:colId xmlns:a16="http://schemas.microsoft.com/office/drawing/2014/main" val="4091169542"/>
                    </a:ext>
                  </a:extLst>
                </a:gridCol>
                <a:gridCol w="485641">
                  <a:extLst>
                    <a:ext uri="{9D8B030D-6E8A-4147-A177-3AD203B41FA5}">
                      <a16:colId xmlns:a16="http://schemas.microsoft.com/office/drawing/2014/main" val="4255139453"/>
                    </a:ext>
                  </a:extLst>
                </a:gridCol>
                <a:gridCol w="2278779">
                  <a:extLst>
                    <a:ext uri="{9D8B030D-6E8A-4147-A177-3AD203B41FA5}">
                      <a16:colId xmlns:a16="http://schemas.microsoft.com/office/drawing/2014/main" val="3834894530"/>
                    </a:ext>
                  </a:extLst>
                </a:gridCol>
                <a:gridCol w="369678">
                  <a:extLst>
                    <a:ext uri="{9D8B030D-6E8A-4147-A177-3AD203B41FA5}">
                      <a16:colId xmlns:a16="http://schemas.microsoft.com/office/drawing/2014/main" val="3790064705"/>
                    </a:ext>
                  </a:extLst>
                </a:gridCol>
              </a:tblGrid>
              <a:tr h="681720">
                <a:tc>
                  <a:txBody>
                    <a:bodyPr/>
                    <a:lstStyle/>
                    <a:p>
                      <a:r>
                        <a:rPr lang="en-US" sz="1200" dirty="0"/>
                        <a:t>Success Criteria (Beginning):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Success Criteria (Sentences):</a:t>
                      </a:r>
                      <a:endParaRPr lang="en-GB" sz="1200" dirty="0"/>
                    </a:p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Success Criteria (Organisation):</a:t>
                      </a:r>
                      <a:endParaRPr lang="en-GB" sz="1200" dirty="0"/>
                    </a:p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064664"/>
                  </a:ext>
                </a:extLst>
              </a:tr>
              <a:tr h="681720">
                <a:tc>
                  <a:txBody>
                    <a:bodyPr/>
                    <a:lstStyle/>
                    <a:p>
                      <a:r>
                        <a:rPr lang="en-US" sz="1200" dirty="0"/>
                        <a:t>Include an overview paragraph that explains your perspective clearly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Use –</a:t>
                      </a:r>
                      <a:r>
                        <a:rPr lang="en-US" sz="1200" dirty="0" err="1"/>
                        <a:t>ispaced</a:t>
                      </a:r>
                      <a:r>
                        <a:rPr lang="en-US" sz="1200" dirty="0"/>
                        <a:t> for sentence openers.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Use connectives to link paragraphs and sentences together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485425"/>
                  </a:ext>
                </a:extLst>
              </a:tr>
              <a:tr h="486943">
                <a:tc>
                  <a:txBody>
                    <a:bodyPr/>
                    <a:lstStyle/>
                    <a:p>
                      <a:r>
                        <a:rPr lang="en-US" sz="1200" dirty="0"/>
                        <a:t>Use a hook or rhetorical device at the beginning to engage your audience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Use simple, complex and compound sentences.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Used </a:t>
                      </a:r>
                      <a:r>
                        <a:rPr lang="en-US" sz="1200" dirty="0" err="1"/>
                        <a:t>ToPTiPs</a:t>
                      </a:r>
                      <a:r>
                        <a:rPr lang="en-US" sz="1200" dirty="0"/>
                        <a:t> for paragraphing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688582"/>
                  </a:ext>
                </a:extLst>
              </a:tr>
              <a:tr h="486943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Use language devices for effect.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18537"/>
                  </a:ext>
                </a:extLst>
              </a:tr>
              <a:tr h="292166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Linked the endings and beginnings of paragraphs together.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08229"/>
                  </a:ext>
                </a:extLst>
              </a:tr>
              <a:tr h="292166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Bonus Criterion: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968676"/>
                  </a:ext>
                </a:extLst>
              </a:tr>
              <a:tr h="681720">
                <a:tc>
                  <a:txBody>
                    <a:bodyPr/>
                    <a:lstStyle/>
                    <a:p>
                      <a:r>
                        <a:rPr lang="en-US" sz="1200" dirty="0"/>
                        <a:t>Consider which information you need to introduce first: Statistics? Opinions? Facts? 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Consider where you place your sentences for maximum effect.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829219"/>
                  </a:ext>
                </a:extLst>
              </a:tr>
              <a:tr h="486943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Success Criteria (Vocabulary): 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Success Criteria (Language):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Success Criteria (Ending):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824471"/>
                  </a:ext>
                </a:extLst>
              </a:tr>
              <a:tr h="876497">
                <a:tc>
                  <a:txBody>
                    <a:bodyPr/>
                    <a:lstStyle/>
                    <a:p>
                      <a:r>
                        <a:rPr lang="en-US" sz="1200" dirty="0"/>
                        <a:t>Use ambitious vocabulary for effect.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Use DAFORREST techniques for effect</a:t>
                      </a:r>
                    </a:p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Include a powerful ending to leave the audience thinking about your perspective and sum up your ideas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905439"/>
                  </a:ext>
                </a:extLst>
              </a:tr>
              <a:tr h="681720">
                <a:tc>
                  <a:txBody>
                    <a:bodyPr/>
                    <a:lstStyle/>
                    <a:p>
                      <a:r>
                        <a:rPr lang="en-US" sz="1200" dirty="0"/>
                        <a:t>Use impressive verbs and nouns to build tone and register.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Build a professional tone. </a:t>
                      </a: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Use your topic plan to make sure you have covered every area you needed to.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967857"/>
                  </a:ext>
                </a:extLst>
              </a:tr>
              <a:tr h="486943">
                <a:tc>
                  <a:txBody>
                    <a:bodyPr/>
                    <a:lstStyle/>
                    <a:p>
                      <a:r>
                        <a:rPr lang="en-US" sz="1200" dirty="0"/>
                        <a:t>Use technical terms to sound impressive and convincing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Re-read your speech to check for </a:t>
                      </a:r>
                      <a:r>
                        <a:rPr lang="en-US" sz="1200" dirty="0" err="1"/>
                        <a:t>SPaG</a:t>
                      </a:r>
                      <a:r>
                        <a:rPr lang="en-US" sz="1200" dirty="0"/>
                        <a:t> errors.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610386"/>
                  </a:ext>
                </a:extLst>
              </a:tr>
            </a:tbl>
          </a:graphicData>
        </a:graphic>
      </p:graphicFrame>
      <p:pic>
        <p:nvPicPr>
          <p:cNvPr id="9" name="Picture 8" descr="A green check mark on a black background&#10;&#10;AI-generated content may be incorrect.">
            <a:extLst>
              <a:ext uri="{FF2B5EF4-FFF2-40B4-BE49-F238E27FC236}">
                <a16:creationId xmlns:a16="http://schemas.microsoft.com/office/drawing/2014/main" id="{43139773-A42E-D521-3095-0E564544CFC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610" y="278876"/>
            <a:ext cx="320968" cy="297397"/>
          </a:xfrm>
          <a:prstGeom prst="rect">
            <a:avLst/>
          </a:prstGeom>
        </p:spPr>
      </p:pic>
      <p:pic>
        <p:nvPicPr>
          <p:cNvPr id="10" name="Picture 9" descr="A green check mark on a black background&#10;&#10;AI-generated content may be incorrect.">
            <a:extLst>
              <a:ext uri="{FF2B5EF4-FFF2-40B4-BE49-F238E27FC236}">
                <a16:creationId xmlns:a16="http://schemas.microsoft.com/office/drawing/2014/main" id="{D6886390-9CD9-87AE-13C2-D9AC2F799D4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942" y="278876"/>
            <a:ext cx="320968" cy="297397"/>
          </a:xfrm>
          <a:prstGeom prst="rect">
            <a:avLst/>
          </a:prstGeom>
        </p:spPr>
      </p:pic>
      <p:pic>
        <p:nvPicPr>
          <p:cNvPr id="11" name="Picture 10" descr="A green check mark on a black background&#10;&#10;AI-generated content may be incorrect.">
            <a:extLst>
              <a:ext uri="{FF2B5EF4-FFF2-40B4-BE49-F238E27FC236}">
                <a16:creationId xmlns:a16="http://schemas.microsoft.com/office/drawing/2014/main" id="{B0D74397-02AF-361C-8695-7D9892CE0A2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642" y="278876"/>
            <a:ext cx="320968" cy="297397"/>
          </a:xfrm>
          <a:prstGeom prst="rect">
            <a:avLst/>
          </a:prstGeom>
        </p:spPr>
      </p:pic>
      <p:pic>
        <p:nvPicPr>
          <p:cNvPr id="12" name="Picture 11" descr="A green check mark on a black background&#10;&#10;AI-generated content may be incorrect.">
            <a:extLst>
              <a:ext uri="{FF2B5EF4-FFF2-40B4-BE49-F238E27FC236}">
                <a16:creationId xmlns:a16="http://schemas.microsoft.com/office/drawing/2014/main" id="{E2308676-A103-3107-265D-235BF0C1A6F7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575" y="2729916"/>
            <a:ext cx="320968" cy="297397"/>
          </a:xfrm>
          <a:prstGeom prst="rect">
            <a:avLst/>
          </a:prstGeom>
        </p:spPr>
      </p:pic>
      <p:pic>
        <p:nvPicPr>
          <p:cNvPr id="14" name="Picture 13" descr="A green check mark on a black background&#10;&#10;AI-generated content may be incorrect.">
            <a:extLst>
              <a:ext uri="{FF2B5EF4-FFF2-40B4-BE49-F238E27FC236}">
                <a16:creationId xmlns:a16="http://schemas.microsoft.com/office/drawing/2014/main" id="{717D5972-6DDA-07DD-59EF-DD2ABFB92FBF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640" y="2729916"/>
            <a:ext cx="320968" cy="297397"/>
          </a:xfrm>
          <a:prstGeom prst="rect">
            <a:avLst/>
          </a:prstGeom>
        </p:spPr>
      </p:pic>
      <p:pic>
        <p:nvPicPr>
          <p:cNvPr id="15" name="Picture 14" descr="A green check mark on a black background&#10;&#10;AI-generated content may be incorrect.">
            <a:extLst>
              <a:ext uri="{FF2B5EF4-FFF2-40B4-BE49-F238E27FC236}">
                <a16:creationId xmlns:a16="http://schemas.microsoft.com/office/drawing/2014/main" id="{3C59DF16-BDD1-8A44-3CB7-A78E7E3375EC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575" y="3864880"/>
            <a:ext cx="320968" cy="297397"/>
          </a:xfrm>
          <a:prstGeom prst="rect">
            <a:avLst/>
          </a:prstGeom>
        </p:spPr>
      </p:pic>
      <p:pic>
        <p:nvPicPr>
          <p:cNvPr id="16" name="Picture 15" descr="A green check mark on a black background&#10;&#10;AI-generated content may be incorrect.">
            <a:extLst>
              <a:ext uri="{FF2B5EF4-FFF2-40B4-BE49-F238E27FC236}">
                <a16:creationId xmlns:a16="http://schemas.microsoft.com/office/drawing/2014/main" id="{A39C1486-5E30-970E-1AB0-3081AEF9E35D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942" y="3830688"/>
            <a:ext cx="320968" cy="297397"/>
          </a:xfrm>
          <a:prstGeom prst="rect">
            <a:avLst/>
          </a:prstGeom>
        </p:spPr>
      </p:pic>
      <p:pic>
        <p:nvPicPr>
          <p:cNvPr id="17" name="Picture 16" descr="A green check mark on a black background&#10;&#10;AI-generated content may be incorrect.">
            <a:extLst>
              <a:ext uri="{FF2B5EF4-FFF2-40B4-BE49-F238E27FC236}">
                <a16:creationId xmlns:a16="http://schemas.microsoft.com/office/drawing/2014/main" id="{AC98F8D0-5D86-B639-2897-D5702415FA0D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640" y="3830687"/>
            <a:ext cx="320968" cy="29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35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81334-4829-4A7C-6312-97AC365E1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84" y="145056"/>
            <a:ext cx="5482783" cy="261610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1400" b="1" dirty="0"/>
              <a:t>Plenary: Self-assessment reflection sheet</a:t>
            </a:r>
            <a:endParaRPr lang="en-GB" sz="1400" b="1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B93023A-19DE-2B22-D6B3-7EAEA7399B27}"/>
              </a:ext>
            </a:extLst>
          </p:cNvPr>
          <p:cNvSpPr/>
          <p:nvPr/>
        </p:nvSpPr>
        <p:spPr>
          <a:xfrm>
            <a:off x="1886673" y="728440"/>
            <a:ext cx="2407541" cy="4338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50B67E2-E649-A53C-D6C9-E8FD10C2E4DF}"/>
              </a:ext>
            </a:extLst>
          </p:cNvPr>
          <p:cNvSpPr/>
          <p:nvPr/>
        </p:nvSpPr>
        <p:spPr>
          <a:xfrm>
            <a:off x="1875094" y="1362948"/>
            <a:ext cx="2407540" cy="43380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2272AE0-D149-F18D-384B-4199B93E994B}"/>
              </a:ext>
            </a:extLst>
          </p:cNvPr>
          <p:cNvSpPr/>
          <p:nvPr/>
        </p:nvSpPr>
        <p:spPr>
          <a:xfrm>
            <a:off x="1875092" y="2080390"/>
            <a:ext cx="2407540" cy="4338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F1D9507-5B37-BB97-9E28-C52110E7AAC8}"/>
              </a:ext>
            </a:extLst>
          </p:cNvPr>
          <p:cNvSpPr/>
          <p:nvPr/>
        </p:nvSpPr>
        <p:spPr>
          <a:xfrm>
            <a:off x="1875092" y="2780818"/>
            <a:ext cx="2407540" cy="4338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325D510-B175-7F0B-33BA-94A6945DD1C3}"/>
              </a:ext>
            </a:extLst>
          </p:cNvPr>
          <p:cNvSpPr/>
          <p:nvPr/>
        </p:nvSpPr>
        <p:spPr>
          <a:xfrm>
            <a:off x="1875091" y="3618354"/>
            <a:ext cx="2407540" cy="4338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48CAD94-711B-459D-909E-1A18497B30EB}"/>
              </a:ext>
            </a:extLst>
          </p:cNvPr>
          <p:cNvSpPr txBox="1"/>
          <p:nvPr/>
        </p:nvSpPr>
        <p:spPr>
          <a:xfrm>
            <a:off x="1759575" y="439183"/>
            <a:ext cx="28589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How confident do you feel about this area?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0F7613B-7E00-2343-5016-8C6262F9E841}"/>
              </a:ext>
            </a:extLst>
          </p:cNvPr>
          <p:cNvSpPr txBox="1"/>
          <p:nvPr/>
        </p:nvSpPr>
        <p:spPr>
          <a:xfrm>
            <a:off x="1886672" y="760675"/>
            <a:ext cx="75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Not confident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608527-A024-9179-310A-2C9F258DFD9F}"/>
              </a:ext>
            </a:extLst>
          </p:cNvPr>
          <p:cNvSpPr txBox="1"/>
          <p:nvPr/>
        </p:nvSpPr>
        <p:spPr>
          <a:xfrm>
            <a:off x="3576583" y="760675"/>
            <a:ext cx="75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Very confident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696B1B2-7B16-E4FF-24CF-A50410DE158D}"/>
              </a:ext>
            </a:extLst>
          </p:cNvPr>
          <p:cNvSpPr txBox="1"/>
          <p:nvPr/>
        </p:nvSpPr>
        <p:spPr>
          <a:xfrm>
            <a:off x="4964291" y="4424278"/>
            <a:ext cx="3783686" cy="224676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Which areas do you feel you need to spend more time on?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1) ______________________________________________________________________________________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______________________________________________________________________________________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13FA88-92E5-5408-F151-EA3DA32D5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50" y="532090"/>
            <a:ext cx="782190" cy="7054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EC2CDA-EA68-D992-20B8-89091175E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75" y="1278420"/>
            <a:ext cx="778534" cy="7054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1F14FE-997A-7BB8-E498-0F8E34C3D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75" y="2024750"/>
            <a:ext cx="782190" cy="7054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81DFE7-1101-4829-A4C3-841326DF83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75" y="2808698"/>
            <a:ext cx="801143" cy="7225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A24F71-D972-A4A0-7006-8E7AB5316F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175" y="3555028"/>
            <a:ext cx="801143" cy="7259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10950-4C14-C80B-24E7-86A95E960F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129" y="4356070"/>
            <a:ext cx="782189" cy="7054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F93E06-2535-4769-DB13-A7BD086E04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129" y="5141719"/>
            <a:ext cx="782189" cy="70543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00A5CD0-0BF1-6E07-3D9A-08AA2DA331E3}"/>
              </a:ext>
            </a:extLst>
          </p:cNvPr>
          <p:cNvSpPr/>
          <p:nvPr/>
        </p:nvSpPr>
        <p:spPr>
          <a:xfrm>
            <a:off x="1886674" y="4424278"/>
            <a:ext cx="2407540" cy="4338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F524EA4-2AD9-8B9E-0C6C-90C6722E35BE}"/>
              </a:ext>
            </a:extLst>
          </p:cNvPr>
          <p:cNvSpPr/>
          <p:nvPr/>
        </p:nvSpPr>
        <p:spPr>
          <a:xfrm>
            <a:off x="1886674" y="5141719"/>
            <a:ext cx="2407540" cy="4338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AE2B3B-1C3A-7CD6-1E33-A12CB400DB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7112" y="560229"/>
            <a:ext cx="752355" cy="67852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1CEDA02-AD31-E113-FAAC-720D29101ADF}"/>
              </a:ext>
            </a:extLst>
          </p:cNvPr>
          <p:cNvSpPr/>
          <p:nvPr/>
        </p:nvSpPr>
        <p:spPr>
          <a:xfrm>
            <a:off x="6007258" y="695912"/>
            <a:ext cx="2407540" cy="43380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0A5E32-7363-298B-129E-EFBAC0E94E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0449" y="1256530"/>
            <a:ext cx="765675" cy="690539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619C0A8-4A14-70EE-1D8A-9F7438043002}"/>
              </a:ext>
            </a:extLst>
          </p:cNvPr>
          <p:cNvSpPr/>
          <p:nvPr/>
        </p:nvSpPr>
        <p:spPr>
          <a:xfrm>
            <a:off x="6007258" y="1414234"/>
            <a:ext cx="2407540" cy="43380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53FB3F8-CA0A-A1C9-00B0-0A8E0CE498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52714" y="1983852"/>
            <a:ext cx="801143" cy="722526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988C07D-CA13-282C-1E1B-086DAB342C64}"/>
              </a:ext>
            </a:extLst>
          </p:cNvPr>
          <p:cNvSpPr/>
          <p:nvPr/>
        </p:nvSpPr>
        <p:spPr>
          <a:xfrm>
            <a:off x="6007258" y="2080389"/>
            <a:ext cx="2407540" cy="43380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07D0B58-50ED-E2FD-144D-24B43FB2EB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52713" y="2780818"/>
            <a:ext cx="801143" cy="722526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749B654-5B15-22F9-BF45-FD11BF78D3B9}"/>
              </a:ext>
            </a:extLst>
          </p:cNvPr>
          <p:cNvSpPr/>
          <p:nvPr/>
        </p:nvSpPr>
        <p:spPr>
          <a:xfrm>
            <a:off x="6007258" y="2841324"/>
            <a:ext cx="2407540" cy="43380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92CD998-C381-4D2D-CE81-9457A77F93D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70449" y="3524788"/>
            <a:ext cx="752356" cy="699621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29FB01E-C669-2F5A-6DC3-C71DDA954761}"/>
              </a:ext>
            </a:extLst>
          </p:cNvPr>
          <p:cNvSpPr/>
          <p:nvPr/>
        </p:nvSpPr>
        <p:spPr>
          <a:xfrm>
            <a:off x="6007258" y="3555028"/>
            <a:ext cx="2407540" cy="43380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925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8AFBBFFE-4943-4CE4-955D-642CC092A3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10775"/>
          <a:stretch/>
        </p:blipFill>
        <p:spPr>
          <a:xfrm>
            <a:off x="20" y="10"/>
            <a:ext cx="9143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EF9CDC-8E7B-49D4-9A65-9C682181F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14" y="366038"/>
            <a:ext cx="7958771" cy="1342754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GB" sz="2400" dirty="0"/>
              <a:t>Here are some key features to include within essay writing: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6CB33-43DE-4DB0-B878-1875E913D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14" y="1958887"/>
            <a:ext cx="7958771" cy="4104456"/>
          </a:xfr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 lnSpcReduction="10000"/>
          </a:bodyPr>
          <a:lstStyle/>
          <a:p>
            <a:r>
              <a:rPr lang="en-GB" sz="2000" b="1" dirty="0"/>
              <a:t>an effective introduction and convincing conclusion</a:t>
            </a:r>
          </a:p>
          <a:p>
            <a:r>
              <a:rPr lang="en-GB" sz="2000" b="1" dirty="0"/>
              <a:t>effectively/fluently linked paragraphs to sequence a range of ideas.</a:t>
            </a:r>
          </a:p>
          <a:p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But a great essay must also take into account: </a:t>
            </a: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r>
              <a:rPr lang="en-GB" dirty="0">
                <a:solidFill>
                  <a:srgbClr val="7030A0"/>
                </a:solidFill>
              </a:rPr>
              <a:t>extensive and impressive vocabulary; </a:t>
            </a:r>
          </a:p>
          <a:p>
            <a:r>
              <a:rPr lang="en-GB" dirty="0">
                <a:solidFill>
                  <a:srgbClr val="7030A0"/>
                </a:solidFill>
              </a:rPr>
              <a:t>a clear structure; </a:t>
            </a:r>
          </a:p>
          <a:p>
            <a:r>
              <a:rPr lang="en-GB" dirty="0">
                <a:solidFill>
                  <a:srgbClr val="7030A0"/>
                </a:solidFill>
              </a:rPr>
              <a:t>a variety and control of sentence structures; </a:t>
            </a:r>
          </a:p>
          <a:p>
            <a:r>
              <a:rPr lang="en-GB" dirty="0">
                <a:solidFill>
                  <a:srgbClr val="7030A0"/>
                </a:solidFill>
              </a:rPr>
              <a:t>a clear awareness of purpose and audience. </a:t>
            </a:r>
            <a:endParaRPr lang="en-GB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320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7DE0A-143B-4754-9112-F53BD561D5F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0FFFF-2215-41F6-B703-C36023E245A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4800" dirty="0">
                <a:solidFill>
                  <a:srgbClr val="FF0000"/>
                </a:solidFill>
              </a:rPr>
              <a:t>To describe our opinions on mobile phones in schools</a:t>
            </a:r>
          </a:p>
          <a:p>
            <a:pPr marL="0" indent="0">
              <a:buNone/>
            </a:pPr>
            <a:r>
              <a:rPr lang="en-GB" sz="4800" dirty="0">
                <a:solidFill>
                  <a:schemeClr val="accent4">
                    <a:lumMod val="50000"/>
                  </a:schemeClr>
                </a:solidFill>
              </a:rPr>
              <a:t>To explain the key features of an essay</a:t>
            </a:r>
          </a:p>
          <a:p>
            <a:pPr marL="0" indent="0">
              <a:buNone/>
            </a:pPr>
            <a:r>
              <a:rPr lang="en-GB" sz="4800" dirty="0">
                <a:solidFill>
                  <a:srgbClr val="00B050"/>
                </a:solidFill>
              </a:rPr>
              <a:t>To evaluate the effectiveness of our own essays based on </a:t>
            </a:r>
            <a:r>
              <a:rPr lang="en-GB" sz="4800">
                <a:solidFill>
                  <a:srgbClr val="00B050"/>
                </a:solidFill>
              </a:rPr>
              <a:t>success criteria</a:t>
            </a:r>
            <a:endParaRPr lang="en-GB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74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F994D6-7690-00AA-B74D-2C2099C98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306B3-18DB-13AB-7979-F74C6CEF822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"Students have too many distractions in their daily lives. Mobile phones should be banned."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an essay in which you explain your point of view on this statement.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879AC-F850-9750-1409-03D1EC7A8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223048" cy="2437456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 phones have become an everyday essential for students across the country and it is easy to see why. They are a gateway into the world wide web; </a:t>
            </a:r>
            <a:r>
              <a:rPr lang="en-GB" sz="16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are powerful and effective communication devices that have become integral to all social aspects of young people’s lives 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they allow us to share and explore all kinds of information. </a:t>
            </a:r>
            <a:r>
              <a:rPr lang="en-GB" sz="1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much of youngsters’ lives are now dominated and controlled by these magical devices, but they do cause problems.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6F6DC1-829C-2F6D-FF43-3D08FC78EDF0}"/>
              </a:ext>
            </a:extLst>
          </p:cNvPr>
          <p:cNvSpPr txBox="1"/>
          <p:nvPr/>
        </p:nvSpPr>
        <p:spPr>
          <a:xfrm>
            <a:off x="6042454" y="3885881"/>
            <a:ext cx="2472896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Using the example above to help you, write out your own introduction to your essay.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D69D904-ED26-CF93-CF4B-035CFA582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007938"/>
              </p:ext>
            </p:extLst>
          </p:nvPr>
        </p:nvGraphicFramePr>
        <p:xfrm>
          <a:off x="5090983" y="1825625"/>
          <a:ext cx="3424367" cy="1620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81469">
                  <a:extLst>
                    <a:ext uri="{9D8B030D-6E8A-4147-A177-3AD203B41FA5}">
                      <a16:colId xmlns:a16="http://schemas.microsoft.com/office/drawing/2014/main" val="1434956841"/>
                    </a:ext>
                  </a:extLst>
                </a:gridCol>
                <a:gridCol w="342898">
                  <a:extLst>
                    <a:ext uri="{9D8B030D-6E8A-4147-A177-3AD203B41FA5}">
                      <a16:colId xmlns:a16="http://schemas.microsoft.com/office/drawing/2014/main" val="14275576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Success criteria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093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An introduction that clearly sets out your view on the topic.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471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A powerful opening sentence that engages the reader with the topic straight away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871518"/>
                  </a:ext>
                </a:extLst>
              </a:tr>
            </a:tbl>
          </a:graphicData>
        </a:graphic>
      </p:graphicFrame>
      <p:pic>
        <p:nvPicPr>
          <p:cNvPr id="8" name="Picture 7" descr="A green circle with a white tick in it&#10;&#10;AI-generated content may be incorrect.">
            <a:extLst>
              <a:ext uri="{FF2B5EF4-FFF2-40B4-BE49-F238E27FC236}">
                <a16:creationId xmlns:a16="http://schemas.microsoft.com/office/drawing/2014/main" id="{A0CF2557-B16A-FE1D-4F03-ADD96002E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1771610"/>
            <a:ext cx="457200" cy="457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301473-05A5-D88F-EF62-75F078D0BECF}"/>
              </a:ext>
            </a:extLst>
          </p:cNvPr>
          <p:cNvSpPr txBox="1"/>
          <p:nvPr/>
        </p:nvSpPr>
        <p:spPr>
          <a:xfrm>
            <a:off x="630194" y="4422730"/>
            <a:ext cx="5177481" cy="2031325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sure how to start? Here are some ideas: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The beeping of a smartphone is a noise that can be the dread of teachers across the country.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Although capable of expanding learning beyond the walls of the classroom, the mobile phone is often viewed negatively by educators.</a:t>
            </a:r>
          </a:p>
        </p:txBody>
      </p:sp>
    </p:spTree>
    <p:extLst>
      <p:ext uri="{BB962C8B-B14F-4D97-AF65-F5344CB8AC3E}">
        <p14:creationId xmlns:p14="http://schemas.microsoft.com/office/powerpoint/2010/main" val="2321100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B286F5-83ED-7F52-340B-84975CC0D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EC497-0D59-3FB3-7DF9-F9BED259B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21276"/>
            <a:ext cx="4462334" cy="5855687"/>
          </a:xfrm>
          <a:solidFill>
            <a:schemeClr val="bg1"/>
          </a:solidFill>
          <a:ln w="317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begin with, </a:t>
            </a:r>
            <a:r>
              <a:rPr lang="en-GB" sz="1200" dirty="0">
                <a:solidFill>
                  <a:schemeClr val="bg1"/>
                </a:solidFill>
                <a:effectLst/>
                <a:highlight>
                  <a:srgbClr val="FF00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sitting down in a classroom and listening to someone else for an hour or writing down great chunks of text onto paper have become almost alien to youths. </a:t>
            </a:r>
            <a:r>
              <a:rPr lang="en-GB" sz="1200" dirty="0">
                <a:effectLst/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Outside of the school walls students tap away on their tablets or computers, speaking to others via the myriad of social media apps that now exist.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effectLst/>
                <a:highlight>
                  <a:srgbClr val="00808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1200" dirty="0">
                <a:solidFill>
                  <a:schemeClr val="bg1"/>
                </a:solidFill>
                <a:effectLst/>
                <a:highlight>
                  <a:srgbClr val="00808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go into a space where children sit in rows or around tables and actually speak to each other is becoming stranger and stranger to them.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2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</a:t>
            </a:r>
            <a:r>
              <a:rPr lang="en-GB" sz="1200" dirty="0">
                <a:solidFill>
                  <a:schemeClr val="bg1"/>
                </a:solidFill>
                <a:effectLst/>
                <a:highlight>
                  <a:srgbClr val="80808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responsibility for this issue should not come down to just students. </a:t>
            </a:r>
            <a:r>
              <a:rPr lang="en-GB" sz="120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Adults themselves see their own lives increasingly through the glow of a screen rather than in actual social interaction with each other and their own children. </a:t>
            </a:r>
            <a:r>
              <a:rPr lang="en-GB" sz="120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a student goes home, are they greeted with smiles and prolonged discussion or are they confronted with brothers and sisters and assorted family members eerily focussed on small black boxes?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200" dirty="0">
                <a:solidFill>
                  <a:schemeClr val="bg1"/>
                </a:solidFill>
                <a:effectLst/>
                <a:highlight>
                  <a:srgbClr val="800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Music players are now no longer such a problem for young people as they have become totally integrated into smartphones. </a:t>
            </a:r>
            <a:r>
              <a:rPr lang="en-GB" sz="1200" dirty="0">
                <a:solidFill>
                  <a:schemeClr val="bg1"/>
                </a:solidFill>
                <a:effectLst/>
                <a:highlight>
                  <a:srgbClr val="808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Music is shared between devices and with students sharing earphones plugged into their tech so they can immerse themselves in audio euphoria as well.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2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Yet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suggest phones should be banned is a concept that evokes tremendous controversy and frustration from many sections of society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200" dirty="0">
                <a:solidFill>
                  <a:schemeClr val="bg1"/>
                </a:solidFill>
                <a:effectLst/>
                <a:highlight>
                  <a:srgbClr val="00008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Smartphones do cause issues in the school environment, but at the same time it is possible to further integrate technology into education rather than banning their use completely</a:t>
            </a:r>
            <a:r>
              <a:rPr lang="en-GB" sz="120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In the fast-paced modern world students have to know the ins-and-outs of the latest technology in order to be able to compete with others in the jobs market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200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Schools have a responsibility to get young people ready for the world of work and beyond, yet by seeing smartphones as evil they are failing to provide this support.</a:t>
            </a:r>
          </a:p>
          <a:p>
            <a:pPr marL="0" indent="0">
              <a:buNone/>
            </a:pPr>
            <a:endParaRPr lang="en-GB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50D3C1-058D-FD8C-58A3-B3FE34248665}"/>
              </a:ext>
            </a:extLst>
          </p:cNvPr>
          <p:cNvSpPr/>
          <p:nvPr/>
        </p:nvSpPr>
        <p:spPr>
          <a:xfrm>
            <a:off x="5262434" y="321276"/>
            <a:ext cx="3486150" cy="246221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Success criteria: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effective introduction and convincing conclusion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effectively/fluently linked paragraphs to sequence a range of ideas.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extensive and impressive vocabulary;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clear structure;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variety and control of sentence structures;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clear awareness of purpose and audience.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40587A-E64C-0E93-827F-E08D28D765C9}"/>
              </a:ext>
            </a:extLst>
          </p:cNvPr>
          <p:cNvSpPr txBox="1"/>
          <p:nvPr/>
        </p:nvSpPr>
        <p:spPr>
          <a:xfrm>
            <a:off x="5262434" y="2965622"/>
            <a:ext cx="3486150" cy="3139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see that the writer has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used a variety of sentence structures and openers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engage their audience, they have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consistently addressed the exam topic throughout their essay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have a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clear sense of purpose and audience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and have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used connectives and linking sentences to have a clear sequence for their range of ideas.</a:t>
            </a:r>
          </a:p>
        </p:txBody>
      </p:sp>
    </p:spTree>
    <p:extLst>
      <p:ext uri="{BB962C8B-B14F-4D97-AF65-F5344CB8AC3E}">
        <p14:creationId xmlns:p14="http://schemas.microsoft.com/office/powerpoint/2010/main" val="2226770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049380-D421-4848-9FE3-871E888163C8}"/>
              </a:ext>
            </a:extLst>
          </p:cNvPr>
          <p:cNvSpPr txBox="1">
            <a:spLocks/>
          </p:cNvSpPr>
          <p:nvPr/>
        </p:nvSpPr>
        <p:spPr>
          <a:xfrm>
            <a:off x="634700" y="1610471"/>
            <a:ext cx="4085581" cy="303566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Write down three or four topic areas you could discuss in your essay. Look back at the notes we have made previously to help you.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6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76D40C-5071-DE27-4DB8-CE914E3FFA9D}"/>
              </a:ext>
            </a:extLst>
          </p:cNvPr>
          <p:cNvSpPr txBox="1"/>
          <p:nvPr/>
        </p:nvSpPr>
        <p:spPr>
          <a:xfrm>
            <a:off x="628650" y="363655"/>
            <a:ext cx="7886699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"Students have too many distractions in their daily lives. Mobile phones should be banned."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an essay in which you explain your point of view on this statement.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00"/>
              </a:highligh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C19727-7045-7EDB-C7A9-D4C5323E24CA}"/>
              </a:ext>
            </a:extLst>
          </p:cNvPr>
          <p:cNvSpPr txBox="1"/>
          <p:nvPr/>
        </p:nvSpPr>
        <p:spPr>
          <a:xfrm>
            <a:off x="5041557" y="1610471"/>
            <a:ext cx="3467743" cy="3139321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Introduction</a:t>
            </a:r>
          </a:p>
          <a:p>
            <a:endParaRPr lang="en-GB" dirty="0"/>
          </a:p>
          <a:p>
            <a:r>
              <a:rPr lang="en-GB" dirty="0"/>
              <a:t>Topic 1:</a:t>
            </a:r>
          </a:p>
          <a:p>
            <a:br>
              <a:rPr lang="en-GB" dirty="0"/>
            </a:br>
            <a:r>
              <a:rPr lang="en-GB" dirty="0"/>
              <a:t>Topic 2:</a:t>
            </a:r>
          </a:p>
          <a:p>
            <a:endParaRPr lang="en-GB" dirty="0"/>
          </a:p>
          <a:p>
            <a:r>
              <a:rPr lang="en-GB" dirty="0"/>
              <a:t>Topic 3:</a:t>
            </a:r>
          </a:p>
          <a:p>
            <a:br>
              <a:rPr lang="en-GB" dirty="0"/>
            </a:br>
            <a:r>
              <a:rPr lang="en-GB" dirty="0"/>
              <a:t>Topic 4:</a:t>
            </a:r>
          </a:p>
          <a:p>
            <a:endParaRPr lang="en-GB" dirty="0"/>
          </a:p>
          <a:p>
            <a:r>
              <a:rPr lang="en-GB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599840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209CEC-E785-6263-8249-7D505993D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0E747C-49D1-F4CE-36A1-39FD7054D72F}"/>
              </a:ext>
            </a:extLst>
          </p:cNvPr>
          <p:cNvSpPr txBox="1">
            <a:spLocks/>
          </p:cNvSpPr>
          <p:nvPr/>
        </p:nvSpPr>
        <p:spPr>
          <a:xfrm>
            <a:off x="634700" y="1610472"/>
            <a:ext cx="7880649" cy="138015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Now, write out the main content of your essay.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>
              <a:solidFill>
                <a:srgbClr val="7030A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lang="en-GB" dirty="0">
                <a:solidFill>
                  <a:srgbClr val="7030A0"/>
                </a:solidFill>
                <a:latin typeface="Calibri" panose="020F0502020204030204"/>
              </a:rPr>
              <a:t>e success criteria and your topic to help you write effective main content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32C4E2-38D6-F82C-2DEE-F9AFCE395E02}"/>
              </a:ext>
            </a:extLst>
          </p:cNvPr>
          <p:cNvSpPr txBox="1"/>
          <p:nvPr/>
        </p:nvSpPr>
        <p:spPr>
          <a:xfrm>
            <a:off x="628650" y="363655"/>
            <a:ext cx="7886699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"Students have too many distractions in their daily lives. Mobile phones should be banned."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an essay in which you explain your point of view on this statement.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00"/>
              </a:highligh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9F0E084-8D06-DEF8-673F-6B8357760A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079718"/>
              </p:ext>
            </p:extLst>
          </p:nvPr>
        </p:nvGraphicFramePr>
        <p:xfrm>
          <a:off x="628650" y="3393328"/>
          <a:ext cx="3491530" cy="2565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96677">
                  <a:extLst>
                    <a:ext uri="{9D8B030D-6E8A-4147-A177-3AD203B41FA5}">
                      <a16:colId xmlns:a16="http://schemas.microsoft.com/office/drawing/2014/main" val="3055676994"/>
                    </a:ext>
                  </a:extLst>
                </a:gridCol>
                <a:gridCol w="494853">
                  <a:extLst>
                    <a:ext uri="{9D8B030D-6E8A-4147-A177-3AD203B41FA5}">
                      <a16:colId xmlns:a16="http://schemas.microsoft.com/office/drawing/2014/main" val="26644225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Success criteria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447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Write in a </a:t>
                      </a:r>
                      <a:r>
                        <a:rPr lang="en-GB" b="1" dirty="0"/>
                        <a:t>neutral</a:t>
                      </a:r>
                      <a:r>
                        <a:rPr lang="en-GB" b="0" dirty="0"/>
                        <a:t> tone that helps to </a:t>
                      </a:r>
                      <a:r>
                        <a:rPr lang="en-GB" b="1" dirty="0"/>
                        <a:t>explain</a:t>
                      </a:r>
                      <a:r>
                        <a:rPr lang="en-GB" b="0" dirty="0"/>
                        <a:t> your perspective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53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Use connectives to link your ideas together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958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Remember to vary your sentence openers (-</a:t>
                      </a:r>
                      <a:r>
                        <a:rPr lang="en-GB" dirty="0" err="1"/>
                        <a:t>ispaced</a:t>
                      </a:r>
                      <a:r>
                        <a:rPr lang="en-GB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164839"/>
                  </a:ext>
                </a:extLst>
              </a:tr>
            </a:tbl>
          </a:graphicData>
        </a:graphic>
      </p:graphicFrame>
      <p:pic>
        <p:nvPicPr>
          <p:cNvPr id="16" name="Picture 15" descr="A green check mark on a black background&#10;&#10;AI-generated content may be incorrect.">
            <a:extLst>
              <a:ext uri="{FF2B5EF4-FFF2-40B4-BE49-F238E27FC236}">
                <a16:creationId xmlns:a16="http://schemas.microsoft.com/office/drawing/2014/main" id="{8AC90805-7B99-46D8-767F-857228900F08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212" y="3429000"/>
            <a:ext cx="320968" cy="2973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8050BEA-011F-1BF7-2BB3-6E2B09CC2649}"/>
              </a:ext>
            </a:extLst>
          </p:cNvPr>
          <p:cNvSpPr txBox="1"/>
          <p:nvPr/>
        </p:nvSpPr>
        <p:spPr>
          <a:xfrm>
            <a:off x="4851699" y="3393328"/>
            <a:ext cx="3663650" cy="3139321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sure how to start? Here are some ideas: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The beeping of a smartphone is a noise that can be the dread of teachers across the country.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Although capable of expanding learning beyond the walls of the classroom, the mobile phone is often viewed negatively by educators.</a:t>
            </a:r>
          </a:p>
        </p:txBody>
      </p:sp>
    </p:spTree>
    <p:extLst>
      <p:ext uri="{BB962C8B-B14F-4D97-AF65-F5344CB8AC3E}">
        <p14:creationId xmlns:p14="http://schemas.microsoft.com/office/powerpoint/2010/main" val="2433056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5AE0EB-BF4C-0CAA-7959-D4F5ED21F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00A4B-051E-9BC3-EDAE-19F77EB10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21276"/>
            <a:ext cx="4462334" cy="5855687"/>
          </a:xfrm>
          <a:solidFill>
            <a:schemeClr val="bg1"/>
          </a:solidFill>
          <a:ln w="317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begin with, </a:t>
            </a:r>
            <a:r>
              <a:rPr lang="en-GB" sz="1200" dirty="0">
                <a:solidFill>
                  <a:schemeClr val="bg1"/>
                </a:solidFill>
                <a:effectLst/>
                <a:highlight>
                  <a:srgbClr val="FF00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sitting down in a classroom and listening to someone else for an hour or writing down great chunks of text onto paper have become almost alien to youths. </a:t>
            </a:r>
            <a:r>
              <a:rPr lang="en-GB" sz="1200" dirty="0">
                <a:effectLst/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Outside of the school walls students tap away on their tablets or computers, speaking to others via the myriad of social media apps that now exist.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effectLst/>
                <a:highlight>
                  <a:srgbClr val="00808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1200" dirty="0">
                <a:solidFill>
                  <a:schemeClr val="bg1"/>
                </a:solidFill>
                <a:effectLst/>
                <a:highlight>
                  <a:srgbClr val="00808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go into a space where children sit in rows or around tables and actually speak to each other is becoming stranger and stranger to them.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2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</a:t>
            </a:r>
            <a:r>
              <a:rPr lang="en-GB" sz="1200" dirty="0">
                <a:solidFill>
                  <a:schemeClr val="bg1"/>
                </a:solidFill>
                <a:effectLst/>
                <a:highlight>
                  <a:srgbClr val="80808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responsibility for this issue should not come down to just students. </a:t>
            </a:r>
            <a:r>
              <a:rPr lang="en-GB" sz="1200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Adults themselves see their own lives increasingly through the glow of a screen rather than in actual social interaction with each other and their own children. </a:t>
            </a:r>
            <a:r>
              <a:rPr lang="en-GB" sz="120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a student goes home, are they greeted with smiles and prolonged discussion or are they confronted with brothers and sisters and assorted family members eerily focussed on small black boxes?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200" dirty="0">
                <a:solidFill>
                  <a:schemeClr val="bg1"/>
                </a:solidFill>
                <a:effectLst/>
                <a:highlight>
                  <a:srgbClr val="800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Music players are now no longer such a problem for young people as they have become totally integrated into smartphones. </a:t>
            </a:r>
            <a:r>
              <a:rPr lang="en-GB" sz="1200" dirty="0">
                <a:solidFill>
                  <a:schemeClr val="bg1"/>
                </a:solidFill>
                <a:effectLst/>
                <a:highlight>
                  <a:srgbClr val="808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Music is shared between devices and with students sharing earphones plugged into their tech so they can immerse themselves in audio euphoria as well.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2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Yet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suggest phones should be banned is a concept that evokes tremendous controversy and frustration from many sections of society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200" dirty="0">
                <a:solidFill>
                  <a:schemeClr val="bg1"/>
                </a:solidFill>
                <a:effectLst/>
                <a:highlight>
                  <a:srgbClr val="00008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Smartphones do cause issues in the school environment, but at the same time it is possible to further integrate technology into education rather than banning their use completely</a:t>
            </a:r>
            <a:r>
              <a:rPr lang="en-GB" sz="120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In the fast-paced modern world students have to know the ins-and-outs of the latest technology in order to be able to compete with others in the jobs market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200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Schools have a responsibility to get young people ready for the world of work and beyond, yet by seeing smartphones as evil they are failing to provide this support.</a:t>
            </a:r>
          </a:p>
          <a:p>
            <a:pPr marL="0" indent="0">
              <a:buNone/>
            </a:pPr>
            <a:endParaRPr lang="en-GB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F23E1A-98A8-1813-CB4B-A8470067AA52}"/>
              </a:ext>
            </a:extLst>
          </p:cNvPr>
          <p:cNvSpPr/>
          <p:nvPr/>
        </p:nvSpPr>
        <p:spPr>
          <a:xfrm>
            <a:off x="5262434" y="321276"/>
            <a:ext cx="3486150" cy="246221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Success criteria: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effective introduction and convincing conclusion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effectively/fluently linked paragraphs to sequence a range of ideas.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extensive and impressive vocabulary;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clear structure;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variety and control of sentence structures;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clear awareness of purpose and audience.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956A10-44BB-FE43-E33C-E470CD2F8BA9}"/>
              </a:ext>
            </a:extLst>
          </p:cNvPr>
          <p:cNvSpPr txBox="1"/>
          <p:nvPr/>
        </p:nvSpPr>
        <p:spPr>
          <a:xfrm>
            <a:off x="5262434" y="2965622"/>
            <a:ext cx="3486150" cy="3139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see that the writer has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used a variety of sentence structures and openers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engage their audience, they have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consistently addressed the exam topic throughout their essay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have a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clear sense of purpose and audience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and have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used connectives and linking sentences to have a clear sequence for their range of ideas.</a:t>
            </a:r>
          </a:p>
        </p:txBody>
      </p:sp>
    </p:spTree>
    <p:extLst>
      <p:ext uri="{BB962C8B-B14F-4D97-AF65-F5344CB8AC3E}">
        <p14:creationId xmlns:p14="http://schemas.microsoft.com/office/powerpoint/2010/main" val="2815299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9288B-308F-B638-2F4A-B82534674EC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There are many connectives we can use to link our ideas together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62B4CE-A408-BF9C-D1CA-558CC65C8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1785" y="1860347"/>
            <a:ext cx="1753565" cy="2422286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400" b="1" dirty="0"/>
              <a:t>Contrasting</a:t>
            </a:r>
          </a:p>
          <a:p>
            <a:pPr marL="0" indent="0">
              <a:buNone/>
            </a:pPr>
            <a:r>
              <a:rPr lang="en-US" sz="1400" dirty="0"/>
              <a:t>In contrast,</a:t>
            </a:r>
          </a:p>
          <a:p>
            <a:pPr marL="0" indent="0">
              <a:buNone/>
            </a:pPr>
            <a:r>
              <a:rPr lang="en-US" sz="1400" dirty="0"/>
              <a:t>However,</a:t>
            </a:r>
          </a:p>
          <a:p>
            <a:pPr marL="0" indent="0">
              <a:buNone/>
            </a:pPr>
            <a:r>
              <a:rPr lang="en-US" sz="1400" dirty="0"/>
              <a:t>Despite this,</a:t>
            </a:r>
          </a:p>
          <a:p>
            <a:pPr marL="0" indent="0">
              <a:buNone/>
            </a:pPr>
            <a:r>
              <a:rPr lang="en-US" sz="1400" dirty="0"/>
              <a:t>Conversely,</a:t>
            </a:r>
          </a:p>
          <a:p>
            <a:pPr marL="0" indent="0">
              <a:buNone/>
            </a:pPr>
            <a:r>
              <a:rPr lang="en-US" sz="1400" dirty="0"/>
              <a:t>On the other hand,</a:t>
            </a:r>
          </a:p>
          <a:p>
            <a:pPr marL="0" indent="0">
              <a:buNone/>
            </a:pPr>
            <a:r>
              <a:rPr lang="en-US" sz="1400" dirty="0"/>
              <a:t>Nevertheless,</a:t>
            </a:r>
          </a:p>
          <a:p>
            <a:pPr marL="0" indent="0">
              <a:buNone/>
            </a:pPr>
            <a:r>
              <a:rPr lang="en-GB" sz="1400" dirty="0"/>
              <a:t>Whereas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3EA5B2-D115-6CC9-CF72-857FE3D38E71}"/>
              </a:ext>
            </a:extLst>
          </p:cNvPr>
          <p:cNvSpPr txBox="1">
            <a:spLocks/>
          </p:cNvSpPr>
          <p:nvPr/>
        </p:nvSpPr>
        <p:spPr>
          <a:xfrm>
            <a:off x="4627100" y="1860348"/>
            <a:ext cx="1753565" cy="242228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Comparing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Similarly,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Likewise,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same way,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comparison,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Equally,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with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7B836B-68E8-76EB-F5E1-8A4B162BC10A}"/>
              </a:ext>
            </a:extLst>
          </p:cNvPr>
          <p:cNvSpPr txBox="1"/>
          <p:nvPr/>
        </p:nvSpPr>
        <p:spPr>
          <a:xfrm>
            <a:off x="628650" y="1860349"/>
            <a:ext cx="1753565" cy="203132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Moreover,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Furthermore,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Additionally,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well as this,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addition,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Besides this,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26A1F5-80B2-1537-429A-AEE09390CEB1}"/>
              </a:ext>
            </a:extLst>
          </p:cNvPr>
          <p:cNvSpPr txBox="1"/>
          <p:nvPr/>
        </p:nvSpPr>
        <p:spPr>
          <a:xfrm>
            <a:off x="2585012" y="1860349"/>
            <a:ext cx="1753565" cy="1477328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Cause and Effect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Therefore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Consequently,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a result of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3725E5-DCC4-1C55-774C-DCAABAD00761}"/>
              </a:ext>
            </a:extLst>
          </p:cNvPr>
          <p:cNvSpPr txBox="1"/>
          <p:nvPr/>
        </p:nvSpPr>
        <p:spPr>
          <a:xfrm>
            <a:off x="628650" y="4461549"/>
            <a:ext cx="1753565" cy="1477328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Illustrating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example,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instance,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shown by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case of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B7EAD4-5D30-731B-06C1-D1BB16F0D57F}"/>
              </a:ext>
            </a:extLst>
          </p:cNvPr>
          <p:cNvSpPr txBox="1"/>
          <p:nvPr/>
        </p:nvSpPr>
        <p:spPr>
          <a:xfrm>
            <a:off x="2535699" y="4461549"/>
            <a:ext cx="1753565" cy="184665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Emphasising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 of all,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particular,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Above all,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Significantly,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Indeed,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Notably,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C29353-4B02-5942-A3AF-52CA62F1B0B7}"/>
              </a:ext>
            </a:extLst>
          </p:cNvPr>
          <p:cNvSpPr txBox="1"/>
          <p:nvPr/>
        </p:nvSpPr>
        <p:spPr>
          <a:xfrm>
            <a:off x="4627100" y="4469009"/>
            <a:ext cx="1753565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Ordering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Firstly,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Secondly,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Meanwhile,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Finally,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D00296F-DD25-6EE0-A1F5-771473E27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4019" y="1756073"/>
            <a:ext cx="499171" cy="504491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8F4BDBBC-D5C7-171B-1DEC-4FBEF5713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94881" y="2977587"/>
            <a:ext cx="451413" cy="45141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B6A886D1-171B-EBB6-8D52-F00FF78DC5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30989" y="2008318"/>
            <a:ext cx="484361" cy="418531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CC09171-5715-2826-F422-59805A0DAB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44684" y="2008317"/>
            <a:ext cx="484361" cy="418531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F902C56C-2118-DDE7-6D78-77FD85B79D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92490" y="4561361"/>
            <a:ext cx="530700" cy="265195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86DB7078-43FB-DE88-7AAD-50583F421C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61957" y="4498469"/>
            <a:ext cx="567088" cy="746928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49B79E83-0093-E028-ABFE-BC8396CD4A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27317" y="4498469"/>
            <a:ext cx="561947" cy="55207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8260D27-8189-E9BA-E3C1-4E718E4EA06C}"/>
              </a:ext>
            </a:extLst>
          </p:cNvPr>
          <p:cNvSpPr txBox="1"/>
          <p:nvPr/>
        </p:nvSpPr>
        <p:spPr>
          <a:xfrm>
            <a:off x="6761785" y="4561361"/>
            <a:ext cx="1753565" cy="206210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Revisit the paragraphs you have written for your essay so far and add in connectives to help them flow effectively.</a:t>
            </a:r>
          </a:p>
        </p:txBody>
      </p:sp>
    </p:spTree>
    <p:extLst>
      <p:ext uri="{BB962C8B-B14F-4D97-AF65-F5344CB8AC3E}">
        <p14:creationId xmlns:p14="http://schemas.microsoft.com/office/powerpoint/2010/main" val="1871015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2126</Words>
  <Application>Microsoft Office PowerPoint</Application>
  <PresentationFormat>On-screen Show (4:3)</PresentationFormat>
  <Paragraphs>174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Calibri Light</vt:lpstr>
      <vt:lpstr>gg sans</vt:lpstr>
      <vt:lpstr>Times New Roman</vt:lpstr>
      <vt:lpstr>Office Theme</vt:lpstr>
      <vt:lpstr>1_Office Theme</vt:lpstr>
      <vt:lpstr>2_Office Theme</vt:lpstr>
      <vt:lpstr>Writing an Essay Continued</vt:lpstr>
      <vt:lpstr>Here are some key features to include within essay writing:</vt:lpstr>
      <vt:lpstr>Learning outcomes</vt:lpstr>
      <vt:lpstr>"Students have too many distractions in their daily lives. Mobile phones should be banned."  Write an essay in which you explain your point of view on this statement.</vt:lpstr>
      <vt:lpstr>PowerPoint Presentation</vt:lpstr>
      <vt:lpstr>PowerPoint Presentation</vt:lpstr>
      <vt:lpstr>PowerPoint Presentation</vt:lpstr>
      <vt:lpstr>PowerPoint Presentation</vt:lpstr>
      <vt:lpstr>There are many connectives we can use to link our ideas together</vt:lpstr>
      <vt:lpstr>Let’s look at the conclusion to the essay</vt:lpstr>
      <vt:lpstr>Let’s now write our own conclusions to our essays</vt:lpstr>
      <vt:lpstr>You now have one hour to write your article</vt:lpstr>
      <vt:lpstr>PowerPoint Presentation</vt:lpstr>
      <vt:lpstr>Plenary: Self-assessment reflection sheet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Wassell</dc:creator>
  <cp:lastModifiedBy>Chezka Mae Madrona</cp:lastModifiedBy>
  <cp:revision>25</cp:revision>
  <dcterms:created xsi:type="dcterms:W3CDTF">2020-06-18T10:22:47Z</dcterms:created>
  <dcterms:modified xsi:type="dcterms:W3CDTF">2025-08-12T10:07:42Z</dcterms:modified>
</cp:coreProperties>
</file>