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70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093E775B-028E-4F75-9DEC-9582FB047612}"/>
    <pc:docChg chg="undo custSel addSld delSld modSld addMainMaster delMainMaster">
      <pc:chgData name="Paul Wassell" userId="609912a88ec840f0" providerId="LiveId" clId="{093E775B-028E-4F75-9DEC-9582FB047612}" dt="2025-03-20T15:24:25.236" v="59" actId="47"/>
      <pc:docMkLst>
        <pc:docMk/>
      </pc:docMkLst>
      <pc:sldChg chg="add del">
        <pc:chgData name="Paul Wassell" userId="609912a88ec840f0" providerId="LiveId" clId="{093E775B-028E-4F75-9DEC-9582FB047612}" dt="2025-03-20T15:24:22.597" v="58" actId="47"/>
        <pc:sldMkLst>
          <pc:docMk/>
          <pc:sldMk cId="2487853011" sldId="262"/>
        </pc:sldMkLst>
      </pc:sldChg>
      <pc:sldChg chg="modSp mod">
        <pc:chgData name="Paul Wassell" userId="609912a88ec840f0" providerId="LiveId" clId="{093E775B-028E-4F75-9DEC-9582FB047612}" dt="2025-03-20T15:24:17.124" v="56" actId="20577"/>
        <pc:sldMkLst>
          <pc:docMk/>
          <pc:sldMk cId="2278831242" sldId="271"/>
        </pc:sldMkLst>
        <pc:spChg chg="mod">
          <ac:chgData name="Paul Wassell" userId="609912a88ec840f0" providerId="LiveId" clId="{093E775B-028E-4F75-9DEC-9582FB047612}" dt="2025-03-20T15:24:17.124" v="56" actId="20577"/>
          <ac:spMkLst>
            <pc:docMk/>
            <pc:sldMk cId="2278831242" sldId="271"/>
            <ac:spMk id="3" creationId="{D644FCCE-060D-41C5-9C98-7646EBF6FC57}"/>
          </ac:spMkLst>
        </pc:spChg>
      </pc:sldChg>
      <pc:sldChg chg="del">
        <pc:chgData name="Paul Wassell" userId="609912a88ec840f0" providerId="LiveId" clId="{093E775B-028E-4F75-9DEC-9582FB047612}" dt="2025-03-20T15:24:25.236" v="59" actId="47"/>
        <pc:sldMkLst>
          <pc:docMk/>
          <pc:sldMk cId="0" sldId="296"/>
        </pc:sldMkLst>
      </pc:sldChg>
      <pc:sldMasterChg chg="add del addSldLayout delSldLayout">
        <pc:chgData name="Paul Wassell" userId="609912a88ec840f0" providerId="LiveId" clId="{093E775B-028E-4F75-9DEC-9582FB047612}" dt="2025-03-20T15:24:22.597" v="58" actId="47"/>
        <pc:sldMasterMkLst>
          <pc:docMk/>
          <pc:sldMasterMk cId="253245288" sldId="2147483684"/>
        </pc:sldMasterMkLst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1542589708" sldId="2147483685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2410024715" sldId="2147483686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315003761" sldId="2147483687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723067147" sldId="2147483688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3461916818" sldId="2147483689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4010446540" sldId="2147483690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3387385725" sldId="2147483691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3311029826" sldId="2147483692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1950164096" sldId="2147483693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2734082756" sldId="2147483694"/>
          </pc:sldLayoutMkLst>
        </pc:sldLayoutChg>
        <pc:sldLayoutChg chg="add del">
          <pc:chgData name="Paul Wassell" userId="609912a88ec840f0" providerId="LiveId" clId="{093E775B-028E-4F75-9DEC-9582FB047612}" dt="2025-03-20T15:24:22.597" v="58" actId="47"/>
          <pc:sldLayoutMkLst>
            <pc:docMk/>
            <pc:sldMasterMk cId="253245288" sldId="2147483684"/>
            <pc:sldLayoutMk cId="3172556529" sldId="2147483695"/>
          </pc:sldLayoutMkLst>
        </pc:sldLayoutChg>
      </pc:sldMasterChg>
      <pc:sldMasterChg chg="del delSldLayout">
        <pc:chgData name="Paul Wassell" userId="609912a88ec840f0" providerId="LiveId" clId="{093E775B-028E-4F75-9DEC-9582FB047612}" dt="2025-03-20T15:24:25.236" v="59" actId="47"/>
        <pc:sldMasterMkLst>
          <pc:docMk/>
          <pc:sldMasterMk cId="1840580175" sldId="2147483696"/>
        </pc:sldMasterMkLst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2075075670" sldId="2147483697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1267359122" sldId="2147483698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4252277576" sldId="2147483699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2195630302" sldId="2147483700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2395908797" sldId="2147483701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1348827417" sldId="2147483702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3482122526" sldId="2147483703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3501986307" sldId="2147483704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933264574" sldId="2147483705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700977025" sldId="2147483706"/>
          </pc:sldLayoutMkLst>
        </pc:sldLayoutChg>
        <pc:sldLayoutChg chg="del">
          <pc:chgData name="Paul Wassell" userId="609912a88ec840f0" providerId="LiveId" clId="{093E775B-028E-4F75-9DEC-9582FB047612}" dt="2025-03-20T15:24:25.236" v="59" actId="47"/>
          <pc:sldLayoutMkLst>
            <pc:docMk/>
            <pc:sldMasterMk cId="1840580175" sldId="2147483696"/>
            <pc:sldLayoutMk cId="1876650365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39FD-3043-4D85-BBC6-2B9DD9053BF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D65F-D3FA-4FD9-B717-7B66E0091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0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1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3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3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6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27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9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5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4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3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5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0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89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2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16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46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1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2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6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8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0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4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8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3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C2B9-92BA-4B8C-A2B2-C0C112FB1F0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A525D-D1DE-42F4-8BD7-AA9D752436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2D34F18-82E4-12C0-2BC4-AF1DE276D339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C06C2-55AD-22B5-742E-86C3FD439D33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F489C1-A492-2040-14D5-FF54D6193A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1268B-B543-8B3E-1FF8-83619AFA8CC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AF67-C336-402C-8DEB-91BA478E0C65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BA45-8D11-462B-87EA-1267D348FC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17772DC-A60A-EA7F-C324-F8EBE9B4AB8F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A9515-8529-BC02-18D4-023D52F59C22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169DB-1677-FC91-BD05-DE0443AEAD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31D731-7F43-DB7A-0FCC-DBC997889C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322B-CCED-4050-81BC-8166D8E76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5A78-4135-4EDC-BC01-BE54F73E6C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5DBAC27-99AD-6547-6329-05DE046E7E93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67524-93A5-2402-C3D7-6B0D526002C8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61255-4B30-AFED-9BDA-0DF428DBE8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763618-55E8-C4A3-E380-6BFA1B8E22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bow, Scenery, Sky, Landscape, Mountain, Natural">
            <a:extLst>
              <a:ext uri="{FF2B5EF4-FFF2-40B4-BE49-F238E27FC236}">
                <a16:creationId xmlns:a16="http://schemas.microsoft.com/office/drawing/2014/main" id="{26CB52F9-920C-47BB-9F21-BFE99D71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710C0-B68B-4F23-A439-BB571A77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4168"/>
            <a:ext cx="7772400" cy="87947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GB" sz="4000" b="1" u="sng" dirty="0"/>
              <a:t>Pathetic Fallacy and Personification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0729-5CAC-4F0E-90F9-2C76DE80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32561"/>
            <a:ext cx="1874520" cy="4570594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How does this landscape make you feel? Why?</a:t>
            </a:r>
          </a:p>
          <a:p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How can the world and weather around us affect how we feel?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Why might descriptions of landscape and weather help writers to establish mood?</a:t>
            </a:r>
          </a:p>
        </p:txBody>
      </p:sp>
    </p:spTree>
    <p:extLst>
      <p:ext uri="{BB962C8B-B14F-4D97-AF65-F5344CB8AC3E}">
        <p14:creationId xmlns:p14="http://schemas.microsoft.com/office/powerpoint/2010/main" val="6075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oll, Parchment, Document, Pergament, Paper, Papyrus">
            <a:extLst>
              <a:ext uri="{FF2B5EF4-FFF2-40B4-BE49-F238E27FC236}">
                <a16:creationId xmlns:a16="http://schemas.microsoft.com/office/drawing/2014/main" id="{07A4C311-1D69-44CC-8F3C-61174450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2109">
            <a:off x="734737" y="1207118"/>
            <a:ext cx="4950896" cy="52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5B2CF-0BCC-4F0F-AF07-57ACB1182140}"/>
              </a:ext>
            </a:extLst>
          </p:cNvPr>
          <p:cNvSpPr txBox="1"/>
          <p:nvPr/>
        </p:nvSpPr>
        <p:spPr>
          <a:xfrm rot="20903465">
            <a:off x="1315778" y="2492656"/>
            <a:ext cx="3861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“Day after day, a vast heavy veil had been driving over London from the East, and it drove still, as if in the East there were an Eternity of cloud and wind</a:t>
            </a:r>
            <a:r>
              <a:rPr lang="en-US" sz="1400" dirty="0">
                <a:highlight>
                  <a:srgbClr val="FFFF00"/>
                </a:highlight>
              </a:rPr>
              <a:t>. So </a:t>
            </a:r>
            <a:r>
              <a:rPr lang="en-US" sz="1400" i="1" dirty="0">
                <a:highlight>
                  <a:srgbClr val="FFFF00"/>
                </a:highlight>
              </a:rPr>
              <a:t>furious</a:t>
            </a:r>
            <a:r>
              <a:rPr lang="en-US" sz="1400" dirty="0">
                <a:highlight>
                  <a:srgbClr val="FFFF00"/>
                </a:highlight>
              </a:rPr>
              <a:t> had been the gusts</a:t>
            </a:r>
            <a:r>
              <a:rPr lang="en-US" sz="1400" dirty="0"/>
              <a:t>, that high buildings in town had had the lead stripped off their roofs; and in the country, trees had been torn up, and sails of windmills carried away; and gloomy accounts had come in from the coast, of shipwreck and death. Violent blasts of rain had accompanied </a:t>
            </a:r>
            <a:r>
              <a:rPr lang="en-US" sz="1400" dirty="0">
                <a:highlight>
                  <a:srgbClr val="FFFF00"/>
                </a:highlight>
              </a:rPr>
              <a:t>these </a:t>
            </a:r>
            <a:r>
              <a:rPr lang="en-US" sz="1400" i="1" dirty="0">
                <a:highlight>
                  <a:srgbClr val="FFFF00"/>
                </a:highlight>
              </a:rPr>
              <a:t>rages</a:t>
            </a:r>
            <a:r>
              <a:rPr lang="en-US" sz="1400" dirty="0">
                <a:highlight>
                  <a:srgbClr val="FFFF00"/>
                </a:highlight>
              </a:rPr>
              <a:t> of wind</a:t>
            </a:r>
            <a:r>
              <a:rPr lang="en-US" sz="1400" dirty="0"/>
              <a:t>, and the day just closed as I sat down to read had been the worst of all.”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761A2-CB7A-4951-AFA0-1BF5B0C68D99}"/>
              </a:ext>
            </a:extLst>
          </p:cNvPr>
          <p:cNvSpPr txBox="1"/>
          <p:nvPr/>
        </p:nvSpPr>
        <p:spPr>
          <a:xfrm>
            <a:off x="6175717" y="1772529"/>
            <a:ext cx="2511083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Discuss: How do these examples of pathetic fallacy help the reader to understand the mood of the story?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8EC3B-8701-4B1A-873B-078D7D3429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/>
              <a:t>Let’s explore some examples of pathetic fallacy</a:t>
            </a:r>
          </a:p>
        </p:txBody>
      </p:sp>
      <p:pic>
        <p:nvPicPr>
          <p:cNvPr id="2050" name="Picture 2" descr="Blowing, Man, Non-Human Beings, North, Wind, Winter">
            <a:extLst>
              <a:ext uri="{FF2B5EF4-FFF2-40B4-BE49-F238E27FC236}">
                <a16:creationId xmlns:a16="http://schemas.microsoft.com/office/drawing/2014/main" id="{9BEE801E-75FE-4746-A294-C10771E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6" y="4909119"/>
            <a:ext cx="2316459" cy="18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7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oll, Parchment, Document, Pergament, Paper, Papyrus">
            <a:extLst>
              <a:ext uri="{FF2B5EF4-FFF2-40B4-BE49-F238E27FC236}">
                <a16:creationId xmlns:a16="http://schemas.microsoft.com/office/drawing/2014/main" id="{07A4C311-1D69-44CC-8F3C-61174450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2109">
            <a:off x="734737" y="1207118"/>
            <a:ext cx="4950896" cy="52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5B2CF-0BCC-4F0F-AF07-57ACB1182140}"/>
              </a:ext>
            </a:extLst>
          </p:cNvPr>
          <p:cNvSpPr txBox="1"/>
          <p:nvPr/>
        </p:nvSpPr>
        <p:spPr>
          <a:xfrm rot="20903465">
            <a:off x="1315778" y="2492656"/>
            <a:ext cx="38613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“Day after day, a vast heavy veil had been driving over London from the East, and it drove still, as if in the East there were an Eternity of cloud and wind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. So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furious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had been the gusts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that high buildings in town had had the lead stripped off their roofs; and in the country, trees had been torn up, and sails of windmills carried away; and gloomy accounts had come in from the coast, of shipwreck and death. Violent blasts of rain had accompanied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these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rages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of wind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the day just closed as I sat down to read had been the worst of all.”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761A2-CB7A-4951-AFA0-1BF5B0C68D99}"/>
              </a:ext>
            </a:extLst>
          </p:cNvPr>
          <p:cNvSpPr txBox="1"/>
          <p:nvPr/>
        </p:nvSpPr>
        <p:spPr>
          <a:xfrm>
            <a:off x="6175717" y="1772529"/>
            <a:ext cx="2511083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srgbClr val="7030A0"/>
                </a:solidFill>
                <a:latin typeface="Calibri"/>
              </a:rPr>
              <a:t>The writer makes the wind sound angry and aggressive, so that it is both </a:t>
            </a:r>
            <a:r>
              <a:rPr lang="en-GB" sz="2200" b="1" dirty="0">
                <a:solidFill>
                  <a:srgbClr val="7030A0"/>
                </a:solidFill>
                <a:latin typeface="Calibri"/>
              </a:rPr>
              <a:t>furious </a:t>
            </a:r>
            <a:r>
              <a:rPr lang="en-GB" sz="2200" dirty="0">
                <a:solidFill>
                  <a:srgbClr val="7030A0"/>
                </a:solidFill>
                <a:latin typeface="Calibri"/>
              </a:rPr>
              <a:t>and it </a:t>
            </a:r>
            <a:r>
              <a:rPr lang="en-GB" sz="2200" b="1" dirty="0">
                <a:solidFill>
                  <a:srgbClr val="7030A0"/>
                </a:solidFill>
                <a:latin typeface="Calibri"/>
              </a:rPr>
              <a:t>rages</a:t>
            </a:r>
            <a:r>
              <a:rPr lang="en-GB" sz="2200" dirty="0">
                <a:solidFill>
                  <a:srgbClr val="7030A0"/>
                </a:solidFill>
                <a:latin typeface="Calibri"/>
              </a:rPr>
              <a:t>. It makes us think the wind is attacking us and this helps the reader to picture the strength and ferocity of the storm.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8EC3B-8701-4B1A-873B-078D7D3429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/>
              <a:t>Let’s explore some examples of pathetic fallacy</a:t>
            </a:r>
          </a:p>
        </p:txBody>
      </p:sp>
      <p:pic>
        <p:nvPicPr>
          <p:cNvPr id="2050" name="Picture 2" descr="Blowing, Man, Non-Human Beings, North, Wind, Winter">
            <a:extLst>
              <a:ext uri="{FF2B5EF4-FFF2-40B4-BE49-F238E27FC236}">
                <a16:creationId xmlns:a16="http://schemas.microsoft.com/office/drawing/2014/main" id="{9BEE801E-75FE-4746-A294-C10771E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6" y="4909119"/>
            <a:ext cx="2316459" cy="18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1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E930-A2A6-4863-B129-9C38D738D1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2800" dirty="0"/>
              <a:t>Create a description of your setting for your new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CCE-060D-41C5-9C98-7646EBF6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Use your new understanding of pathetic fallacy and personification to write out an effective description of your setting.</a:t>
            </a:r>
          </a:p>
        </p:txBody>
      </p:sp>
      <p:pic>
        <p:nvPicPr>
          <p:cNvPr id="4098" name="Picture 2" descr="Blowing, Man, Non-Human Beings, North, Wind, Winter">
            <a:extLst>
              <a:ext uri="{FF2B5EF4-FFF2-40B4-BE49-F238E27FC236}">
                <a16:creationId xmlns:a16="http://schemas.microsoft.com/office/drawing/2014/main" id="{7CD3987E-72A4-495F-AA1B-000C6677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59" y="3611564"/>
            <a:ext cx="3603241" cy="29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ud, Weather, Sky, Nature">
            <a:extLst>
              <a:ext uri="{FF2B5EF4-FFF2-40B4-BE49-F238E27FC236}">
                <a16:creationId xmlns:a16="http://schemas.microsoft.com/office/drawing/2014/main" id="{C88A1619-9C4F-4FD0-A090-B45FB11F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72" y="4113898"/>
            <a:ext cx="3502855" cy="22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ick Man, Walking, Hiking, Sign, Black, Symbol, People">
            <a:extLst>
              <a:ext uri="{FF2B5EF4-FFF2-40B4-BE49-F238E27FC236}">
                <a16:creationId xmlns:a16="http://schemas.microsoft.com/office/drawing/2014/main" id="{8E276809-C375-40C3-B6FC-1D1B366C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7308" y="4270907"/>
            <a:ext cx="1260719" cy="21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5742C0CB-7265-4186-BDE8-B28A1FC42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8" y="3429000"/>
            <a:ext cx="2691989" cy="2708920"/>
          </a:xfrm>
          <a:prstGeom prst="rect">
            <a:avLst/>
          </a:prstGeom>
        </p:spPr>
      </p:pic>
      <p:pic>
        <p:nvPicPr>
          <p:cNvPr id="10" name="Picture 2" descr="Smiley, Happy, Face, Smile, Lucky, Luck, Yellow, Fun">
            <a:extLst>
              <a:ext uri="{FF2B5EF4-FFF2-40B4-BE49-F238E27FC236}">
                <a16:creationId xmlns:a16="http://schemas.microsoft.com/office/drawing/2014/main" id="{6D6ABA29-231B-41FC-BA47-BA6D61EB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72" y="427367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3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u="sng" dirty="0"/>
              <a:t>Plenary: Drawing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06916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en-GB" dirty="0"/>
              <a:t>Draw what you have learnt today. It could be a symbol or an image, something that comes into your head based on what you’ve </a:t>
            </a:r>
            <a:r>
              <a:rPr lang="en-GB" b="1" dirty="0"/>
              <a:t>learnt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Ask the person nearest to you to write in your exercise book how they interpret your picture.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Example: “I think _____ drew this because…”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88" y="4062535"/>
            <a:ext cx="3322712" cy="26023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To describe what pathetic fallacy and personification are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To explain how these techniques can impact readers’ understanding of mood, tone and character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</a:rPr>
              <a:t>To evaluate how specific examples of these techniques affect readers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FE157-0600-4F3D-A16C-B2FC88096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4668"/>
            <a:ext cx="2869578" cy="3573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85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bow, Scenery, Sky, Landscape, Mountain, Natural">
            <a:extLst>
              <a:ext uri="{FF2B5EF4-FFF2-40B4-BE49-F238E27FC236}">
                <a16:creationId xmlns:a16="http://schemas.microsoft.com/office/drawing/2014/main" id="{26CB52F9-920C-47BB-9F21-BFE99D71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710C0-B68B-4F23-A439-BB571A779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4168"/>
            <a:ext cx="7772400" cy="87947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GB" sz="4000" b="1" u="sng" dirty="0"/>
              <a:t>Pathetic Fallacy and Personification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0729-5CAC-4F0E-90F9-2C76DE80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548155"/>
            <a:ext cx="3886200" cy="457059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Rainbows often have connotations of happiness, of the end of sadness and the beginning of something new and positive. 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In reality, rainbows are just </a:t>
            </a:r>
            <a:r>
              <a:rPr lang="en-US" sz="2000" dirty="0">
                <a:solidFill>
                  <a:srgbClr val="7030A0"/>
                </a:solidFill>
              </a:rPr>
              <a:t>caused by reflection, refraction and dispersion of light in water droplets, so that we see a spectrum of light in the sky.  However, they are often used in literature to show the reader a change in </a:t>
            </a:r>
            <a:r>
              <a:rPr lang="en-US" sz="2000" b="1" dirty="0">
                <a:solidFill>
                  <a:srgbClr val="7030A0"/>
                </a:solidFill>
              </a:rPr>
              <a:t>mood and tone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We can use both </a:t>
            </a:r>
            <a:r>
              <a:rPr lang="en-US" sz="2000" b="1" dirty="0">
                <a:solidFill>
                  <a:srgbClr val="7030A0"/>
                </a:solidFill>
              </a:rPr>
              <a:t>pathetic fallacy</a:t>
            </a:r>
            <a:r>
              <a:rPr lang="en-US" sz="2000" dirty="0">
                <a:solidFill>
                  <a:srgbClr val="7030A0"/>
                </a:solidFill>
              </a:rPr>
              <a:t> and </a:t>
            </a:r>
            <a:r>
              <a:rPr lang="en-US" sz="2000" b="1" dirty="0">
                <a:solidFill>
                  <a:srgbClr val="7030A0"/>
                </a:solidFill>
              </a:rPr>
              <a:t>personification</a:t>
            </a:r>
            <a:r>
              <a:rPr lang="en-US" sz="2000" dirty="0">
                <a:solidFill>
                  <a:srgbClr val="7030A0"/>
                </a:solidFill>
              </a:rPr>
              <a:t> to help our readers understand the mood and tone of a story better.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6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F915-97BE-4683-980C-5652F66A00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6197-1672-4702-AD3F-2D1E8F75504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To describe what pathetic fallacy and personification are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To explain how these techniques can impact readers’ understanding of mood, tone and character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50"/>
                </a:solidFill>
              </a:rPr>
              <a:t>To evaluate how specific examples of these techniques affect readers</a:t>
            </a:r>
          </a:p>
        </p:txBody>
      </p:sp>
    </p:spTree>
    <p:extLst>
      <p:ext uri="{BB962C8B-B14F-4D97-AF65-F5344CB8AC3E}">
        <p14:creationId xmlns:p14="http://schemas.microsoft.com/office/powerpoint/2010/main" val="22207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274638"/>
            <a:ext cx="8520431" cy="11430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Pathetic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260215" cy="26208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Pathetic fallacy is a technique where the writer gives human </a:t>
            </a:r>
            <a:r>
              <a:rPr lang="en-GB" b="1" i="1" dirty="0"/>
              <a:t>feelings</a:t>
            </a:r>
            <a:r>
              <a:rPr lang="en-GB" dirty="0"/>
              <a:t> to objects or animals, to describe the </a:t>
            </a:r>
            <a:r>
              <a:rPr lang="en-GB" b="1" dirty="0"/>
              <a:t>mood</a:t>
            </a:r>
            <a:r>
              <a:rPr lang="en-GB" dirty="0"/>
              <a:t> of a story.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9369" y="3507508"/>
            <a:ext cx="39465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friendly sun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up in the sky.”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435371"/>
            <a:ext cx="8520431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Challenge: Use pathetic fallacy to describe each of the landscapes </a:t>
            </a:r>
            <a:r>
              <a:rPr lang="en-GB" sz="2000" dirty="0">
                <a:solidFill>
                  <a:srgbClr val="FF0000"/>
                </a:solidFill>
                <a:latin typeface="Calibri"/>
              </a:rPr>
              <a:t>on your worksheet.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Challenge: Choose one of your ideas from the worksheet and </a:t>
            </a:r>
            <a:r>
              <a:rPr lang="en-GB" sz="2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explain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how it impacts on the reader.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Mega Challenge: Make notes on how you could use pathetic fallacy in your own short story and how it might help you engage your readers.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7C4954A-30A1-4603-9325-41E3583C4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58428"/>
            <a:ext cx="269198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274638"/>
            <a:ext cx="8520431" cy="114300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Personification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260215" cy="262088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Personification is a technique where the writer gives human </a:t>
            </a:r>
            <a:r>
              <a:rPr lang="en-GB" b="1" i="1" dirty="0"/>
              <a:t>any human attribute </a:t>
            </a:r>
            <a:r>
              <a:rPr lang="en-GB" dirty="0"/>
              <a:t>to objects or animals, to describe the </a:t>
            </a:r>
            <a:r>
              <a:rPr lang="en-GB" b="1" dirty="0"/>
              <a:t>mood</a:t>
            </a:r>
            <a:r>
              <a:rPr lang="en-GB" dirty="0"/>
              <a:t> of a story.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9368" y="3801304"/>
            <a:ext cx="394659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 smiled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me.”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435371"/>
            <a:ext cx="8520431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Challenge: What is the difference between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personification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pathetic fallacy?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Challenge: </a:t>
            </a:r>
            <a:r>
              <a:rPr lang="en-GB" sz="2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Decide which of the examples on your worksheet are </a:t>
            </a:r>
            <a:r>
              <a:rPr lang="en-GB" sz="220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personification</a:t>
            </a:r>
            <a:r>
              <a:rPr lang="en-GB" sz="2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and which are </a:t>
            </a:r>
            <a:r>
              <a:rPr lang="en-GB" sz="220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pathetic fallacy</a:t>
            </a:r>
            <a:r>
              <a:rPr lang="en-GB" sz="2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Mega Challenge: Make notes on how you could use personification in your own short story and how it might help you engage your readers.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7C4954A-30A1-4603-9325-41E3583C4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58428"/>
            <a:ext cx="2691989" cy="2708920"/>
          </a:xfrm>
          <a:prstGeom prst="rect">
            <a:avLst/>
          </a:prstGeom>
        </p:spPr>
      </p:pic>
      <p:pic>
        <p:nvPicPr>
          <p:cNvPr id="2050" name="Picture 2" descr="Smiley, Happy, Face, Smile, Lucky, Luck, Yellow, Fun">
            <a:extLst>
              <a:ext uri="{FF2B5EF4-FFF2-40B4-BE49-F238E27FC236}">
                <a16:creationId xmlns:a16="http://schemas.microsoft.com/office/drawing/2014/main" id="{9F0F4721-8472-4B98-84A2-F65C9B5F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30" y="170310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7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16CF69-D459-4A71-B65E-24681A4E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6" y="163127"/>
            <a:ext cx="8746826" cy="33917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1400" dirty="0"/>
              <a:t>Pathetic fallacy</a:t>
            </a:r>
          </a:p>
        </p:txBody>
      </p:sp>
      <p:pic>
        <p:nvPicPr>
          <p:cNvPr id="3074" name="Picture 2" descr="Desert, Dunes, Algodones Dunes, Sand Dunes, Sand">
            <a:extLst>
              <a:ext uri="{FF2B5EF4-FFF2-40B4-BE49-F238E27FC236}">
                <a16:creationId xmlns:a16="http://schemas.microsoft.com/office/drawing/2014/main" id="{7298223F-4C8F-4465-9583-6307E992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7" y="626797"/>
            <a:ext cx="1968568" cy="131237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917BDD-D24C-4D7F-BC79-A36C46ED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0867" y="634339"/>
            <a:ext cx="1968568" cy="13062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DB9F19E-8BFF-4F61-9CBC-B45B41A2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147" y="634339"/>
            <a:ext cx="1968567" cy="13062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A991EE3-540A-446D-B42B-9AF178A3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6845" y="634340"/>
            <a:ext cx="1968567" cy="13062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7213F-90F7-4139-BAB1-2B63A68BBFA6}"/>
              </a:ext>
            </a:extLst>
          </p:cNvPr>
          <p:cNvSpPr txBox="1"/>
          <p:nvPr/>
        </p:nvSpPr>
        <p:spPr>
          <a:xfrm>
            <a:off x="198587" y="2965213"/>
            <a:ext cx="874682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Challenge: Use pathetic fallacy to describe each of the landscapes </a:t>
            </a:r>
            <a:r>
              <a:rPr lang="en-GB" sz="1400" dirty="0">
                <a:solidFill>
                  <a:srgbClr val="FF0000"/>
                </a:solidFill>
                <a:latin typeface="Calibri"/>
              </a:rPr>
              <a:t>on your worksheet.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Challenge: Choose one of your ideas from the worksheet and </a:t>
            </a:r>
            <a:r>
              <a:rPr lang="en-GB" sz="1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explain</a:t>
            </a:r>
            <a:r>
              <a:rPr lang="en-GB" sz="1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how it impacts on the reader.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Mega Challenge: Make notes on how you could use pathetic fallacy in your own short story and how it might help you engage your readers.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EACB1E-DD15-4453-9715-D232DD7C1D7F}"/>
              </a:ext>
            </a:extLst>
          </p:cNvPr>
          <p:cNvSpPr txBox="1">
            <a:spLocks/>
          </p:cNvSpPr>
          <p:nvPr/>
        </p:nvSpPr>
        <p:spPr>
          <a:xfrm>
            <a:off x="198587" y="2063673"/>
            <a:ext cx="1968569" cy="6705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65EBEE9-34A3-435D-830B-6803D07E8B56}"/>
              </a:ext>
            </a:extLst>
          </p:cNvPr>
          <p:cNvSpPr txBox="1">
            <a:spLocks/>
          </p:cNvSpPr>
          <p:nvPr/>
        </p:nvSpPr>
        <p:spPr>
          <a:xfrm>
            <a:off x="2440867" y="2072607"/>
            <a:ext cx="1968568" cy="6705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C408AA-C0B2-494A-ABC3-5C292E7E4552}"/>
              </a:ext>
            </a:extLst>
          </p:cNvPr>
          <p:cNvSpPr txBox="1">
            <a:spLocks/>
          </p:cNvSpPr>
          <p:nvPr/>
        </p:nvSpPr>
        <p:spPr>
          <a:xfrm>
            <a:off x="4683147" y="2072607"/>
            <a:ext cx="1968568" cy="6705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C2A0C2-BCDD-4D45-8471-3C5D601374A2}"/>
              </a:ext>
            </a:extLst>
          </p:cNvPr>
          <p:cNvSpPr txBox="1">
            <a:spLocks/>
          </p:cNvSpPr>
          <p:nvPr/>
        </p:nvSpPr>
        <p:spPr>
          <a:xfrm>
            <a:off x="6976844" y="2072607"/>
            <a:ext cx="1968568" cy="6705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8D106E9-E938-40EC-ADC2-FEFA7EF9B18A}"/>
              </a:ext>
            </a:extLst>
          </p:cNvPr>
          <p:cNvSpPr txBox="1">
            <a:spLocks/>
          </p:cNvSpPr>
          <p:nvPr/>
        </p:nvSpPr>
        <p:spPr>
          <a:xfrm>
            <a:off x="198587" y="4588985"/>
            <a:ext cx="2629019" cy="210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arenR"/>
            </a:pPr>
            <a:r>
              <a:rPr lang="en-GB" sz="1400" dirty="0"/>
              <a:t>The sun stared at me.</a:t>
            </a:r>
          </a:p>
          <a:p>
            <a:pPr marL="342900" indent="-342900">
              <a:buAutoNum type="arabicParenR"/>
            </a:pPr>
            <a:r>
              <a:rPr lang="en-GB" sz="1400" dirty="0"/>
              <a:t>The wind whispered through the trees.</a:t>
            </a:r>
          </a:p>
          <a:p>
            <a:pPr marL="342900" indent="-342900">
              <a:buAutoNum type="arabicParenR"/>
            </a:pPr>
            <a:r>
              <a:rPr lang="en-GB" sz="1400" dirty="0"/>
              <a:t>As he danced through the trees, the angry wind made his presence clear.</a:t>
            </a:r>
          </a:p>
          <a:p>
            <a:pPr marL="342900" indent="-342900">
              <a:buAutoNum type="arabicParenR"/>
            </a:pPr>
            <a:r>
              <a:rPr lang="en-GB" sz="1400" dirty="0"/>
              <a:t>The sky was crying.</a:t>
            </a:r>
          </a:p>
          <a:p>
            <a:pPr marL="342900" indent="-342900">
              <a:buAutoNum type="arabicParenR"/>
            </a:pPr>
            <a:r>
              <a:rPr lang="en-GB" sz="1400" dirty="0"/>
              <a:t>The sky was sad.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4A2ACD8-DBCA-476D-A126-9ECF0556D99A}"/>
              </a:ext>
            </a:extLst>
          </p:cNvPr>
          <p:cNvSpPr txBox="1">
            <a:spLocks/>
          </p:cNvSpPr>
          <p:nvPr/>
        </p:nvSpPr>
        <p:spPr>
          <a:xfrm>
            <a:off x="198587" y="4101092"/>
            <a:ext cx="8746824" cy="29991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Pathetic fallacy and personification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BEC58-2BDD-48FC-946F-F3F1BF7E7A81}"/>
              </a:ext>
            </a:extLst>
          </p:cNvPr>
          <p:cNvSpPr txBox="1"/>
          <p:nvPr/>
        </p:nvSpPr>
        <p:spPr>
          <a:xfrm>
            <a:off x="2940148" y="4582779"/>
            <a:ext cx="600526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Challenge: What is the difference between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personification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pathetic fallacy?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Challenge: </a:t>
            </a:r>
            <a:r>
              <a:rPr lang="en-GB" sz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Decide which of the examples on your worksheet are </a:t>
            </a:r>
            <a:r>
              <a:rPr lang="en-GB" sz="120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personification</a:t>
            </a:r>
            <a:r>
              <a:rPr lang="en-GB" sz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and which are </a:t>
            </a:r>
            <a:r>
              <a:rPr lang="en-GB" sz="1200" i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pathetic fallacy</a:t>
            </a:r>
            <a:r>
              <a:rPr lang="en-GB" sz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Mega Challenge: Make notes on how you could use personification in your own short story and how it might help you engage your readers.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073445-624F-4015-88AB-E9A8DB18D41C}"/>
              </a:ext>
            </a:extLst>
          </p:cNvPr>
          <p:cNvSpPr txBox="1">
            <a:spLocks/>
          </p:cNvSpPr>
          <p:nvPr/>
        </p:nvSpPr>
        <p:spPr>
          <a:xfrm>
            <a:off x="2940148" y="5719405"/>
            <a:ext cx="6005262" cy="9754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05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sert, Dunes, Algodones Dunes, Sand Dunes, Sand">
            <a:extLst>
              <a:ext uri="{FF2B5EF4-FFF2-40B4-BE49-F238E27FC236}">
                <a16:creationId xmlns:a16="http://schemas.microsoft.com/office/drawing/2014/main" id="{3BC4806C-1539-4E39-84D0-F3F64066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9" y="232901"/>
            <a:ext cx="1968568" cy="131237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CDF0F0F-43E0-48F8-B941-3486C939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6799" y="240443"/>
            <a:ext cx="1968568" cy="13062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F03B7B0-52A6-4231-A5EF-86B143A5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9079" y="240443"/>
            <a:ext cx="1968567" cy="13062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AD8CADB-5599-404F-9F38-7872EBA6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2777" y="240444"/>
            <a:ext cx="1968567" cy="13062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C841375-CE69-415C-9C1D-2F5CDCDF4DF5}"/>
              </a:ext>
            </a:extLst>
          </p:cNvPr>
          <p:cNvSpPr txBox="1">
            <a:spLocks/>
          </p:cNvSpPr>
          <p:nvPr/>
        </p:nvSpPr>
        <p:spPr>
          <a:xfrm>
            <a:off x="184519" y="1782319"/>
            <a:ext cx="1968569" cy="6705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The bored sad was everywhere.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61136D9-AE51-4C88-AD41-32AEAE74BBF4}"/>
              </a:ext>
            </a:extLst>
          </p:cNvPr>
          <p:cNvSpPr txBox="1">
            <a:spLocks/>
          </p:cNvSpPr>
          <p:nvPr/>
        </p:nvSpPr>
        <p:spPr>
          <a:xfrm>
            <a:off x="2426799" y="1791253"/>
            <a:ext cx="1968568" cy="6705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The calm water looked so welcoming.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62442D-2885-436B-ADA7-ABA9A25E5118}"/>
              </a:ext>
            </a:extLst>
          </p:cNvPr>
          <p:cNvSpPr txBox="1">
            <a:spLocks/>
          </p:cNvSpPr>
          <p:nvPr/>
        </p:nvSpPr>
        <p:spPr>
          <a:xfrm>
            <a:off x="4655011" y="1791253"/>
            <a:ext cx="1982636" cy="6705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The curious sun was appearing in the sky.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BD17179-BA5F-4A1A-9ED0-214831F71F7D}"/>
              </a:ext>
            </a:extLst>
          </p:cNvPr>
          <p:cNvSpPr txBox="1">
            <a:spLocks/>
          </p:cNvSpPr>
          <p:nvPr/>
        </p:nvSpPr>
        <p:spPr>
          <a:xfrm>
            <a:off x="6962776" y="1791253"/>
            <a:ext cx="1968568" cy="6705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The miserable mist moved through the trees.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6022056-C612-4319-9448-2CBCDFD52A69}"/>
              </a:ext>
            </a:extLst>
          </p:cNvPr>
          <p:cNvSpPr txBox="1">
            <a:spLocks/>
          </p:cNvSpPr>
          <p:nvPr/>
        </p:nvSpPr>
        <p:spPr>
          <a:xfrm>
            <a:off x="184519" y="2706429"/>
            <a:ext cx="2629019" cy="2105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arenR"/>
            </a:pPr>
            <a:r>
              <a:rPr lang="en-GB" sz="1400" dirty="0">
                <a:highlight>
                  <a:srgbClr val="00FFFF"/>
                </a:highlight>
              </a:rPr>
              <a:t>The sun stared at me.</a:t>
            </a:r>
          </a:p>
          <a:p>
            <a:pPr marL="342900" indent="-342900">
              <a:buAutoNum type="arabicParenR"/>
            </a:pPr>
            <a:r>
              <a:rPr lang="en-GB" sz="1400" dirty="0">
                <a:highlight>
                  <a:srgbClr val="00FFFF"/>
                </a:highlight>
              </a:rPr>
              <a:t>The wind whispered through the trees.</a:t>
            </a:r>
          </a:p>
          <a:p>
            <a:pPr marL="342900" indent="-342900">
              <a:buAutoNum type="arabicParenR"/>
            </a:pPr>
            <a:r>
              <a:rPr lang="en-GB" sz="1400" dirty="0">
                <a:highlight>
                  <a:srgbClr val="00FFFF"/>
                </a:highlight>
              </a:rPr>
              <a:t>As he danced through the trees</a:t>
            </a:r>
            <a:r>
              <a:rPr lang="en-GB" sz="1400" dirty="0"/>
              <a:t>, </a:t>
            </a:r>
            <a:r>
              <a:rPr lang="en-GB" sz="1400" dirty="0">
                <a:highlight>
                  <a:srgbClr val="FFFF00"/>
                </a:highlight>
              </a:rPr>
              <a:t>the angry wind made his presence clear.</a:t>
            </a:r>
          </a:p>
          <a:p>
            <a:pPr marL="342900" indent="-342900">
              <a:buAutoNum type="arabicParenR"/>
            </a:pPr>
            <a:r>
              <a:rPr lang="en-GB" sz="1400" dirty="0">
                <a:highlight>
                  <a:srgbClr val="00FFFF"/>
                </a:highlight>
              </a:rPr>
              <a:t>The sky was crying.</a:t>
            </a:r>
          </a:p>
          <a:p>
            <a:pPr marL="342900" indent="-342900">
              <a:buAutoNum type="arabicParenR"/>
            </a:pPr>
            <a:r>
              <a:rPr lang="en-GB" sz="1400" dirty="0">
                <a:highlight>
                  <a:srgbClr val="FFFF00"/>
                </a:highlight>
              </a:rPr>
              <a:t>The sky was sad.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E9A45C-4B3F-4785-A672-01BD59D88EFE}"/>
              </a:ext>
            </a:extLst>
          </p:cNvPr>
          <p:cNvSpPr txBox="1"/>
          <p:nvPr/>
        </p:nvSpPr>
        <p:spPr>
          <a:xfrm>
            <a:off x="3010486" y="2706429"/>
            <a:ext cx="5920858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Most of these sentences are examples of </a:t>
            </a:r>
            <a:r>
              <a:rPr lang="en-GB" b="1" dirty="0">
                <a:highlight>
                  <a:srgbClr val="00FFFF"/>
                </a:highlight>
              </a:rPr>
              <a:t>personification</a:t>
            </a:r>
            <a:r>
              <a:rPr lang="en-GB" dirty="0">
                <a:highlight>
                  <a:srgbClr val="00FFFF"/>
                </a:highlight>
              </a:rPr>
              <a:t>, </a:t>
            </a:r>
            <a:r>
              <a:rPr lang="en-GB" dirty="0"/>
              <a:t>because they gave human attributes to non-human objects. However, the third sentence uses </a:t>
            </a:r>
            <a:r>
              <a:rPr lang="en-GB" b="1" dirty="0">
                <a:highlight>
                  <a:srgbClr val="FFFF00"/>
                </a:highlight>
              </a:rPr>
              <a:t>pathetic fallacy </a:t>
            </a:r>
            <a:r>
              <a:rPr lang="en-GB" dirty="0"/>
              <a:t>as the wind is described as </a:t>
            </a:r>
            <a:r>
              <a:rPr lang="en-GB" i="1" dirty="0"/>
              <a:t>angry</a:t>
            </a:r>
            <a:r>
              <a:rPr lang="en-GB" dirty="0"/>
              <a:t>, whilst the fifth sentence describes the sky as </a:t>
            </a:r>
            <a:r>
              <a:rPr lang="en-GB" i="1" dirty="0"/>
              <a:t>sad.</a:t>
            </a:r>
            <a:endParaRPr lang="en-GB" dirty="0"/>
          </a:p>
          <a:p>
            <a:endParaRPr lang="en-GB" i="1" dirty="0"/>
          </a:p>
          <a:p>
            <a:r>
              <a:rPr lang="en-GB" dirty="0"/>
              <a:t>Generally, </a:t>
            </a:r>
            <a:r>
              <a:rPr lang="en-GB" b="1" dirty="0"/>
              <a:t>pathetic fallacy </a:t>
            </a:r>
            <a:r>
              <a:rPr lang="en-GB" dirty="0"/>
              <a:t>is used to describe the </a:t>
            </a:r>
            <a:r>
              <a:rPr lang="en-GB" b="1" dirty="0"/>
              <a:t>environment</a:t>
            </a:r>
            <a:r>
              <a:rPr lang="en-GB" dirty="0"/>
              <a:t> or setting in a story. It helps to convey the mood of a story or how a character feels.</a:t>
            </a:r>
          </a:p>
          <a:p>
            <a:endParaRPr lang="en-GB" dirty="0"/>
          </a:p>
          <a:p>
            <a:r>
              <a:rPr lang="en-GB" dirty="0"/>
              <a:t>If a character is feeling sad, they may be walking through rain. If a character is happy, they may be running through the sunshine. </a:t>
            </a:r>
          </a:p>
        </p:txBody>
      </p:sp>
      <p:pic>
        <p:nvPicPr>
          <p:cNvPr id="4098" name="Picture 2" descr="Smiley, Emoticon, Happy, Face, Icon, Good, Sign, Symbol">
            <a:extLst>
              <a:ext uri="{FF2B5EF4-FFF2-40B4-BE49-F238E27FC236}">
                <a16:creationId xmlns:a16="http://schemas.microsoft.com/office/drawing/2014/main" id="{E3EBE553-A2E7-4C6C-BF1F-8DEE71F9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1" y="5168512"/>
            <a:ext cx="1231236" cy="12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EC3B-8701-4B1A-873B-078D7D3429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/>
              <a:t>Let’s explore some examples of pathetic fallacy</a:t>
            </a:r>
          </a:p>
        </p:txBody>
      </p:sp>
      <p:pic>
        <p:nvPicPr>
          <p:cNvPr id="1026" name="Picture 2" descr="Scroll, Parchment, Document, Pergament, Paper, Papyrus">
            <a:extLst>
              <a:ext uri="{FF2B5EF4-FFF2-40B4-BE49-F238E27FC236}">
                <a16:creationId xmlns:a16="http://schemas.microsoft.com/office/drawing/2014/main" id="{07A4C311-1D69-44CC-8F3C-61174450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2109">
            <a:off x="2016601" y="448055"/>
            <a:ext cx="2074676" cy="52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5B2CF-0BCC-4F0F-AF07-57ACB1182140}"/>
              </a:ext>
            </a:extLst>
          </p:cNvPr>
          <p:cNvSpPr txBox="1"/>
          <p:nvPr/>
        </p:nvSpPr>
        <p:spPr>
          <a:xfrm rot="20903465">
            <a:off x="1162283" y="2749257"/>
            <a:ext cx="4324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“I wandered </a:t>
            </a:r>
            <a:r>
              <a:rPr lang="en-US" i="1" dirty="0">
                <a:highlight>
                  <a:srgbClr val="FFFF00"/>
                </a:highlight>
              </a:rPr>
              <a:t>lonely as a cloud</a:t>
            </a:r>
            <a:br>
              <a:rPr lang="en-US" dirty="0"/>
            </a:br>
            <a:r>
              <a:rPr lang="en-US" dirty="0"/>
              <a:t>That floats on high o’er vales and hills,”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761A2-CB7A-4951-AFA0-1BF5B0C68D99}"/>
              </a:ext>
            </a:extLst>
          </p:cNvPr>
          <p:cNvSpPr txBox="1"/>
          <p:nvPr/>
        </p:nvSpPr>
        <p:spPr>
          <a:xfrm>
            <a:off x="5978769" y="1772529"/>
            <a:ext cx="2708031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Discuss: How does this example of pathetic fallacy help the reader to understand how the character feels? Why?</a:t>
            </a:r>
          </a:p>
        </p:txBody>
      </p:sp>
      <p:pic>
        <p:nvPicPr>
          <p:cNvPr id="1028" name="Picture 4" descr="Cloud, Weather, Sky, Nature">
            <a:extLst>
              <a:ext uri="{FF2B5EF4-FFF2-40B4-BE49-F238E27FC236}">
                <a16:creationId xmlns:a16="http://schemas.microsoft.com/office/drawing/2014/main" id="{E5457EFC-2766-4776-917A-7B470652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81" y="4362950"/>
            <a:ext cx="3502855" cy="22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ick Man, Walking, Hiking, Sign, Black, Symbol, People">
            <a:extLst>
              <a:ext uri="{FF2B5EF4-FFF2-40B4-BE49-F238E27FC236}">
                <a16:creationId xmlns:a16="http://schemas.microsoft.com/office/drawing/2014/main" id="{AAE94031-6D15-489B-B547-C84FBD96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4265333"/>
            <a:ext cx="1260719" cy="21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EC3B-8701-4B1A-873B-078D7D3429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3200" dirty="0"/>
              <a:t>Let’s explore some examples of pathetic fallacy</a:t>
            </a:r>
          </a:p>
        </p:txBody>
      </p:sp>
      <p:pic>
        <p:nvPicPr>
          <p:cNvPr id="1026" name="Picture 2" descr="Scroll, Parchment, Document, Pergament, Paper, Papyrus">
            <a:extLst>
              <a:ext uri="{FF2B5EF4-FFF2-40B4-BE49-F238E27FC236}">
                <a16:creationId xmlns:a16="http://schemas.microsoft.com/office/drawing/2014/main" id="{07A4C311-1D69-44CC-8F3C-61174450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2109">
            <a:off x="2016601" y="448055"/>
            <a:ext cx="2074676" cy="52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5B2CF-0BCC-4F0F-AF07-57ACB1182140}"/>
              </a:ext>
            </a:extLst>
          </p:cNvPr>
          <p:cNvSpPr txBox="1"/>
          <p:nvPr/>
        </p:nvSpPr>
        <p:spPr>
          <a:xfrm rot="20903465">
            <a:off x="1162283" y="2749257"/>
            <a:ext cx="4324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wandered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lonely as a cloud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floats on high o’er vales and hills,”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761A2-CB7A-4951-AFA0-1BF5B0C68D99}"/>
              </a:ext>
            </a:extLst>
          </p:cNvPr>
          <p:cNvSpPr txBox="1"/>
          <p:nvPr/>
        </p:nvSpPr>
        <p:spPr>
          <a:xfrm>
            <a:off x="5978769" y="1772529"/>
            <a:ext cx="2708031" cy="34778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example is from a poem by William Wordsworth.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Here, the pathetic fallacy helps us as readers to understand that the character is alone and isolated, like a cloud that floats about hills and vales.</a:t>
            </a:r>
          </a:p>
        </p:txBody>
      </p:sp>
      <p:pic>
        <p:nvPicPr>
          <p:cNvPr id="1028" name="Picture 4" descr="Cloud, Weather, Sky, Nature">
            <a:extLst>
              <a:ext uri="{FF2B5EF4-FFF2-40B4-BE49-F238E27FC236}">
                <a16:creationId xmlns:a16="http://schemas.microsoft.com/office/drawing/2014/main" id="{E5457EFC-2766-4776-917A-7B470652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95" y="4106503"/>
            <a:ext cx="3502855" cy="22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ick Man, Walking, Hiking, Sign, Black, Symbol, People">
            <a:extLst>
              <a:ext uri="{FF2B5EF4-FFF2-40B4-BE49-F238E27FC236}">
                <a16:creationId xmlns:a16="http://schemas.microsoft.com/office/drawing/2014/main" id="{AAE94031-6D15-489B-B547-C84FBD96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8050" y="4302682"/>
            <a:ext cx="1260719" cy="21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6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1248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Pathetic Fallacy and Personification</vt:lpstr>
      <vt:lpstr>Pathetic Fallacy and Personification</vt:lpstr>
      <vt:lpstr>Learning outcomes</vt:lpstr>
      <vt:lpstr>Pathetic fallacy</vt:lpstr>
      <vt:lpstr>Personification</vt:lpstr>
      <vt:lpstr>Pathetic fallacy</vt:lpstr>
      <vt:lpstr>PowerPoint Presentation</vt:lpstr>
      <vt:lpstr>Let’s explore some examples of pathetic fallacy</vt:lpstr>
      <vt:lpstr>Let’s explore some examples of pathetic fallacy</vt:lpstr>
      <vt:lpstr>Let’s explore some examples of pathetic fallacy</vt:lpstr>
      <vt:lpstr>Let’s explore some examples of pathetic fallacy</vt:lpstr>
      <vt:lpstr>Create a description of your setting for your new story</vt:lpstr>
      <vt:lpstr>Plenary: Drawing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Chezka Mae Madrona</cp:lastModifiedBy>
  <cp:revision>29</cp:revision>
  <dcterms:created xsi:type="dcterms:W3CDTF">2020-10-03T12:24:58Z</dcterms:created>
  <dcterms:modified xsi:type="dcterms:W3CDTF">2025-08-12T09:44:06Z</dcterms:modified>
</cp:coreProperties>
</file>