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256" r:id="rId3"/>
    <p:sldId id="281" r:id="rId4"/>
    <p:sldId id="297" r:id="rId5"/>
    <p:sldId id="298" r:id="rId6"/>
    <p:sldId id="283" r:id="rId7"/>
    <p:sldId id="284" r:id="rId8"/>
    <p:sldId id="258" r:id="rId9"/>
    <p:sldId id="269" r:id="rId10"/>
    <p:sldId id="262" r:id="rId11"/>
    <p:sldId id="264" r:id="rId12"/>
    <p:sldId id="299" r:id="rId13"/>
    <p:sldId id="267" r:id="rId14"/>
    <p:sldId id="285" r:id="rId15"/>
    <p:sldId id="303" r:id="rId16"/>
    <p:sldId id="304" r:id="rId17"/>
    <p:sldId id="305" r:id="rId18"/>
    <p:sldId id="272" r:id="rId19"/>
    <p:sldId id="27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AD750E-5F12-4676-83B5-AA5CC3EF7D03}" v="21" dt="2025-04-04T15:00:03.2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9425" autoAdjust="0"/>
  </p:normalViewPr>
  <p:slideViewPr>
    <p:cSldViewPr snapToGrid="0">
      <p:cViewPr varScale="1">
        <p:scale>
          <a:sx n="92" d="100"/>
          <a:sy n="92" d="100"/>
        </p:scale>
        <p:origin x="4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Wassell" userId="609912a88ec840f0" providerId="LiveId" clId="{C9AD750E-5F12-4676-83B5-AA5CC3EF7D03}"/>
    <pc:docChg chg="undo custSel addSld delSld modSld sldOrd delMainMaster">
      <pc:chgData name="Paul Wassell" userId="609912a88ec840f0" providerId="LiveId" clId="{C9AD750E-5F12-4676-83B5-AA5CC3EF7D03}" dt="2025-04-04T15:01:37.233" v="2564"/>
      <pc:docMkLst>
        <pc:docMk/>
      </pc:docMkLst>
      <pc:sldChg chg="addSp delSp modSp mod">
        <pc:chgData name="Paul Wassell" userId="609912a88ec840f0" providerId="LiveId" clId="{C9AD750E-5F12-4676-83B5-AA5CC3EF7D03}" dt="2025-04-04T14:07:31.102" v="2096" actId="403"/>
        <pc:sldMkLst>
          <pc:docMk/>
          <pc:sldMk cId="951658324" sldId="256"/>
        </pc:sldMkLst>
        <pc:spChg chg="mod">
          <ac:chgData name="Paul Wassell" userId="609912a88ec840f0" providerId="LiveId" clId="{C9AD750E-5F12-4676-83B5-AA5CC3EF7D03}" dt="2025-04-04T14:07:31.102" v="2096" actId="403"/>
          <ac:spMkLst>
            <pc:docMk/>
            <pc:sldMk cId="951658324" sldId="256"/>
            <ac:spMk id="2" creationId="{11D8DF56-653B-4414-8266-FBC1F11F024D}"/>
          </ac:spMkLst>
        </pc:spChg>
        <pc:spChg chg="mod">
          <ac:chgData name="Paul Wassell" userId="609912a88ec840f0" providerId="LiveId" clId="{C9AD750E-5F12-4676-83B5-AA5CC3EF7D03}" dt="2025-04-04T13:53:28.100" v="621" actId="20577"/>
          <ac:spMkLst>
            <pc:docMk/>
            <pc:sldMk cId="951658324" sldId="256"/>
            <ac:spMk id="3" creationId="{E742E318-5ADA-4872-B757-CDF69E1FEC37}"/>
          </ac:spMkLst>
        </pc:spChg>
        <pc:picChg chg="add mod">
          <ac:chgData name="Paul Wassell" userId="609912a88ec840f0" providerId="LiveId" clId="{C9AD750E-5F12-4676-83B5-AA5CC3EF7D03}" dt="2025-04-04T13:50:33.852" v="431" actId="1076"/>
          <ac:picMkLst>
            <pc:docMk/>
            <pc:sldMk cId="951658324" sldId="256"/>
            <ac:picMk id="5" creationId="{621EEFAB-841B-9897-CEB4-06AE74793214}"/>
          </ac:picMkLst>
        </pc:picChg>
        <pc:picChg chg="del">
          <ac:chgData name="Paul Wassell" userId="609912a88ec840f0" providerId="LiveId" clId="{C9AD750E-5F12-4676-83B5-AA5CC3EF7D03}" dt="2025-04-04T13:44:04.892" v="1" actId="478"/>
          <ac:picMkLst>
            <pc:docMk/>
            <pc:sldMk cId="951658324" sldId="256"/>
            <ac:picMk id="1026" creationId="{4D7FE52F-DBC4-4024-9686-E2EE3521755F}"/>
          </ac:picMkLst>
        </pc:picChg>
        <pc:picChg chg="del">
          <ac:chgData name="Paul Wassell" userId="609912a88ec840f0" providerId="LiveId" clId="{C9AD750E-5F12-4676-83B5-AA5CC3EF7D03}" dt="2025-04-04T13:44:04.892" v="1" actId="478"/>
          <ac:picMkLst>
            <pc:docMk/>
            <pc:sldMk cId="951658324" sldId="256"/>
            <ac:picMk id="1030" creationId="{B8E93BAF-9148-4F2C-8B7D-1F5766F93B23}"/>
          </ac:picMkLst>
        </pc:picChg>
      </pc:sldChg>
      <pc:sldChg chg="modSp mod">
        <pc:chgData name="Paul Wassell" userId="609912a88ec840f0" providerId="LiveId" clId="{C9AD750E-5F12-4676-83B5-AA5CC3EF7D03}" dt="2025-04-04T13:56:30.079" v="1097" actId="13926"/>
        <pc:sldMkLst>
          <pc:docMk/>
          <pc:sldMk cId="155276739" sldId="258"/>
        </pc:sldMkLst>
        <pc:spChg chg="mod">
          <ac:chgData name="Paul Wassell" userId="609912a88ec840f0" providerId="LiveId" clId="{C9AD750E-5F12-4676-83B5-AA5CC3EF7D03}" dt="2025-04-04T13:56:30.079" v="1097" actId="13926"/>
          <ac:spMkLst>
            <pc:docMk/>
            <pc:sldMk cId="155276739" sldId="258"/>
            <ac:spMk id="4" creationId="{C4D4C8F0-8C6B-4560-BDAA-1C4C7A72EEE2}"/>
          </ac:spMkLst>
        </pc:spChg>
        <pc:spChg chg="mod">
          <ac:chgData name="Paul Wassell" userId="609912a88ec840f0" providerId="LiveId" clId="{C9AD750E-5F12-4676-83B5-AA5CC3EF7D03}" dt="2025-04-04T13:56:18.949" v="1095" actId="692"/>
          <ac:spMkLst>
            <pc:docMk/>
            <pc:sldMk cId="155276739" sldId="258"/>
            <ac:spMk id="5" creationId="{479A010C-4740-41B7-A287-FD9FE741FFAC}"/>
          </ac:spMkLst>
        </pc:spChg>
      </pc:sldChg>
      <pc:sldChg chg="del">
        <pc:chgData name="Paul Wassell" userId="609912a88ec840f0" providerId="LiveId" clId="{C9AD750E-5F12-4676-83B5-AA5CC3EF7D03}" dt="2025-04-04T14:57:33.638" v="2137" actId="47"/>
        <pc:sldMkLst>
          <pc:docMk/>
          <pc:sldMk cId="1022241316" sldId="260"/>
        </pc:sldMkLst>
      </pc:sldChg>
      <pc:sldChg chg="modSp mod">
        <pc:chgData name="Paul Wassell" userId="609912a88ec840f0" providerId="LiveId" clId="{C9AD750E-5F12-4676-83B5-AA5CC3EF7D03}" dt="2025-04-04T13:56:55.799" v="1103" actId="20577"/>
        <pc:sldMkLst>
          <pc:docMk/>
          <pc:sldMk cId="2159434641" sldId="262"/>
        </pc:sldMkLst>
        <pc:spChg chg="mod">
          <ac:chgData name="Paul Wassell" userId="609912a88ec840f0" providerId="LiveId" clId="{C9AD750E-5F12-4676-83B5-AA5CC3EF7D03}" dt="2025-04-04T13:56:55.799" v="1103" actId="20577"/>
          <ac:spMkLst>
            <pc:docMk/>
            <pc:sldMk cId="2159434641" sldId="262"/>
            <ac:spMk id="3" creationId="{0C556220-00FD-4190-85C6-92B9B218FF1C}"/>
          </ac:spMkLst>
        </pc:spChg>
        <pc:spChg chg="mod">
          <ac:chgData name="Paul Wassell" userId="609912a88ec840f0" providerId="LiveId" clId="{C9AD750E-5F12-4676-83B5-AA5CC3EF7D03}" dt="2025-04-04T13:56:46.830" v="1100" actId="404"/>
          <ac:spMkLst>
            <pc:docMk/>
            <pc:sldMk cId="2159434641" sldId="262"/>
            <ac:spMk id="4" creationId="{51E0B8D1-8721-413F-A5FC-D8D2B3348073}"/>
          </ac:spMkLst>
        </pc:spChg>
      </pc:sldChg>
      <pc:sldChg chg="modSp mod">
        <pc:chgData name="Paul Wassell" userId="609912a88ec840f0" providerId="LiveId" clId="{C9AD750E-5F12-4676-83B5-AA5CC3EF7D03}" dt="2025-04-04T13:57:05.430" v="1104" actId="12"/>
        <pc:sldMkLst>
          <pc:docMk/>
          <pc:sldMk cId="3779489980" sldId="264"/>
        </pc:sldMkLst>
        <pc:spChg chg="mod">
          <ac:chgData name="Paul Wassell" userId="609912a88ec840f0" providerId="LiveId" clId="{C9AD750E-5F12-4676-83B5-AA5CC3EF7D03}" dt="2025-04-04T13:57:05.430" v="1104" actId="12"/>
          <ac:spMkLst>
            <pc:docMk/>
            <pc:sldMk cId="3779489980" sldId="264"/>
            <ac:spMk id="3" creationId="{4546CB33-43DE-4DB0-B878-1875E913DE59}"/>
          </ac:spMkLst>
        </pc:spChg>
      </pc:sldChg>
      <pc:sldChg chg="del">
        <pc:chgData name="Paul Wassell" userId="609912a88ec840f0" providerId="LiveId" clId="{C9AD750E-5F12-4676-83B5-AA5CC3EF7D03}" dt="2025-04-04T14:57:08.607" v="2136" actId="47"/>
        <pc:sldMkLst>
          <pc:docMk/>
          <pc:sldMk cId="694083554" sldId="265"/>
        </pc:sldMkLst>
      </pc:sldChg>
      <pc:sldChg chg="modSp mod">
        <pc:chgData name="Paul Wassell" userId="609912a88ec840f0" providerId="LiveId" clId="{C9AD750E-5F12-4676-83B5-AA5CC3EF7D03}" dt="2025-04-04T15:01:37.233" v="2564"/>
        <pc:sldMkLst>
          <pc:docMk/>
          <pc:sldMk cId="2790241894" sldId="272"/>
        </pc:sldMkLst>
        <pc:spChg chg="mod">
          <ac:chgData name="Paul Wassell" userId="609912a88ec840f0" providerId="LiveId" clId="{C9AD750E-5F12-4676-83B5-AA5CC3EF7D03}" dt="2025-04-04T15:01:37.233" v="2564"/>
          <ac:spMkLst>
            <pc:docMk/>
            <pc:sldMk cId="2790241894" sldId="272"/>
            <ac:spMk id="5" creationId="{09FA22B0-B45E-4446-8B6B-6825AA26CA36}"/>
          </ac:spMkLst>
        </pc:spChg>
      </pc:sldChg>
      <pc:sldChg chg="modSp mod ord">
        <pc:chgData name="Paul Wassell" userId="609912a88ec840f0" providerId="LiveId" clId="{C9AD750E-5F12-4676-83B5-AA5CC3EF7D03}" dt="2025-04-04T13:53:38.740" v="655" actId="20577"/>
        <pc:sldMkLst>
          <pc:docMk/>
          <pc:sldMk cId="1072574529" sldId="281"/>
        </pc:sldMkLst>
        <pc:spChg chg="mod">
          <ac:chgData name="Paul Wassell" userId="609912a88ec840f0" providerId="LiveId" clId="{C9AD750E-5F12-4676-83B5-AA5CC3EF7D03}" dt="2025-04-04T13:53:38.740" v="655" actId="20577"/>
          <ac:spMkLst>
            <pc:docMk/>
            <pc:sldMk cId="1072574529" sldId="281"/>
            <ac:spMk id="3" creationId="{2E90FFFF-2215-41F6-B703-C36023E245AE}"/>
          </ac:spMkLst>
        </pc:spChg>
      </pc:sldChg>
      <pc:sldChg chg="del">
        <pc:chgData name="Paul Wassell" userId="609912a88ec840f0" providerId="LiveId" clId="{C9AD750E-5F12-4676-83B5-AA5CC3EF7D03}" dt="2025-04-04T13:54:05.926" v="707" actId="47"/>
        <pc:sldMkLst>
          <pc:docMk/>
          <pc:sldMk cId="3572621557" sldId="282"/>
        </pc:sldMkLst>
      </pc:sldChg>
      <pc:sldChg chg="modSp mod">
        <pc:chgData name="Paul Wassell" userId="609912a88ec840f0" providerId="LiveId" clId="{C9AD750E-5F12-4676-83B5-AA5CC3EF7D03}" dt="2025-04-04T13:55:12.518" v="1068" actId="20577"/>
        <pc:sldMkLst>
          <pc:docMk/>
          <pc:sldMk cId="3425541662" sldId="283"/>
        </pc:sldMkLst>
        <pc:graphicFrameChg chg="modGraphic">
          <ac:chgData name="Paul Wassell" userId="609912a88ec840f0" providerId="LiveId" clId="{C9AD750E-5F12-4676-83B5-AA5CC3EF7D03}" dt="2025-04-04T13:55:12.518" v="1068" actId="20577"/>
          <ac:graphicFrameMkLst>
            <pc:docMk/>
            <pc:sldMk cId="3425541662" sldId="283"/>
            <ac:graphicFrameMk id="4" creationId="{30E35E83-736A-443C-97AD-56A9CEDAB6A0}"/>
          </ac:graphicFrameMkLst>
        </pc:graphicFrameChg>
      </pc:sldChg>
      <pc:sldChg chg="modSp mod">
        <pc:chgData name="Paul Wassell" userId="609912a88ec840f0" providerId="LiveId" clId="{C9AD750E-5F12-4676-83B5-AA5CC3EF7D03}" dt="2025-04-04T13:55:47.486" v="1082" actId="404"/>
        <pc:sldMkLst>
          <pc:docMk/>
          <pc:sldMk cId="826753801" sldId="284"/>
        </pc:sldMkLst>
        <pc:graphicFrameChg chg="mod modGraphic">
          <ac:chgData name="Paul Wassell" userId="609912a88ec840f0" providerId="LiveId" clId="{C9AD750E-5F12-4676-83B5-AA5CC3EF7D03}" dt="2025-04-04T13:55:47.486" v="1082" actId="404"/>
          <ac:graphicFrameMkLst>
            <pc:docMk/>
            <pc:sldMk cId="826753801" sldId="284"/>
            <ac:graphicFrameMk id="4" creationId="{689D6C88-0F79-4E7C-A390-9BB6B914887D}"/>
          </ac:graphicFrameMkLst>
        </pc:graphicFrameChg>
        <pc:graphicFrameChg chg="mod modGraphic">
          <ac:chgData name="Paul Wassell" userId="609912a88ec840f0" providerId="LiveId" clId="{C9AD750E-5F12-4676-83B5-AA5CC3EF7D03}" dt="2025-04-04T13:55:44.575" v="1080" actId="404"/>
          <ac:graphicFrameMkLst>
            <pc:docMk/>
            <pc:sldMk cId="826753801" sldId="284"/>
            <ac:graphicFrameMk id="5" creationId="{5D06E0C0-0E24-417B-A172-D705E3BB60FC}"/>
          </ac:graphicFrameMkLst>
        </pc:graphicFrameChg>
      </pc:sldChg>
      <pc:sldChg chg="addSp delSp modSp mod">
        <pc:chgData name="Paul Wassell" userId="609912a88ec840f0" providerId="LiveId" clId="{C9AD750E-5F12-4676-83B5-AA5CC3EF7D03}" dt="2025-04-04T14:00:24.434" v="1147" actId="1076"/>
        <pc:sldMkLst>
          <pc:docMk/>
          <pc:sldMk cId="75173141" sldId="285"/>
        </pc:sldMkLst>
        <pc:spChg chg="add mod">
          <ac:chgData name="Paul Wassell" userId="609912a88ec840f0" providerId="LiveId" clId="{C9AD750E-5F12-4676-83B5-AA5CC3EF7D03}" dt="2025-04-04T14:00:24.434" v="1147" actId="1076"/>
          <ac:spMkLst>
            <pc:docMk/>
            <pc:sldMk cId="75173141" sldId="285"/>
            <ac:spMk id="2" creationId="{822BE39E-C76A-44FA-D949-6AEBDCF7787B}"/>
          </ac:spMkLst>
        </pc:spChg>
        <pc:spChg chg="mod">
          <ac:chgData name="Paul Wassell" userId="609912a88ec840f0" providerId="LiveId" clId="{C9AD750E-5F12-4676-83B5-AA5CC3EF7D03}" dt="2025-04-04T13:58:44.986" v="1119" actId="404"/>
          <ac:spMkLst>
            <pc:docMk/>
            <pc:sldMk cId="75173141" sldId="285"/>
            <ac:spMk id="4" creationId="{7BE20002-3A34-490B-92B4-314D75FCD34C}"/>
          </ac:spMkLst>
        </pc:spChg>
        <pc:spChg chg="add del mod">
          <ac:chgData name="Paul Wassell" userId="609912a88ec840f0" providerId="LiveId" clId="{C9AD750E-5F12-4676-83B5-AA5CC3EF7D03}" dt="2025-04-04T14:00:19.021" v="1146" actId="478"/>
          <ac:spMkLst>
            <pc:docMk/>
            <pc:sldMk cId="75173141" sldId="285"/>
            <ac:spMk id="6" creationId="{6034ADC2-804C-40AA-6F46-DA8431D8FD32}"/>
          </ac:spMkLst>
        </pc:spChg>
        <pc:graphicFrameChg chg="add del mod modGraphic">
          <ac:chgData name="Paul Wassell" userId="609912a88ec840f0" providerId="LiveId" clId="{C9AD750E-5F12-4676-83B5-AA5CC3EF7D03}" dt="2025-04-04T14:00:05.837" v="1140" actId="21"/>
          <ac:graphicFrameMkLst>
            <pc:docMk/>
            <pc:sldMk cId="75173141" sldId="285"/>
            <ac:graphicFrameMk id="3" creationId="{B2279317-ECED-95DF-29BC-976F6D1F8F35}"/>
          </ac:graphicFrameMkLst>
        </pc:graphicFrameChg>
        <pc:picChg chg="add mod">
          <ac:chgData name="Paul Wassell" userId="609912a88ec840f0" providerId="LiveId" clId="{C9AD750E-5F12-4676-83B5-AA5CC3EF7D03}" dt="2025-04-04T14:00:17.137" v="1145" actId="1076"/>
          <ac:picMkLst>
            <pc:docMk/>
            <pc:sldMk cId="75173141" sldId="285"/>
            <ac:picMk id="7" creationId="{5E56C513-9499-C92A-04E6-383ABB9045B9}"/>
          </ac:picMkLst>
        </pc:picChg>
      </pc:sldChg>
      <pc:sldChg chg="del">
        <pc:chgData name="Paul Wassell" userId="609912a88ec840f0" providerId="LiveId" clId="{C9AD750E-5F12-4676-83B5-AA5CC3EF7D03}" dt="2025-04-04T14:01:19.039" v="1149" actId="47"/>
        <pc:sldMkLst>
          <pc:docMk/>
          <pc:sldMk cId="2341051948" sldId="286"/>
        </pc:sldMkLst>
      </pc:sldChg>
      <pc:sldChg chg="del">
        <pc:chgData name="Paul Wassell" userId="609912a88ec840f0" providerId="LiveId" clId="{C9AD750E-5F12-4676-83B5-AA5CC3EF7D03}" dt="2025-04-04T14:01:14.396" v="1148" actId="47"/>
        <pc:sldMkLst>
          <pc:docMk/>
          <pc:sldMk cId="0" sldId="296"/>
        </pc:sldMkLst>
      </pc:sldChg>
      <pc:sldChg chg="modSp new mod setBg">
        <pc:chgData name="Paul Wassell" userId="609912a88ec840f0" providerId="LiveId" clId="{C9AD750E-5F12-4676-83B5-AA5CC3EF7D03}" dt="2025-04-04T13:49:10.572" v="236" actId="14861"/>
        <pc:sldMkLst>
          <pc:docMk/>
          <pc:sldMk cId="2927787850" sldId="297"/>
        </pc:sldMkLst>
        <pc:spChg chg="mod">
          <ac:chgData name="Paul Wassell" userId="609912a88ec840f0" providerId="LiveId" clId="{C9AD750E-5F12-4676-83B5-AA5CC3EF7D03}" dt="2025-04-04T13:49:10.572" v="236" actId="14861"/>
          <ac:spMkLst>
            <pc:docMk/>
            <pc:sldMk cId="2927787850" sldId="297"/>
            <ac:spMk id="2" creationId="{898EABA3-9A3F-80BD-50E9-297D12680D6B}"/>
          </ac:spMkLst>
        </pc:spChg>
        <pc:spChg chg="mod">
          <ac:chgData name="Paul Wassell" userId="609912a88ec840f0" providerId="LiveId" clId="{C9AD750E-5F12-4676-83B5-AA5CC3EF7D03}" dt="2025-04-04T13:48:53.594" v="192" actId="14861"/>
          <ac:spMkLst>
            <pc:docMk/>
            <pc:sldMk cId="2927787850" sldId="297"/>
            <ac:spMk id="3" creationId="{4B995464-4CF7-F044-29CA-D1EB2E534C2F}"/>
          </ac:spMkLst>
        </pc:spChg>
      </pc:sldChg>
      <pc:sldChg chg="modSp new mod setBg modNotesTx">
        <pc:chgData name="Paul Wassell" userId="609912a88ec840f0" providerId="LiveId" clId="{C9AD750E-5F12-4676-83B5-AA5CC3EF7D03}" dt="2025-04-04T13:54:01.442" v="706" actId="692"/>
        <pc:sldMkLst>
          <pc:docMk/>
          <pc:sldMk cId="3443777052" sldId="298"/>
        </pc:sldMkLst>
        <pc:spChg chg="mod">
          <ac:chgData name="Paul Wassell" userId="609912a88ec840f0" providerId="LiveId" clId="{C9AD750E-5F12-4676-83B5-AA5CC3EF7D03}" dt="2025-04-04T13:48:33.079" v="178" actId="1076"/>
          <ac:spMkLst>
            <pc:docMk/>
            <pc:sldMk cId="3443777052" sldId="298"/>
            <ac:spMk id="2" creationId="{5242C333-B899-97E4-EF1E-222D3CA4ADFD}"/>
          </ac:spMkLst>
        </pc:spChg>
        <pc:spChg chg="mod">
          <ac:chgData name="Paul Wassell" userId="609912a88ec840f0" providerId="LiveId" clId="{C9AD750E-5F12-4676-83B5-AA5CC3EF7D03}" dt="2025-04-04T13:54:01.442" v="706" actId="692"/>
          <ac:spMkLst>
            <pc:docMk/>
            <pc:sldMk cId="3443777052" sldId="298"/>
            <ac:spMk id="3" creationId="{6E49C618-98A7-7720-DB16-9F31440D64EB}"/>
          </ac:spMkLst>
        </pc:spChg>
      </pc:sldChg>
      <pc:sldChg chg="del">
        <pc:chgData name="Paul Wassell" userId="609912a88ec840f0" providerId="LiveId" clId="{C9AD750E-5F12-4676-83B5-AA5CC3EF7D03}" dt="2025-04-04T14:57:33.638" v="2137" actId="47"/>
        <pc:sldMkLst>
          <pc:docMk/>
          <pc:sldMk cId="3352595216" sldId="302"/>
        </pc:sldMkLst>
      </pc:sldChg>
      <pc:sldChg chg="addSp modSp new mod setBg">
        <pc:chgData name="Paul Wassell" userId="609912a88ec840f0" providerId="LiveId" clId="{C9AD750E-5F12-4676-83B5-AA5CC3EF7D03}" dt="2025-04-04T14:05:44.717" v="1620" actId="13926"/>
        <pc:sldMkLst>
          <pc:docMk/>
          <pc:sldMk cId="611857545" sldId="303"/>
        </pc:sldMkLst>
        <pc:spChg chg="mod">
          <ac:chgData name="Paul Wassell" userId="609912a88ec840f0" providerId="LiveId" clId="{C9AD750E-5F12-4676-83B5-AA5CC3EF7D03}" dt="2025-04-04T14:04:05.920" v="1215" actId="14861"/>
          <ac:spMkLst>
            <pc:docMk/>
            <pc:sldMk cId="611857545" sldId="303"/>
            <ac:spMk id="2" creationId="{5FA813E4-15C0-B822-2DE7-948B0F7FFDF7}"/>
          </ac:spMkLst>
        </pc:spChg>
        <pc:spChg chg="mod">
          <ac:chgData name="Paul Wassell" userId="609912a88ec840f0" providerId="LiveId" clId="{C9AD750E-5F12-4676-83B5-AA5CC3EF7D03}" dt="2025-04-04T14:05:40.867" v="1619" actId="13926"/>
          <ac:spMkLst>
            <pc:docMk/>
            <pc:sldMk cId="611857545" sldId="303"/>
            <ac:spMk id="3" creationId="{1619DC3F-FAA5-07A7-E833-8451AF8BF993}"/>
          </ac:spMkLst>
        </pc:spChg>
        <pc:spChg chg="add mod">
          <ac:chgData name="Paul Wassell" userId="609912a88ec840f0" providerId="LiveId" clId="{C9AD750E-5F12-4676-83B5-AA5CC3EF7D03}" dt="2025-04-04T14:05:44.717" v="1620" actId="13926"/>
          <ac:spMkLst>
            <pc:docMk/>
            <pc:sldMk cId="611857545" sldId="303"/>
            <ac:spMk id="4" creationId="{98DB6AB1-B3CB-E77B-6E6D-2C26D17DF133}"/>
          </ac:spMkLst>
        </pc:spChg>
      </pc:sldChg>
      <pc:sldChg chg="addSp delSp modSp mod">
        <pc:chgData name="Paul Wassell" userId="609912a88ec840f0" providerId="LiveId" clId="{C9AD750E-5F12-4676-83B5-AA5CC3EF7D03}" dt="2025-04-04T14:56:48.388" v="2134" actId="20577"/>
        <pc:sldMkLst>
          <pc:docMk/>
          <pc:sldMk cId="1044554994" sldId="304"/>
        </pc:sldMkLst>
        <pc:spChg chg="mod">
          <ac:chgData name="Paul Wassell" userId="609912a88ec840f0" providerId="LiveId" clId="{C9AD750E-5F12-4676-83B5-AA5CC3EF7D03}" dt="2025-04-04T14:56:48.388" v="2134" actId="20577"/>
          <ac:spMkLst>
            <pc:docMk/>
            <pc:sldMk cId="1044554994" sldId="304"/>
            <ac:spMk id="2" creationId="{4680384A-9294-EBB8-EE13-9427C9173F44}"/>
          </ac:spMkLst>
        </pc:spChg>
        <pc:spChg chg="mod">
          <ac:chgData name="Paul Wassell" userId="609912a88ec840f0" providerId="LiveId" clId="{C9AD750E-5F12-4676-83B5-AA5CC3EF7D03}" dt="2025-04-04T14:06:08.475" v="1624" actId="13926"/>
          <ac:spMkLst>
            <pc:docMk/>
            <pc:sldMk cId="1044554994" sldId="304"/>
            <ac:spMk id="3" creationId="{6D81FC07-F4F0-E281-2E24-FBAA286ECD3B}"/>
          </ac:spMkLst>
        </pc:spChg>
        <pc:spChg chg="mod">
          <ac:chgData name="Paul Wassell" userId="609912a88ec840f0" providerId="LiveId" clId="{C9AD750E-5F12-4676-83B5-AA5CC3EF7D03}" dt="2025-04-04T14:07:25.122" v="2094" actId="13926"/>
          <ac:spMkLst>
            <pc:docMk/>
            <pc:sldMk cId="1044554994" sldId="304"/>
            <ac:spMk id="4" creationId="{3E6C3C42-821D-5C4D-1115-A90C09B647DB}"/>
          </ac:spMkLst>
        </pc:spChg>
        <pc:spChg chg="add del">
          <ac:chgData name="Paul Wassell" userId="609912a88ec840f0" providerId="LiveId" clId="{C9AD750E-5F12-4676-83B5-AA5CC3EF7D03}" dt="2025-04-04T14:55:50.097" v="2098" actId="22"/>
          <ac:spMkLst>
            <pc:docMk/>
            <pc:sldMk cId="1044554994" sldId="304"/>
            <ac:spMk id="6" creationId="{56CBF1CF-E0A4-61E6-A1E1-729726680AFF}"/>
          </ac:spMkLst>
        </pc:spChg>
      </pc:sldChg>
      <pc:sldChg chg="addSp delSp modSp new mod setBg">
        <pc:chgData name="Paul Wassell" userId="609912a88ec840f0" providerId="LiveId" clId="{C9AD750E-5F12-4676-83B5-AA5CC3EF7D03}" dt="2025-04-04T15:01:21.665" v="2563" actId="207"/>
        <pc:sldMkLst>
          <pc:docMk/>
          <pc:sldMk cId="2304079512" sldId="305"/>
        </pc:sldMkLst>
        <pc:spChg chg="del">
          <ac:chgData name="Paul Wassell" userId="609912a88ec840f0" providerId="LiveId" clId="{C9AD750E-5F12-4676-83B5-AA5CC3EF7D03}" dt="2025-04-04T14:56:35.183" v="2111" actId="478"/>
          <ac:spMkLst>
            <pc:docMk/>
            <pc:sldMk cId="2304079512" sldId="305"/>
            <ac:spMk id="2" creationId="{D3F5A8F0-79F6-76B3-CCDB-4BBF6929C1F6}"/>
          </ac:spMkLst>
        </pc:spChg>
        <pc:spChg chg="mod">
          <ac:chgData name="Paul Wassell" userId="609912a88ec840f0" providerId="LiveId" clId="{C9AD750E-5F12-4676-83B5-AA5CC3EF7D03}" dt="2025-04-04T14:59:31.137" v="2163" actId="14861"/>
          <ac:spMkLst>
            <pc:docMk/>
            <pc:sldMk cId="2304079512" sldId="305"/>
            <ac:spMk id="3" creationId="{8CDE8605-27C6-ECFD-CB45-43CB46EC6DE4}"/>
          </ac:spMkLst>
        </pc:spChg>
        <pc:spChg chg="add mod">
          <ac:chgData name="Paul Wassell" userId="609912a88ec840f0" providerId="LiveId" clId="{C9AD750E-5F12-4676-83B5-AA5CC3EF7D03}" dt="2025-04-04T14:59:56.806" v="2169" actId="404"/>
          <ac:spMkLst>
            <pc:docMk/>
            <pc:sldMk cId="2304079512" sldId="305"/>
            <ac:spMk id="4" creationId="{CE2920B5-9E61-6C05-1CE4-983BE514C9B2}"/>
          </ac:spMkLst>
        </pc:spChg>
        <pc:spChg chg="add mod">
          <ac:chgData name="Paul Wassell" userId="609912a88ec840f0" providerId="LiveId" clId="{C9AD750E-5F12-4676-83B5-AA5CC3EF7D03}" dt="2025-04-04T15:01:21.665" v="2563" actId="207"/>
          <ac:spMkLst>
            <pc:docMk/>
            <pc:sldMk cId="2304079512" sldId="305"/>
            <ac:spMk id="5" creationId="{D8CF653E-8FF4-30BD-7F5D-4440BD96CC62}"/>
          </ac:spMkLst>
        </pc:spChg>
      </pc:sldChg>
      <pc:sldMasterChg chg="del delSldLayout">
        <pc:chgData name="Paul Wassell" userId="609912a88ec840f0" providerId="LiveId" clId="{C9AD750E-5F12-4676-83B5-AA5CC3EF7D03}" dt="2025-04-04T14:57:33.638" v="2137" actId="47"/>
        <pc:sldMasterMkLst>
          <pc:docMk/>
          <pc:sldMasterMk cId="2178004789" sldId="2147483684"/>
        </pc:sldMasterMkLst>
        <pc:sldLayoutChg chg="del">
          <pc:chgData name="Paul Wassell" userId="609912a88ec840f0" providerId="LiveId" clId="{C9AD750E-5F12-4676-83B5-AA5CC3EF7D03}" dt="2025-04-04T14:57:33.638" v="2137" actId="47"/>
          <pc:sldLayoutMkLst>
            <pc:docMk/>
            <pc:sldMasterMk cId="2178004789" sldId="2147483684"/>
            <pc:sldLayoutMk cId="1344631911" sldId="2147483685"/>
          </pc:sldLayoutMkLst>
        </pc:sldLayoutChg>
        <pc:sldLayoutChg chg="del">
          <pc:chgData name="Paul Wassell" userId="609912a88ec840f0" providerId="LiveId" clId="{C9AD750E-5F12-4676-83B5-AA5CC3EF7D03}" dt="2025-04-04T14:57:33.638" v="2137" actId="47"/>
          <pc:sldLayoutMkLst>
            <pc:docMk/>
            <pc:sldMasterMk cId="2178004789" sldId="2147483684"/>
            <pc:sldLayoutMk cId="2842394044" sldId="2147483686"/>
          </pc:sldLayoutMkLst>
        </pc:sldLayoutChg>
        <pc:sldLayoutChg chg="del">
          <pc:chgData name="Paul Wassell" userId="609912a88ec840f0" providerId="LiveId" clId="{C9AD750E-5F12-4676-83B5-AA5CC3EF7D03}" dt="2025-04-04T14:57:33.638" v="2137" actId="47"/>
          <pc:sldLayoutMkLst>
            <pc:docMk/>
            <pc:sldMasterMk cId="2178004789" sldId="2147483684"/>
            <pc:sldLayoutMk cId="2385307138" sldId="2147483687"/>
          </pc:sldLayoutMkLst>
        </pc:sldLayoutChg>
        <pc:sldLayoutChg chg="del">
          <pc:chgData name="Paul Wassell" userId="609912a88ec840f0" providerId="LiveId" clId="{C9AD750E-5F12-4676-83B5-AA5CC3EF7D03}" dt="2025-04-04T14:57:33.638" v="2137" actId="47"/>
          <pc:sldLayoutMkLst>
            <pc:docMk/>
            <pc:sldMasterMk cId="2178004789" sldId="2147483684"/>
            <pc:sldLayoutMk cId="2336622100" sldId="2147483688"/>
          </pc:sldLayoutMkLst>
        </pc:sldLayoutChg>
        <pc:sldLayoutChg chg="del">
          <pc:chgData name="Paul Wassell" userId="609912a88ec840f0" providerId="LiveId" clId="{C9AD750E-5F12-4676-83B5-AA5CC3EF7D03}" dt="2025-04-04T14:57:33.638" v="2137" actId="47"/>
          <pc:sldLayoutMkLst>
            <pc:docMk/>
            <pc:sldMasterMk cId="2178004789" sldId="2147483684"/>
            <pc:sldLayoutMk cId="3587938751" sldId="2147483689"/>
          </pc:sldLayoutMkLst>
        </pc:sldLayoutChg>
        <pc:sldLayoutChg chg="del">
          <pc:chgData name="Paul Wassell" userId="609912a88ec840f0" providerId="LiveId" clId="{C9AD750E-5F12-4676-83B5-AA5CC3EF7D03}" dt="2025-04-04T14:57:33.638" v="2137" actId="47"/>
          <pc:sldLayoutMkLst>
            <pc:docMk/>
            <pc:sldMasterMk cId="2178004789" sldId="2147483684"/>
            <pc:sldLayoutMk cId="3660718800" sldId="2147483690"/>
          </pc:sldLayoutMkLst>
        </pc:sldLayoutChg>
        <pc:sldLayoutChg chg="del">
          <pc:chgData name="Paul Wassell" userId="609912a88ec840f0" providerId="LiveId" clId="{C9AD750E-5F12-4676-83B5-AA5CC3EF7D03}" dt="2025-04-04T14:57:33.638" v="2137" actId="47"/>
          <pc:sldLayoutMkLst>
            <pc:docMk/>
            <pc:sldMasterMk cId="2178004789" sldId="2147483684"/>
            <pc:sldLayoutMk cId="2139060412" sldId="2147483691"/>
          </pc:sldLayoutMkLst>
        </pc:sldLayoutChg>
        <pc:sldLayoutChg chg="del">
          <pc:chgData name="Paul Wassell" userId="609912a88ec840f0" providerId="LiveId" clId="{C9AD750E-5F12-4676-83B5-AA5CC3EF7D03}" dt="2025-04-04T14:57:33.638" v="2137" actId="47"/>
          <pc:sldLayoutMkLst>
            <pc:docMk/>
            <pc:sldMasterMk cId="2178004789" sldId="2147483684"/>
            <pc:sldLayoutMk cId="3966059103" sldId="2147483692"/>
          </pc:sldLayoutMkLst>
        </pc:sldLayoutChg>
        <pc:sldLayoutChg chg="del">
          <pc:chgData name="Paul Wassell" userId="609912a88ec840f0" providerId="LiveId" clId="{C9AD750E-5F12-4676-83B5-AA5CC3EF7D03}" dt="2025-04-04T14:57:33.638" v="2137" actId="47"/>
          <pc:sldLayoutMkLst>
            <pc:docMk/>
            <pc:sldMasterMk cId="2178004789" sldId="2147483684"/>
            <pc:sldLayoutMk cId="2942695735" sldId="2147483693"/>
          </pc:sldLayoutMkLst>
        </pc:sldLayoutChg>
        <pc:sldLayoutChg chg="del">
          <pc:chgData name="Paul Wassell" userId="609912a88ec840f0" providerId="LiveId" clId="{C9AD750E-5F12-4676-83B5-AA5CC3EF7D03}" dt="2025-04-04T14:57:33.638" v="2137" actId="47"/>
          <pc:sldLayoutMkLst>
            <pc:docMk/>
            <pc:sldMasterMk cId="2178004789" sldId="2147483684"/>
            <pc:sldLayoutMk cId="364131055" sldId="2147483694"/>
          </pc:sldLayoutMkLst>
        </pc:sldLayoutChg>
        <pc:sldLayoutChg chg="del">
          <pc:chgData name="Paul Wassell" userId="609912a88ec840f0" providerId="LiveId" clId="{C9AD750E-5F12-4676-83B5-AA5CC3EF7D03}" dt="2025-04-04T14:57:33.638" v="2137" actId="47"/>
          <pc:sldLayoutMkLst>
            <pc:docMk/>
            <pc:sldMasterMk cId="2178004789" sldId="2147483684"/>
            <pc:sldLayoutMk cId="1611062046" sldId="214748369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560FA0-23EA-4CE1-A8D9-FD96CA9B2D87}" type="datetimeFigureOut">
              <a:rPr lang="en-GB" smtClean="0"/>
              <a:t>12/08/2025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7A8DFE-5515-45DB-8CD4-D68FC10D33DF}" type="slidenum">
              <a:rPr lang="en-GB" smtClean="0"/>
              <a:t>‹#›</a:t>
            </a:fld>
            <a:endParaRPr lang="en-GB"/>
          </a:p>
        </p:txBody>
      </p:sp>
    </p:spTree>
    <p:extLst>
      <p:ext uri="{BB962C8B-B14F-4D97-AF65-F5344CB8AC3E}">
        <p14:creationId xmlns:p14="http://schemas.microsoft.com/office/powerpoint/2010/main" val="2992812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the links are broken, please get in touch at info@englishgcse.co.uk</a:t>
            </a:r>
          </a:p>
        </p:txBody>
      </p:sp>
      <p:sp>
        <p:nvSpPr>
          <p:cNvPr id="4" name="Slide Number Placeholder 3"/>
          <p:cNvSpPr>
            <a:spLocks noGrp="1"/>
          </p:cNvSpPr>
          <p:nvPr>
            <p:ph type="sldNum" sz="quarter" idx="5"/>
          </p:nvPr>
        </p:nvSpPr>
        <p:spPr/>
        <p:txBody>
          <a:bodyPr/>
          <a:lstStyle/>
          <a:p>
            <a:fld id="{1C7A8DFE-5515-45DB-8CD4-D68FC10D33DF}" type="slidenum">
              <a:rPr lang="en-GB" smtClean="0"/>
              <a:t>4</a:t>
            </a:fld>
            <a:endParaRPr lang="en-GB"/>
          </a:p>
        </p:txBody>
      </p:sp>
    </p:spTree>
    <p:extLst>
      <p:ext uri="{BB962C8B-B14F-4D97-AF65-F5344CB8AC3E}">
        <p14:creationId xmlns:p14="http://schemas.microsoft.com/office/powerpoint/2010/main" val="2185234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print out for each group</a:t>
            </a:r>
          </a:p>
        </p:txBody>
      </p:sp>
      <p:sp>
        <p:nvSpPr>
          <p:cNvPr id="4" name="Slide Number Placeholder 3"/>
          <p:cNvSpPr>
            <a:spLocks noGrp="1"/>
          </p:cNvSpPr>
          <p:nvPr>
            <p:ph type="sldNum" sz="quarter" idx="5"/>
          </p:nvPr>
        </p:nvSpPr>
        <p:spPr/>
        <p:txBody>
          <a:bodyPr/>
          <a:lstStyle/>
          <a:p>
            <a:fld id="{1C7A8DFE-5515-45DB-8CD4-D68FC10D33DF}" type="slidenum">
              <a:rPr lang="en-GB" smtClean="0"/>
              <a:t>6</a:t>
            </a:fld>
            <a:endParaRPr lang="en-GB"/>
          </a:p>
        </p:txBody>
      </p:sp>
    </p:spTree>
    <p:extLst>
      <p:ext uri="{BB962C8B-B14F-4D97-AF65-F5344CB8AC3E}">
        <p14:creationId xmlns:p14="http://schemas.microsoft.com/office/powerpoint/2010/main" val="3908102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D9ACD3-95BC-4AAE-9E10-4C6A961AE6C7}"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7A9688-FA49-4E67-9E66-6420CE209E48}" type="slidenum">
              <a:rPr lang="en-GB" smtClean="0"/>
              <a:t>‹#›</a:t>
            </a:fld>
            <a:endParaRPr lang="en-GB"/>
          </a:p>
        </p:txBody>
      </p:sp>
    </p:spTree>
    <p:extLst>
      <p:ext uri="{BB962C8B-B14F-4D97-AF65-F5344CB8AC3E}">
        <p14:creationId xmlns:p14="http://schemas.microsoft.com/office/powerpoint/2010/main" val="2633968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D9ACD3-95BC-4AAE-9E10-4C6A961AE6C7}"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7A9688-FA49-4E67-9E66-6420CE209E48}" type="slidenum">
              <a:rPr lang="en-GB" smtClean="0"/>
              <a:t>‹#›</a:t>
            </a:fld>
            <a:endParaRPr lang="en-GB"/>
          </a:p>
        </p:txBody>
      </p:sp>
    </p:spTree>
    <p:extLst>
      <p:ext uri="{BB962C8B-B14F-4D97-AF65-F5344CB8AC3E}">
        <p14:creationId xmlns:p14="http://schemas.microsoft.com/office/powerpoint/2010/main" val="3691346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D9ACD3-95BC-4AAE-9E10-4C6A961AE6C7}"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7A9688-FA49-4E67-9E66-6420CE209E48}" type="slidenum">
              <a:rPr lang="en-GB" smtClean="0"/>
              <a:t>‹#›</a:t>
            </a:fld>
            <a:endParaRPr lang="en-GB"/>
          </a:p>
        </p:txBody>
      </p:sp>
    </p:spTree>
    <p:extLst>
      <p:ext uri="{BB962C8B-B14F-4D97-AF65-F5344CB8AC3E}">
        <p14:creationId xmlns:p14="http://schemas.microsoft.com/office/powerpoint/2010/main" val="1799842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F1E4A5-02F3-4932-B1B1-63EC2A8E24A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11AD1D-1E9F-41A3-94C2-4BAC1558B0CE}" type="slidenum">
              <a:rPr lang="en-GB" smtClean="0"/>
              <a:t>‹#›</a:t>
            </a:fld>
            <a:endParaRPr lang="en-GB"/>
          </a:p>
        </p:txBody>
      </p:sp>
    </p:spTree>
    <p:extLst>
      <p:ext uri="{BB962C8B-B14F-4D97-AF65-F5344CB8AC3E}">
        <p14:creationId xmlns:p14="http://schemas.microsoft.com/office/powerpoint/2010/main" val="3200206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F1E4A5-02F3-4932-B1B1-63EC2A8E24A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11AD1D-1E9F-41A3-94C2-4BAC1558B0CE}" type="slidenum">
              <a:rPr lang="en-GB" smtClean="0"/>
              <a:t>‹#›</a:t>
            </a:fld>
            <a:endParaRPr lang="en-GB"/>
          </a:p>
        </p:txBody>
      </p:sp>
    </p:spTree>
    <p:extLst>
      <p:ext uri="{BB962C8B-B14F-4D97-AF65-F5344CB8AC3E}">
        <p14:creationId xmlns:p14="http://schemas.microsoft.com/office/powerpoint/2010/main" val="2364082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F1E4A5-02F3-4932-B1B1-63EC2A8E24A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11AD1D-1E9F-41A3-94C2-4BAC1558B0CE}" type="slidenum">
              <a:rPr lang="en-GB" smtClean="0"/>
              <a:t>‹#›</a:t>
            </a:fld>
            <a:endParaRPr lang="en-GB"/>
          </a:p>
        </p:txBody>
      </p:sp>
    </p:spTree>
    <p:extLst>
      <p:ext uri="{BB962C8B-B14F-4D97-AF65-F5344CB8AC3E}">
        <p14:creationId xmlns:p14="http://schemas.microsoft.com/office/powerpoint/2010/main" val="274559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F1E4A5-02F3-4932-B1B1-63EC2A8E24A3}"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11AD1D-1E9F-41A3-94C2-4BAC1558B0CE}" type="slidenum">
              <a:rPr lang="en-GB" smtClean="0"/>
              <a:t>‹#›</a:t>
            </a:fld>
            <a:endParaRPr lang="en-GB"/>
          </a:p>
        </p:txBody>
      </p:sp>
    </p:spTree>
    <p:extLst>
      <p:ext uri="{BB962C8B-B14F-4D97-AF65-F5344CB8AC3E}">
        <p14:creationId xmlns:p14="http://schemas.microsoft.com/office/powerpoint/2010/main" val="107013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F1E4A5-02F3-4932-B1B1-63EC2A8E24A3}"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11AD1D-1E9F-41A3-94C2-4BAC1558B0CE}" type="slidenum">
              <a:rPr lang="en-GB" smtClean="0"/>
              <a:t>‹#›</a:t>
            </a:fld>
            <a:endParaRPr lang="en-GB"/>
          </a:p>
        </p:txBody>
      </p:sp>
    </p:spTree>
    <p:extLst>
      <p:ext uri="{BB962C8B-B14F-4D97-AF65-F5344CB8AC3E}">
        <p14:creationId xmlns:p14="http://schemas.microsoft.com/office/powerpoint/2010/main" val="392749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F1E4A5-02F3-4932-B1B1-63EC2A8E24A3}"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11AD1D-1E9F-41A3-94C2-4BAC1558B0CE}" type="slidenum">
              <a:rPr lang="en-GB" smtClean="0"/>
              <a:t>‹#›</a:t>
            </a:fld>
            <a:endParaRPr lang="en-GB"/>
          </a:p>
        </p:txBody>
      </p:sp>
    </p:spTree>
    <p:extLst>
      <p:ext uri="{BB962C8B-B14F-4D97-AF65-F5344CB8AC3E}">
        <p14:creationId xmlns:p14="http://schemas.microsoft.com/office/powerpoint/2010/main" val="2567140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1E4A5-02F3-4932-B1B1-63EC2A8E24A3}"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11AD1D-1E9F-41A3-94C2-4BAC1558B0CE}" type="slidenum">
              <a:rPr lang="en-GB" smtClean="0"/>
              <a:t>‹#›</a:t>
            </a:fld>
            <a:endParaRPr lang="en-GB"/>
          </a:p>
        </p:txBody>
      </p:sp>
    </p:spTree>
    <p:extLst>
      <p:ext uri="{BB962C8B-B14F-4D97-AF65-F5344CB8AC3E}">
        <p14:creationId xmlns:p14="http://schemas.microsoft.com/office/powerpoint/2010/main" val="4219785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F1E4A5-02F3-4932-B1B1-63EC2A8E24A3}"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11AD1D-1E9F-41A3-94C2-4BAC1558B0CE}" type="slidenum">
              <a:rPr lang="en-GB" smtClean="0"/>
              <a:t>‹#›</a:t>
            </a:fld>
            <a:endParaRPr lang="en-GB"/>
          </a:p>
        </p:txBody>
      </p:sp>
    </p:spTree>
    <p:extLst>
      <p:ext uri="{BB962C8B-B14F-4D97-AF65-F5344CB8AC3E}">
        <p14:creationId xmlns:p14="http://schemas.microsoft.com/office/powerpoint/2010/main" val="316691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D9ACD3-95BC-4AAE-9E10-4C6A961AE6C7}"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7A9688-FA49-4E67-9E66-6420CE209E48}" type="slidenum">
              <a:rPr lang="en-GB" smtClean="0"/>
              <a:t>‹#›</a:t>
            </a:fld>
            <a:endParaRPr lang="en-GB"/>
          </a:p>
        </p:txBody>
      </p:sp>
    </p:spTree>
    <p:extLst>
      <p:ext uri="{BB962C8B-B14F-4D97-AF65-F5344CB8AC3E}">
        <p14:creationId xmlns:p14="http://schemas.microsoft.com/office/powerpoint/2010/main" val="1094560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F1E4A5-02F3-4932-B1B1-63EC2A8E24A3}"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11AD1D-1E9F-41A3-94C2-4BAC1558B0CE}" type="slidenum">
              <a:rPr lang="en-GB" smtClean="0"/>
              <a:t>‹#›</a:t>
            </a:fld>
            <a:endParaRPr lang="en-GB"/>
          </a:p>
        </p:txBody>
      </p:sp>
    </p:spTree>
    <p:extLst>
      <p:ext uri="{BB962C8B-B14F-4D97-AF65-F5344CB8AC3E}">
        <p14:creationId xmlns:p14="http://schemas.microsoft.com/office/powerpoint/2010/main" val="2522588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F1E4A5-02F3-4932-B1B1-63EC2A8E24A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11AD1D-1E9F-41A3-94C2-4BAC1558B0CE}" type="slidenum">
              <a:rPr lang="en-GB" smtClean="0"/>
              <a:t>‹#›</a:t>
            </a:fld>
            <a:endParaRPr lang="en-GB"/>
          </a:p>
        </p:txBody>
      </p:sp>
    </p:spTree>
    <p:extLst>
      <p:ext uri="{BB962C8B-B14F-4D97-AF65-F5344CB8AC3E}">
        <p14:creationId xmlns:p14="http://schemas.microsoft.com/office/powerpoint/2010/main" val="1997356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F1E4A5-02F3-4932-B1B1-63EC2A8E24A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11AD1D-1E9F-41A3-94C2-4BAC1558B0CE}" type="slidenum">
              <a:rPr lang="en-GB" smtClean="0"/>
              <a:t>‹#›</a:t>
            </a:fld>
            <a:endParaRPr lang="en-GB"/>
          </a:p>
        </p:txBody>
      </p:sp>
    </p:spTree>
    <p:extLst>
      <p:ext uri="{BB962C8B-B14F-4D97-AF65-F5344CB8AC3E}">
        <p14:creationId xmlns:p14="http://schemas.microsoft.com/office/powerpoint/2010/main" val="839030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D9ACD3-95BC-4AAE-9E10-4C6A961AE6C7}"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7A9688-FA49-4E67-9E66-6420CE209E48}" type="slidenum">
              <a:rPr lang="en-GB" smtClean="0"/>
              <a:t>‹#›</a:t>
            </a:fld>
            <a:endParaRPr lang="en-GB"/>
          </a:p>
        </p:txBody>
      </p:sp>
    </p:spTree>
    <p:extLst>
      <p:ext uri="{BB962C8B-B14F-4D97-AF65-F5344CB8AC3E}">
        <p14:creationId xmlns:p14="http://schemas.microsoft.com/office/powerpoint/2010/main" val="1473843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D9ACD3-95BC-4AAE-9E10-4C6A961AE6C7}"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7A9688-FA49-4E67-9E66-6420CE209E48}" type="slidenum">
              <a:rPr lang="en-GB" smtClean="0"/>
              <a:t>‹#›</a:t>
            </a:fld>
            <a:endParaRPr lang="en-GB"/>
          </a:p>
        </p:txBody>
      </p:sp>
    </p:spTree>
    <p:extLst>
      <p:ext uri="{BB962C8B-B14F-4D97-AF65-F5344CB8AC3E}">
        <p14:creationId xmlns:p14="http://schemas.microsoft.com/office/powerpoint/2010/main" val="2652367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D9ACD3-95BC-4AAE-9E10-4C6A961AE6C7}"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F7A9688-FA49-4E67-9E66-6420CE209E48}" type="slidenum">
              <a:rPr lang="en-GB" smtClean="0"/>
              <a:t>‹#›</a:t>
            </a:fld>
            <a:endParaRPr lang="en-GB"/>
          </a:p>
        </p:txBody>
      </p:sp>
    </p:spTree>
    <p:extLst>
      <p:ext uri="{BB962C8B-B14F-4D97-AF65-F5344CB8AC3E}">
        <p14:creationId xmlns:p14="http://schemas.microsoft.com/office/powerpoint/2010/main" val="3312632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D9ACD3-95BC-4AAE-9E10-4C6A961AE6C7}"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F7A9688-FA49-4E67-9E66-6420CE209E48}" type="slidenum">
              <a:rPr lang="en-GB" smtClean="0"/>
              <a:t>‹#›</a:t>
            </a:fld>
            <a:endParaRPr lang="en-GB"/>
          </a:p>
        </p:txBody>
      </p:sp>
    </p:spTree>
    <p:extLst>
      <p:ext uri="{BB962C8B-B14F-4D97-AF65-F5344CB8AC3E}">
        <p14:creationId xmlns:p14="http://schemas.microsoft.com/office/powerpoint/2010/main" val="2815640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D9ACD3-95BC-4AAE-9E10-4C6A961AE6C7}"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F7A9688-FA49-4E67-9E66-6420CE209E48}" type="slidenum">
              <a:rPr lang="en-GB" smtClean="0"/>
              <a:t>‹#›</a:t>
            </a:fld>
            <a:endParaRPr lang="en-GB"/>
          </a:p>
        </p:txBody>
      </p:sp>
    </p:spTree>
    <p:extLst>
      <p:ext uri="{BB962C8B-B14F-4D97-AF65-F5344CB8AC3E}">
        <p14:creationId xmlns:p14="http://schemas.microsoft.com/office/powerpoint/2010/main" val="197852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D9ACD3-95BC-4AAE-9E10-4C6A961AE6C7}"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7A9688-FA49-4E67-9E66-6420CE209E48}" type="slidenum">
              <a:rPr lang="en-GB" smtClean="0"/>
              <a:t>‹#›</a:t>
            </a:fld>
            <a:endParaRPr lang="en-GB"/>
          </a:p>
        </p:txBody>
      </p:sp>
    </p:spTree>
    <p:extLst>
      <p:ext uri="{BB962C8B-B14F-4D97-AF65-F5344CB8AC3E}">
        <p14:creationId xmlns:p14="http://schemas.microsoft.com/office/powerpoint/2010/main" val="627423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D9ACD3-95BC-4AAE-9E10-4C6A961AE6C7}"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7A9688-FA49-4E67-9E66-6420CE209E48}" type="slidenum">
              <a:rPr lang="en-GB" smtClean="0"/>
              <a:t>‹#›</a:t>
            </a:fld>
            <a:endParaRPr lang="en-GB"/>
          </a:p>
        </p:txBody>
      </p:sp>
    </p:spTree>
    <p:extLst>
      <p:ext uri="{BB962C8B-B14F-4D97-AF65-F5344CB8AC3E}">
        <p14:creationId xmlns:p14="http://schemas.microsoft.com/office/powerpoint/2010/main" val="2158177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www.exampaperspractice.co.uk/"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9ACD3-95BC-4AAE-9E10-4C6A961AE6C7}"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7A9688-FA49-4E67-9E66-6420CE209E48}" type="slidenum">
              <a:rPr lang="en-GB" smtClean="0"/>
              <a:t>‹#›</a:t>
            </a:fld>
            <a:endParaRPr lang="en-GB"/>
          </a:p>
        </p:txBody>
      </p:sp>
      <p:sp>
        <p:nvSpPr>
          <p:cNvPr id="7" name="Footer Placeholder 2">
            <a:extLst>
              <a:ext uri="{FF2B5EF4-FFF2-40B4-BE49-F238E27FC236}">
                <a16:creationId xmlns:a16="http://schemas.microsoft.com/office/drawing/2014/main" id="{62B82052-818F-C6EE-5DC0-DBA0EECB5D1E}"/>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D633189-80DB-2F2C-BD9F-0EC03150F6F9}"/>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258E511C-150F-5561-0EB6-B4419768F496}"/>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1CEAF2A9-8BAD-F47F-9C9F-C45C98ABBC0B}"/>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4079492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1E4A5-02F3-4932-B1B1-63EC2A8E24A3}"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11AD1D-1E9F-41A3-94C2-4BAC1558B0CE}" type="slidenum">
              <a:rPr lang="en-GB" smtClean="0"/>
              <a:t>‹#›</a:t>
            </a:fld>
            <a:endParaRPr lang="en-GB"/>
          </a:p>
        </p:txBody>
      </p:sp>
      <p:sp>
        <p:nvSpPr>
          <p:cNvPr id="7" name="Footer Placeholder 2">
            <a:extLst>
              <a:ext uri="{FF2B5EF4-FFF2-40B4-BE49-F238E27FC236}">
                <a16:creationId xmlns:a16="http://schemas.microsoft.com/office/drawing/2014/main" id="{2647A474-DF6D-EC61-97F8-898F43BC5FB7}"/>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F51A20E-84A5-A55A-AD13-F123D81A5D89}"/>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A9F95E06-DDE1-6312-79D3-DE9132465FAB}"/>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23F93589-7F20-79BD-CF92-D230DFC6AF1A}"/>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370800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bLq9gMddr1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youtube.com/watch?v=bKKkw2mGen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8DF56-653B-4414-8266-FBC1F11F024D}"/>
              </a:ext>
            </a:extLst>
          </p:cNvPr>
          <p:cNvSpPr>
            <a:spLocks noGrp="1"/>
          </p:cNvSpPr>
          <p:nvPr>
            <p:ph type="ctrTitle"/>
          </p:nvPr>
        </p:nvSpPr>
        <p:spPr>
          <a:xfrm>
            <a:off x="685800" y="447114"/>
            <a:ext cx="7772400" cy="1153086"/>
          </a:xfrm>
          <a:solidFill>
            <a:schemeClr val="bg1"/>
          </a:solidFill>
          <a:ln w="38100">
            <a:solidFill>
              <a:srgbClr val="7030A0"/>
            </a:solidFill>
          </a:ln>
          <a:effectLst>
            <a:outerShdw blurRad="50800" dist="38100" dir="2700000" algn="tl" rotWithShape="0">
              <a:prstClr val="black">
                <a:alpha val="40000"/>
              </a:prstClr>
            </a:outerShdw>
          </a:effectLst>
        </p:spPr>
        <p:txBody>
          <a:bodyPr anchor="ctr">
            <a:normAutofit/>
          </a:bodyPr>
          <a:lstStyle/>
          <a:p>
            <a:r>
              <a:rPr lang="en-GB" sz="4800" u="sng" dirty="0"/>
              <a:t>Writing an Essay</a:t>
            </a:r>
          </a:p>
        </p:txBody>
      </p:sp>
      <p:sp>
        <p:nvSpPr>
          <p:cNvPr id="3" name="Subtitle 2">
            <a:extLst>
              <a:ext uri="{FF2B5EF4-FFF2-40B4-BE49-F238E27FC236}">
                <a16:creationId xmlns:a16="http://schemas.microsoft.com/office/drawing/2014/main" id="{E742E318-5ADA-4872-B757-CDF69E1FEC37}"/>
              </a:ext>
            </a:extLst>
          </p:cNvPr>
          <p:cNvSpPr>
            <a:spLocks noGrp="1"/>
          </p:cNvSpPr>
          <p:nvPr>
            <p:ph type="subTitle" idx="1"/>
          </p:nvPr>
        </p:nvSpPr>
        <p:spPr>
          <a:xfrm>
            <a:off x="685800" y="1829507"/>
            <a:ext cx="5518052" cy="4454769"/>
          </a:xfrm>
          <a:solidFill>
            <a:schemeClr val="bg1"/>
          </a:solidFill>
          <a:ln w="38100">
            <a:solidFill>
              <a:srgbClr val="00B050"/>
            </a:solidFill>
          </a:ln>
          <a:effectLst>
            <a:outerShdw blurRad="50800" dist="38100" dir="2700000" algn="tl" rotWithShape="0">
              <a:prstClr val="black">
                <a:alpha val="40000"/>
              </a:prstClr>
            </a:outerShdw>
          </a:effectLst>
        </p:spPr>
        <p:txBody>
          <a:bodyPr>
            <a:normAutofit/>
          </a:bodyPr>
          <a:lstStyle/>
          <a:p>
            <a:r>
              <a:rPr lang="en-GB" b="1" dirty="0"/>
              <a:t>There has been a lot of news coverage about mobile phones and their use in schools.</a:t>
            </a:r>
          </a:p>
          <a:p>
            <a:endParaRPr lang="en-GB" dirty="0"/>
          </a:p>
          <a:p>
            <a:r>
              <a:rPr lang="en-GB" dirty="0">
                <a:solidFill>
                  <a:srgbClr val="FF0000"/>
                </a:solidFill>
              </a:rPr>
              <a:t>Should mobile phones be banned in schools?</a:t>
            </a:r>
          </a:p>
          <a:p>
            <a:r>
              <a:rPr lang="en-GB" dirty="0">
                <a:solidFill>
                  <a:schemeClr val="accent4">
                    <a:lumMod val="50000"/>
                  </a:schemeClr>
                </a:solidFill>
              </a:rPr>
              <a:t>What kind of ban would you want to see in schools, if any?</a:t>
            </a:r>
          </a:p>
          <a:p>
            <a:r>
              <a:rPr lang="en-GB" dirty="0">
                <a:solidFill>
                  <a:srgbClr val="00B050"/>
                </a:solidFill>
              </a:rPr>
              <a:t>Why might phones be a useful learning aid in schools? Why might they be harmful to learning? Provide examples.</a:t>
            </a:r>
          </a:p>
          <a:p>
            <a:endParaRPr lang="en-GB" dirty="0"/>
          </a:p>
        </p:txBody>
      </p:sp>
      <p:pic>
        <p:nvPicPr>
          <p:cNvPr id="1028" name="Picture 4" descr="Meter, Good, Bad, Fair">
            <a:extLst>
              <a:ext uri="{FF2B5EF4-FFF2-40B4-BE49-F238E27FC236}">
                <a16:creationId xmlns:a16="http://schemas.microsoft.com/office/drawing/2014/main" id="{0819E05E-B21B-4CD6-8CEB-053B4FACAF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0720" y="5166360"/>
            <a:ext cx="3383280" cy="16916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lose-up of a cell phone&#10;&#10;AI-generated content may be incorrect.">
            <a:extLst>
              <a:ext uri="{FF2B5EF4-FFF2-40B4-BE49-F238E27FC236}">
                <a16:creationId xmlns:a16="http://schemas.microsoft.com/office/drawing/2014/main" id="{621EEFAB-841B-9897-CEB4-06AE74793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4187" y="2007973"/>
            <a:ext cx="1834013" cy="2842054"/>
          </a:xfrm>
          <a:prstGeom prst="rect">
            <a:avLst/>
          </a:prstGeom>
        </p:spPr>
      </p:pic>
    </p:spTree>
    <p:extLst>
      <p:ext uri="{BB962C8B-B14F-4D97-AF65-F5344CB8AC3E}">
        <p14:creationId xmlns:p14="http://schemas.microsoft.com/office/powerpoint/2010/main" val="951658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10;&#10;Description generated with very high confidence">
            <a:extLst>
              <a:ext uri="{FF2B5EF4-FFF2-40B4-BE49-F238E27FC236}">
                <a16:creationId xmlns:a16="http://schemas.microsoft.com/office/drawing/2014/main" id="{8AFBBFFE-4943-4CE4-955D-642CC092A381}"/>
              </a:ext>
            </a:extLst>
          </p:cNvPr>
          <p:cNvPicPr>
            <a:picLocks noChangeAspect="1"/>
          </p:cNvPicPr>
          <p:nvPr/>
        </p:nvPicPr>
        <p:blipFill rotWithShape="1">
          <a:blip r:embed="rId2">
            <a:extLst>
              <a:ext uri="{28A0092B-C50C-407E-A947-70E740481C1C}">
                <a14:useLocalDpi xmlns:a14="http://schemas.microsoft.com/office/drawing/2010/main" val="0"/>
              </a:ext>
            </a:extLst>
          </a:blip>
          <a:srcRect l="558" r="10775"/>
          <a:stretch/>
        </p:blipFill>
        <p:spPr>
          <a:xfrm>
            <a:off x="20" y="10"/>
            <a:ext cx="9143979" cy="6857990"/>
          </a:xfrm>
          <a:prstGeom prst="rect">
            <a:avLst/>
          </a:prstGeom>
        </p:spPr>
      </p:pic>
      <p:sp>
        <p:nvSpPr>
          <p:cNvPr id="2" name="Title 1">
            <a:extLst>
              <a:ext uri="{FF2B5EF4-FFF2-40B4-BE49-F238E27FC236}">
                <a16:creationId xmlns:a16="http://schemas.microsoft.com/office/drawing/2014/main" id="{00EF9CDC-8E7B-49D4-9A65-9C682181FD78}"/>
              </a:ext>
            </a:extLst>
          </p:cNvPr>
          <p:cNvSpPr>
            <a:spLocks noGrp="1"/>
          </p:cNvSpPr>
          <p:nvPr>
            <p:ph type="title"/>
          </p:nvPr>
        </p:nvSpPr>
        <p:spPr>
          <a:xfrm>
            <a:off x="592614" y="366038"/>
            <a:ext cx="7958771" cy="1342754"/>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algn="ctr"/>
            <a:r>
              <a:rPr lang="en-GB" sz="2400" dirty="0"/>
              <a:t>Here are some key features to include within essay writing:</a:t>
            </a:r>
          </a:p>
        </p:txBody>
      </p:sp>
      <p:sp>
        <p:nvSpPr>
          <p:cNvPr id="3" name="Content Placeholder 2">
            <a:extLst>
              <a:ext uri="{FF2B5EF4-FFF2-40B4-BE49-F238E27FC236}">
                <a16:creationId xmlns:a16="http://schemas.microsoft.com/office/drawing/2014/main" id="{4546CB33-43DE-4DB0-B878-1875E913DE59}"/>
              </a:ext>
            </a:extLst>
          </p:cNvPr>
          <p:cNvSpPr>
            <a:spLocks noGrp="1"/>
          </p:cNvSpPr>
          <p:nvPr>
            <p:ph idx="1"/>
          </p:nvPr>
        </p:nvSpPr>
        <p:spPr>
          <a:xfrm>
            <a:off x="592614" y="1958887"/>
            <a:ext cx="7958771" cy="4104456"/>
          </a:xfrm>
          <a:solidFill>
            <a:schemeClr val="bg1"/>
          </a:solidFill>
          <a:ln w="38100">
            <a:solidFill>
              <a:srgbClr val="00B050"/>
            </a:solidFill>
          </a:ln>
          <a:effectLst>
            <a:outerShdw blurRad="50800" dist="38100" dir="2700000" algn="tl" rotWithShape="0">
              <a:prstClr val="black">
                <a:alpha val="40000"/>
              </a:prstClr>
            </a:outerShdw>
          </a:effectLst>
        </p:spPr>
        <p:txBody>
          <a:bodyPr anchor="ctr">
            <a:normAutofit lnSpcReduction="10000"/>
          </a:bodyPr>
          <a:lstStyle/>
          <a:p>
            <a:r>
              <a:rPr lang="en-GB" sz="2000" b="1" dirty="0"/>
              <a:t>an effective introduction and convincing conclusion</a:t>
            </a:r>
          </a:p>
          <a:p>
            <a:r>
              <a:rPr lang="en-GB" sz="2000" b="1" dirty="0"/>
              <a:t>effectively/fluently linked paragraphs to sequence a range of ideas.</a:t>
            </a:r>
          </a:p>
          <a:p>
            <a:endParaRPr lang="en-GB" sz="2000" b="1" dirty="0"/>
          </a:p>
          <a:p>
            <a:pPr marL="0" indent="0">
              <a:buNone/>
            </a:pPr>
            <a:r>
              <a:rPr lang="en-GB" sz="2000" b="1" dirty="0"/>
              <a:t>But a great essay must also take into account: </a:t>
            </a:r>
          </a:p>
          <a:p>
            <a:pPr marL="0" indent="0">
              <a:buNone/>
            </a:pPr>
            <a:endParaRPr lang="en-GB" dirty="0">
              <a:solidFill>
                <a:srgbClr val="7030A0"/>
              </a:solidFill>
            </a:endParaRPr>
          </a:p>
          <a:p>
            <a:r>
              <a:rPr lang="en-GB" dirty="0">
                <a:solidFill>
                  <a:srgbClr val="7030A0"/>
                </a:solidFill>
              </a:rPr>
              <a:t>extensive and impressive vocabulary; </a:t>
            </a:r>
          </a:p>
          <a:p>
            <a:r>
              <a:rPr lang="en-GB" dirty="0">
                <a:solidFill>
                  <a:srgbClr val="7030A0"/>
                </a:solidFill>
              </a:rPr>
              <a:t>a clear structure; </a:t>
            </a:r>
          </a:p>
          <a:p>
            <a:r>
              <a:rPr lang="en-GB" dirty="0">
                <a:solidFill>
                  <a:srgbClr val="7030A0"/>
                </a:solidFill>
              </a:rPr>
              <a:t>a variety and control of sentence structures; </a:t>
            </a:r>
          </a:p>
          <a:p>
            <a:r>
              <a:rPr lang="en-GB" dirty="0">
                <a:solidFill>
                  <a:srgbClr val="7030A0"/>
                </a:solidFill>
              </a:rPr>
              <a:t>a clear awareness of purpose and audience. </a:t>
            </a:r>
            <a:endParaRPr lang="en-GB" sz="2000" dirty="0">
              <a:solidFill>
                <a:srgbClr val="7030A0"/>
              </a:solidFill>
            </a:endParaRPr>
          </a:p>
        </p:txBody>
      </p:sp>
    </p:spTree>
    <p:extLst>
      <p:ext uri="{BB962C8B-B14F-4D97-AF65-F5344CB8AC3E}">
        <p14:creationId xmlns:p14="http://schemas.microsoft.com/office/powerpoint/2010/main" val="3779489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28CC0-E274-4405-B5AD-FB3E5493832C}"/>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Purpose: Writing to </a:t>
            </a:r>
            <a:r>
              <a:rPr lang="en-GB" dirty="0">
                <a:highlight>
                  <a:srgbClr val="FFFF00"/>
                </a:highlight>
              </a:rPr>
              <a:t>Explain</a:t>
            </a:r>
          </a:p>
        </p:txBody>
      </p:sp>
      <p:graphicFrame>
        <p:nvGraphicFramePr>
          <p:cNvPr id="4" name="Content Placeholder 3">
            <a:extLst>
              <a:ext uri="{FF2B5EF4-FFF2-40B4-BE49-F238E27FC236}">
                <a16:creationId xmlns:a16="http://schemas.microsoft.com/office/drawing/2014/main" id="{0FDD23E0-FE03-4642-B452-2450662D8E59}"/>
              </a:ext>
            </a:extLst>
          </p:cNvPr>
          <p:cNvGraphicFramePr>
            <a:graphicFrameLocks noGrp="1"/>
          </p:cNvGraphicFramePr>
          <p:nvPr>
            <p:ph idx="1"/>
          </p:nvPr>
        </p:nvGraphicFramePr>
        <p:xfrm>
          <a:off x="628650" y="2108866"/>
          <a:ext cx="3741331" cy="44196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518430">
                  <a:extLst>
                    <a:ext uri="{9D8B030D-6E8A-4147-A177-3AD203B41FA5}">
                      <a16:colId xmlns:a16="http://schemas.microsoft.com/office/drawing/2014/main" val="3979609543"/>
                    </a:ext>
                  </a:extLst>
                </a:gridCol>
                <a:gridCol w="2222901">
                  <a:extLst>
                    <a:ext uri="{9D8B030D-6E8A-4147-A177-3AD203B41FA5}">
                      <a16:colId xmlns:a16="http://schemas.microsoft.com/office/drawing/2014/main" val="3129984284"/>
                    </a:ext>
                  </a:extLst>
                </a:gridCol>
              </a:tblGrid>
              <a:tr h="238183">
                <a:tc>
                  <a:txBody>
                    <a:bodyPr/>
                    <a:lstStyle/>
                    <a:p>
                      <a:r>
                        <a:rPr lang="en-GB" sz="1800" dirty="0"/>
                        <a:t>Purpose: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GB" sz="1800" dirty="0"/>
                        <a:t>WRITING TO EXPLAIN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921590321"/>
                  </a:ext>
                </a:extLst>
              </a:tr>
              <a:tr h="190018">
                <a:tc>
                  <a:txBody>
                    <a:bodyPr/>
                    <a:lstStyle/>
                    <a:p>
                      <a:r>
                        <a:rPr lang="en-GB" sz="1800" dirty="0"/>
                        <a:t>What is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GB" sz="2000" dirty="0"/>
                        <a:t>Explaining your opinion on a topic to your reader.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43775099"/>
                  </a:ext>
                </a:extLst>
              </a:tr>
              <a:tr h="190649">
                <a:tc>
                  <a:txBody>
                    <a:bodyPr/>
                    <a:lstStyle/>
                    <a:p>
                      <a:r>
                        <a:rPr lang="en-GB" sz="1800" dirty="0"/>
                        <a:t>What does it involve?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GB" sz="2000" dirty="0"/>
                        <a:t>You are not convincing people or advising, you are explaining.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0272060"/>
                  </a:ext>
                </a:extLst>
              </a:tr>
              <a:tr h="334652">
                <a:tc>
                  <a:txBody>
                    <a:bodyPr/>
                    <a:lstStyle/>
                    <a:p>
                      <a:r>
                        <a:rPr lang="en-GB" sz="1800" dirty="0"/>
                        <a:t>What key features do you often find in this type of writing?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indent="0">
                        <a:buNone/>
                      </a:pPr>
                      <a:r>
                        <a:rPr lang="en-GB" sz="1800" b="1" dirty="0"/>
                        <a:t>Facts</a:t>
                      </a:r>
                    </a:p>
                    <a:p>
                      <a:pPr marL="0" indent="0">
                        <a:buNone/>
                      </a:pPr>
                      <a:r>
                        <a:rPr lang="en-GB" sz="1800" b="1" dirty="0"/>
                        <a:t>Opinions</a:t>
                      </a:r>
                    </a:p>
                    <a:p>
                      <a:pPr marL="0" indent="0">
                        <a:buNone/>
                      </a:pPr>
                      <a:r>
                        <a:rPr lang="en-GB" sz="1800" b="1" dirty="0"/>
                        <a:t>A neutral and unbiased tone that gets across your opinions on a topic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2264888"/>
                  </a:ext>
                </a:extLst>
              </a:tr>
            </a:tbl>
          </a:graphicData>
        </a:graphic>
      </p:graphicFrame>
      <p:sp>
        <p:nvSpPr>
          <p:cNvPr id="5" name="TextBox 4">
            <a:extLst>
              <a:ext uri="{FF2B5EF4-FFF2-40B4-BE49-F238E27FC236}">
                <a16:creationId xmlns:a16="http://schemas.microsoft.com/office/drawing/2014/main" id="{74972C76-7090-4D34-AA45-946A1C54A5F2}"/>
              </a:ext>
            </a:extLst>
          </p:cNvPr>
          <p:cNvSpPr txBox="1"/>
          <p:nvPr/>
        </p:nvSpPr>
        <p:spPr>
          <a:xfrm>
            <a:off x="4774020" y="2108866"/>
            <a:ext cx="3741329" cy="2585323"/>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When you are writing to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explain</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you are showing you understand what this purpose of writing involves.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It means you are presenting your opinions around a topic, but you do so in a neutral and factual way, rather than trying to show bias and persuade or argue a point.</a:t>
            </a:r>
          </a:p>
        </p:txBody>
      </p:sp>
      <p:pic>
        <p:nvPicPr>
          <p:cNvPr id="7" name="Picture 6" descr="A close up of a sign&#10;&#10;Description automatically generated">
            <a:extLst>
              <a:ext uri="{FF2B5EF4-FFF2-40B4-BE49-F238E27FC236}">
                <a16:creationId xmlns:a16="http://schemas.microsoft.com/office/drawing/2014/main" id="{E608759B-6031-4739-AE59-9C623943B8F2}"/>
              </a:ext>
            </a:extLst>
          </p:cNvPr>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863141" y="4462460"/>
            <a:ext cx="1022256" cy="726760"/>
          </a:xfrm>
          <a:prstGeom prst="rect">
            <a:avLst/>
          </a:prstGeom>
        </p:spPr>
      </p:pic>
    </p:spTree>
    <p:extLst>
      <p:ext uri="{BB962C8B-B14F-4D97-AF65-F5344CB8AC3E}">
        <p14:creationId xmlns:p14="http://schemas.microsoft.com/office/powerpoint/2010/main" val="204226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BC7921-EDD3-42D0-B2DA-0FB1F6ED48AC}"/>
              </a:ext>
            </a:extLst>
          </p:cNvPr>
          <p:cNvPicPr>
            <a:picLocks noChangeAspect="1"/>
          </p:cNvPicPr>
          <p:nvPr/>
        </p:nvPicPr>
        <p:blipFill>
          <a:blip r:embed="rId2"/>
          <a:stretch>
            <a:fillRect/>
          </a:stretch>
        </p:blipFill>
        <p:spPr>
          <a:xfrm rot="6029700">
            <a:off x="4388197" y="2217950"/>
            <a:ext cx="4572396" cy="3429297"/>
          </a:xfrm>
          <a:prstGeom prst="rect">
            <a:avLst/>
          </a:prstGeom>
          <a:ln w="38100">
            <a:solidFill>
              <a:srgbClr val="7030A0"/>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F317185D-EE79-401F-AAD2-5030564C633F}"/>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r>
              <a:rPr lang="en-GB" sz="3600" dirty="0"/>
              <a:t>We’ll analyse an example of an essay to see how these features are included:</a:t>
            </a:r>
          </a:p>
        </p:txBody>
      </p:sp>
      <p:sp>
        <p:nvSpPr>
          <p:cNvPr id="4" name="Rectangle 3">
            <a:extLst>
              <a:ext uri="{FF2B5EF4-FFF2-40B4-BE49-F238E27FC236}">
                <a16:creationId xmlns:a16="http://schemas.microsoft.com/office/drawing/2014/main" id="{02A5587D-EB66-4FA3-B28D-43CF5460145B}"/>
              </a:ext>
            </a:extLst>
          </p:cNvPr>
          <p:cNvSpPr/>
          <p:nvPr/>
        </p:nvSpPr>
        <p:spPr>
          <a:xfrm>
            <a:off x="628650" y="1878996"/>
            <a:ext cx="4572000" cy="2585323"/>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spAutoFit/>
          </a:bodyPr>
          <a:lstStyle/>
          <a:p>
            <a:r>
              <a:rPr lang="en-GB" b="1" dirty="0"/>
              <a:t>Success criteria:</a:t>
            </a:r>
          </a:p>
          <a:p>
            <a:pPr marL="285750" indent="-285750">
              <a:buFont typeface="Arial" panose="020B0604020202020204" pitchFamily="34" charset="0"/>
              <a:buChar char="•"/>
            </a:pPr>
            <a:r>
              <a:rPr lang="en-GB" b="1" dirty="0"/>
              <a:t>an effective introduction and convincing conclusion</a:t>
            </a:r>
          </a:p>
          <a:p>
            <a:pPr marL="285750" indent="-285750">
              <a:buFont typeface="Arial" panose="020B0604020202020204" pitchFamily="34" charset="0"/>
              <a:buChar char="•"/>
            </a:pPr>
            <a:r>
              <a:rPr lang="en-GB" b="1" dirty="0"/>
              <a:t>effectively/fluently linked paragraphs to sequence a range of ideas.</a:t>
            </a:r>
            <a:endParaRPr lang="en-GB" dirty="0">
              <a:solidFill>
                <a:srgbClr val="7030A0"/>
              </a:solidFill>
            </a:endParaRPr>
          </a:p>
          <a:p>
            <a:pPr marL="285750" indent="-285750">
              <a:buFont typeface="Arial" panose="020B0604020202020204" pitchFamily="34" charset="0"/>
              <a:buChar char="•"/>
            </a:pPr>
            <a:r>
              <a:rPr lang="en-GB" dirty="0">
                <a:solidFill>
                  <a:srgbClr val="7030A0"/>
                </a:solidFill>
              </a:rPr>
              <a:t>extensive and impressive vocabulary; </a:t>
            </a:r>
          </a:p>
          <a:p>
            <a:pPr marL="285750" indent="-285750">
              <a:buFont typeface="Arial" panose="020B0604020202020204" pitchFamily="34" charset="0"/>
              <a:buChar char="•"/>
            </a:pPr>
            <a:r>
              <a:rPr lang="en-GB" dirty="0">
                <a:solidFill>
                  <a:srgbClr val="7030A0"/>
                </a:solidFill>
              </a:rPr>
              <a:t>a clear structure; </a:t>
            </a:r>
          </a:p>
          <a:p>
            <a:pPr marL="285750" indent="-285750">
              <a:buFont typeface="Arial" panose="020B0604020202020204" pitchFamily="34" charset="0"/>
              <a:buChar char="•"/>
            </a:pPr>
            <a:r>
              <a:rPr lang="en-GB" dirty="0">
                <a:solidFill>
                  <a:srgbClr val="7030A0"/>
                </a:solidFill>
              </a:rPr>
              <a:t>a variety and control of sentence structures; </a:t>
            </a:r>
          </a:p>
          <a:p>
            <a:pPr marL="285750" indent="-285750">
              <a:buFont typeface="Arial" panose="020B0604020202020204" pitchFamily="34" charset="0"/>
              <a:buChar char="•"/>
            </a:pPr>
            <a:r>
              <a:rPr lang="en-GB" dirty="0">
                <a:solidFill>
                  <a:srgbClr val="7030A0"/>
                </a:solidFill>
              </a:rPr>
              <a:t>a clear awareness of purpose and audience. </a:t>
            </a:r>
          </a:p>
        </p:txBody>
      </p:sp>
      <p:sp>
        <p:nvSpPr>
          <p:cNvPr id="8" name="Rectangle 7">
            <a:extLst>
              <a:ext uri="{FF2B5EF4-FFF2-40B4-BE49-F238E27FC236}">
                <a16:creationId xmlns:a16="http://schemas.microsoft.com/office/drawing/2014/main" id="{D476B925-5AAF-4F2B-986B-6A70550E987F}"/>
              </a:ext>
            </a:extLst>
          </p:cNvPr>
          <p:cNvSpPr/>
          <p:nvPr/>
        </p:nvSpPr>
        <p:spPr>
          <a:xfrm>
            <a:off x="628650" y="4652626"/>
            <a:ext cx="4572000" cy="1754326"/>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spAutoFit/>
          </a:bodyPr>
          <a:lstStyle/>
          <a:p>
            <a:r>
              <a:rPr lang="en-GB" dirty="0">
                <a:solidFill>
                  <a:srgbClr val="FF0000"/>
                </a:solidFill>
              </a:rPr>
              <a:t>How well does this essay meet the success criteria?</a:t>
            </a:r>
          </a:p>
          <a:p>
            <a:r>
              <a:rPr lang="en-GB" dirty="0">
                <a:solidFill>
                  <a:schemeClr val="accent4">
                    <a:lumMod val="50000"/>
                  </a:schemeClr>
                </a:solidFill>
              </a:rPr>
              <a:t>How does the writer think about purpose and audience in their essay?</a:t>
            </a:r>
          </a:p>
          <a:p>
            <a:r>
              <a:rPr lang="en-GB" dirty="0">
                <a:solidFill>
                  <a:srgbClr val="00B050"/>
                </a:solidFill>
              </a:rPr>
              <a:t>How does the writer help to put together a clear structure to their essay?</a:t>
            </a:r>
            <a:endParaRPr lang="en-GB" dirty="0">
              <a:solidFill>
                <a:srgbClr val="7030A0"/>
              </a:solidFill>
            </a:endParaRPr>
          </a:p>
        </p:txBody>
      </p:sp>
    </p:spTree>
    <p:extLst>
      <p:ext uri="{BB962C8B-B14F-4D97-AF65-F5344CB8AC3E}">
        <p14:creationId xmlns:p14="http://schemas.microsoft.com/office/powerpoint/2010/main" val="1133597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E20002-3A34-490B-92B4-314D75FCD34C}"/>
              </a:ext>
            </a:extLst>
          </p:cNvPr>
          <p:cNvSpPr/>
          <p:nvPr/>
        </p:nvSpPr>
        <p:spPr>
          <a:xfrm rot="16200000">
            <a:off x="2228877" y="-29374"/>
            <a:ext cx="4562681" cy="8427310"/>
          </a:xfrm>
          <a:prstGeom prst="rect">
            <a:avLst/>
          </a:prstGeom>
        </p:spPr>
        <p:txBody>
          <a:bodyPr wrap="square">
            <a:noAutofit/>
          </a:bodyPr>
          <a:lstStyle/>
          <a:p>
            <a:pPr>
              <a:lnSpc>
                <a:spcPct val="115000"/>
              </a:lnSpc>
              <a:spcAft>
                <a:spcPts val="1000"/>
              </a:spcAft>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Smart phones have become an everyday essential for students across the country and it is easy to see why. They are a gateway into the world wide web; they are powerful and effective communication devices that have become integral to all social aspects of young people’s lives and they allow us to share and explore all kinds of information. So much of youngsters’ lives are now dominated and controlled by these magical devices, but they do cause problems.</a:t>
            </a:r>
          </a:p>
          <a:p>
            <a:pPr>
              <a:lnSpc>
                <a:spcPct val="115000"/>
              </a:lnSpc>
              <a:spcAft>
                <a:spcPts val="1000"/>
              </a:spcAft>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To begin with, sitting down in a classroom and listening to someone else for an hour or writing down great chunks of text onto paper have become almost alien to youths. Outside of the school walls students tap away on their tablets or computers, speaking to others via the myriad of social media apps that now exist. To go into a space where children sit in rows or around tables and actually speak to each other is becoming stranger and stranger to them.</a:t>
            </a:r>
          </a:p>
          <a:p>
            <a:pPr>
              <a:lnSpc>
                <a:spcPct val="115000"/>
              </a:lnSpc>
              <a:spcAft>
                <a:spcPts val="1000"/>
              </a:spcAft>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However, responsibility for this issue should not come down to just students. Adults themselves see their own lives increasingly through the glow of a screen rather than in actual social interaction with each other and their own children. When a student goes home, are they greeted with smiles and prolonged discussion or are they confronted with brothers and sisters and assorted family members eerily focussed on small black boxes? </a:t>
            </a:r>
          </a:p>
          <a:p>
            <a:pPr>
              <a:lnSpc>
                <a:spcPct val="115000"/>
              </a:lnSpc>
              <a:spcAft>
                <a:spcPts val="1000"/>
              </a:spcAft>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Music players are now no longer such a problem for young people as they have become totally integrated into smartphones. Music is shared between devices and with students sharing earphones plugged into their tech so they can immerse themselves in audio euphoria as well. </a:t>
            </a:r>
          </a:p>
          <a:p>
            <a:pPr>
              <a:lnSpc>
                <a:spcPct val="115000"/>
              </a:lnSpc>
              <a:spcAft>
                <a:spcPts val="1000"/>
              </a:spcAft>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Yet to suggest phones should be banned is a concept that evokes tremendous controversy and frustration from many sections of society. Smartphones do cause issues in the school environment, but at the same time it is possible to further integrate technology into education rather than banning their use completely. In the fast-paced modern world students have to know the ins-and-outs of the latest technology in order to be able to compete with others in the jobs market. Schools have a responsibility to get young people ready for the world of work and beyond, yet by seeing smartphones as evil they are failing to provide this support.</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Overall then phones do cause issues in certain environments, and students have a responsibility to use  their devices in the right way at the right time, but at the same time parents and guardians and teachers all have their own roles in making sure they embrace this technology rather than simply shunning it. </a:t>
            </a:r>
          </a:p>
        </p:txBody>
      </p:sp>
      <p:sp>
        <p:nvSpPr>
          <p:cNvPr id="2" name="Rectangle 1">
            <a:extLst>
              <a:ext uri="{FF2B5EF4-FFF2-40B4-BE49-F238E27FC236}">
                <a16:creationId xmlns:a16="http://schemas.microsoft.com/office/drawing/2014/main" id="{822BE39E-C76A-44FA-D949-6AEBDCF7787B}"/>
              </a:ext>
            </a:extLst>
          </p:cNvPr>
          <p:cNvSpPr/>
          <p:nvPr/>
        </p:nvSpPr>
        <p:spPr>
          <a:xfrm rot="16200000">
            <a:off x="3754936" y="-737231"/>
            <a:ext cx="1510561" cy="348557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sz="1050" b="1" dirty="0"/>
              <a:t>Success criteria:</a:t>
            </a:r>
          </a:p>
          <a:p>
            <a:pPr marL="285750" indent="-285750">
              <a:buFont typeface="Arial" panose="020B0604020202020204" pitchFamily="34" charset="0"/>
              <a:buChar char="•"/>
            </a:pPr>
            <a:r>
              <a:rPr lang="en-GB" sz="1050" b="1" dirty="0"/>
              <a:t>an effective introduction and convincing conclusion</a:t>
            </a:r>
          </a:p>
          <a:p>
            <a:pPr marL="285750" indent="-285750">
              <a:buFont typeface="Arial" panose="020B0604020202020204" pitchFamily="34" charset="0"/>
              <a:buChar char="•"/>
            </a:pPr>
            <a:r>
              <a:rPr lang="en-GB" sz="1050" b="1" dirty="0"/>
              <a:t>effectively/fluently linked paragraphs to sequence a range of ideas.</a:t>
            </a:r>
            <a:endParaRPr lang="en-GB" sz="1050" dirty="0">
              <a:solidFill>
                <a:srgbClr val="7030A0"/>
              </a:solidFill>
            </a:endParaRPr>
          </a:p>
          <a:p>
            <a:pPr marL="285750" indent="-285750">
              <a:buFont typeface="Arial" panose="020B0604020202020204" pitchFamily="34" charset="0"/>
              <a:buChar char="•"/>
            </a:pPr>
            <a:r>
              <a:rPr lang="en-GB" sz="1050" dirty="0">
                <a:solidFill>
                  <a:srgbClr val="7030A0"/>
                </a:solidFill>
              </a:rPr>
              <a:t>extensive and impressive vocabulary; </a:t>
            </a:r>
          </a:p>
          <a:p>
            <a:pPr marL="285750" indent="-285750">
              <a:buFont typeface="Arial" panose="020B0604020202020204" pitchFamily="34" charset="0"/>
              <a:buChar char="•"/>
            </a:pPr>
            <a:r>
              <a:rPr lang="en-GB" sz="1050" dirty="0">
                <a:solidFill>
                  <a:srgbClr val="7030A0"/>
                </a:solidFill>
              </a:rPr>
              <a:t>a clear structure; </a:t>
            </a:r>
          </a:p>
          <a:p>
            <a:pPr marL="285750" indent="-285750">
              <a:buFont typeface="Arial" panose="020B0604020202020204" pitchFamily="34" charset="0"/>
              <a:buChar char="•"/>
            </a:pPr>
            <a:r>
              <a:rPr lang="en-GB" sz="1050" dirty="0">
                <a:solidFill>
                  <a:srgbClr val="7030A0"/>
                </a:solidFill>
              </a:rPr>
              <a:t>a variety and control of sentence structures; </a:t>
            </a:r>
          </a:p>
          <a:p>
            <a:pPr marL="285750" indent="-285750">
              <a:buFont typeface="Arial" panose="020B0604020202020204" pitchFamily="34" charset="0"/>
              <a:buChar char="•"/>
            </a:pPr>
            <a:r>
              <a:rPr lang="en-GB" sz="1050" dirty="0">
                <a:solidFill>
                  <a:srgbClr val="7030A0"/>
                </a:solidFill>
              </a:rPr>
              <a:t>a clear awareness of purpose and audience. </a:t>
            </a:r>
          </a:p>
        </p:txBody>
      </p:sp>
      <p:pic>
        <p:nvPicPr>
          <p:cNvPr id="7" name="Picture 6">
            <a:extLst>
              <a:ext uri="{FF2B5EF4-FFF2-40B4-BE49-F238E27FC236}">
                <a16:creationId xmlns:a16="http://schemas.microsoft.com/office/drawing/2014/main" id="{5E56C513-9499-C92A-04E6-383ABB9045B9}"/>
              </a:ext>
            </a:extLst>
          </p:cNvPr>
          <p:cNvPicPr>
            <a:picLocks noChangeAspect="1"/>
          </p:cNvPicPr>
          <p:nvPr/>
        </p:nvPicPr>
        <p:blipFill>
          <a:blip r:embed="rId2"/>
          <a:stretch>
            <a:fillRect/>
          </a:stretch>
        </p:blipFill>
        <p:spPr>
          <a:xfrm rot="16200000">
            <a:off x="780539" y="-62253"/>
            <a:ext cx="1516740" cy="2141795"/>
          </a:xfrm>
          <a:prstGeom prst="rect">
            <a:avLst/>
          </a:prstGeom>
        </p:spPr>
      </p:pic>
    </p:spTree>
    <p:extLst>
      <p:ext uri="{BB962C8B-B14F-4D97-AF65-F5344CB8AC3E}">
        <p14:creationId xmlns:p14="http://schemas.microsoft.com/office/powerpoint/2010/main" val="75173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813E4-15C0-B822-2DE7-948B0F7FFDF7}"/>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Let’s look at the introduction to the essay</a:t>
            </a:r>
          </a:p>
        </p:txBody>
      </p:sp>
      <p:sp>
        <p:nvSpPr>
          <p:cNvPr id="3" name="Content Placeholder 2">
            <a:extLst>
              <a:ext uri="{FF2B5EF4-FFF2-40B4-BE49-F238E27FC236}">
                <a16:creationId xmlns:a16="http://schemas.microsoft.com/office/drawing/2014/main" id="{1619DC3F-FAA5-07A7-E833-8451AF8BF993}"/>
              </a:ext>
            </a:extLst>
          </p:cNvPr>
          <p:cNvSpPr>
            <a:spLocks noGrp="1"/>
          </p:cNvSpPr>
          <p:nvPr>
            <p:ph idx="1"/>
          </p:nvPr>
        </p:nvSpPr>
        <p:spPr>
          <a:xfrm>
            <a:off x="628650" y="1825625"/>
            <a:ext cx="3424366" cy="3277716"/>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indent="0">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Smart phones have become an everyday essential for students across the country and it is easy to see why. They are a gateway into the world wide web; </a:t>
            </a:r>
            <a:r>
              <a:rPr lang="en-GB"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they are powerful and effective communication devices that have become integral to all social aspects of young people’s lives </a:t>
            </a:r>
            <a:r>
              <a:rPr lang="en-GB" sz="1600" dirty="0">
                <a:effectLst/>
                <a:latin typeface="Calibri" panose="020F0502020204030204" pitchFamily="34" charset="0"/>
                <a:ea typeface="Calibri" panose="020F0502020204030204" pitchFamily="34" charset="0"/>
                <a:cs typeface="Times New Roman" panose="02020603050405020304" pitchFamily="18" charset="0"/>
              </a:rPr>
              <a:t>and they allow us to share and explore all kinds of information. </a:t>
            </a:r>
            <a:r>
              <a:rPr lang="en-GB"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So much of youngsters’ lives are now dominated and controlled by these magical devices, but they do cause problems.</a:t>
            </a:r>
          </a:p>
          <a:p>
            <a:pPr marL="0" indent="0">
              <a:buNone/>
            </a:pPr>
            <a:endParaRPr lang="en-GB" sz="1600" dirty="0"/>
          </a:p>
        </p:txBody>
      </p:sp>
      <p:sp>
        <p:nvSpPr>
          <p:cNvPr id="4" name="TextBox 3">
            <a:extLst>
              <a:ext uri="{FF2B5EF4-FFF2-40B4-BE49-F238E27FC236}">
                <a16:creationId xmlns:a16="http://schemas.microsoft.com/office/drawing/2014/main" id="{98DB6AB1-B3CB-E77B-6E6D-2C26D17DF133}"/>
              </a:ext>
            </a:extLst>
          </p:cNvPr>
          <p:cNvSpPr txBox="1"/>
          <p:nvPr/>
        </p:nvSpPr>
        <p:spPr>
          <a:xfrm>
            <a:off x="4349578" y="1825625"/>
            <a:ext cx="4165772" cy="3416320"/>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dirty="0"/>
              <a:t>The introduction sets out why mobile phones in schools is such a controversial and debated topic.</a:t>
            </a:r>
          </a:p>
          <a:p>
            <a:endParaRPr lang="en-GB" dirty="0"/>
          </a:p>
          <a:p>
            <a:r>
              <a:rPr lang="en-GB" dirty="0">
                <a:highlight>
                  <a:srgbClr val="00FF00"/>
                </a:highlight>
              </a:rPr>
              <a:t>It sets out why some people view mobile phones as helpful </a:t>
            </a:r>
            <a:r>
              <a:rPr lang="en-GB" dirty="0"/>
              <a:t>and </a:t>
            </a:r>
            <a:r>
              <a:rPr lang="en-GB" dirty="0">
                <a:highlight>
                  <a:srgbClr val="FFFF00"/>
                </a:highlight>
              </a:rPr>
              <a:t>why others view them as damaging to students and their learning. </a:t>
            </a:r>
          </a:p>
          <a:p>
            <a:endParaRPr lang="en-GB" dirty="0"/>
          </a:p>
          <a:p>
            <a:r>
              <a:rPr lang="en-GB" dirty="0"/>
              <a:t>This then allows the writer to go on to explain their views in greater detail throughout the rest of the essay.</a:t>
            </a:r>
          </a:p>
        </p:txBody>
      </p:sp>
    </p:spTree>
    <p:extLst>
      <p:ext uri="{BB962C8B-B14F-4D97-AF65-F5344CB8AC3E}">
        <p14:creationId xmlns:p14="http://schemas.microsoft.com/office/powerpoint/2010/main" val="611857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BF632C7-B6B0-B2F8-7E71-28BD5B40C8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80384A-9294-EBB8-EE13-9427C9173F44}"/>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Let’s look at the conclusion to the essay</a:t>
            </a:r>
          </a:p>
        </p:txBody>
      </p:sp>
      <p:sp>
        <p:nvSpPr>
          <p:cNvPr id="3" name="Content Placeholder 2">
            <a:extLst>
              <a:ext uri="{FF2B5EF4-FFF2-40B4-BE49-F238E27FC236}">
                <a16:creationId xmlns:a16="http://schemas.microsoft.com/office/drawing/2014/main" id="{6D81FC07-F4F0-E281-2E24-FBAA286ECD3B}"/>
              </a:ext>
            </a:extLst>
          </p:cNvPr>
          <p:cNvSpPr>
            <a:spLocks noGrp="1"/>
          </p:cNvSpPr>
          <p:nvPr>
            <p:ph idx="1"/>
          </p:nvPr>
        </p:nvSpPr>
        <p:spPr>
          <a:xfrm>
            <a:off x="628650" y="1825625"/>
            <a:ext cx="3424366" cy="3277716"/>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indent="0">
              <a:lnSpc>
                <a:spcPct val="115000"/>
              </a:lnSpc>
              <a:spcAft>
                <a:spcPts val="1000"/>
              </a:spcAft>
              <a:buNone/>
            </a:pPr>
            <a:r>
              <a:rPr lang="en-GB"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Overall then phones do cause issues in certain environments, and students have a responsibility to use  their devices in the right way at the right time, </a:t>
            </a:r>
            <a:r>
              <a:rPr lang="en-GB"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but at the same time parents and guardians and teachers all have their own roles in making sure they embrace this technology rather than simply shunning it. </a:t>
            </a:r>
          </a:p>
          <a:p>
            <a:pPr marL="0" indent="0">
              <a:buNone/>
            </a:pPr>
            <a:endParaRPr lang="en-GB" sz="1600" dirty="0"/>
          </a:p>
        </p:txBody>
      </p:sp>
      <p:sp>
        <p:nvSpPr>
          <p:cNvPr id="4" name="TextBox 3">
            <a:extLst>
              <a:ext uri="{FF2B5EF4-FFF2-40B4-BE49-F238E27FC236}">
                <a16:creationId xmlns:a16="http://schemas.microsoft.com/office/drawing/2014/main" id="{3E6C3C42-821D-5C4D-1115-A90C09B647DB}"/>
              </a:ext>
            </a:extLst>
          </p:cNvPr>
          <p:cNvSpPr txBox="1"/>
          <p:nvPr/>
        </p:nvSpPr>
        <p:spPr>
          <a:xfrm>
            <a:off x="4349578" y="1825625"/>
            <a:ext cx="4165772" cy="3416320"/>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conclusion to the essay sums up the writer’s perspective on the issue of mobile phones in schools: </a:t>
            </a:r>
            <a:r>
              <a:rPr kumimoji="0" lang="en-GB" sz="1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students have a responsibility to use their phones in the right way, </a:t>
            </a:r>
            <a:r>
              <a:rPr kumimoji="0" lang="en-GB" sz="1800"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but also parents and teachers have roles to play to ensure technology is used in the right way in schools. It is not simply a case of blocking all phones all the time.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solidFill>
                <a:prstClr val="black"/>
              </a:solidFill>
              <a:highlight>
                <a:srgbClr val="00FF00"/>
              </a:highlight>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You can see how the conclusion to this essay links well back to the introduction.</a:t>
            </a:r>
          </a:p>
        </p:txBody>
      </p:sp>
    </p:spTree>
    <p:extLst>
      <p:ext uri="{BB962C8B-B14F-4D97-AF65-F5344CB8AC3E}">
        <p14:creationId xmlns:p14="http://schemas.microsoft.com/office/powerpoint/2010/main" val="1044554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DE8605-27C6-ECFD-CB45-43CB46EC6DE4}"/>
              </a:ext>
            </a:extLst>
          </p:cNvPr>
          <p:cNvSpPr>
            <a:spLocks noGrp="1"/>
          </p:cNvSpPr>
          <p:nvPr>
            <p:ph idx="1"/>
          </p:nvPr>
        </p:nvSpPr>
        <p:spPr>
          <a:xfrm>
            <a:off x="628650" y="321276"/>
            <a:ext cx="4462334" cy="5855687"/>
          </a:xfrm>
          <a:solidFill>
            <a:schemeClr val="bg1"/>
          </a:solidFill>
          <a:ln w="31750">
            <a:solidFill>
              <a:srgbClr val="7030A0"/>
            </a:solidFill>
          </a:ln>
          <a:effectLst>
            <a:outerShdw blurRad="50800" dist="38100" dir="2700000" algn="tl" rotWithShape="0">
              <a:prstClr val="black">
                <a:alpha val="40000"/>
              </a:prstClr>
            </a:outerShdw>
          </a:effectLst>
        </p:spPr>
        <p:txBody>
          <a:bodyPr>
            <a:normAutofit fontScale="92500" lnSpcReduction="10000"/>
          </a:bodyPr>
          <a:lstStyle/>
          <a:p>
            <a:pPr marL="0" indent="0">
              <a:lnSpc>
                <a:spcPct val="115000"/>
              </a:lnSpc>
              <a:spcAft>
                <a:spcPts val="1000"/>
              </a:spcAft>
              <a:buNone/>
            </a:pPr>
            <a:r>
              <a:rPr lang="en-GB"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To begin with, </a:t>
            </a:r>
            <a:r>
              <a:rPr lang="en-GB" sz="1200" dirty="0">
                <a:solidFill>
                  <a:schemeClr val="bg1"/>
                </a:solidFill>
                <a:effectLst/>
                <a:highlight>
                  <a:srgbClr val="FF00FF"/>
                </a:highlight>
                <a:latin typeface="Calibri" panose="020F0502020204030204" pitchFamily="34" charset="0"/>
                <a:ea typeface="Calibri" panose="020F0502020204030204" pitchFamily="34" charset="0"/>
                <a:cs typeface="Times New Roman" panose="02020603050405020304" pitchFamily="18" charset="0"/>
              </a:rPr>
              <a:t>sitting down in a classroom and listening to someone else for an hour or writing down great chunks of text onto paper have become almost alien to youths. </a:t>
            </a:r>
            <a:r>
              <a:rPr lang="en-GB" sz="12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Outside of the school walls students tap away on their tablets or computers, speaking to others via the myriad of social media apps that now exist.</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effectLst/>
                <a:highlight>
                  <a:srgbClr val="008080"/>
                </a:highlight>
                <a:latin typeface="Calibri" panose="020F0502020204030204" pitchFamily="34" charset="0"/>
                <a:ea typeface="Calibri" panose="020F0502020204030204" pitchFamily="34" charset="0"/>
                <a:cs typeface="Times New Roman" panose="02020603050405020304" pitchFamily="18" charset="0"/>
              </a:rPr>
              <a:t>T</a:t>
            </a:r>
            <a:r>
              <a:rPr lang="en-GB" sz="1200" dirty="0">
                <a:solidFill>
                  <a:schemeClr val="bg1"/>
                </a:solidFill>
                <a:effectLst/>
                <a:highlight>
                  <a:srgbClr val="008080"/>
                </a:highlight>
                <a:latin typeface="Calibri" panose="020F0502020204030204" pitchFamily="34" charset="0"/>
                <a:ea typeface="Calibri" panose="020F0502020204030204" pitchFamily="34" charset="0"/>
                <a:cs typeface="Times New Roman" panose="02020603050405020304" pitchFamily="18" charset="0"/>
              </a:rPr>
              <a:t>o go into a space where children sit in rows or around tables and actually speak to each other is becoming stranger and stranger to them.</a:t>
            </a:r>
          </a:p>
          <a:p>
            <a:pPr marL="0" indent="0">
              <a:lnSpc>
                <a:spcPct val="115000"/>
              </a:lnSpc>
              <a:spcAft>
                <a:spcPts val="1000"/>
              </a:spcAft>
              <a:buNone/>
            </a:pPr>
            <a:r>
              <a:rPr lang="en-GB"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However, </a:t>
            </a:r>
            <a:r>
              <a:rPr lang="en-GB" sz="1200" dirty="0">
                <a:solidFill>
                  <a:schemeClr val="bg1"/>
                </a:solidFill>
                <a:effectLst/>
                <a:highlight>
                  <a:srgbClr val="808080"/>
                </a:highlight>
                <a:latin typeface="Calibri" panose="020F0502020204030204" pitchFamily="34" charset="0"/>
                <a:ea typeface="Calibri" panose="020F0502020204030204" pitchFamily="34" charset="0"/>
                <a:cs typeface="Times New Roman" panose="02020603050405020304" pitchFamily="18" charset="0"/>
              </a:rPr>
              <a:t>responsibility for this issue should not come down to just students. </a:t>
            </a:r>
            <a:r>
              <a:rPr lang="en-GB" sz="1200" dirty="0">
                <a:solidFill>
                  <a:schemeClr val="bg1"/>
                </a:solidFill>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Adults themselves see their own lives increasingly through the glow of a screen rather than in actual social interaction with each other and their own children. </a:t>
            </a:r>
            <a:r>
              <a:rPr lang="en-GB" sz="1200" dirty="0">
                <a:solidFill>
                  <a:schemeClr val="bg1"/>
                </a:solidFill>
                <a:effectLst/>
                <a:highlight>
                  <a:srgbClr val="800080"/>
                </a:highlight>
                <a:latin typeface="Calibri" panose="020F0502020204030204" pitchFamily="34" charset="0"/>
                <a:ea typeface="Calibri" panose="020F0502020204030204" pitchFamily="34" charset="0"/>
                <a:cs typeface="Times New Roman" panose="02020603050405020304" pitchFamily="18" charset="0"/>
              </a:rPr>
              <a:t>When a student goes home, are they greeted with smiles and prolonged discussion or are they confronted with brothers and sisters and assorted family members eerily focussed on small black boxes? </a:t>
            </a:r>
          </a:p>
          <a:p>
            <a:pPr marL="0" indent="0">
              <a:lnSpc>
                <a:spcPct val="115000"/>
              </a:lnSpc>
              <a:spcAft>
                <a:spcPts val="1000"/>
              </a:spcAft>
              <a:buNone/>
            </a:pPr>
            <a:r>
              <a:rPr lang="en-GB" sz="1200" dirty="0">
                <a:solidFill>
                  <a:schemeClr val="bg1"/>
                </a:solidFill>
                <a:effectLst/>
                <a:highlight>
                  <a:srgbClr val="800000"/>
                </a:highlight>
                <a:latin typeface="Calibri" panose="020F0502020204030204" pitchFamily="34" charset="0"/>
                <a:ea typeface="Calibri" panose="020F0502020204030204" pitchFamily="34" charset="0"/>
                <a:cs typeface="Times New Roman" panose="02020603050405020304" pitchFamily="18" charset="0"/>
              </a:rPr>
              <a:t>Music players are now no longer such a problem for young people as they have become totally integrated into smartphones. </a:t>
            </a:r>
            <a:r>
              <a:rPr lang="en-GB" sz="1200" dirty="0">
                <a:solidFill>
                  <a:schemeClr val="bg1"/>
                </a:solidFill>
                <a:effectLst/>
                <a:highlight>
                  <a:srgbClr val="808000"/>
                </a:highlight>
                <a:latin typeface="Calibri" panose="020F0502020204030204" pitchFamily="34" charset="0"/>
                <a:ea typeface="Calibri" panose="020F0502020204030204" pitchFamily="34" charset="0"/>
                <a:cs typeface="Times New Roman" panose="02020603050405020304" pitchFamily="18" charset="0"/>
              </a:rPr>
              <a:t>Music is shared between devices and with students sharing earphones plugged into their tech so they can immerse themselves in audio euphoria as well. </a:t>
            </a:r>
          </a:p>
          <a:p>
            <a:pPr marL="0" indent="0">
              <a:lnSpc>
                <a:spcPct val="115000"/>
              </a:lnSpc>
              <a:spcAft>
                <a:spcPts val="1000"/>
              </a:spcAft>
              <a:buNone/>
            </a:pPr>
            <a:r>
              <a:rPr lang="en-GB" sz="12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Yet</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solidFill>
                  <a:schemeClr val="bg1"/>
                </a:solidFill>
                <a:effectLst/>
                <a:highlight>
                  <a:srgbClr val="000000"/>
                </a:highlight>
                <a:latin typeface="Calibri" panose="020F0502020204030204" pitchFamily="34" charset="0"/>
                <a:ea typeface="Calibri" panose="020F0502020204030204" pitchFamily="34" charset="0"/>
                <a:cs typeface="Times New Roman" panose="02020603050405020304" pitchFamily="18" charset="0"/>
              </a:rPr>
              <a:t>to suggest phones should be banned is a concept that evokes tremendous controversy and frustration from many sections of society</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solidFill>
                  <a:schemeClr val="bg1"/>
                </a:solidFill>
                <a:effectLst/>
                <a:highlight>
                  <a:srgbClr val="000080"/>
                </a:highlight>
                <a:latin typeface="Calibri" panose="020F0502020204030204" pitchFamily="34" charset="0"/>
                <a:ea typeface="Calibri" panose="020F0502020204030204" pitchFamily="34" charset="0"/>
                <a:cs typeface="Times New Roman" panose="02020603050405020304" pitchFamily="18" charset="0"/>
              </a:rPr>
              <a:t>Smartphones do cause issues in the school environment, but at the same time it is possible to further integrate technology into education rather than banning their use completely</a:t>
            </a:r>
            <a:r>
              <a:rPr lang="en-GB" sz="1200" dirty="0">
                <a:solidFill>
                  <a:schemeClr val="bg1"/>
                </a:solidFill>
                <a:effectLst/>
                <a:highlight>
                  <a:srgbClr val="0000FF"/>
                </a:highlight>
                <a:latin typeface="Calibri" panose="020F0502020204030204" pitchFamily="34" charset="0"/>
                <a:ea typeface="Calibri" panose="020F0502020204030204" pitchFamily="34" charset="0"/>
                <a:cs typeface="Times New Roman" panose="02020603050405020304" pitchFamily="18" charset="0"/>
              </a:rPr>
              <a:t>. In the fast-paced modern world students have to know the ins-and-outs of the latest technology in order to be able to compete with others in the jobs market</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solidFill>
                  <a:schemeClr val="bg1"/>
                </a:solidFill>
                <a:effectLst/>
                <a:highlight>
                  <a:srgbClr val="008000"/>
                </a:highlight>
                <a:latin typeface="Calibri" panose="020F0502020204030204" pitchFamily="34" charset="0"/>
                <a:ea typeface="Calibri" panose="020F0502020204030204" pitchFamily="34" charset="0"/>
                <a:cs typeface="Times New Roman" panose="02020603050405020304" pitchFamily="18" charset="0"/>
              </a:rPr>
              <a:t>Schools have a responsibility to get young people ready for the world of work and beyond, yet by seeing smartphones as evil they are failing to provide this support.</a:t>
            </a:r>
          </a:p>
          <a:p>
            <a:pPr marL="0" indent="0">
              <a:buNone/>
            </a:pPr>
            <a:endParaRPr lang="en-GB" sz="1200" dirty="0"/>
          </a:p>
        </p:txBody>
      </p:sp>
      <p:sp>
        <p:nvSpPr>
          <p:cNvPr id="4" name="Rectangle 3">
            <a:extLst>
              <a:ext uri="{FF2B5EF4-FFF2-40B4-BE49-F238E27FC236}">
                <a16:creationId xmlns:a16="http://schemas.microsoft.com/office/drawing/2014/main" id="{CE2920B5-9E61-6C05-1CE4-983BE514C9B2}"/>
              </a:ext>
            </a:extLst>
          </p:cNvPr>
          <p:cNvSpPr/>
          <p:nvPr/>
        </p:nvSpPr>
        <p:spPr>
          <a:xfrm>
            <a:off x="5262434" y="321276"/>
            <a:ext cx="3486150" cy="2462213"/>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sz="1400" b="1" dirty="0"/>
              <a:t>Success criteria:</a:t>
            </a:r>
          </a:p>
          <a:p>
            <a:pPr marL="285750" indent="-285750">
              <a:buFont typeface="Arial" panose="020B0604020202020204" pitchFamily="34" charset="0"/>
              <a:buChar char="•"/>
            </a:pPr>
            <a:r>
              <a:rPr lang="en-GB" sz="1400" b="1" dirty="0"/>
              <a:t>an effective introduction and convincing conclusion</a:t>
            </a:r>
          </a:p>
          <a:p>
            <a:pPr marL="285750" indent="-285750">
              <a:buFont typeface="Arial" panose="020B0604020202020204" pitchFamily="34" charset="0"/>
              <a:buChar char="•"/>
            </a:pPr>
            <a:r>
              <a:rPr lang="en-GB" sz="1400" b="1" dirty="0"/>
              <a:t>effectively/fluently linked paragraphs to sequence a range of ideas.</a:t>
            </a:r>
            <a:endParaRPr lang="en-GB" sz="1400" dirty="0">
              <a:solidFill>
                <a:srgbClr val="7030A0"/>
              </a:solidFill>
            </a:endParaRPr>
          </a:p>
          <a:p>
            <a:pPr marL="285750" indent="-285750">
              <a:buFont typeface="Arial" panose="020B0604020202020204" pitchFamily="34" charset="0"/>
              <a:buChar char="•"/>
            </a:pPr>
            <a:r>
              <a:rPr lang="en-GB" sz="1400" dirty="0">
                <a:solidFill>
                  <a:srgbClr val="7030A0"/>
                </a:solidFill>
              </a:rPr>
              <a:t>extensive and impressive vocabulary; </a:t>
            </a:r>
          </a:p>
          <a:p>
            <a:pPr marL="285750" indent="-285750">
              <a:buFont typeface="Arial" panose="020B0604020202020204" pitchFamily="34" charset="0"/>
              <a:buChar char="•"/>
            </a:pPr>
            <a:r>
              <a:rPr lang="en-GB" sz="1400" dirty="0">
                <a:solidFill>
                  <a:srgbClr val="7030A0"/>
                </a:solidFill>
              </a:rPr>
              <a:t>a clear structure; </a:t>
            </a:r>
          </a:p>
          <a:p>
            <a:pPr marL="285750" indent="-285750">
              <a:buFont typeface="Arial" panose="020B0604020202020204" pitchFamily="34" charset="0"/>
              <a:buChar char="•"/>
            </a:pPr>
            <a:r>
              <a:rPr lang="en-GB" sz="1400" dirty="0">
                <a:solidFill>
                  <a:srgbClr val="7030A0"/>
                </a:solidFill>
              </a:rPr>
              <a:t>a variety and control of sentence structures; </a:t>
            </a:r>
          </a:p>
          <a:p>
            <a:pPr marL="285750" indent="-285750">
              <a:buFont typeface="Arial" panose="020B0604020202020204" pitchFamily="34" charset="0"/>
              <a:buChar char="•"/>
            </a:pPr>
            <a:r>
              <a:rPr lang="en-GB" sz="1400" dirty="0">
                <a:solidFill>
                  <a:srgbClr val="7030A0"/>
                </a:solidFill>
              </a:rPr>
              <a:t>a clear awareness of purpose and audience. </a:t>
            </a:r>
          </a:p>
        </p:txBody>
      </p:sp>
      <p:sp>
        <p:nvSpPr>
          <p:cNvPr id="5" name="TextBox 4">
            <a:extLst>
              <a:ext uri="{FF2B5EF4-FFF2-40B4-BE49-F238E27FC236}">
                <a16:creationId xmlns:a16="http://schemas.microsoft.com/office/drawing/2014/main" id="{D8CF653E-8FF4-30BD-7F5D-4440BD96CC62}"/>
              </a:ext>
            </a:extLst>
          </p:cNvPr>
          <p:cNvSpPr txBox="1"/>
          <p:nvPr/>
        </p:nvSpPr>
        <p:spPr>
          <a:xfrm>
            <a:off x="5262434" y="2965622"/>
            <a:ext cx="3486150" cy="3139321"/>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dirty="0"/>
              <a:t>You can see that the writer has </a:t>
            </a:r>
            <a:r>
              <a:rPr lang="en-GB" b="1" dirty="0"/>
              <a:t>used a variety of sentence structures and openers </a:t>
            </a:r>
            <a:r>
              <a:rPr lang="en-GB" dirty="0"/>
              <a:t>to engage their audience, they have </a:t>
            </a:r>
            <a:r>
              <a:rPr lang="en-GB" b="1" dirty="0"/>
              <a:t>consistently addressed the exam topic throughout their essay</a:t>
            </a:r>
            <a:r>
              <a:rPr lang="en-GB" dirty="0"/>
              <a:t>, have a </a:t>
            </a:r>
            <a:r>
              <a:rPr lang="en-GB" b="1" dirty="0"/>
              <a:t>clear sense of purpose and audience</a:t>
            </a:r>
            <a:r>
              <a:rPr lang="en-GB" dirty="0"/>
              <a:t>, and have </a:t>
            </a:r>
            <a:r>
              <a:rPr lang="en-GB" b="1" dirty="0"/>
              <a:t>used connectives and linking sentences to have a clear sequence for their range of ideas.</a:t>
            </a:r>
          </a:p>
        </p:txBody>
      </p:sp>
    </p:spTree>
    <p:extLst>
      <p:ext uri="{BB962C8B-B14F-4D97-AF65-F5344CB8AC3E}">
        <p14:creationId xmlns:p14="http://schemas.microsoft.com/office/powerpoint/2010/main" val="2304079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0316F-1B4E-43A6-BC2E-004CB646142C}"/>
              </a:ext>
            </a:extLst>
          </p:cNvPr>
          <p:cNvSpPr>
            <a:spLocks noGrp="1"/>
          </p:cNvSpPr>
          <p:nvPr>
            <p:ph type="title"/>
          </p:nvPr>
        </p:nvSpPr>
        <p:spPr>
          <a:solidFill>
            <a:schemeClr val="bg1"/>
          </a:solidFill>
          <a:ln w="38100">
            <a:solidFill>
              <a:srgbClr val="7030A0"/>
            </a:solidFill>
          </a:ln>
        </p:spPr>
        <p:txBody>
          <a:bodyPr/>
          <a:lstStyle/>
          <a:p>
            <a:r>
              <a:rPr lang="en-GB" dirty="0"/>
              <a:t>Plenary: Battleships!</a:t>
            </a:r>
          </a:p>
        </p:txBody>
      </p:sp>
      <p:sp>
        <p:nvSpPr>
          <p:cNvPr id="3" name="Content Placeholder 2">
            <a:extLst>
              <a:ext uri="{FF2B5EF4-FFF2-40B4-BE49-F238E27FC236}">
                <a16:creationId xmlns:a16="http://schemas.microsoft.com/office/drawing/2014/main" id="{5E70CFA8-87C0-46A6-9552-94554EED83B5}"/>
              </a:ext>
            </a:extLst>
          </p:cNvPr>
          <p:cNvSpPr>
            <a:spLocks noGrp="1"/>
          </p:cNvSpPr>
          <p:nvPr>
            <p:ph idx="1"/>
          </p:nvPr>
        </p:nvSpPr>
        <p:spPr>
          <a:solidFill>
            <a:schemeClr val="bg1"/>
          </a:solidFill>
          <a:ln w="38100">
            <a:solidFill>
              <a:srgbClr val="7030A0"/>
            </a:solidFill>
          </a:ln>
          <a:effectLst>
            <a:outerShdw blurRad="50800" dist="101600" dir="2700000" algn="tl" rotWithShape="0">
              <a:prstClr val="black">
                <a:alpha val="40000"/>
              </a:prstClr>
            </a:outerShdw>
          </a:effectLst>
        </p:spPr>
        <p:txBody>
          <a:bodyPr>
            <a:normAutofit fontScale="62500" lnSpcReduction="20000"/>
          </a:bodyPr>
          <a:lstStyle/>
          <a:p>
            <a:pPr marL="0" indent="0">
              <a:buNone/>
            </a:pPr>
            <a:r>
              <a:rPr lang="en-GB" dirty="0"/>
              <a:t>You have each been given a 10x10 grid. You can now draw your navy onto your paper! </a:t>
            </a:r>
          </a:p>
          <a:p>
            <a:pPr marL="0" indent="0">
              <a:buNone/>
            </a:pPr>
            <a:endParaRPr lang="en-GB" dirty="0"/>
          </a:p>
          <a:p>
            <a:pPr marL="0" indent="0">
              <a:buNone/>
            </a:pPr>
            <a:r>
              <a:rPr lang="en-US" b="1" dirty="0"/>
              <a:t>Each player's fleet consists of the </a:t>
            </a:r>
          </a:p>
          <a:p>
            <a:pPr marL="0" indent="0">
              <a:buNone/>
            </a:pPr>
            <a:r>
              <a:rPr lang="en-US" b="1" dirty="0"/>
              <a:t>following ships:</a:t>
            </a:r>
          </a:p>
          <a:p>
            <a:r>
              <a:rPr lang="en-US" dirty="0"/>
              <a:t>1 x Aircraft carrier - 5 squares</a:t>
            </a:r>
          </a:p>
          <a:p>
            <a:r>
              <a:rPr lang="en-US" dirty="0"/>
              <a:t>1 x Battleship - 4 squares</a:t>
            </a:r>
          </a:p>
          <a:p>
            <a:r>
              <a:rPr lang="en-US" dirty="0"/>
              <a:t>1 x Cruiser - 3 squares</a:t>
            </a:r>
          </a:p>
          <a:p>
            <a:r>
              <a:rPr lang="en-US" dirty="0"/>
              <a:t>2 x Destroyers - 2 squares each</a:t>
            </a:r>
          </a:p>
          <a:p>
            <a:r>
              <a:rPr lang="en-US" dirty="0"/>
              <a:t>2 x Submarines - 1 square each</a:t>
            </a:r>
          </a:p>
          <a:p>
            <a:endParaRPr lang="en-US" dirty="0"/>
          </a:p>
          <a:p>
            <a:pPr marL="0" indent="0">
              <a:buNone/>
            </a:pPr>
            <a:r>
              <a:rPr lang="en-US" dirty="0"/>
              <a:t>Each person talks about one thing they’ve learnt from today’s lesson. If the other person is happy with the answer then they can choose one square to fire at. Once all the boats are hit then that player wins the game!</a:t>
            </a:r>
          </a:p>
          <a:p>
            <a:pPr marL="0" indent="0">
              <a:buNone/>
            </a:pPr>
            <a:endParaRPr lang="en-GB" dirty="0"/>
          </a:p>
        </p:txBody>
      </p:sp>
      <p:pic>
        <p:nvPicPr>
          <p:cNvPr id="18434" name="Picture 2" descr="Ship, Boat, Marine, Navy, Frigate, Canon, War, Military">
            <a:extLst>
              <a:ext uri="{FF2B5EF4-FFF2-40B4-BE49-F238E27FC236}">
                <a16:creationId xmlns:a16="http://schemas.microsoft.com/office/drawing/2014/main" id="{CA4727FF-A14D-4771-ABE9-0F5D0A7092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8426" y="-109057"/>
            <a:ext cx="3805574" cy="200981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09FA22B0-B45E-4446-8B6B-6825AA26CA36}"/>
              </a:ext>
            </a:extLst>
          </p:cNvPr>
          <p:cNvSpPr txBox="1">
            <a:spLocks/>
          </p:cNvSpPr>
          <p:nvPr/>
        </p:nvSpPr>
        <p:spPr>
          <a:xfrm>
            <a:off x="4496500" y="2484002"/>
            <a:ext cx="3884102" cy="2301758"/>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rgbClr val="FF0000"/>
                </a:solidFill>
              </a:rPr>
              <a:t>To describe our opinions on mobile phones in schools</a:t>
            </a:r>
          </a:p>
          <a:p>
            <a:pPr marL="0" indent="0">
              <a:buNone/>
            </a:pPr>
            <a:r>
              <a:rPr lang="en-GB" sz="2400" dirty="0">
                <a:solidFill>
                  <a:schemeClr val="accent4">
                    <a:lumMod val="50000"/>
                  </a:schemeClr>
                </a:solidFill>
              </a:rPr>
              <a:t>To explain the key features of an essay</a:t>
            </a:r>
          </a:p>
          <a:p>
            <a:pPr marL="0" indent="0">
              <a:buNone/>
            </a:pPr>
            <a:r>
              <a:rPr lang="en-GB" sz="2400" dirty="0">
                <a:solidFill>
                  <a:srgbClr val="00B050"/>
                </a:solidFill>
              </a:rPr>
              <a:t>To evaluate how well a student’s essay uses these key features</a:t>
            </a:r>
          </a:p>
        </p:txBody>
      </p:sp>
    </p:spTree>
    <p:extLst>
      <p:ext uri="{BB962C8B-B14F-4D97-AF65-F5344CB8AC3E}">
        <p14:creationId xmlns:p14="http://schemas.microsoft.com/office/powerpoint/2010/main" val="2790241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descr="File:Koushi 10x10.svg">
            <a:extLst>
              <a:ext uri="{FF2B5EF4-FFF2-40B4-BE49-F238E27FC236}">
                <a16:creationId xmlns:a16="http://schemas.microsoft.com/office/drawing/2014/main" id="{521D69EB-E840-43ED-B033-CABDFF0D43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367" y="369332"/>
            <a:ext cx="3141551" cy="31415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File:Koushi 10x10.svg">
            <a:extLst>
              <a:ext uri="{FF2B5EF4-FFF2-40B4-BE49-F238E27FC236}">
                <a16:creationId xmlns:a16="http://schemas.microsoft.com/office/drawing/2014/main" id="{C71FFFA8-1716-44BF-8B93-BDFF9A37EF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3605" y="287449"/>
            <a:ext cx="3141551" cy="31415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File:Koushi 10x10.svg">
            <a:extLst>
              <a:ext uri="{FF2B5EF4-FFF2-40B4-BE49-F238E27FC236}">
                <a16:creationId xmlns:a16="http://schemas.microsoft.com/office/drawing/2014/main" id="{15134F38-506D-426E-A9DC-75A06E77C1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368" y="3716449"/>
            <a:ext cx="3141551" cy="31415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File:Koushi 10x10.svg">
            <a:extLst>
              <a:ext uri="{FF2B5EF4-FFF2-40B4-BE49-F238E27FC236}">
                <a16:creationId xmlns:a16="http://schemas.microsoft.com/office/drawing/2014/main" id="{753EEA5C-9800-47D3-A306-010493D91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3606" y="3716448"/>
            <a:ext cx="3141551" cy="31415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BBACF0E-209E-42C6-80B1-5B686CA78742}"/>
              </a:ext>
            </a:extLst>
          </p:cNvPr>
          <p:cNvSpPr txBox="1"/>
          <p:nvPr/>
        </p:nvSpPr>
        <p:spPr>
          <a:xfrm>
            <a:off x="181069" y="132152"/>
            <a:ext cx="271604" cy="31700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B</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F</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J</a:t>
            </a:r>
          </a:p>
        </p:txBody>
      </p:sp>
      <p:sp>
        <p:nvSpPr>
          <p:cNvPr id="13" name="TextBox 12">
            <a:extLst>
              <a:ext uri="{FF2B5EF4-FFF2-40B4-BE49-F238E27FC236}">
                <a16:creationId xmlns:a16="http://schemas.microsoft.com/office/drawing/2014/main" id="{9A216ABF-5FAC-41B9-8AC4-962D557C3E13}"/>
              </a:ext>
            </a:extLst>
          </p:cNvPr>
          <p:cNvSpPr txBox="1"/>
          <p:nvPr/>
        </p:nvSpPr>
        <p:spPr>
          <a:xfrm>
            <a:off x="4436198" y="160700"/>
            <a:ext cx="271604" cy="31700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B</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F</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J</a:t>
            </a:r>
          </a:p>
        </p:txBody>
      </p:sp>
      <p:sp>
        <p:nvSpPr>
          <p:cNvPr id="12" name="TextBox 11">
            <a:extLst>
              <a:ext uri="{FF2B5EF4-FFF2-40B4-BE49-F238E27FC236}">
                <a16:creationId xmlns:a16="http://schemas.microsoft.com/office/drawing/2014/main" id="{73B283EF-C9C0-4BB5-8DC9-493AB0A1C0ED}"/>
              </a:ext>
            </a:extLst>
          </p:cNvPr>
          <p:cNvSpPr txBox="1"/>
          <p:nvPr/>
        </p:nvSpPr>
        <p:spPr>
          <a:xfrm>
            <a:off x="570369" y="0"/>
            <a:ext cx="325019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1    2    3    4   5    6    7    8    9   10</a:t>
            </a:r>
          </a:p>
        </p:txBody>
      </p:sp>
      <p:sp>
        <p:nvSpPr>
          <p:cNvPr id="15" name="TextBox 14">
            <a:extLst>
              <a:ext uri="{FF2B5EF4-FFF2-40B4-BE49-F238E27FC236}">
                <a16:creationId xmlns:a16="http://schemas.microsoft.com/office/drawing/2014/main" id="{0B1757D5-0366-4CEB-8B43-B97251348133}"/>
              </a:ext>
            </a:extLst>
          </p:cNvPr>
          <p:cNvSpPr txBox="1"/>
          <p:nvPr/>
        </p:nvSpPr>
        <p:spPr>
          <a:xfrm>
            <a:off x="4820971" y="0"/>
            <a:ext cx="325019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1    2    3    4   5    6    7    8    9   10</a:t>
            </a:r>
          </a:p>
        </p:txBody>
      </p:sp>
      <p:sp>
        <p:nvSpPr>
          <p:cNvPr id="16" name="TextBox 15">
            <a:extLst>
              <a:ext uri="{FF2B5EF4-FFF2-40B4-BE49-F238E27FC236}">
                <a16:creationId xmlns:a16="http://schemas.microsoft.com/office/drawing/2014/main" id="{FFDEC4B7-43F3-45E7-81E2-B687125B1777}"/>
              </a:ext>
            </a:extLst>
          </p:cNvPr>
          <p:cNvSpPr txBox="1"/>
          <p:nvPr/>
        </p:nvSpPr>
        <p:spPr>
          <a:xfrm>
            <a:off x="4436198" y="3606017"/>
            <a:ext cx="271604" cy="31700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B</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F</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J</a:t>
            </a:r>
          </a:p>
        </p:txBody>
      </p:sp>
      <p:sp>
        <p:nvSpPr>
          <p:cNvPr id="17" name="TextBox 16">
            <a:extLst>
              <a:ext uri="{FF2B5EF4-FFF2-40B4-BE49-F238E27FC236}">
                <a16:creationId xmlns:a16="http://schemas.microsoft.com/office/drawing/2014/main" id="{47533F15-AC4B-4547-BC1C-3451D5B9A4B7}"/>
              </a:ext>
            </a:extLst>
          </p:cNvPr>
          <p:cNvSpPr txBox="1"/>
          <p:nvPr/>
        </p:nvSpPr>
        <p:spPr>
          <a:xfrm>
            <a:off x="4820971" y="3445317"/>
            <a:ext cx="325019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1    2    3    4   5    6    7    8    9   10</a:t>
            </a:r>
          </a:p>
        </p:txBody>
      </p:sp>
      <p:sp>
        <p:nvSpPr>
          <p:cNvPr id="18" name="TextBox 17">
            <a:extLst>
              <a:ext uri="{FF2B5EF4-FFF2-40B4-BE49-F238E27FC236}">
                <a16:creationId xmlns:a16="http://schemas.microsoft.com/office/drawing/2014/main" id="{1FAE45CA-7FCD-4FAE-955F-1749F1BC3816}"/>
              </a:ext>
            </a:extLst>
          </p:cNvPr>
          <p:cNvSpPr txBox="1"/>
          <p:nvPr/>
        </p:nvSpPr>
        <p:spPr>
          <a:xfrm>
            <a:off x="181069" y="3671583"/>
            <a:ext cx="271604" cy="31700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B</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F</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J</a:t>
            </a:r>
          </a:p>
        </p:txBody>
      </p:sp>
      <p:sp>
        <p:nvSpPr>
          <p:cNvPr id="19" name="TextBox 18">
            <a:extLst>
              <a:ext uri="{FF2B5EF4-FFF2-40B4-BE49-F238E27FC236}">
                <a16:creationId xmlns:a16="http://schemas.microsoft.com/office/drawing/2014/main" id="{0C3C9296-77BE-4DB2-9D3C-9E494E266250}"/>
              </a:ext>
            </a:extLst>
          </p:cNvPr>
          <p:cNvSpPr txBox="1"/>
          <p:nvPr/>
        </p:nvSpPr>
        <p:spPr>
          <a:xfrm>
            <a:off x="565842" y="3510883"/>
            <a:ext cx="325019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1    2    3    4   5    6    7    8    9   10</a:t>
            </a:r>
          </a:p>
        </p:txBody>
      </p:sp>
    </p:spTree>
    <p:extLst>
      <p:ext uri="{BB962C8B-B14F-4D97-AF65-F5344CB8AC3E}">
        <p14:creationId xmlns:p14="http://schemas.microsoft.com/office/powerpoint/2010/main" val="557036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7DE0A-143B-4754-9112-F53BD561D5FF}"/>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Learning outcomes</a:t>
            </a:r>
          </a:p>
        </p:txBody>
      </p:sp>
      <p:sp>
        <p:nvSpPr>
          <p:cNvPr id="3" name="Content Placeholder 2">
            <a:extLst>
              <a:ext uri="{FF2B5EF4-FFF2-40B4-BE49-F238E27FC236}">
                <a16:creationId xmlns:a16="http://schemas.microsoft.com/office/drawing/2014/main" id="{2E90FFFF-2215-41F6-B703-C36023E245AE}"/>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2500"/>
          </a:bodyPr>
          <a:lstStyle/>
          <a:p>
            <a:pPr marL="0" indent="0">
              <a:buNone/>
            </a:pPr>
            <a:r>
              <a:rPr lang="en-GB" sz="4800" dirty="0">
                <a:solidFill>
                  <a:srgbClr val="FF0000"/>
                </a:solidFill>
              </a:rPr>
              <a:t>To describe our opinions on mobile phones in schools</a:t>
            </a:r>
          </a:p>
          <a:p>
            <a:pPr marL="0" indent="0">
              <a:buNone/>
            </a:pPr>
            <a:r>
              <a:rPr lang="en-GB" sz="4800" dirty="0">
                <a:solidFill>
                  <a:schemeClr val="accent4">
                    <a:lumMod val="50000"/>
                  </a:schemeClr>
                </a:solidFill>
              </a:rPr>
              <a:t>To explain the key features of an essay</a:t>
            </a:r>
          </a:p>
          <a:p>
            <a:pPr marL="0" indent="0">
              <a:buNone/>
            </a:pPr>
            <a:r>
              <a:rPr lang="en-GB" sz="4800" dirty="0">
                <a:solidFill>
                  <a:srgbClr val="00B050"/>
                </a:solidFill>
              </a:rPr>
              <a:t>To evaluate how well a student’s essay uses these key features</a:t>
            </a:r>
          </a:p>
        </p:txBody>
      </p:sp>
    </p:spTree>
    <p:extLst>
      <p:ext uri="{BB962C8B-B14F-4D97-AF65-F5344CB8AC3E}">
        <p14:creationId xmlns:p14="http://schemas.microsoft.com/office/powerpoint/2010/main" val="1072574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EABA3-9A3F-80BD-50E9-297D12680D6B}"/>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Here is an exam-style question</a:t>
            </a:r>
          </a:p>
        </p:txBody>
      </p:sp>
      <p:sp>
        <p:nvSpPr>
          <p:cNvPr id="3" name="Content Placeholder 2">
            <a:extLst>
              <a:ext uri="{FF2B5EF4-FFF2-40B4-BE49-F238E27FC236}">
                <a16:creationId xmlns:a16="http://schemas.microsoft.com/office/drawing/2014/main" id="{4B995464-4CF7-F044-29CA-D1EB2E534C2F}"/>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pPr>
              <a:lnSpc>
                <a:spcPct val="115000"/>
              </a:lnSpc>
              <a:spcAft>
                <a:spcPts val="1000"/>
              </a:spcAft>
              <a:buNone/>
            </a:pP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b="1" dirty="0">
                <a:effectLst/>
                <a:latin typeface="Calibri" panose="020F0502020204030204" pitchFamily="34" charset="0"/>
                <a:ea typeface="Calibri" panose="020F0502020204030204" pitchFamily="34" charset="0"/>
                <a:cs typeface="Times New Roman" panose="02020603050405020304" pitchFamily="18" charset="0"/>
              </a:rPr>
              <a:t>"Students have too many distractions in their daily lives. Mobile phones should be banned."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Write an essay in which you explain your point of view on this statement</a:t>
            </a:r>
          </a:p>
          <a:p>
            <a:pPr algn="r">
              <a:buNone/>
            </a:pPr>
            <a:r>
              <a:rPr lang="en-GB" sz="1800" dirty="0">
                <a:solidFill>
                  <a:srgbClr val="000000"/>
                </a:solidFill>
                <a:effectLst/>
                <a:latin typeface="Arial" panose="020B0604020202020204" pitchFamily="34" charset="0"/>
                <a:ea typeface="Calibri" panose="020F0502020204030204" pitchFamily="34" charset="0"/>
              </a:rPr>
              <a:t>(24 marks for content and organisation </a:t>
            </a:r>
          </a:p>
          <a:p>
            <a:pPr algn="r">
              <a:buNone/>
            </a:pPr>
            <a:r>
              <a:rPr lang="en-GB" sz="1800" dirty="0">
                <a:solidFill>
                  <a:srgbClr val="000000"/>
                </a:solidFill>
                <a:effectLst/>
                <a:latin typeface="Arial" panose="020B0604020202020204" pitchFamily="34" charset="0"/>
                <a:ea typeface="Calibri" panose="020F0502020204030204" pitchFamily="34" charset="0"/>
              </a:rPr>
              <a:t>16 marks for technical accuracy) </a:t>
            </a:r>
          </a:p>
          <a:p>
            <a:pPr algn="r">
              <a:lnSpc>
                <a:spcPct val="115000"/>
              </a:lnSpc>
              <a:spcAft>
                <a:spcPts val="10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[40 marks]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2927787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2C333-B899-97E4-EF1E-222D3CA4ADFD}"/>
              </a:ext>
            </a:extLst>
          </p:cNvPr>
          <p:cNvSpPr>
            <a:spLocks noGrp="1"/>
          </p:cNvSpPr>
          <p:nvPr>
            <p:ph type="title"/>
          </p:nvPr>
        </p:nvSpPr>
        <p:spPr>
          <a:xfrm>
            <a:off x="628650" y="328056"/>
            <a:ext cx="7886700" cy="1325563"/>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We will watch a couple of videos on mobile phones in school</a:t>
            </a:r>
          </a:p>
        </p:txBody>
      </p:sp>
      <p:sp>
        <p:nvSpPr>
          <p:cNvPr id="3" name="Content Placeholder 2">
            <a:extLst>
              <a:ext uri="{FF2B5EF4-FFF2-40B4-BE49-F238E27FC236}">
                <a16:creationId xmlns:a16="http://schemas.microsoft.com/office/drawing/2014/main" id="{6E49C618-98A7-7720-DB16-9F31440D64EB}"/>
              </a:ext>
            </a:extLst>
          </p:cNvPr>
          <p:cNvSpPr>
            <a:spLocks noGrp="1"/>
          </p:cNvSpPr>
          <p:nvPr>
            <p:ph idx="1"/>
          </p:nvPr>
        </p:nvSpPr>
        <p:spPr>
          <a:xfrm>
            <a:off x="628650" y="1788555"/>
            <a:ext cx="7886700" cy="4351338"/>
          </a:xfrm>
          <a:solidFill>
            <a:schemeClr val="bg1"/>
          </a:solidFill>
          <a:ln w="38100">
            <a:solidFill>
              <a:srgbClr val="00B050"/>
            </a:solidFill>
          </a:ln>
          <a:effectLst>
            <a:outerShdw blurRad="50800" dist="38100" dir="2700000" algn="tl" rotWithShape="0">
              <a:prstClr val="black">
                <a:alpha val="40000"/>
              </a:prstClr>
            </a:outerShdw>
          </a:effectLst>
        </p:spPr>
        <p:txBody>
          <a:bodyPr/>
          <a:lstStyle/>
          <a:p>
            <a:pPr marL="0" indent="0">
              <a:buNone/>
            </a:pPr>
            <a:r>
              <a:rPr lang="en-GB" dirty="0">
                <a:hlinkClick r:id="rId3"/>
              </a:rPr>
              <a:t>https://www.youtube.com/watch?v=bLq9gMddr10</a:t>
            </a:r>
            <a:endParaRPr lang="en-GB" dirty="0"/>
          </a:p>
          <a:p>
            <a:pPr marL="0" indent="0">
              <a:buNone/>
            </a:pPr>
            <a:r>
              <a:rPr lang="en-GB" dirty="0">
                <a:hlinkClick r:id="rId4"/>
              </a:rPr>
              <a:t>https://www.youtube.com/watch?v=bKKkw2mGenE</a:t>
            </a:r>
            <a:endParaRPr lang="en-GB" dirty="0"/>
          </a:p>
          <a:p>
            <a:pPr marL="0" indent="0">
              <a:buNone/>
            </a:pPr>
            <a:endParaRPr lang="en-GB" dirty="0"/>
          </a:p>
          <a:p>
            <a:pPr marL="0" indent="0">
              <a:buNone/>
            </a:pPr>
            <a:r>
              <a:rPr lang="en-GB" b="1" dirty="0">
                <a:solidFill>
                  <a:srgbClr val="7030A0"/>
                </a:solidFill>
              </a:rPr>
              <a:t>Discuss: What is your view on a mobile phone ban in schools? Has it changed from the beginning of the lesson?</a:t>
            </a:r>
          </a:p>
          <a:p>
            <a:pPr marL="0" indent="0">
              <a:buNone/>
            </a:pPr>
            <a:endParaRPr lang="en-GB" dirty="0"/>
          </a:p>
        </p:txBody>
      </p:sp>
    </p:spTree>
    <p:extLst>
      <p:ext uri="{BB962C8B-B14F-4D97-AF65-F5344CB8AC3E}">
        <p14:creationId xmlns:p14="http://schemas.microsoft.com/office/powerpoint/2010/main" val="3443777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BBC72-25FA-4D53-911F-388E33C3C7AB}"/>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r>
              <a:rPr lang="en-GB" sz="2800" dirty="0"/>
              <a:t>Working in groups, complete your table to show the different perspectives around this issue</a:t>
            </a:r>
          </a:p>
        </p:txBody>
      </p:sp>
      <p:graphicFrame>
        <p:nvGraphicFramePr>
          <p:cNvPr id="4" name="Table 4">
            <a:extLst>
              <a:ext uri="{FF2B5EF4-FFF2-40B4-BE49-F238E27FC236}">
                <a16:creationId xmlns:a16="http://schemas.microsoft.com/office/drawing/2014/main" id="{30E35E83-736A-443C-97AD-56A9CEDAB6A0}"/>
              </a:ext>
            </a:extLst>
          </p:cNvPr>
          <p:cNvGraphicFramePr>
            <a:graphicFrameLocks noGrp="1"/>
          </p:cNvGraphicFramePr>
          <p:nvPr>
            <p:extLst>
              <p:ext uri="{D42A27DB-BD31-4B8C-83A1-F6EECF244321}">
                <p14:modId xmlns:p14="http://schemas.microsoft.com/office/powerpoint/2010/main" val="3690583641"/>
              </p:ext>
            </p:extLst>
          </p:nvPr>
        </p:nvGraphicFramePr>
        <p:xfrm>
          <a:off x="628650" y="1945640"/>
          <a:ext cx="5139104" cy="36880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569552">
                  <a:extLst>
                    <a:ext uri="{9D8B030D-6E8A-4147-A177-3AD203B41FA5}">
                      <a16:colId xmlns:a16="http://schemas.microsoft.com/office/drawing/2014/main" val="4217341421"/>
                    </a:ext>
                  </a:extLst>
                </a:gridCol>
                <a:gridCol w="2569552">
                  <a:extLst>
                    <a:ext uri="{9D8B030D-6E8A-4147-A177-3AD203B41FA5}">
                      <a16:colId xmlns:a16="http://schemas.microsoft.com/office/drawing/2014/main" val="1137634202"/>
                    </a:ext>
                  </a:extLst>
                </a:gridCol>
              </a:tblGrid>
              <a:tr h="370840">
                <a:tc>
                  <a:txBody>
                    <a:bodyPr/>
                    <a:lstStyle/>
                    <a:p>
                      <a:r>
                        <a:rPr lang="en-GB" dirty="0"/>
                        <a:t>Mobile phones should be banned in schools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GB" dirty="0"/>
                        <a:t>Mobile phones shouldn’t be banned in schools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416360851"/>
                  </a:ext>
                </a:extLst>
              </a:tr>
              <a:tr h="370840">
                <a:tc>
                  <a:txBody>
                    <a:bodyPr/>
                    <a:lstStyle/>
                    <a:p>
                      <a:r>
                        <a:rPr lang="en-GB" sz="1200" dirty="0"/>
                        <a:t>Teachers dealing with phone use in lessons means they cannot focus on teaching and students cannot focus on learning.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200" dirty="0"/>
                        <a:t>Students will sometimes need to contact home in an emergency and phones allow them to do this easily.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99025519"/>
                  </a:ext>
                </a:extLst>
              </a:tr>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50919814"/>
                  </a:ext>
                </a:extLst>
              </a:tr>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32807973"/>
                  </a:ext>
                </a:extLst>
              </a:tr>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60677964"/>
                  </a:ext>
                </a:extLst>
              </a:tr>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98274702"/>
                  </a:ext>
                </a:extLst>
              </a:tr>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465697920"/>
                  </a:ext>
                </a:extLst>
              </a:tr>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93711686"/>
                  </a:ext>
                </a:extLst>
              </a:tr>
            </a:tbl>
          </a:graphicData>
        </a:graphic>
      </p:graphicFrame>
      <p:sp>
        <p:nvSpPr>
          <p:cNvPr id="6" name="TextBox 5">
            <a:extLst>
              <a:ext uri="{FF2B5EF4-FFF2-40B4-BE49-F238E27FC236}">
                <a16:creationId xmlns:a16="http://schemas.microsoft.com/office/drawing/2014/main" id="{F3CFC59A-81A5-40E0-97A8-BC8D727FD293}"/>
              </a:ext>
            </a:extLst>
          </p:cNvPr>
          <p:cNvSpPr txBox="1"/>
          <p:nvPr/>
        </p:nvSpPr>
        <p:spPr>
          <a:xfrm>
            <a:off x="6063175" y="1945640"/>
            <a:ext cx="2452175"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dirty="0"/>
              <a:t>Group 1:</a:t>
            </a:r>
          </a:p>
          <a:p>
            <a:r>
              <a:rPr lang="en-GB" dirty="0"/>
              <a:t>Group 2:</a:t>
            </a:r>
          </a:p>
          <a:p>
            <a:r>
              <a:rPr lang="en-GB" dirty="0"/>
              <a:t>Group 3:</a:t>
            </a:r>
            <a:br>
              <a:rPr lang="en-GB" dirty="0"/>
            </a:br>
            <a:r>
              <a:rPr lang="en-GB" dirty="0"/>
              <a:t>Group 4:</a:t>
            </a:r>
          </a:p>
          <a:p>
            <a:r>
              <a:rPr lang="en-GB" dirty="0"/>
              <a:t>Group 5:</a:t>
            </a:r>
          </a:p>
          <a:p>
            <a:r>
              <a:rPr lang="en-GB" dirty="0"/>
              <a:t>Group 6:</a:t>
            </a:r>
          </a:p>
        </p:txBody>
      </p:sp>
    </p:spTree>
    <p:extLst>
      <p:ext uri="{BB962C8B-B14F-4D97-AF65-F5344CB8AC3E}">
        <p14:creationId xmlns:p14="http://schemas.microsoft.com/office/powerpoint/2010/main" val="3425541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89D6C88-0F79-4E7C-A390-9BB6B914887D}"/>
              </a:ext>
            </a:extLst>
          </p:cNvPr>
          <p:cNvGraphicFramePr>
            <a:graphicFrameLocks noGrp="1"/>
          </p:cNvGraphicFramePr>
          <p:nvPr>
            <p:extLst>
              <p:ext uri="{D42A27DB-BD31-4B8C-83A1-F6EECF244321}">
                <p14:modId xmlns:p14="http://schemas.microsoft.com/office/powerpoint/2010/main" val="1746281798"/>
              </p:ext>
            </p:extLst>
          </p:nvPr>
        </p:nvGraphicFramePr>
        <p:xfrm>
          <a:off x="192551" y="299720"/>
          <a:ext cx="4210638" cy="6099342"/>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105319">
                  <a:extLst>
                    <a:ext uri="{9D8B030D-6E8A-4147-A177-3AD203B41FA5}">
                      <a16:colId xmlns:a16="http://schemas.microsoft.com/office/drawing/2014/main" val="4217341421"/>
                    </a:ext>
                  </a:extLst>
                </a:gridCol>
                <a:gridCol w="2105319">
                  <a:extLst>
                    <a:ext uri="{9D8B030D-6E8A-4147-A177-3AD203B41FA5}">
                      <a16:colId xmlns:a16="http://schemas.microsoft.com/office/drawing/2014/main" val="1137634202"/>
                    </a:ext>
                  </a:extLst>
                </a:gridCol>
              </a:tblGrid>
              <a:tr h="480632">
                <a:tc>
                  <a:txBody>
                    <a:bodyPr/>
                    <a:lstStyle/>
                    <a:p>
                      <a:r>
                        <a:rPr lang="en-GB" sz="1200" dirty="0"/>
                        <a:t>Mobile phones should be banned in schools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GB" sz="1200" dirty="0"/>
                        <a:t>Mobile phones shouldn’t be banned in schools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416360851"/>
                  </a:ext>
                </a:extLst>
              </a:tr>
              <a:tr h="860620">
                <a:tc>
                  <a:txBody>
                    <a:bodyPr/>
                    <a:lstStyle/>
                    <a:p>
                      <a:r>
                        <a:rPr lang="en-GB" sz="1050" dirty="0"/>
                        <a:t>Teachers dealing with phone use in lessons means they cannot focus on teaching and students cannot focus on learning.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050" dirty="0"/>
                        <a:t>Students will sometimes need to contact home in an emergency and phones allow them to do this easily.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99025519"/>
                  </a:ext>
                </a:extLst>
              </a:tr>
              <a:tr h="793015">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50919814"/>
                  </a:ext>
                </a:extLst>
              </a:tr>
              <a:tr h="793015">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32807973"/>
                  </a:ext>
                </a:extLst>
              </a:tr>
              <a:tr h="793015">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60677964"/>
                  </a:ext>
                </a:extLst>
              </a:tr>
              <a:tr h="793015">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98274702"/>
                  </a:ext>
                </a:extLst>
              </a:tr>
              <a:tr h="793015">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465697920"/>
                  </a:ext>
                </a:extLst>
              </a:tr>
              <a:tr h="793015">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93711686"/>
                  </a:ext>
                </a:extLst>
              </a:tr>
            </a:tbl>
          </a:graphicData>
        </a:graphic>
      </p:graphicFrame>
      <p:graphicFrame>
        <p:nvGraphicFramePr>
          <p:cNvPr id="5" name="Table 4">
            <a:extLst>
              <a:ext uri="{FF2B5EF4-FFF2-40B4-BE49-F238E27FC236}">
                <a16:creationId xmlns:a16="http://schemas.microsoft.com/office/drawing/2014/main" id="{5D06E0C0-0E24-417B-A172-D705E3BB60FC}"/>
              </a:ext>
            </a:extLst>
          </p:cNvPr>
          <p:cNvGraphicFramePr>
            <a:graphicFrameLocks noGrp="1"/>
          </p:cNvGraphicFramePr>
          <p:nvPr>
            <p:extLst>
              <p:ext uri="{D42A27DB-BD31-4B8C-83A1-F6EECF244321}">
                <p14:modId xmlns:p14="http://schemas.microsoft.com/office/powerpoint/2010/main" val="35010532"/>
              </p:ext>
            </p:extLst>
          </p:nvPr>
        </p:nvGraphicFramePr>
        <p:xfrm>
          <a:off x="4780671" y="299719"/>
          <a:ext cx="4210638" cy="6099345"/>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105319">
                  <a:extLst>
                    <a:ext uri="{9D8B030D-6E8A-4147-A177-3AD203B41FA5}">
                      <a16:colId xmlns:a16="http://schemas.microsoft.com/office/drawing/2014/main" val="4217341421"/>
                    </a:ext>
                  </a:extLst>
                </a:gridCol>
                <a:gridCol w="2105319">
                  <a:extLst>
                    <a:ext uri="{9D8B030D-6E8A-4147-A177-3AD203B41FA5}">
                      <a16:colId xmlns:a16="http://schemas.microsoft.com/office/drawing/2014/main" val="1137634202"/>
                    </a:ext>
                  </a:extLst>
                </a:gridCol>
              </a:tblGrid>
              <a:tr h="484154">
                <a:tc>
                  <a:txBody>
                    <a:bodyPr/>
                    <a:lstStyle/>
                    <a:p>
                      <a:r>
                        <a:rPr lang="en-GB" sz="1200" dirty="0"/>
                        <a:t>Mobile phones should be banned in schools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GB" sz="1200" dirty="0"/>
                        <a:t>Mobile phones shouldn’t be banned in schools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416360851"/>
                  </a:ext>
                </a:extLst>
              </a:tr>
              <a:tr h="822235">
                <a:tc>
                  <a:txBody>
                    <a:bodyPr/>
                    <a:lstStyle/>
                    <a:p>
                      <a:r>
                        <a:rPr lang="en-GB" sz="1050" dirty="0"/>
                        <a:t>Teachers dealing with phone use in lessons means they cannot focus on teaching and students cannot focus on learning.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050" dirty="0"/>
                        <a:t>Students will sometimes need to contact home in an emergency and phones allow them to do this easily.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99025519"/>
                  </a:ext>
                </a:extLst>
              </a:tr>
              <a:tr h="798826">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50919814"/>
                  </a:ext>
                </a:extLst>
              </a:tr>
              <a:tr h="798826">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32807973"/>
                  </a:ext>
                </a:extLst>
              </a:tr>
              <a:tr h="798826">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60677964"/>
                  </a:ext>
                </a:extLst>
              </a:tr>
              <a:tr h="798826">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98274702"/>
                  </a:ext>
                </a:extLst>
              </a:tr>
              <a:tr h="798826">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465697920"/>
                  </a:ext>
                </a:extLst>
              </a:tr>
              <a:tr h="798826">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93711686"/>
                  </a:ext>
                </a:extLst>
              </a:tr>
            </a:tbl>
          </a:graphicData>
        </a:graphic>
      </p:graphicFrame>
    </p:spTree>
    <p:extLst>
      <p:ext uri="{BB962C8B-B14F-4D97-AF65-F5344CB8AC3E}">
        <p14:creationId xmlns:p14="http://schemas.microsoft.com/office/powerpoint/2010/main" val="826753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5E9B6-65D0-44D8-B28C-31DC870DBB1C}"/>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What do you need to put into a good essay?</a:t>
            </a:r>
          </a:p>
        </p:txBody>
      </p:sp>
      <p:sp>
        <p:nvSpPr>
          <p:cNvPr id="3" name="Content Placeholder 2">
            <a:extLst>
              <a:ext uri="{FF2B5EF4-FFF2-40B4-BE49-F238E27FC236}">
                <a16:creationId xmlns:a16="http://schemas.microsoft.com/office/drawing/2014/main" id="{245A817C-7F97-49E6-B22F-D12FFDC4513F}"/>
              </a:ext>
            </a:extLst>
          </p:cNvPr>
          <p:cNvSpPr>
            <a:spLocks noGrp="1"/>
          </p:cNvSpPr>
          <p:nvPr>
            <p:ph idx="1"/>
          </p:nvPr>
        </p:nvSpPr>
        <p:spPr>
          <a:xfrm>
            <a:off x="628650" y="1825625"/>
            <a:ext cx="7886700" cy="42771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indent="0">
              <a:buNone/>
            </a:pPr>
            <a:r>
              <a:rPr lang="en-GB" sz="2000" dirty="0"/>
              <a:t>Here’s an example of the kind of question you could get in the exam:</a:t>
            </a:r>
          </a:p>
          <a:p>
            <a:pPr marL="0" indent="0">
              <a:buNone/>
            </a:pPr>
            <a:endParaRPr lang="en-GB" sz="2000" dirty="0"/>
          </a:p>
        </p:txBody>
      </p:sp>
      <p:sp>
        <p:nvSpPr>
          <p:cNvPr id="4" name="Rectangle 3">
            <a:extLst>
              <a:ext uri="{FF2B5EF4-FFF2-40B4-BE49-F238E27FC236}">
                <a16:creationId xmlns:a16="http://schemas.microsoft.com/office/drawing/2014/main" id="{C4D4C8F0-8C6B-4560-BDAA-1C4C7A72EEE2}"/>
              </a:ext>
            </a:extLst>
          </p:cNvPr>
          <p:cNvSpPr/>
          <p:nvPr/>
        </p:nvSpPr>
        <p:spPr>
          <a:xfrm>
            <a:off x="628650" y="2536559"/>
            <a:ext cx="7886700" cy="1922834"/>
          </a:xfrm>
          <a:prstGeom prst="rect">
            <a:avLst/>
          </a:prstGeom>
          <a:solidFill>
            <a:schemeClr val="accent6">
              <a:lumMod val="20000"/>
              <a:lumOff val="80000"/>
            </a:schemeClr>
          </a:solidFill>
          <a:ln w="38100">
            <a:solidFill>
              <a:srgbClr val="00B050"/>
            </a:solidFill>
          </a:ln>
          <a:effectLst>
            <a:glow rad="228600">
              <a:schemeClr val="accent6">
                <a:satMod val="175000"/>
                <a:alpha val="40000"/>
              </a:schemeClr>
            </a:glow>
          </a:effectLst>
        </p:spPr>
        <p:txBody>
          <a:bodyPr wrap="square">
            <a:spAutoFit/>
          </a:bodyPr>
          <a:lstStyle/>
          <a:p>
            <a:pPr>
              <a:lnSpc>
                <a:spcPct val="115000"/>
              </a:lnSpc>
              <a:spcAft>
                <a:spcPts val="1000"/>
              </a:spcAft>
              <a:buNone/>
            </a:pPr>
            <a:r>
              <a:rPr lang="en-GB" b="1" dirty="0">
                <a:effectLst/>
                <a:latin typeface="Calibri" panose="020F0502020204030204" pitchFamily="34" charset="0"/>
                <a:ea typeface="Calibri" panose="020F0502020204030204" pitchFamily="34" charset="0"/>
                <a:cs typeface="Times New Roman" panose="02020603050405020304" pitchFamily="18" charset="0"/>
              </a:rPr>
              <a:t>"Students have too many distractions in their daily lives. Mobile phones should be banned."</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buNone/>
            </a:pPr>
            <a:r>
              <a:rPr lang="en-GB"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buNone/>
            </a:pPr>
            <a:r>
              <a:rPr lang="en-GB" dirty="0">
                <a:effectLst/>
                <a:latin typeface="Calibri" panose="020F0502020204030204" pitchFamily="34" charset="0"/>
                <a:ea typeface="Calibri" panose="020F0502020204030204" pitchFamily="34" charset="0"/>
                <a:cs typeface="Times New Roman" panose="02020603050405020304" pitchFamily="18" charset="0"/>
              </a:rPr>
              <a:t>Write an </a:t>
            </a:r>
            <a:r>
              <a:rPr lang="en-GB"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essay</a:t>
            </a:r>
            <a:r>
              <a:rPr lang="en-GB" dirty="0">
                <a:effectLst/>
                <a:latin typeface="Calibri" panose="020F0502020204030204" pitchFamily="34" charset="0"/>
                <a:ea typeface="Calibri" panose="020F0502020204030204" pitchFamily="34" charset="0"/>
                <a:cs typeface="Times New Roman" panose="02020603050405020304" pitchFamily="18" charset="0"/>
              </a:rPr>
              <a:t> in which you </a:t>
            </a:r>
            <a:r>
              <a:rPr lang="en-GB"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explain</a:t>
            </a:r>
            <a:r>
              <a:rPr lang="en-GB" dirty="0">
                <a:effectLst/>
                <a:latin typeface="Calibri" panose="020F0502020204030204" pitchFamily="34" charset="0"/>
                <a:ea typeface="Calibri" panose="020F0502020204030204" pitchFamily="34" charset="0"/>
                <a:cs typeface="Times New Roman" panose="02020603050405020304" pitchFamily="18" charset="0"/>
              </a:rPr>
              <a:t> your point of view on this statement.</a:t>
            </a:r>
            <a:b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79A010C-4740-41B7-A287-FD9FE741FFAC}"/>
              </a:ext>
            </a:extLst>
          </p:cNvPr>
          <p:cNvSpPr txBox="1"/>
          <p:nvPr/>
        </p:nvSpPr>
        <p:spPr>
          <a:xfrm>
            <a:off x="628650" y="4758767"/>
            <a:ext cx="7886700" cy="954107"/>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7030A0"/>
                </a:solidFill>
                <a:effectLst/>
                <a:uLnTx/>
                <a:uFillTx/>
                <a:latin typeface="Calibri" panose="020F0502020204030204"/>
                <a:ea typeface="+mn-ea"/>
                <a:cs typeface="+mn-cs"/>
              </a:rPr>
              <a:t>Discuss: What features would you need to include in an essay if you were given this non-fiction task?</a:t>
            </a:r>
          </a:p>
        </p:txBody>
      </p:sp>
    </p:spTree>
    <p:extLst>
      <p:ext uri="{BB962C8B-B14F-4D97-AF65-F5344CB8AC3E}">
        <p14:creationId xmlns:p14="http://schemas.microsoft.com/office/powerpoint/2010/main" val="155276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89DE62B-FB33-4B45-BE42-7C3E63908222}"/>
              </a:ext>
            </a:extLst>
          </p:cNvPr>
          <p:cNvGraphicFramePr>
            <a:graphicFrameLocks noGrp="1"/>
          </p:cNvGraphicFramePr>
          <p:nvPr/>
        </p:nvGraphicFramePr>
        <p:xfrm>
          <a:off x="127818" y="1397000"/>
          <a:ext cx="8927690" cy="43815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785538">
                  <a:extLst>
                    <a:ext uri="{9D8B030D-6E8A-4147-A177-3AD203B41FA5}">
                      <a16:colId xmlns:a16="http://schemas.microsoft.com/office/drawing/2014/main" val="6563989"/>
                    </a:ext>
                  </a:extLst>
                </a:gridCol>
                <a:gridCol w="1785538">
                  <a:extLst>
                    <a:ext uri="{9D8B030D-6E8A-4147-A177-3AD203B41FA5}">
                      <a16:colId xmlns:a16="http://schemas.microsoft.com/office/drawing/2014/main" val="2463263375"/>
                    </a:ext>
                  </a:extLst>
                </a:gridCol>
                <a:gridCol w="1785538">
                  <a:extLst>
                    <a:ext uri="{9D8B030D-6E8A-4147-A177-3AD203B41FA5}">
                      <a16:colId xmlns:a16="http://schemas.microsoft.com/office/drawing/2014/main" val="741706426"/>
                    </a:ext>
                  </a:extLst>
                </a:gridCol>
                <a:gridCol w="1785538">
                  <a:extLst>
                    <a:ext uri="{9D8B030D-6E8A-4147-A177-3AD203B41FA5}">
                      <a16:colId xmlns:a16="http://schemas.microsoft.com/office/drawing/2014/main" val="2812352699"/>
                    </a:ext>
                  </a:extLst>
                </a:gridCol>
                <a:gridCol w="1785538">
                  <a:extLst>
                    <a:ext uri="{9D8B030D-6E8A-4147-A177-3AD203B41FA5}">
                      <a16:colId xmlns:a16="http://schemas.microsoft.com/office/drawing/2014/main" val="2428517801"/>
                    </a:ext>
                  </a:extLst>
                </a:gridCol>
              </a:tblGrid>
              <a:tr h="370840">
                <a:tc>
                  <a:txBody>
                    <a:bodyPr/>
                    <a:lstStyle/>
                    <a:p>
                      <a:endParaRPr lang="en-GB" sz="15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GB" sz="1550" dirty="0"/>
                        <a:t>WRITING TO ARGUE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GB" sz="1550" dirty="0"/>
                        <a:t>WRITING TO PERSUADE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GB" sz="1550" dirty="0"/>
                        <a:t>WRITING TO ADVISE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GB" sz="1550" dirty="0"/>
                        <a:t>WRITING TO EXPLAIN/INFORM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942683549"/>
                  </a:ext>
                </a:extLst>
              </a:tr>
              <a:tr h="370840">
                <a:tc>
                  <a:txBody>
                    <a:bodyPr/>
                    <a:lstStyle/>
                    <a:p>
                      <a:r>
                        <a:rPr lang="en-GB" sz="1550" b="1" dirty="0"/>
                        <a:t>What is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550" dirty="0"/>
                        <a:t>Giving the case for one side of a debate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550" dirty="0"/>
                        <a:t>Convincing someone that your opinion is right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550" dirty="0"/>
                        <a:t>Providing ways forward for someone.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550" dirty="0"/>
                        <a:t>Explaining ideas on a topic to your reader.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05067206"/>
                  </a:ext>
                </a:extLst>
              </a:tr>
              <a:tr h="370840">
                <a:tc>
                  <a:txBody>
                    <a:bodyPr/>
                    <a:lstStyle/>
                    <a:p>
                      <a:r>
                        <a:rPr lang="en-GB" sz="1550" b="1" dirty="0"/>
                        <a:t>What does it involve?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550" dirty="0"/>
                        <a:t>Being aware of the other side of a debate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550" dirty="0"/>
                        <a:t>Using your language to convince your leader.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550" dirty="0"/>
                        <a:t>Not telling someone what to do but giving them options.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550" dirty="0"/>
                        <a:t>You are not convincing people or advising.  You are explaining different perspectives and  attitudes on a topic.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41011581"/>
                  </a:ext>
                </a:extLst>
              </a:tr>
              <a:tr h="370840">
                <a:tc>
                  <a:txBody>
                    <a:bodyPr/>
                    <a:lstStyle/>
                    <a:p>
                      <a:r>
                        <a:rPr lang="en-GB" sz="1550" b="1" dirty="0"/>
                        <a:t>What key features do you often find in this type of writing?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550" dirty="0"/>
                        <a:t>Includes counter-arguments, rhetorical questions, facts, statistics, emotive language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550" dirty="0"/>
                        <a:t>Includes triplets, repetition, emotive language, rhetorical questions, direct address and more…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550" dirty="0"/>
                        <a:t>Includes modal verbs, imperatives, an understanding tone but one that is direct. Provide helpful information.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550" dirty="0"/>
                        <a:t>Includes facts, opinions, a complex and detailed perspective.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314503706"/>
                  </a:ext>
                </a:extLst>
              </a:tr>
            </a:tbl>
          </a:graphicData>
        </a:graphic>
      </p:graphicFrame>
      <p:sp>
        <p:nvSpPr>
          <p:cNvPr id="5" name="TextBox 4">
            <a:extLst>
              <a:ext uri="{FF2B5EF4-FFF2-40B4-BE49-F238E27FC236}">
                <a16:creationId xmlns:a16="http://schemas.microsoft.com/office/drawing/2014/main" id="{DA49FE79-3A5D-48B1-A052-81639F6821CC}"/>
              </a:ext>
            </a:extLst>
          </p:cNvPr>
          <p:cNvSpPr txBox="1"/>
          <p:nvPr/>
        </p:nvSpPr>
        <p:spPr>
          <a:xfrm>
            <a:off x="127817" y="196645"/>
            <a:ext cx="8927689" cy="52322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ADVISE		ARGUE	PERSUADE 	EXPLAIN/INFORM</a:t>
            </a:r>
          </a:p>
        </p:txBody>
      </p:sp>
      <p:sp>
        <p:nvSpPr>
          <p:cNvPr id="2" name="Arrow: Down 1">
            <a:extLst>
              <a:ext uri="{FF2B5EF4-FFF2-40B4-BE49-F238E27FC236}">
                <a16:creationId xmlns:a16="http://schemas.microsoft.com/office/drawing/2014/main" id="{9B7F2AA4-0161-44DC-BDC7-CDF95F4AC369}"/>
              </a:ext>
            </a:extLst>
          </p:cNvPr>
          <p:cNvSpPr/>
          <p:nvPr/>
        </p:nvSpPr>
        <p:spPr>
          <a:xfrm rot="16793937">
            <a:off x="3163915" y="-1244023"/>
            <a:ext cx="374914" cy="4578567"/>
          </a:xfrm>
          <a:prstGeom prst="downArrow">
            <a:avLst/>
          </a:prstGeom>
          <a:solidFill>
            <a:srgbClr val="FFC000"/>
          </a:solidFill>
          <a:ln w="381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row: Down 7">
            <a:extLst>
              <a:ext uri="{FF2B5EF4-FFF2-40B4-BE49-F238E27FC236}">
                <a16:creationId xmlns:a16="http://schemas.microsoft.com/office/drawing/2014/main" id="{31634262-1FF8-460A-8DF5-3FD1642C2F25}"/>
              </a:ext>
            </a:extLst>
          </p:cNvPr>
          <p:cNvSpPr/>
          <p:nvPr/>
        </p:nvSpPr>
        <p:spPr>
          <a:xfrm rot="2670621">
            <a:off x="2510271" y="518011"/>
            <a:ext cx="374914" cy="965589"/>
          </a:xfrm>
          <a:prstGeom prst="downArrow">
            <a:avLst/>
          </a:prstGeom>
          <a:solidFill>
            <a:srgbClr val="0070C0"/>
          </a:solidFill>
          <a:ln w="381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rrow: Down 8">
            <a:extLst>
              <a:ext uri="{FF2B5EF4-FFF2-40B4-BE49-F238E27FC236}">
                <a16:creationId xmlns:a16="http://schemas.microsoft.com/office/drawing/2014/main" id="{D2E1CC03-F259-442C-8880-495DBF4DBD16}"/>
              </a:ext>
            </a:extLst>
          </p:cNvPr>
          <p:cNvSpPr/>
          <p:nvPr/>
        </p:nvSpPr>
        <p:spPr>
          <a:xfrm rot="17757204">
            <a:off x="7308027" y="303500"/>
            <a:ext cx="374914" cy="1387549"/>
          </a:xfrm>
          <a:prstGeom prst="downArrow">
            <a:avLst/>
          </a:prstGeom>
          <a:solidFill>
            <a:srgbClr val="FF0000"/>
          </a:solidFill>
          <a:ln w="381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row: Down 9">
            <a:extLst>
              <a:ext uri="{FF2B5EF4-FFF2-40B4-BE49-F238E27FC236}">
                <a16:creationId xmlns:a16="http://schemas.microsoft.com/office/drawing/2014/main" id="{6940F57D-053F-47CB-8C60-D402DBB19410}"/>
              </a:ext>
            </a:extLst>
          </p:cNvPr>
          <p:cNvSpPr/>
          <p:nvPr/>
        </p:nvSpPr>
        <p:spPr>
          <a:xfrm rot="21279150">
            <a:off x="4364402" y="522072"/>
            <a:ext cx="374914" cy="955327"/>
          </a:xfrm>
          <a:prstGeom prst="downArrow">
            <a:avLst/>
          </a:prstGeom>
          <a:solidFill>
            <a:srgbClr val="FFFF00"/>
          </a:solidFill>
          <a:ln w="381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5106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6" name="Picture 5" descr="A close up of a typewriter&#10;&#10;Description automatically generated">
            <a:extLst>
              <a:ext uri="{FF2B5EF4-FFF2-40B4-BE49-F238E27FC236}">
                <a16:creationId xmlns:a16="http://schemas.microsoft.com/office/drawing/2014/main" id="{BE7CC0BA-B43E-410E-9FB8-828C5E8A42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71565">
            <a:off x="3385457" y="1827712"/>
            <a:ext cx="5682343" cy="4230682"/>
          </a:xfrm>
          <a:prstGeom prst="rect">
            <a:avLst/>
          </a:prstGeom>
        </p:spPr>
      </p:pic>
      <p:sp>
        <p:nvSpPr>
          <p:cNvPr id="3" name="Content Placeholder 2">
            <a:extLst>
              <a:ext uri="{FF2B5EF4-FFF2-40B4-BE49-F238E27FC236}">
                <a16:creationId xmlns:a16="http://schemas.microsoft.com/office/drawing/2014/main" id="{0C556220-00FD-4190-85C6-92B9B218FF1C}"/>
              </a:ext>
            </a:extLst>
          </p:cNvPr>
          <p:cNvSpPr>
            <a:spLocks noGrp="1"/>
          </p:cNvSpPr>
          <p:nvPr>
            <p:ph idx="1"/>
          </p:nvPr>
        </p:nvSpPr>
        <p:spPr>
          <a:xfrm>
            <a:off x="628650" y="2025445"/>
            <a:ext cx="3835195" cy="4151518"/>
          </a:xfrm>
          <a:solidFill>
            <a:schemeClr val="bg1"/>
          </a:solidFill>
          <a:ln w="38100">
            <a:solidFill>
              <a:srgbClr val="00B050"/>
            </a:solidFill>
          </a:ln>
          <a:effectLst>
            <a:outerShdw blurRad="50800" dist="38100" dir="2700000" algn="tl" rotWithShape="0">
              <a:prstClr val="black">
                <a:alpha val="40000"/>
              </a:prstClr>
            </a:outerShdw>
          </a:effectLst>
        </p:spPr>
        <p:txBody>
          <a:bodyPr>
            <a:normAutofit fontScale="77500" lnSpcReduction="20000"/>
          </a:bodyPr>
          <a:lstStyle/>
          <a:p>
            <a:pPr marL="0" indent="0">
              <a:buNone/>
            </a:pPr>
            <a:r>
              <a:rPr lang="en-GB" dirty="0">
                <a:solidFill>
                  <a:srgbClr val="7030A0"/>
                </a:solidFill>
              </a:rPr>
              <a:t>We know from previous lessons that </a:t>
            </a:r>
            <a:r>
              <a:rPr lang="en-GB" b="1" dirty="0">
                <a:solidFill>
                  <a:srgbClr val="7030A0"/>
                </a:solidFill>
              </a:rPr>
              <a:t>writing to explain </a:t>
            </a:r>
            <a:r>
              <a:rPr lang="en-GB" dirty="0">
                <a:solidFill>
                  <a:srgbClr val="7030A0"/>
                </a:solidFill>
              </a:rPr>
              <a:t>means getting across your opinion to the reader without trying to convince them or argue for or against an idea.</a:t>
            </a:r>
          </a:p>
          <a:p>
            <a:pPr marL="0" indent="0">
              <a:buNone/>
            </a:pPr>
            <a:endParaRPr lang="en-GB" dirty="0">
              <a:solidFill>
                <a:srgbClr val="7030A0"/>
              </a:solidFill>
            </a:endParaRPr>
          </a:p>
          <a:p>
            <a:pPr marL="0" indent="0">
              <a:buNone/>
            </a:pPr>
            <a:r>
              <a:rPr lang="en-GB" dirty="0">
                <a:solidFill>
                  <a:srgbClr val="7030A0"/>
                </a:solidFill>
              </a:rPr>
              <a:t>You need facts, opinions and a complex and detailed perspective gets across your opinions on a topic.</a:t>
            </a:r>
          </a:p>
          <a:p>
            <a:pPr marL="0" indent="0">
              <a:buNone/>
            </a:pPr>
            <a:endParaRPr lang="en-GB" dirty="0">
              <a:solidFill>
                <a:srgbClr val="7030A0"/>
              </a:solidFill>
            </a:endParaRPr>
          </a:p>
          <a:p>
            <a:pPr marL="0" indent="0">
              <a:buNone/>
            </a:pPr>
            <a:r>
              <a:rPr lang="en-GB" dirty="0">
                <a:solidFill>
                  <a:srgbClr val="7030A0"/>
                </a:solidFill>
              </a:rPr>
              <a:t>So, what exactly needs to go into an essay?  </a:t>
            </a:r>
          </a:p>
        </p:txBody>
      </p:sp>
      <p:sp>
        <p:nvSpPr>
          <p:cNvPr id="4" name="Rectangle 3">
            <a:extLst>
              <a:ext uri="{FF2B5EF4-FFF2-40B4-BE49-F238E27FC236}">
                <a16:creationId xmlns:a16="http://schemas.microsoft.com/office/drawing/2014/main" id="{51E0B8D1-8721-413F-A5FC-D8D2B3348073}"/>
              </a:ext>
            </a:extLst>
          </p:cNvPr>
          <p:cNvSpPr/>
          <p:nvPr/>
        </p:nvSpPr>
        <p:spPr>
          <a:xfrm>
            <a:off x="628650" y="154601"/>
            <a:ext cx="7886700" cy="1261627"/>
          </a:xfrm>
          <a:prstGeom prst="rect">
            <a:avLst/>
          </a:prstGeom>
          <a:solidFill>
            <a:schemeClr val="accent6">
              <a:lumMod val="20000"/>
              <a:lumOff val="80000"/>
            </a:schemeClr>
          </a:solidFill>
          <a:effectLst>
            <a:glow rad="228600">
              <a:schemeClr val="accent6">
                <a:satMod val="175000"/>
                <a:alpha val="40000"/>
              </a:schemeClr>
            </a:glow>
          </a:effectLst>
        </p:spPr>
        <p:txBody>
          <a:bodyPr wrap="square">
            <a:spAutoFit/>
          </a:bodyPr>
          <a:lstStyle/>
          <a:p>
            <a:pPr>
              <a:lnSpc>
                <a:spcPct val="115000"/>
              </a:lnSpc>
              <a:spcAft>
                <a:spcPts val="1000"/>
              </a:spcAft>
              <a:buNone/>
            </a:pPr>
            <a:r>
              <a:rPr lang="en-GB" sz="2000" b="1" dirty="0">
                <a:effectLst/>
                <a:latin typeface="Calibri" panose="020F0502020204030204" pitchFamily="34" charset="0"/>
                <a:ea typeface="Calibri" panose="020F0502020204030204" pitchFamily="34" charset="0"/>
                <a:cs typeface="Times New Roman" panose="02020603050405020304" pitchFamily="18" charset="0"/>
              </a:rPr>
              <a:t>"Students have too many distractions in their daily lives. Mobile phones should be banned."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 Write an </a:t>
            </a:r>
            <a:r>
              <a:rPr lang="en-GB" sz="2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essay</a:t>
            </a:r>
            <a:r>
              <a:rPr lang="en-GB" sz="2000" dirty="0">
                <a:effectLst/>
                <a:latin typeface="Calibri" panose="020F0502020204030204" pitchFamily="34" charset="0"/>
                <a:ea typeface="Calibri" panose="020F0502020204030204" pitchFamily="34" charset="0"/>
                <a:cs typeface="Times New Roman" panose="02020603050405020304" pitchFamily="18" charset="0"/>
              </a:rPr>
              <a:t> in which you </a:t>
            </a:r>
            <a:r>
              <a:rPr lang="en-GB" sz="20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explain</a:t>
            </a:r>
            <a:r>
              <a:rPr lang="en-GB" sz="2000" dirty="0">
                <a:effectLst/>
                <a:latin typeface="Calibri" panose="020F0502020204030204" pitchFamily="34" charset="0"/>
                <a:ea typeface="Calibri" panose="020F0502020204030204" pitchFamily="34" charset="0"/>
                <a:cs typeface="Times New Roman" panose="02020603050405020304" pitchFamily="18" charset="0"/>
              </a:rPr>
              <a:t> your point of view on this statement.</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94346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2521</Words>
  <Application>Microsoft Office PowerPoint</Application>
  <PresentationFormat>On-screen Show (4:3)</PresentationFormat>
  <Paragraphs>208</Paragraphs>
  <Slides>18</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Calibri Light</vt:lpstr>
      <vt:lpstr>gg sans</vt:lpstr>
      <vt:lpstr>Times New Roman</vt:lpstr>
      <vt:lpstr>Office Theme</vt:lpstr>
      <vt:lpstr>1_Office Theme</vt:lpstr>
      <vt:lpstr>Writing an Essay</vt:lpstr>
      <vt:lpstr>Learning outcomes</vt:lpstr>
      <vt:lpstr>Here is an exam-style question</vt:lpstr>
      <vt:lpstr>We will watch a couple of videos on mobile phones in school</vt:lpstr>
      <vt:lpstr>Working in groups, complete your table to show the different perspectives around this issue</vt:lpstr>
      <vt:lpstr>PowerPoint Presentation</vt:lpstr>
      <vt:lpstr>What do you need to put into a good essay?</vt:lpstr>
      <vt:lpstr>PowerPoint Presentation</vt:lpstr>
      <vt:lpstr>PowerPoint Presentation</vt:lpstr>
      <vt:lpstr>Here are some key features to include within essay writing:</vt:lpstr>
      <vt:lpstr>Purpose: Writing to Explain</vt:lpstr>
      <vt:lpstr>We’ll analyse an example of an essay to see how these features are included:</vt:lpstr>
      <vt:lpstr>PowerPoint Presentation</vt:lpstr>
      <vt:lpstr>Let’s look at the introduction to the essay</vt:lpstr>
      <vt:lpstr>Let’s look at the conclusion to the essay</vt:lpstr>
      <vt:lpstr>PowerPoint Presentation</vt:lpstr>
      <vt:lpstr>Plenary: Battleships!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 Wassell</dc:creator>
  <cp:lastModifiedBy>Chezka Mae Madrona</cp:lastModifiedBy>
  <cp:revision>24</cp:revision>
  <dcterms:created xsi:type="dcterms:W3CDTF">2020-06-18T10:22:47Z</dcterms:created>
  <dcterms:modified xsi:type="dcterms:W3CDTF">2025-08-12T10:07:26Z</dcterms:modified>
</cp:coreProperties>
</file>