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0"/>
  </p:notesMasterIdLst>
  <p:sldIdLst>
    <p:sldId id="256" r:id="rId4"/>
    <p:sldId id="331" r:id="rId5"/>
    <p:sldId id="333" r:id="rId6"/>
    <p:sldId id="332" r:id="rId7"/>
    <p:sldId id="334" r:id="rId8"/>
    <p:sldId id="329" r:id="rId9"/>
    <p:sldId id="335" r:id="rId10"/>
    <p:sldId id="336" r:id="rId11"/>
    <p:sldId id="337" r:id="rId12"/>
    <p:sldId id="328" r:id="rId13"/>
    <p:sldId id="259" r:id="rId14"/>
    <p:sldId id="261" r:id="rId15"/>
    <p:sldId id="262" r:id="rId16"/>
    <p:sldId id="260" r:id="rId17"/>
    <p:sldId id="265" r:id="rId18"/>
    <p:sldId id="32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C490C0-FCA8-412E-8721-FCE8FCB2F9B8}" v="54" dt="2025-04-03T12:59:25.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61" autoAdjust="0"/>
    <p:restoredTop sz="94660"/>
  </p:normalViewPr>
  <p:slideViewPr>
    <p:cSldViewPr snapToGrid="0">
      <p:cViewPr varScale="1">
        <p:scale>
          <a:sx n="92" d="100"/>
          <a:sy n="92" d="100"/>
        </p:scale>
        <p:origin x="4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28C490C0-FCA8-412E-8721-FCE8FCB2F9B8}"/>
    <pc:docChg chg="custSel addSld delSld modSld sldOrd">
      <pc:chgData name="Paul Wassell" userId="609912a88ec840f0" providerId="LiveId" clId="{28C490C0-FCA8-412E-8721-FCE8FCB2F9B8}" dt="2025-04-03T13:01:35.227" v="4022" actId="20577"/>
      <pc:docMkLst>
        <pc:docMk/>
      </pc:docMkLst>
      <pc:sldChg chg="addSp delSp modSp mod setBg">
        <pc:chgData name="Paul Wassell" userId="609912a88ec840f0" providerId="LiveId" clId="{28C490C0-FCA8-412E-8721-FCE8FCB2F9B8}" dt="2025-04-03T12:25:57.137" v="514" actId="403"/>
        <pc:sldMkLst>
          <pc:docMk/>
          <pc:sldMk cId="2490741254" sldId="256"/>
        </pc:sldMkLst>
        <pc:spChg chg="del">
          <ac:chgData name="Paul Wassell" userId="609912a88ec840f0" providerId="LiveId" clId="{28C490C0-FCA8-412E-8721-FCE8FCB2F9B8}" dt="2025-04-03T12:19:16.781" v="66" actId="478"/>
          <ac:spMkLst>
            <pc:docMk/>
            <pc:sldMk cId="2490741254" sldId="256"/>
            <ac:spMk id="2" creationId="{D4D4A1F3-F479-D9CC-A4FF-7112A5FF816A}"/>
          </ac:spMkLst>
        </pc:spChg>
        <pc:spChg chg="del">
          <ac:chgData name="Paul Wassell" userId="609912a88ec840f0" providerId="LiveId" clId="{28C490C0-FCA8-412E-8721-FCE8FCB2F9B8}" dt="2025-04-03T12:19:16.781" v="66" actId="478"/>
          <ac:spMkLst>
            <pc:docMk/>
            <pc:sldMk cId="2490741254" sldId="256"/>
            <ac:spMk id="3" creationId="{4A42928B-CB07-394A-4929-A634490EFBA5}"/>
          </ac:spMkLst>
        </pc:spChg>
        <pc:spChg chg="add mod">
          <ac:chgData name="Paul Wassell" userId="609912a88ec840f0" providerId="LiveId" clId="{28C490C0-FCA8-412E-8721-FCE8FCB2F9B8}" dt="2025-04-03T12:21:01.163" v="119" actId="115"/>
          <ac:spMkLst>
            <pc:docMk/>
            <pc:sldMk cId="2490741254" sldId="256"/>
            <ac:spMk id="5" creationId="{F214917D-49EB-1F80-FBD3-2B51F74AE7CA}"/>
          </ac:spMkLst>
        </pc:spChg>
        <pc:spChg chg="add mod">
          <ac:chgData name="Paul Wassell" userId="609912a88ec840f0" providerId="LiveId" clId="{28C490C0-FCA8-412E-8721-FCE8FCB2F9B8}" dt="2025-04-03T12:25:57.137" v="514" actId="403"/>
          <ac:spMkLst>
            <pc:docMk/>
            <pc:sldMk cId="2490741254" sldId="256"/>
            <ac:spMk id="6" creationId="{374FD4A5-D461-368B-25E6-94C33E672AA1}"/>
          </ac:spMkLst>
        </pc:spChg>
        <pc:picChg chg="add mod">
          <ac:chgData name="Paul Wassell" userId="609912a88ec840f0" providerId="LiveId" clId="{28C490C0-FCA8-412E-8721-FCE8FCB2F9B8}" dt="2025-04-03T12:19:18.849" v="68" actId="1076"/>
          <ac:picMkLst>
            <pc:docMk/>
            <pc:sldMk cId="2490741254" sldId="256"/>
            <ac:picMk id="4" creationId="{84BB2019-DB21-5153-1648-F9CFBA095C57}"/>
          </ac:picMkLst>
        </pc:picChg>
      </pc:sldChg>
      <pc:sldChg chg="modSp mod">
        <pc:chgData name="Paul Wassell" userId="609912a88ec840f0" providerId="LiveId" clId="{28C490C0-FCA8-412E-8721-FCE8FCB2F9B8}" dt="2025-04-03T12:56:06.227" v="3822" actId="113"/>
        <pc:sldMkLst>
          <pc:docMk/>
          <pc:sldMk cId="2916938440" sldId="259"/>
        </pc:sldMkLst>
        <pc:spChg chg="mod">
          <ac:chgData name="Paul Wassell" userId="609912a88ec840f0" providerId="LiveId" clId="{28C490C0-FCA8-412E-8721-FCE8FCB2F9B8}" dt="2025-04-03T12:56:06.227" v="3822" actId="113"/>
          <ac:spMkLst>
            <pc:docMk/>
            <pc:sldMk cId="2916938440" sldId="259"/>
            <ac:spMk id="3" creationId="{4EC9521E-74F4-49B1-9298-94F2CC303D8A}"/>
          </ac:spMkLst>
        </pc:spChg>
      </pc:sldChg>
      <pc:sldChg chg="modSp mod">
        <pc:chgData name="Paul Wassell" userId="609912a88ec840f0" providerId="LiveId" clId="{28C490C0-FCA8-412E-8721-FCE8FCB2F9B8}" dt="2025-04-03T12:57:34.411" v="3838" actId="13926"/>
        <pc:sldMkLst>
          <pc:docMk/>
          <pc:sldMk cId="3269833395" sldId="261"/>
        </pc:sldMkLst>
        <pc:spChg chg="mod">
          <ac:chgData name="Paul Wassell" userId="609912a88ec840f0" providerId="LiveId" clId="{28C490C0-FCA8-412E-8721-FCE8FCB2F9B8}" dt="2025-04-03T12:57:34.411" v="3838" actId="13926"/>
          <ac:spMkLst>
            <pc:docMk/>
            <pc:sldMk cId="3269833395" sldId="261"/>
            <ac:spMk id="2" creationId="{FCA4CBF3-942A-46A1-AFA6-3CDA161A703A}"/>
          </ac:spMkLst>
        </pc:spChg>
      </pc:sldChg>
      <pc:sldChg chg="addSp delSp modSp mod ord">
        <pc:chgData name="Paul Wassell" userId="609912a88ec840f0" providerId="LiveId" clId="{28C490C0-FCA8-412E-8721-FCE8FCB2F9B8}" dt="2025-04-03T13:00:24.981" v="3941" actId="20577"/>
        <pc:sldMkLst>
          <pc:docMk/>
          <pc:sldMk cId="3810240350" sldId="262"/>
        </pc:sldMkLst>
        <pc:spChg chg="mod">
          <ac:chgData name="Paul Wassell" userId="609912a88ec840f0" providerId="LiveId" clId="{28C490C0-FCA8-412E-8721-FCE8FCB2F9B8}" dt="2025-04-03T13:00:24.981" v="3941" actId="20577"/>
          <ac:spMkLst>
            <pc:docMk/>
            <pc:sldMk cId="3810240350" sldId="262"/>
            <ac:spMk id="6" creationId="{D4DBD8E9-329C-4C7C-90B2-5950D2CCF1D7}"/>
          </ac:spMkLst>
        </pc:spChg>
        <pc:picChg chg="add mod ord">
          <ac:chgData name="Paul Wassell" userId="609912a88ec840f0" providerId="LiveId" clId="{28C490C0-FCA8-412E-8721-FCE8FCB2F9B8}" dt="2025-04-03T12:59:30.918" v="3848" actId="167"/>
          <ac:picMkLst>
            <pc:docMk/>
            <pc:sldMk cId="3810240350" sldId="262"/>
            <ac:picMk id="2" creationId="{CA178AB0-B97F-F1D9-5FE6-5AE4FE53AE15}"/>
          </ac:picMkLst>
        </pc:picChg>
        <pc:picChg chg="del">
          <ac:chgData name="Paul Wassell" userId="609912a88ec840f0" providerId="LiveId" clId="{28C490C0-FCA8-412E-8721-FCE8FCB2F9B8}" dt="2025-04-03T12:59:13.555" v="3842" actId="478"/>
          <ac:picMkLst>
            <pc:docMk/>
            <pc:sldMk cId="3810240350" sldId="262"/>
            <ac:picMk id="3" creationId="{AA8DE8B3-F0A1-4FD3-BB82-F98B4D221521}"/>
          </ac:picMkLst>
        </pc:picChg>
      </pc:sldChg>
      <pc:sldChg chg="del">
        <pc:chgData name="Paul Wassell" userId="609912a88ec840f0" providerId="LiveId" clId="{28C490C0-FCA8-412E-8721-FCE8FCB2F9B8}" dt="2025-04-03T13:00:43.570" v="3942" actId="47"/>
        <pc:sldMkLst>
          <pc:docMk/>
          <pc:sldMk cId="2794150433" sldId="263"/>
        </pc:sldMkLst>
      </pc:sldChg>
      <pc:sldChg chg="del">
        <pc:chgData name="Paul Wassell" userId="609912a88ec840f0" providerId="LiveId" clId="{28C490C0-FCA8-412E-8721-FCE8FCB2F9B8}" dt="2025-04-03T13:00:43.570" v="3942" actId="47"/>
        <pc:sldMkLst>
          <pc:docMk/>
          <pc:sldMk cId="2995973822" sldId="264"/>
        </pc:sldMkLst>
      </pc:sldChg>
      <pc:sldChg chg="modSp mod">
        <pc:chgData name="Paul Wassell" userId="609912a88ec840f0" providerId="LiveId" clId="{28C490C0-FCA8-412E-8721-FCE8FCB2F9B8}" dt="2025-04-03T13:01:35.227" v="4022" actId="20577"/>
        <pc:sldMkLst>
          <pc:docMk/>
          <pc:sldMk cId="3136380370" sldId="265"/>
        </pc:sldMkLst>
        <pc:spChg chg="mod">
          <ac:chgData name="Paul Wassell" userId="609912a88ec840f0" providerId="LiveId" clId="{28C490C0-FCA8-412E-8721-FCE8FCB2F9B8}" dt="2025-04-03T13:01:01.517" v="3943"/>
          <ac:spMkLst>
            <pc:docMk/>
            <pc:sldMk cId="3136380370" sldId="265"/>
            <ac:spMk id="2" creationId="{7A3764C7-924D-407A-BA99-0C36AD33F2FE}"/>
          </ac:spMkLst>
        </pc:spChg>
        <pc:spChg chg="mod">
          <ac:chgData name="Paul Wassell" userId="609912a88ec840f0" providerId="LiveId" clId="{28C490C0-FCA8-412E-8721-FCE8FCB2F9B8}" dt="2025-04-03T13:01:35.227" v="4022" actId="20577"/>
          <ac:spMkLst>
            <pc:docMk/>
            <pc:sldMk cId="3136380370" sldId="265"/>
            <ac:spMk id="3" creationId="{391AB444-B5EF-460F-9B80-796A238264DC}"/>
          </ac:spMkLst>
        </pc:spChg>
        <pc:spChg chg="mod">
          <ac:chgData name="Paul Wassell" userId="609912a88ec840f0" providerId="LiveId" clId="{28C490C0-FCA8-412E-8721-FCE8FCB2F9B8}" dt="2025-04-03T13:01:20.326" v="3998" actId="20577"/>
          <ac:spMkLst>
            <pc:docMk/>
            <pc:sldMk cId="3136380370" sldId="265"/>
            <ac:spMk id="5" creationId="{09042319-8958-4729-B318-3E5DFE7ACA49}"/>
          </ac:spMkLst>
        </pc:spChg>
      </pc:sldChg>
      <pc:sldChg chg="setBg">
        <pc:chgData name="Paul Wassell" userId="609912a88ec840f0" providerId="LiveId" clId="{28C490C0-FCA8-412E-8721-FCE8FCB2F9B8}" dt="2025-04-03T12:29:19.226" v="516"/>
        <pc:sldMkLst>
          <pc:docMk/>
          <pc:sldMk cId="530762103" sldId="328"/>
        </pc:sldMkLst>
      </pc:sldChg>
      <pc:sldChg chg="addSp delSp modSp new mod">
        <pc:chgData name="Paul Wassell" userId="609912a88ec840f0" providerId="LiveId" clId="{28C490C0-FCA8-412E-8721-FCE8FCB2F9B8}" dt="2025-04-03T12:18:52.755" v="65" actId="1076"/>
        <pc:sldMkLst>
          <pc:docMk/>
          <pc:sldMk cId="2825410775" sldId="329"/>
        </pc:sldMkLst>
        <pc:spChg chg="del">
          <ac:chgData name="Paul Wassell" userId="609912a88ec840f0" providerId="LiveId" clId="{28C490C0-FCA8-412E-8721-FCE8FCB2F9B8}" dt="2025-04-03T12:13:35.935" v="1" actId="478"/>
          <ac:spMkLst>
            <pc:docMk/>
            <pc:sldMk cId="2825410775" sldId="329"/>
            <ac:spMk id="2" creationId="{C5C7BF0B-E664-3C2F-EBC9-AAA2B198372F}"/>
          </ac:spMkLst>
        </pc:spChg>
        <pc:spChg chg="del">
          <ac:chgData name="Paul Wassell" userId="609912a88ec840f0" providerId="LiveId" clId="{28C490C0-FCA8-412E-8721-FCE8FCB2F9B8}" dt="2025-04-03T12:13:35.935" v="1" actId="478"/>
          <ac:spMkLst>
            <pc:docMk/>
            <pc:sldMk cId="2825410775" sldId="329"/>
            <ac:spMk id="3" creationId="{B21B8AEC-4BEB-EB6B-91D5-3A143EAD5A6C}"/>
          </ac:spMkLst>
        </pc:spChg>
        <pc:spChg chg="add mod">
          <ac:chgData name="Paul Wassell" userId="609912a88ec840f0" providerId="LiveId" clId="{28C490C0-FCA8-412E-8721-FCE8FCB2F9B8}" dt="2025-04-03T12:18:52.755" v="65" actId="1076"/>
          <ac:spMkLst>
            <pc:docMk/>
            <pc:sldMk cId="2825410775" sldId="329"/>
            <ac:spMk id="4" creationId="{4418323D-5D95-F99E-FE0A-E9CF105BCB1E}"/>
          </ac:spMkLst>
        </pc:spChg>
        <pc:spChg chg="add mod">
          <ac:chgData name="Paul Wassell" userId="609912a88ec840f0" providerId="LiveId" clId="{28C490C0-FCA8-412E-8721-FCE8FCB2F9B8}" dt="2025-04-03T12:18:04.303" v="57" actId="1076"/>
          <ac:spMkLst>
            <pc:docMk/>
            <pc:sldMk cId="2825410775" sldId="329"/>
            <ac:spMk id="5" creationId="{85EB544C-9118-25A2-4343-2FB59B5F3471}"/>
          </ac:spMkLst>
        </pc:spChg>
        <pc:spChg chg="add mod">
          <ac:chgData name="Paul Wassell" userId="609912a88ec840f0" providerId="LiveId" clId="{28C490C0-FCA8-412E-8721-FCE8FCB2F9B8}" dt="2025-04-03T12:17:23.825" v="46" actId="21"/>
          <ac:spMkLst>
            <pc:docMk/>
            <pc:sldMk cId="2825410775" sldId="329"/>
            <ac:spMk id="6" creationId="{5FC6D77C-D488-37A6-1F6D-853AFF2A5AD8}"/>
          </ac:spMkLst>
        </pc:spChg>
        <pc:spChg chg="add mod">
          <ac:chgData name="Paul Wassell" userId="609912a88ec840f0" providerId="LiveId" clId="{28C490C0-FCA8-412E-8721-FCE8FCB2F9B8}" dt="2025-04-03T12:18:28.184" v="61" actId="1076"/>
          <ac:spMkLst>
            <pc:docMk/>
            <pc:sldMk cId="2825410775" sldId="329"/>
            <ac:spMk id="7" creationId="{E07DB61A-41D0-89C2-1D2B-7D4D75400410}"/>
          </ac:spMkLst>
        </pc:spChg>
        <pc:spChg chg="add mod">
          <ac:chgData name="Paul Wassell" userId="609912a88ec840f0" providerId="LiveId" clId="{28C490C0-FCA8-412E-8721-FCE8FCB2F9B8}" dt="2025-04-03T12:17:47.872" v="55" actId="1076"/>
          <ac:spMkLst>
            <pc:docMk/>
            <pc:sldMk cId="2825410775" sldId="329"/>
            <ac:spMk id="8" creationId="{ED42FC3D-7048-55F8-CCB1-38141EE63FC0}"/>
          </ac:spMkLst>
        </pc:spChg>
        <pc:spChg chg="add mod">
          <ac:chgData name="Paul Wassell" userId="609912a88ec840f0" providerId="LiveId" clId="{28C490C0-FCA8-412E-8721-FCE8FCB2F9B8}" dt="2025-04-03T12:18:47.091" v="64" actId="1076"/>
          <ac:spMkLst>
            <pc:docMk/>
            <pc:sldMk cId="2825410775" sldId="329"/>
            <ac:spMk id="10" creationId="{D34D0D86-D9CB-91F0-6F36-46CC88512793}"/>
          </ac:spMkLst>
        </pc:spChg>
      </pc:sldChg>
      <pc:sldChg chg="del">
        <pc:chgData name="Paul Wassell" userId="609912a88ec840f0" providerId="LiveId" clId="{28C490C0-FCA8-412E-8721-FCE8FCB2F9B8}" dt="2025-04-03T12:58:39.624" v="3839" actId="47"/>
        <pc:sldMkLst>
          <pc:docMk/>
          <pc:sldMk cId="387237513" sldId="330"/>
        </pc:sldMkLst>
      </pc:sldChg>
      <pc:sldChg chg="modSp new mod ord setBg">
        <pc:chgData name="Paul Wassell" userId="609912a88ec840f0" providerId="LiveId" clId="{28C490C0-FCA8-412E-8721-FCE8FCB2F9B8}" dt="2025-04-03T12:36:49.059" v="1819" actId="403"/>
        <pc:sldMkLst>
          <pc:docMk/>
          <pc:sldMk cId="4290641637" sldId="331"/>
        </pc:sldMkLst>
        <pc:spChg chg="mod">
          <ac:chgData name="Paul Wassell" userId="609912a88ec840f0" providerId="LiveId" clId="{28C490C0-FCA8-412E-8721-FCE8FCB2F9B8}" dt="2025-04-03T12:29:39.731" v="547" actId="14861"/>
          <ac:spMkLst>
            <pc:docMk/>
            <pc:sldMk cId="4290641637" sldId="331"/>
            <ac:spMk id="2" creationId="{ADFA22CA-46B0-CB2A-3127-7387F7730884}"/>
          </ac:spMkLst>
        </pc:spChg>
        <pc:spChg chg="mod">
          <ac:chgData name="Paul Wassell" userId="609912a88ec840f0" providerId="LiveId" clId="{28C490C0-FCA8-412E-8721-FCE8FCB2F9B8}" dt="2025-04-03T12:36:49.059" v="1819" actId="403"/>
          <ac:spMkLst>
            <pc:docMk/>
            <pc:sldMk cId="4290641637" sldId="331"/>
            <ac:spMk id="3" creationId="{5AF2A775-5CEF-2BB0-3FD3-F38432613BE1}"/>
          </ac:spMkLst>
        </pc:spChg>
      </pc:sldChg>
      <pc:sldChg chg="addSp modSp new mod ord setBg">
        <pc:chgData name="Paul Wassell" userId="609912a88ec840f0" providerId="LiveId" clId="{28C490C0-FCA8-412E-8721-FCE8FCB2F9B8}" dt="2025-04-03T12:36:01.704" v="1626" actId="14861"/>
        <pc:sldMkLst>
          <pc:docMk/>
          <pc:sldMk cId="233082925" sldId="332"/>
        </pc:sldMkLst>
        <pc:spChg chg="mod">
          <ac:chgData name="Paul Wassell" userId="609912a88ec840f0" providerId="LiveId" clId="{28C490C0-FCA8-412E-8721-FCE8FCB2F9B8}" dt="2025-04-03T12:31:32.540" v="808" actId="14861"/>
          <ac:spMkLst>
            <pc:docMk/>
            <pc:sldMk cId="233082925" sldId="332"/>
            <ac:spMk id="2" creationId="{3035DD0A-F3D8-DF2D-1550-0EF5A59487F2}"/>
          </ac:spMkLst>
        </pc:spChg>
        <pc:spChg chg="mod">
          <ac:chgData name="Paul Wassell" userId="609912a88ec840f0" providerId="LiveId" clId="{28C490C0-FCA8-412E-8721-FCE8FCB2F9B8}" dt="2025-04-03T12:34:51.772" v="1356" actId="14100"/>
          <ac:spMkLst>
            <pc:docMk/>
            <pc:sldMk cId="233082925" sldId="332"/>
            <ac:spMk id="3" creationId="{1BA079A4-8544-697C-CD2F-B925AEEE32E1}"/>
          </ac:spMkLst>
        </pc:spChg>
        <pc:spChg chg="add mod">
          <ac:chgData name="Paul Wassell" userId="609912a88ec840f0" providerId="LiveId" clId="{28C490C0-FCA8-412E-8721-FCE8FCB2F9B8}" dt="2025-04-03T12:36:01.704" v="1626" actId="14861"/>
          <ac:spMkLst>
            <pc:docMk/>
            <pc:sldMk cId="233082925" sldId="332"/>
            <ac:spMk id="4" creationId="{88ECBD54-39DD-DC6E-1D19-A1B84AC70ED0}"/>
          </ac:spMkLst>
        </pc:spChg>
      </pc:sldChg>
      <pc:sldChg chg="addSp modSp new mod setBg">
        <pc:chgData name="Paul Wassell" userId="609912a88ec840f0" providerId="LiveId" clId="{28C490C0-FCA8-412E-8721-FCE8FCB2F9B8}" dt="2025-04-03T12:37:05.736" v="1825" actId="1076"/>
        <pc:sldMkLst>
          <pc:docMk/>
          <pc:sldMk cId="4024340365" sldId="333"/>
        </pc:sldMkLst>
        <pc:spChg chg="mod">
          <ac:chgData name="Paul Wassell" userId="609912a88ec840f0" providerId="LiveId" clId="{28C490C0-FCA8-412E-8721-FCE8FCB2F9B8}" dt="2025-04-03T12:32:17.487" v="917" actId="14861"/>
          <ac:spMkLst>
            <pc:docMk/>
            <pc:sldMk cId="4024340365" sldId="333"/>
            <ac:spMk id="2" creationId="{3E611F5F-AC50-592D-848E-AE4B88BAAB0C}"/>
          </ac:spMkLst>
        </pc:spChg>
        <pc:spChg chg="mod">
          <ac:chgData name="Paul Wassell" userId="609912a88ec840f0" providerId="LiveId" clId="{28C490C0-FCA8-412E-8721-FCE8FCB2F9B8}" dt="2025-04-03T12:34:31.543" v="1349" actId="20577"/>
          <ac:spMkLst>
            <pc:docMk/>
            <pc:sldMk cId="4024340365" sldId="333"/>
            <ac:spMk id="3" creationId="{EA5B3617-484C-637A-1F28-9F79EC8F1033}"/>
          </ac:spMkLst>
        </pc:spChg>
        <pc:picChg chg="add mod">
          <ac:chgData name="Paul Wassell" userId="609912a88ec840f0" providerId="LiveId" clId="{28C490C0-FCA8-412E-8721-FCE8FCB2F9B8}" dt="2025-04-03T12:37:05.736" v="1825" actId="1076"/>
          <ac:picMkLst>
            <pc:docMk/>
            <pc:sldMk cId="4024340365" sldId="333"/>
            <ac:picMk id="4" creationId="{DDAA1B69-FAAF-B09A-6354-AAE7C43C57A4}"/>
          </ac:picMkLst>
        </pc:picChg>
      </pc:sldChg>
      <pc:sldChg chg="addSp delSp modSp new mod ord setBg">
        <pc:chgData name="Paul Wassell" userId="609912a88ec840f0" providerId="LiveId" clId="{28C490C0-FCA8-412E-8721-FCE8FCB2F9B8}" dt="2025-04-03T12:59:21.182" v="3844"/>
        <pc:sldMkLst>
          <pc:docMk/>
          <pc:sldMk cId="2417063648" sldId="334"/>
        </pc:sldMkLst>
        <pc:spChg chg="mod">
          <ac:chgData name="Paul Wassell" userId="609912a88ec840f0" providerId="LiveId" clId="{28C490C0-FCA8-412E-8721-FCE8FCB2F9B8}" dt="2025-04-03T12:37:58.165" v="1898" actId="14861"/>
          <ac:spMkLst>
            <pc:docMk/>
            <pc:sldMk cId="2417063648" sldId="334"/>
            <ac:spMk id="2" creationId="{97627E36-0EEF-9814-225C-6977BA425BD3}"/>
          </ac:spMkLst>
        </pc:spChg>
        <pc:spChg chg="del">
          <ac:chgData name="Paul Wassell" userId="609912a88ec840f0" providerId="LiveId" clId="{28C490C0-FCA8-412E-8721-FCE8FCB2F9B8}" dt="2025-04-03T12:37:24.023" v="1827" actId="478"/>
          <ac:spMkLst>
            <pc:docMk/>
            <pc:sldMk cId="2417063648" sldId="334"/>
            <ac:spMk id="3" creationId="{B27F09DA-1D8F-26FB-0E6D-1120E26FB93C}"/>
          </ac:spMkLst>
        </pc:spChg>
        <pc:spChg chg="add mod">
          <ac:chgData name="Paul Wassell" userId="609912a88ec840f0" providerId="LiveId" clId="{28C490C0-FCA8-412E-8721-FCE8FCB2F9B8}" dt="2025-04-03T12:38:48.847" v="2012" actId="207"/>
          <ac:spMkLst>
            <pc:docMk/>
            <pc:sldMk cId="2417063648" sldId="334"/>
            <ac:spMk id="5" creationId="{A424087C-4090-94DD-802F-8022478803F1}"/>
          </ac:spMkLst>
        </pc:spChg>
        <pc:spChg chg="add mod">
          <ac:chgData name="Paul Wassell" userId="609912a88ec840f0" providerId="LiveId" clId="{28C490C0-FCA8-412E-8721-FCE8FCB2F9B8}" dt="2025-04-03T12:46:05.061" v="2363" actId="207"/>
          <ac:spMkLst>
            <pc:docMk/>
            <pc:sldMk cId="2417063648" sldId="334"/>
            <ac:spMk id="6" creationId="{6A1AE6FE-36DF-6597-05E8-2ADE46A3AEED}"/>
          </ac:spMkLst>
        </pc:spChg>
        <pc:picChg chg="add mod">
          <ac:chgData name="Paul Wassell" userId="609912a88ec840f0" providerId="LiveId" clId="{28C490C0-FCA8-412E-8721-FCE8FCB2F9B8}" dt="2025-04-03T12:37:42.353" v="1843" actId="1076"/>
          <ac:picMkLst>
            <pc:docMk/>
            <pc:sldMk cId="2417063648" sldId="334"/>
            <ac:picMk id="4" creationId="{7A7EA7D0-EE09-FE79-4794-6092CFFB6AE2}"/>
          </ac:picMkLst>
        </pc:picChg>
      </pc:sldChg>
      <pc:sldChg chg="addSp delSp modSp new mod setBg">
        <pc:chgData name="Paul Wassell" userId="609912a88ec840f0" providerId="LiveId" clId="{28C490C0-FCA8-412E-8721-FCE8FCB2F9B8}" dt="2025-04-03T12:50:10.836" v="2985" actId="13926"/>
        <pc:sldMkLst>
          <pc:docMk/>
          <pc:sldMk cId="430429396" sldId="335"/>
        </pc:sldMkLst>
        <pc:spChg chg="del">
          <ac:chgData name="Paul Wassell" userId="609912a88ec840f0" providerId="LiveId" clId="{28C490C0-FCA8-412E-8721-FCE8FCB2F9B8}" dt="2025-04-03T12:46:46.067" v="2365" actId="478"/>
          <ac:spMkLst>
            <pc:docMk/>
            <pc:sldMk cId="430429396" sldId="335"/>
            <ac:spMk id="2" creationId="{F26A1266-9C78-1A30-75D8-0EF4687C0B7F}"/>
          </ac:spMkLst>
        </pc:spChg>
        <pc:spChg chg="del">
          <ac:chgData name="Paul Wassell" userId="609912a88ec840f0" providerId="LiveId" clId="{28C490C0-FCA8-412E-8721-FCE8FCB2F9B8}" dt="2025-04-03T12:46:46.067" v="2365" actId="478"/>
          <ac:spMkLst>
            <pc:docMk/>
            <pc:sldMk cId="430429396" sldId="335"/>
            <ac:spMk id="3" creationId="{8ED04200-E170-78FC-0608-0C5833994EAB}"/>
          </ac:spMkLst>
        </pc:spChg>
        <pc:spChg chg="add mod">
          <ac:chgData name="Paul Wassell" userId="609912a88ec840f0" providerId="LiveId" clId="{28C490C0-FCA8-412E-8721-FCE8FCB2F9B8}" dt="2025-04-03T12:49:44.400" v="2980" actId="13926"/>
          <ac:spMkLst>
            <pc:docMk/>
            <pc:sldMk cId="430429396" sldId="335"/>
            <ac:spMk id="5" creationId="{E476E41E-6087-5DE7-02F7-C7FEF4D9AEF6}"/>
          </ac:spMkLst>
        </pc:spChg>
        <pc:spChg chg="add mod">
          <ac:chgData name="Paul Wassell" userId="609912a88ec840f0" providerId="LiveId" clId="{28C490C0-FCA8-412E-8721-FCE8FCB2F9B8}" dt="2025-04-03T12:49:51.245" v="2981" actId="13926"/>
          <ac:spMkLst>
            <pc:docMk/>
            <pc:sldMk cId="430429396" sldId="335"/>
            <ac:spMk id="7" creationId="{FBA34ADD-19EA-E025-B7F3-96BDD32638B5}"/>
          </ac:spMkLst>
        </pc:spChg>
        <pc:spChg chg="add mod">
          <ac:chgData name="Paul Wassell" userId="609912a88ec840f0" providerId="LiveId" clId="{28C490C0-FCA8-412E-8721-FCE8FCB2F9B8}" dt="2025-04-03T12:49:55.096" v="2982" actId="13926"/>
          <ac:spMkLst>
            <pc:docMk/>
            <pc:sldMk cId="430429396" sldId="335"/>
            <ac:spMk id="8" creationId="{5B718859-5644-91D3-3F0B-284180929051}"/>
          </ac:spMkLst>
        </pc:spChg>
        <pc:spChg chg="add mod">
          <ac:chgData name="Paul Wassell" userId="609912a88ec840f0" providerId="LiveId" clId="{28C490C0-FCA8-412E-8721-FCE8FCB2F9B8}" dt="2025-04-03T12:50:10.836" v="2985" actId="13926"/>
          <ac:spMkLst>
            <pc:docMk/>
            <pc:sldMk cId="430429396" sldId="335"/>
            <ac:spMk id="9" creationId="{36A53227-72A7-72D1-3009-8EB468A0783A}"/>
          </ac:spMkLst>
        </pc:spChg>
      </pc:sldChg>
      <pc:sldChg chg="delSp modSp mod">
        <pc:chgData name="Paul Wassell" userId="609912a88ec840f0" providerId="LiveId" clId="{28C490C0-FCA8-412E-8721-FCE8FCB2F9B8}" dt="2025-04-03T12:52:30.109" v="3293" actId="403"/>
        <pc:sldMkLst>
          <pc:docMk/>
          <pc:sldMk cId="3664209909" sldId="336"/>
        </pc:sldMkLst>
        <pc:spChg chg="del">
          <ac:chgData name="Paul Wassell" userId="609912a88ec840f0" providerId="LiveId" clId="{28C490C0-FCA8-412E-8721-FCE8FCB2F9B8}" dt="2025-04-03T12:50:33.621" v="2987" actId="478"/>
          <ac:spMkLst>
            <pc:docMk/>
            <pc:sldMk cId="3664209909" sldId="336"/>
            <ac:spMk id="5" creationId="{453523C5-2C90-7F64-D6DF-10D9C066ED57}"/>
          </ac:spMkLst>
        </pc:spChg>
        <pc:spChg chg="mod">
          <ac:chgData name="Paul Wassell" userId="609912a88ec840f0" providerId="LiveId" clId="{28C490C0-FCA8-412E-8721-FCE8FCB2F9B8}" dt="2025-04-03T12:50:47.246" v="2994" actId="403"/>
          <ac:spMkLst>
            <pc:docMk/>
            <pc:sldMk cId="3664209909" sldId="336"/>
            <ac:spMk id="7" creationId="{78F1B3A8-2AD2-0E1A-9DFE-B60149DB0472}"/>
          </ac:spMkLst>
        </pc:spChg>
        <pc:spChg chg="del">
          <ac:chgData name="Paul Wassell" userId="609912a88ec840f0" providerId="LiveId" clId="{28C490C0-FCA8-412E-8721-FCE8FCB2F9B8}" dt="2025-04-03T12:50:36.251" v="2988" actId="478"/>
          <ac:spMkLst>
            <pc:docMk/>
            <pc:sldMk cId="3664209909" sldId="336"/>
            <ac:spMk id="8" creationId="{833D2242-4481-1579-AF90-9A962C4BE12F}"/>
          </ac:spMkLst>
        </pc:spChg>
        <pc:spChg chg="mod">
          <ac:chgData name="Paul Wassell" userId="609912a88ec840f0" providerId="LiveId" clId="{28C490C0-FCA8-412E-8721-FCE8FCB2F9B8}" dt="2025-04-03T12:52:30.109" v="3293" actId="403"/>
          <ac:spMkLst>
            <pc:docMk/>
            <pc:sldMk cId="3664209909" sldId="336"/>
            <ac:spMk id="9" creationId="{D1EE6C90-3CB5-A149-013D-BF51EA8816CC}"/>
          </ac:spMkLst>
        </pc:spChg>
      </pc:sldChg>
      <pc:sldChg chg="addSp modSp mod">
        <pc:chgData name="Paul Wassell" userId="609912a88ec840f0" providerId="LiveId" clId="{28C490C0-FCA8-412E-8721-FCE8FCB2F9B8}" dt="2025-04-03T12:55:02.035" v="3663" actId="14100"/>
        <pc:sldMkLst>
          <pc:docMk/>
          <pc:sldMk cId="4185501008" sldId="337"/>
        </pc:sldMkLst>
        <pc:spChg chg="add mod">
          <ac:chgData name="Paul Wassell" userId="609912a88ec840f0" providerId="LiveId" clId="{28C490C0-FCA8-412E-8721-FCE8FCB2F9B8}" dt="2025-04-03T12:54:01.230" v="3307" actId="403"/>
          <ac:spMkLst>
            <pc:docMk/>
            <pc:sldMk cId="4185501008" sldId="337"/>
            <ac:spMk id="2" creationId="{E6C22AB6-5D07-67C2-289C-4F930D42E742}"/>
          </ac:spMkLst>
        </pc:spChg>
        <pc:spChg chg="mod">
          <ac:chgData name="Paul Wassell" userId="609912a88ec840f0" providerId="LiveId" clId="{28C490C0-FCA8-412E-8721-FCE8FCB2F9B8}" dt="2025-04-03T12:53:49.919" v="3296" actId="1076"/>
          <ac:spMkLst>
            <pc:docMk/>
            <pc:sldMk cId="4185501008" sldId="337"/>
            <ac:spMk id="7" creationId="{7E31CB26-BA77-ED90-B0BD-FF17BA0F4068}"/>
          </ac:spMkLst>
        </pc:spChg>
        <pc:spChg chg="mod">
          <ac:chgData name="Paul Wassell" userId="609912a88ec840f0" providerId="LiveId" clId="{28C490C0-FCA8-412E-8721-FCE8FCB2F9B8}" dt="2025-04-03T12:55:02.035" v="3663" actId="14100"/>
          <ac:spMkLst>
            <pc:docMk/>
            <pc:sldMk cId="4185501008" sldId="337"/>
            <ac:spMk id="9" creationId="{B6095485-657E-6CDF-CAB4-5EFA61647B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A1A92C-8D62-4670-A1C8-59FD2B333E08}"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9CE2E2-303A-43FB-B421-2B7F69F49297}" type="slidenum">
              <a:rPr lang="en-GB" smtClean="0"/>
              <a:t>‹#›</a:t>
            </a:fld>
            <a:endParaRPr lang="en-GB"/>
          </a:p>
        </p:txBody>
      </p:sp>
    </p:spTree>
    <p:extLst>
      <p:ext uri="{BB962C8B-B14F-4D97-AF65-F5344CB8AC3E}">
        <p14:creationId xmlns:p14="http://schemas.microsoft.com/office/powerpoint/2010/main" val="181564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B75FE8-94E1-4C0E-BC36-C004EF70D61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3589805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75FE8-94E1-4C0E-BC36-C004EF70D61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89378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75FE8-94E1-4C0E-BC36-C004EF70D61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383155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1150EF-C0A9-494A-9F4B-E9BEC0274CCB}"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4278764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150EF-C0A9-494A-9F4B-E9BEC0274CCB}"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110767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1150EF-C0A9-494A-9F4B-E9BEC0274CCB}"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3029576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1150EF-C0A9-494A-9F4B-E9BEC0274CCB}"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1315238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1150EF-C0A9-494A-9F4B-E9BEC0274CCB}"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3642803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1150EF-C0A9-494A-9F4B-E9BEC0274CCB}"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35671969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150EF-C0A9-494A-9F4B-E9BEC0274CCB}"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823652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1150EF-C0A9-494A-9F4B-E9BEC0274CCB}"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1252389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75FE8-94E1-4C0E-BC36-C004EF70D61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23018012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1150EF-C0A9-494A-9F4B-E9BEC0274CCB}"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2994196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150EF-C0A9-494A-9F4B-E9BEC0274CCB}"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28379420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150EF-C0A9-494A-9F4B-E9BEC0274CCB}"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795E8-D1EF-4CB8-854C-FB4A60FE6CBA}" type="slidenum">
              <a:rPr lang="en-GB" smtClean="0"/>
              <a:t>‹#›</a:t>
            </a:fld>
            <a:endParaRPr lang="en-GB"/>
          </a:p>
        </p:txBody>
      </p:sp>
    </p:spTree>
    <p:extLst>
      <p:ext uri="{BB962C8B-B14F-4D97-AF65-F5344CB8AC3E}">
        <p14:creationId xmlns:p14="http://schemas.microsoft.com/office/powerpoint/2010/main" val="20240078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6732931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31460336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262DD9-E33C-463F-8287-10BD1A544A7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2076473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8262DD9-E33C-463F-8287-10BD1A544A7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36021003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8262DD9-E33C-463F-8287-10BD1A544A72}"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3491357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8262DD9-E33C-463F-8287-10BD1A544A72}"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34092360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62DD9-E33C-463F-8287-10BD1A544A72}"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187532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75FE8-94E1-4C0E-BC36-C004EF70D61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18930220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62DD9-E33C-463F-8287-10BD1A544A7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6877456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62DD9-E33C-463F-8287-10BD1A544A7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2730287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9764359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B8E13C-25A7-4691-977B-4735DABE3754}" type="slidenum">
              <a:rPr lang="en-GB" smtClean="0"/>
              <a:t>‹#›</a:t>
            </a:fld>
            <a:endParaRPr lang="en-GB"/>
          </a:p>
        </p:txBody>
      </p:sp>
    </p:spTree>
    <p:extLst>
      <p:ext uri="{BB962C8B-B14F-4D97-AF65-F5344CB8AC3E}">
        <p14:creationId xmlns:p14="http://schemas.microsoft.com/office/powerpoint/2010/main" val="318495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B75FE8-94E1-4C0E-BC36-C004EF70D61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106499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B75FE8-94E1-4C0E-BC36-C004EF70D619}"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81470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B75FE8-94E1-4C0E-BC36-C004EF70D619}"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336650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B75FE8-94E1-4C0E-BC36-C004EF70D619}"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2247527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B75FE8-94E1-4C0E-BC36-C004EF70D61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4145583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B75FE8-94E1-4C0E-BC36-C004EF70D61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2F348-E1A1-4431-A676-06EDB8B25E6D}" type="slidenum">
              <a:rPr lang="en-GB" smtClean="0"/>
              <a:t>‹#›</a:t>
            </a:fld>
            <a:endParaRPr lang="en-GB"/>
          </a:p>
        </p:txBody>
      </p:sp>
    </p:spTree>
    <p:extLst>
      <p:ext uri="{BB962C8B-B14F-4D97-AF65-F5344CB8AC3E}">
        <p14:creationId xmlns:p14="http://schemas.microsoft.com/office/powerpoint/2010/main" val="303136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2B75FE8-94E1-4C0E-BC36-C004EF70D619}"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D22F348-E1A1-4431-A676-06EDB8B25E6D}" type="slidenum">
              <a:rPr lang="en-GB" smtClean="0"/>
              <a:t>‹#›</a:t>
            </a:fld>
            <a:endParaRPr lang="en-GB"/>
          </a:p>
        </p:txBody>
      </p:sp>
      <p:sp>
        <p:nvSpPr>
          <p:cNvPr id="7" name="Footer Placeholder 2">
            <a:extLst>
              <a:ext uri="{FF2B5EF4-FFF2-40B4-BE49-F238E27FC236}">
                <a16:creationId xmlns:a16="http://schemas.microsoft.com/office/drawing/2014/main" id="{C93D1FFC-992E-4366-B7A5-9C6871C7AE27}"/>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C61723B-EA67-803D-EE12-2DED543B24E5}"/>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D260F8F8-0687-0441-D695-3874869A5C2F}"/>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021D73C3-8E3B-020F-85CD-7696E0B0A58B}"/>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726443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1150EF-C0A9-494A-9F4B-E9BEC0274CCB}"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795E8-D1EF-4CB8-854C-FB4A60FE6CBA}" type="slidenum">
              <a:rPr lang="en-GB" smtClean="0"/>
              <a:t>‹#›</a:t>
            </a:fld>
            <a:endParaRPr lang="en-GB"/>
          </a:p>
        </p:txBody>
      </p:sp>
      <p:sp>
        <p:nvSpPr>
          <p:cNvPr id="7" name="Footer Placeholder 2">
            <a:extLst>
              <a:ext uri="{FF2B5EF4-FFF2-40B4-BE49-F238E27FC236}">
                <a16:creationId xmlns:a16="http://schemas.microsoft.com/office/drawing/2014/main" id="{F198D913-0284-D501-6CC5-B2150F514846}"/>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9A6E2E9-C45A-6239-5F1A-1127F19E2394}"/>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B6A0A6A9-205A-8F83-07F3-D76DF1917124}"/>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ADEF0E6C-DDAB-1EF5-D77C-3673D69CDF3E}"/>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6129899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62DD9-E33C-463F-8287-10BD1A544A72}" type="datetimeFigureOut">
              <a:rPr lang="en-GB" smtClean="0"/>
              <a:t>12/08/2025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8E13C-25A7-4691-977B-4735DABE3754}" type="slidenum">
              <a:rPr lang="en-GB" smtClean="0"/>
              <a:t>‹#›</a:t>
            </a:fld>
            <a:endParaRPr lang="en-GB"/>
          </a:p>
        </p:txBody>
      </p:sp>
      <p:sp>
        <p:nvSpPr>
          <p:cNvPr id="7" name="Footer Placeholder 2">
            <a:extLst>
              <a:ext uri="{FF2B5EF4-FFF2-40B4-BE49-F238E27FC236}">
                <a16:creationId xmlns:a16="http://schemas.microsoft.com/office/drawing/2014/main" id="{4C31593A-6EFB-C31A-3656-8BB76CDCDC70}"/>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2042E8C-1A13-D8A3-DA49-768D8374F2F9}"/>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F82DC100-BA36-CB29-67D9-56D275A56B5D}"/>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6B2316DD-DC33-76E3-9654-C4A9A1EFA531}"/>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41268959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4.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info@englishfcfootballclub.co.e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info@englishfcfootballclub.co.e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BB2019-DB21-5153-1648-F9CFBA095C57}"/>
              </a:ext>
            </a:extLst>
          </p:cNvPr>
          <p:cNvPicPr>
            <a:picLocks noChangeAspect="1"/>
          </p:cNvPicPr>
          <p:nvPr/>
        </p:nvPicPr>
        <p:blipFill>
          <a:blip r:embed="rId2"/>
          <a:stretch>
            <a:fillRect/>
          </a:stretch>
        </p:blipFill>
        <p:spPr>
          <a:xfrm>
            <a:off x="926276" y="1501775"/>
            <a:ext cx="3645724" cy="4578493"/>
          </a:xfrm>
          <a:prstGeom prst="rect">
            <a:avLst/>
          </a:prstGeom>
        </p:spPr>
      </p:pic>
      <p:sp>
        <p:nvSpPr>
          <p:cNvPr id="5" name="TextBox 4">
            <a:extLst>
              <a:ext uri="{FF2B5EF4-FFF2-40B4-BE49-F238E27FC236}">
                <a16:creationId xmlns:a16="http://schemas.microsoft.com/office/drawing/2014/main" id="{F214917D-49EB-1F80-FBD3-2B51F74AE7CA}"/>
              </a:ext>
            </a:extLst>
          </p:cNvPr>
          <p:cNvSpPr txBox="1"/>
          <p:nvPr/>
        </p:nvSpPr>
        <p:spPr>
          <a:xfrm>
            <a:off x="400050" y="285750"/>
            <a:ext cx="8439150"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GB" sz="3600" b="1" u="sng" dirty="0"/>
              <a:t>Writing the Texts of Leaflets</a:t>
            </a:r>
          </a:p>
        </p:txBody>
      </p:sp>
      <p:sp>
        <p:nvSpPr>
          <p:cNvPr id="6" name="TextBox 5">
            <a:extLst>
              <a:ext uri="{FF2B5EF4-FFF2-40B4-BE49-F238E27FC236}">
                <a16:creationId xmlns:a16="http://schemas.microsoft.com/office/drawing/2014/main" id="{374FD4A5-D461-368B-25E6-94C33E672AA1}"/>
              </a:ext>
            </a:extLst>
          </p:cNvPr>
          <p:cNvSpPr txBox="1"/>
          <p:nvPr/>
        </p:nvSpPr>
        <p:spPr>
          <a:xfrm>
            <a:off x="5391150" y="1333500"/>
            <a:ext cx="3448050" cy="4708981"/>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sz="2000" dirty="0"/>
              <a:t>We have previously explored letters, articles and speeches, and today we are going to look at a new type of non-fiction writing: leaflets.</a:t>
            </a:r>
          </a:p>
          <a:p>
            <a:endParaRPr lang="en-GB" sz="2000" dirty="0"/>
          </a:p>
          <a:p>
            <a:r>
              <a:rPr lang="en-GB" sz="2000" dirty="0">
                <a:solidFill>
                  <a:srgbClr val="FF0000"/>
                </a:solidFill>
              </a:rPr>
              <a:t>What is a leaflet?</a:t>
            </a:r>
          </a:p>
          <a:p>
            <a:r>
              <a:rPr lang="en-GB" sz="2000" dirty="0">
                <a:solidFill>
                  <a:schemeClr val="accent2">
                    <a:lumMod val="50000"/>
                  </a:schemeClr>
                </a:solidFill>
              </a:rPr>
              <a:t>How are leaflets different to other types of non-fiction writing?</a:t>
            </a:r>
          </a:p>
          <a:p>
            <a:r>
              <a:rPr lang="en-GB" sz="2000" dirty="0">
                <a:solidFill>
                  <a:srgbClr val="00B050"/>
                </a:solidFill>
              </a:rPr>
              <a:t>Why might the use of language in leaflets be very different to those of a speech, article or letter? Provide examples.</a:t>
            </a:r>
          </a:p>
        </p:txBody>
      </p:sp>
    </p:spTree>
    <p:extLst>
      <p:ext uri="{BB962C8B-B14F-4D97-AF65-F5344CB8AC3E}">
        <p14:creationId xmlns:p14="http://schemas.microsoft.com/office/powerpoint/2010/main" val="2490741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A912E-B105-4F60-BA3F-20F65758E8A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Today, we’re focusing on </a:t>
            </a:r>
            <a:r>
              <a:rPr lang="en-GB" b="1" dirty="0"/>
              <a:t>writing to advise</a:t>
            </a:r>
            <a:endParaRPr lang="en-GB" dirty="0"/>
          </a:p>
        </p:txBody>
      </p:sp>
      <p:sp>
        <p:nvSpPr>
          <p:cNvPr id="3" name="Content Placeholder 2">
            <a:extLst>
              <a:ext uri="{FF2B5EF4-FFF2-40B4-BE49-F238E27FC236}">
                <a16:creationId xmlns:a16="http://schemas.microsoft.com/office/drawing/2014/main" id="{D8223301-8A8D-4233-B169-D75FCEE4D1A4}"/>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normAutofit/>
          </a:bodyPr>
          <a:lstStyle/>
          <a:p>
            <a:pPr marL="0" indent="0">
              <a:buNone/>
            </a:pPr>
            <a:r>
              <a:rPr lang="en-GB" sz="2400" dirty="0"/>
              <a:t>This is a different type of purpose to writing </a:t>
            </a:r>
            <a:r>
              <a:rPr lang="en-GB" sz="2400" i="1" dirty="0"/>
              <a:t>to argue, persuade or explain.</a:t>
            </a:r>
          </a:p>
          <a:p>
            <a:pPr marL="0" indent="0">
              <a:buNone/>
            </a:pPr>
            <a:endParaRPr lang="en-GB" sz="2400" dirty="0"/>
          </a:p>
          <a:p>
            <a:r>
              <a:rPr lang="en-GB" sz="2400" dirty="0">
                <a:solidFill>
                  <a:srgbClr val="FF0000"/>
                </a:solidFill>
              </a:rPr>
              <a:t>When you offer advice to friends, do you think about how you say it or change the way you talk? How? Why?</a:t>
            </a:r>
          </a:p>
          <a:p>
            <a:r>
              <a:rPr lang="en-GB" sz="2400" dirty="0">
                <a:solidFill>
                  <a:schemeClr val="accent4">
                    <a:lumMod val="50000"/>
                  </a:schemeClr>
                </a:solidFill>
              </a:rPr>
              <a:t>What is the difference between ‘informing’ and ‘advising’ someone? Provide some examples.</a:t>
            </a:r>
          </a:p>
          <a:p>
            <a:r>
              <a:rPr lang="en-GB" sz="2400" dirty="0">
                <a:solidFill>
                  <a:srgbClr val="00B050"/>
                </a:solidFill>
              </a:rPr>
              <a:t>How might </a:t>
            </a:r>
            <a:r>
              <a:rPr lang="en-GB" sz="2400" b="1" dirty="0">
                <a:solidFill>
                  <a:srgbClr val="00B050"/>
                </a:solidFill>
              </a:rPr>
              <a:t>tone</a:t>
            </a:r>
            <a:r>
              <a:rPr lang="en-GB" sz="2400" dirty="0">
                <a:solidFill>
                  <a:srgbClr val="00B050"/>
                </a:solidFill>
              </a:rPr>
              <a:t> change from informing people to advising them? Why? Why is ‘writing to advise’ different to ‘writing to persuade’ or ‘argue’?</a:t>
            </a:r>
          </a:p>
          <a:p>
            <a:pPr marL="0" indent="0">
              <a:buNone/>
            </a:pPr>
            <a:endParaRPr lang="en-GB" sz="2400" dirty="0"/>
          </a:p>
        </p:txBody>
      </p:sp>
    </p:spTree>
    <p:extLst>
      <p:ext uri="{BB962C8B-B14F-4D97-AF65-F5344CB8AC3E}">
        <p14:creationId xmlns:p14="http://schemas.microsoft.com/office/powerpoint/2010/main" val="530762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8C658-7C72-4154-B6ED-89B1BFD03D3C}"/>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200" dirty="0"/>
              <a:t>There are a number of techniques that can be used in </a:t>
            </a:r>
            <a:r>
              <a:rPr lang="en-GB" sz="3200" b="1" dirty="0"/>
              <a:t>writing to advise</a:t>
            </a:r>
            <a:r>
              <a:rPr lang="en-GB" sz="3200" dirty="0"/>
              <a:t> pieces</a:t>
            </a:r>
          </a:p>
        </p:txBody>
      </p:sp>
      <p:sp>
        <p:nvSpPr>
          <p:cNvPr id="3" name="Content Placeholder 2">
            <a:extLst>
              <a:ext uri="{FF2B5EF4-FFF2-40B4-BE49-F238E27FC236}">
                <a16:creationId xmlns:a16="http://schemas.microsoft.com/office/drawing/2014/main" id="{4EC9521E-74F4-49B1-9298-94F2CC303D8A}"/>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a:bodyPr>
          <a:lstStyle/>
          <a:p>
            <a:pPr marL="0" indent="0">
              <a:buNone/>
            </a:pPr>
            <a:r>
              <a:rPr lang="en-GB" b="1" dirty="0"/>
              <a:t>Modal verbs </a:t>
            </a:r>
            <a:r>
              <a:rPr lang="en-GB" dirty="0"/>
              <a:t>(</a:t>
            </a:r>
            <a:r>
              <a:rPr lang="en-GB" i="1" dirty="0"/>
              <a:t>Should, could, would, will, must, won’t, </a:t>
            </a:r>
            <a:r>
              <a:rPr lang="en-GB" dirty="0"/>
              <a:t>etc – they modify or alter the meanings of verbs).</a:t>
            </a:r>
          </a:p>
          <a:p>
            <a:pPr marL="0" indent="0">
              <a:buNone/>
            </a:pPr>
            <a:r>
              <a:rPr lang="en-GB" b="1" dirty="0"/>
              <a:t>Pronouns</a:t>
            </a:r>
            <a:r>
              <a:rPr lang="en-GB" dirty="0"/>
              <a:t> (</a:t>
            </a:r>
            <a:r>
              <a:rPr lang="en-GB" i="1" dirty="0"/>
              <a:t>You, he, she, they, I, etc </a:t>
            </a:r>
            <a:r>
              <a:rPr lang="en-GB" dirty="0"/>
              <a:t>– they replace names).</a:t>
            </a:r>
          </a:p>
          <a:p>
            <a:pPr marL="0" indent="0">
              <a:buNone/>
            </a:pPr>
            <a:r>
              <a:rPr lang="en-GB" dirty="0"/>
              <a:t>An </a:t>
            </a:r>
            <a:r>
              <a:rPr lang="en-GB" b="1" dirty="0"/>
              <a:t>empathetic</a:t>
            </a:r>
            <a:r>
              <a:rPr lang="en-GB" dirty="0"/>
              <a:t> and </a:t>
            </a:r>
            <a:r>
              <a:rPr lang="en-GB" b="1" dirty="0"/>
              <a:t>understanding</a:t>
            </a:r>
            <a:r>
              <a:rPr lang="en-GB" dirty="0"/>
              <a:t> tone.</a:t>
            </a:r>
          </a:p>
          <a:p>
            <a:pPr marL="0" indent="0">
              <a:buNone/>
            </a:pPr>
            <a:r>
              <a:rPr lang="en-GB" b="1" dirty="0"/>
              <a:t>Imperative sentences </a:t>
            </a:r>
            <a:r>
              <a:rPr lang="en-GB" dirty="0"/>
              <a:t>(A sentence where you command someone to do something: Visit our website, book your tickets in advance, order food from our app). </a:t>
            </a:r>
          </a:p>
          <a:p>
            <a:pPr marL="0" indent="0">
              <a:buNone/>
            </a:pPr>
            <a:endParaRPr lang="en-GB" dirty="0"/>
          </a:p>
          <a:p>
            <a:pPr marL="0" indent="0">
              <a:buNone/>
            </a:pPr>
            <a:r>
              <a:rPr lang="en-GB" b="1" dirty="0">
                <a:solidFill>
                  <a:srgbClr val="7030A0"/>
                </a:solidFill>
              </a:rPr>
              <a:t>Discuss: How do these techniques help to engage the reader when writing to advise?</a:t>
            </a:r>
          </a:p>
          <a:p>
            <a:pPr marL="0" indent="0">
              <a:buNone/>
            </a:pPr>
            <a:endParaRPr lang="en-GB" dirty="0">
              <a:solidFill>
                <a:srgbClr val="00B050"/>
              </a:solidFill>
            </a:endParaRPr>
          </a:p>
        </p:txBody>
      </p:sp>
    </p:spTree>
    <p:extLst>
      <p:ext uri="{BB962C8B-B14F-4D97-AF65-F5344CB8AC3E}">
        <p14:creationId xmlns:p14="http://schemas.microsoft.com/office/powerpoint/2010/main" val="2916938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4DBD8E9-329C-4C7C-90B2-5950D2CCF1D7}"/>
              </a:ext>
            </a:extLst>
          </p:cNvPr>
          <p:cNvSpPr txBox="1"/>
          <p:nvPr/>
        </p:nvSpPr>
        <p:spPr>
          <a:xfrm>
            <a:off x="3349567" y="392344"/>
            <a:ext cx="5446582" cy="55593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The text of the leaflet directly addresses the reader, using  the pronoun ‘</a:t>
            </a:r>
            <a:r>
              <a:rPr kumimoji="0" lang="en-GB" sz="2400" b="0" i="0" u="none" strike="noStrike" kern="1200" cap="none" spc="0" normalizeH="0" baseline="0" noProof="0" dirty="0">
                <a:ln>
                  <a:noFill/>
                </a:ln>
                <a:solidFill>
                  <a:prstClr val="black"/>
                </a:solidFill>
                <a:effectLst/>
                <a:highlight>
                  <a:srgbClr val="00FFFF"/>
                </a:highlight>
                <a:uLnTx/>
                <a:uFillTx/>
                <a:latin typeface="Calibri" panose="020F0502020204030204"/>
                <a:ea typeface="+mn-ea"/>
                <a:cs typeface="+mn-cs"/>
              </a:rPr>
              <a:t>you</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 often’ to ensure the reader feels the information is relevant to them and targeted at them.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Additionally, the text includes </a:t>
            </a:r>
            <a:r>
              <a:rPr kumimoji="0" lang="en-GB" sz="24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modal verbs </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to show the reader the options they have and recommend ways forward to them.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Also, </a:t>
            </a:r>
            <a:r>
              <a:rPr kumimoji="0" lang="en-GB" sz="24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imperative verbs </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are used to ensure advice is taken seriously and the reader feels some obligation to move forward with the recommendations provided by the leaflet. </a:t>
            </a:r>
          </a:p>
        </p:txBody>
      </p:sp>
      <p:sp>
        <p:nvSpPr>
          <p:cNvPr id="2" name="Rectangle 1">
            <a:extLst>
              <a:ext uri="{FF2B5EF4-FFF2-40B4-BE49-F238E27FC236}">
                <a16:creationId xmlns:a16="http://schemas.microsoft.com/office/drawing/2014/main" id="{FCA4CBF3-942A-46A1-AFA6-3CDA161A703A}"/>
              </a:ext>
            </a:extLst>
          </p:cNvPr>
          <p:cNvSpPr/>
          <p:nvPr/>
        </p:nvSpPr>
        <p:spPr>
          <a:xfrm>
            <a:off x="337625" y="377258"/>
            <a:ext cx="2644726" cy="5559307"/>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Disabled access</a:t>
            </a:r>
            <a:endParaRPr kumimoji="0" lang="en-GB"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Language Stadium has full disabled access and we have ensured provisions are in place so disabled fans and their carers are fully supported to enjoy their match day experience.</a:t>
            </a:r>
            <a:endParaRPr kumimoji="0" lang="en-GB"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We offer seating by the pitch and disabled toilet access. </a:t>
            </a:r>
            <a:r>
              <a:rPr kumimoji="0" lang="en-US" altLang="en-US" sz="1600" b="0" i="0" u="none" strike="noStrike" cap="none" normalizeH="0" baseline="0" dirty="0">
                <a:ln>
                  <a:noFill/>
                </a:ln>
                <a:solidFill>
                  <a:schemeClr val="tx1"/>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You should </a:t>
            </a: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contact our office to book these seats in advance.</a:t>
            </a:r>
            <a:endParaRPr kumimoji="0" lang="en-GB"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1"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Eating and drinking facilities</a:t>
            </a:r>
            <a:endParaRPr kumimoji="0" lang="en-GB"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Around the ground </a:t>
            </a:r>
            <a:r>
              <a:rPr kumimoji="0" lang="en-US" altLang="en-US" sz="1600" b="0" i="0" u="none" strike="noStrike" cap="none" normalizeH="0" baseline="0" dirty="0">
                <a:ln>
                  <a:noFill/>
                </a:ln>
                <a:solidFill>
                  <a:schemeClr val="tx1"/>
                </a:solidFill>
                <a:effectLst/>
                <a:highlight>
                  <a:srgbClr val="00FFFF"/>
                </a:highlight>
                <a:latin typeface="Aptos" panose="020B0004020202020204" pitchFamily="34" charset="0"/>
                <a:ea typeface="Aptos" panose="020B0004020202020204" pitchFamily="34" charset="0"/>
                <a:cs typeface="Times New Roman" panose="02020603050405020304" pitchFamily="18" charset="0"/>
              </a:rPr>
              <a:t>you </a:t>
            </a: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will find five different bars open on matchdays and a host of food outlets. </a:t>
            </a:r>
            <a:r>
              <a:rPr kumimoji="0" lang="en-US" altLang="en-US" sz="1600" b="0" i="0" u="none" strike="noStrike" cap="none" normalizeH="0" baseline="0" dirty="0">
                <a:ln>
                  <a:noFill/>
                </a:ln>
                <a:solidFill>
                  <a:schemeClr val="tx1"/>
                </a:solidFill>
                <a:effectLst/>
                <a:highlight>
                  <a:srgbClr val="00FF00"/>
                </a:highlight>
                <a:latin typeface="Aptos" panose="020B0004020202020204" pitchFamily="34" charset="0"/>
                <a:ea typeface="Aptos" panose="020B0004020202020204" pitchFamily="34" charset="0"/>
                <a:cs typeface="Times New Roman" panose="02020603050405020304" pitchFamily="18" charset="0"/>
              </a:rPr>
              <a:t>Avoid the queues </a:t>
            </a: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by ordering your food in advance via our app.</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9833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A178AB0-B97F-F1D9-5FE6-5AE4FE53AE15}"/>
              </a:ext>
            </a:extLst>
          </p:cNvPr>
          <p:cNvPicPr>
            <a:picLocks noChangeAspect="1"/>
          </p:cNvPicPr>
          <p:nvPr/>
        </p:nvPicPr>
        <p:blipFill>
          <a:blip r:embed="rId2"/>
          <a:stretch>
            <a:fillRect/>
          </a:stretch>
        </p:blipFill>
        <p:spPr>
          <a:xfrm rot="4481231">
            <a:off x="-24998" y="1440499"/>
            <a:ext cx="3987723" cy="2990792"/>
          </a:xfrm>
          <a:prstGeom prst="rect">
            <a:avLst/>
          </a:prstGeom>
          <a:ln w="38100">
            <a:solidFill>
              <a:srgbClr val="7030A0"/>
            </a:solidFill>
          </a:ln>
          <a:effectLst>
            <a:outerShdw blurRad="50800" dist="38100" dir="2700000" algn="tl" rotWithShape="0">
              <a:prstClr val="black">
                <a:alpha val="40000"/>
              </a:prstClr>
            </a:outerShdw>
          </a:effectLst>
        </p:spPr>
      </p:pic>
      <p:sp>
        <p:nvSpPr>
          <p:cNvPr id="6" name="TextBox 5">
            <a:extLst>
              <a:ext uri="{FF2B5EF4-FFF2-40B4-BE49-F238E27FC236}">
                <a16:creationId xmlns:a16="http://schemas.microsoft.com/office/drawing/2014/main" id="{D4DBD8E9-329C-4C7C-90B2-5950D2CCF1D7}"/>
              </a:ext>
            </a:extLst>
          </p:cNvPr>
          <p:cNvSpPr txBox="1"/>
          <p:nvPr/>
        </p:nvSpPr>
        <p:spPr>
          <a:xfrm>
            <a:off x="3349567" y="392344"/>
            <a:ext cx="5446582" cy="569386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A leaflet usually has a title which offers insight into what information will be contained within the leaflet, for instance: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English FC: A Supporter’s Guide</a:t>
            </a:r>
            <a:endParaRPr kumimoji="0" lang="en-GB"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Everything you need to know for a great day out at Language Stadium</a:t>
            </a:r>
            <a:endParaRPr kumimoji="0" lang="en-GB" altLang="en-US" sz="900" b="0" i="0" u="none" strike="noStrike" cap="none" normalizeH="0" baseline="0" dirty="0">
              <a:ln>
                <a:noFill/>
              </a:ln>
              <a:solidFill>
                <a:schemeClr val="tx1"/>
              </a:solidFill>
              <a:effectLst/>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We know that a series of topics will be covered, including travel, shopping, disabled access, food and drink and more. The leaflet provides helpful, empathetic and relevant information to the reader about using the football ground.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Each topic is often presented as its own section, and within each of those sections </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connectives</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 such as ‘However’, ‘Moreover’, ‘Additionally’ and ‘Finally’ are used to link ideas together. </a:t>
            </a:r>
          </a:p>
        </p:txBody>
      </p:sp>
    </p:spTree>
    <p:extLst>
      <p:ext uri="{BB962C8B-B14F-4D97-AF65-F5344CB8AC3E}">
        <p14:creationId xmlns:p14="http://schemas.microsoft.com/office/powerpoint/2010/main" val="3810240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8C658-7C72-4154-B6ED-89B1BFD03D3C}"/>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200" dirty="0"/>
              <a:t>As well as being a writing to advise piece, we are going to be creating </a:t>
            </a:r>
            <a:r>
              <a:rPr lang="en-GB" sz="3200" b="1" dirty="0"/>
              <a:t>leaflets</a:t>
            </a:r>
            <a:r>
              <a:rPr lang="en-GB" sz="3200" dirty="0"/>
              <a:t> today</a:t>
            </a:r>
          </a:p>
        </p:txBody>
      </p:sp>
      <p:sp>
        <p:nvSpPr>
          <p:cNvPr id="3" name="Content Placeholder 2">
            <a:extLst>
              <a:ext uri="{FF2B5EF4-FFF2-40B4-BE49-F238E27FC236}">
                <a16:creationId xmlns:a16="http://schemas.microsoft.com/office/drawing/2014/main" id="{4EC9521E-74F4-49B1-9298-94F2CC303D8A}"/>
              </a:ext>
            </a:extLst>
          </p:cNvPr>
          <p:cNvSpPr>
            <a:spLocks noGrp="1"/>
          </p:cNvSpPr>
          <p:nvPr>
            <p:ph idx="1"/>
          </p:nvPr>
        </p:nvSpPr>
        <p:spPr>
          <a:xfrm>
            <a:off x="628650" y="1825625"/>
            <a:ext cx="3943349"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GB" dirty="0">
                <a:solidFill>
                  <a:srgbClr val="7030A0"/>
                </a:solidFill>
              </a:rPr>
              <a:t>Leaflets are usually organised and laid out very differently to other text types.</a:t>
            </a:r>
          </a:p>
          <a:p>
            <a:pPr marL="0" indent="0">
              <a:buNone/>
            </a:pPr>
            <a:endParaRPr lang="en-GB" dirty="0">
              <a:solidFill>
                <a:srgbClr val="00B050"/>
              </a:solidFill>
            </a:endParaRPr>
          </a:p>
          <a:p>
            <a:pPr marL="0" indent="0">
              <a:buNone/>
            </a:pPr>
            <a:r>
              <a:rPr lang="en-GB" dirty="0">
                <a:solidFill>
                  <a:srgbClr val="FF0000"/>
                </a:solidFill>
              </a:rPr>
              <a:t>How are leaflets often organised?</a:t>
            </a:r>
          </a:p>
          <a:p>
            <a:pPr marL="0" indent="0">
              <a:buNone/>
            </a:pPr>
            <a:r>
              <a:rPr lang="en-GB" dirty="0">
                <a:solidFill>
                  <a:schemeClr val="accent4">
                    <a:lumMod val="50000"/>
                  </a:schemeClr>
                </a:solidFill>
              </a:rPr>
              <a:t>How can information be organised in a leaflet differently to an article?</a:t>
            </a:r>
          </a:p>
          <a:p>
            <a:pPr marL="0" indent="0">
              <a:buNone/>
            </a:pPr>
            <a:r>
              <a:rPr lang="en-GB" dirty="0">
                <a:solidFill>
                  <a:srgbClr val="00B050"/>
                </a:solidFill>
              </a:rPr>
              <a:t>Why might a leaflet be a useful format for writing to advise?</a:t>
            </a:r>
          </a:p>
          <a:p>
            <a:pPr marL="0" indent="0">
              <a:buNone/>
            </a:pPr>
            <a:endParaRPr lang="en-GB" dirty="0">
              <a:solidFill>
                <a:srgbClr val="00B050"/>
              </a:solidFill>
            </a:endParaRPr>
          </a:p>
        </p:txBody>
      </p:sp>
      <p:pic>
        <p:nvPicPr>
          <p:cNvPr id="5" name="Picture 4">
            <a:extLst>
              <a:ext uri="{FF2B5EF4-FFF2-40B4-BE49-F238E27FC236}">
                <a16:creationId xmlns:a16="http://schemas.microsoft.com/office/drawing/2014/main" id="{BB6DFA69-C5FA-4895-9980-8A1015DE9973}"/>
              </a:ext>
            </a:extLst>
          </p:cNvPr>
          <p:cNvPicPr>
            <a:picLocks noChangeAspect="1"/>
          </p:cNvPicPr>
          <p:nvPr/>
        </p:nvPicPr>
        <p:blipFill>
          <a:blip r:embed="rId2"/>
          <a:stretch>
            <a:fillRect/>
          </a:stretch>
        </p:blipFill>
        <p:spPr>
          <a:xfrm>
            <a:off x="4869626" y="1825625"/>
            <a:ext cx="3645724" cy="4578493"/>
          </a:xfrm>
          <a:prstGeom prst="rect">
            <a:avLst/>
          </a:prstGeom>
        </p:spPr>
      </p:pic>
    </p:spTree>
    <p:extLst>
      <p:ext uri="{BB962C8B-B14F-4D97-AF65-F5344CB8AC3E}">
        <p14:creationId xmlns:p14="http://schemas.microsoft.com/office/powerpoint/2010/main" val="817639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764C7-924D-407A-BA99-0C36AD33F2F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200" dirty="0"/>
              <a:t>Write the text of a leaflet advising people how to use a facility or service.</a:t>
            </a:r>
          </a:p>
        </p:txBody>
      </p:sp>
      <p:sp>
        <p:nvSpPr>
          <p:cNvPr id="3" name="Content Placeholder 2">
            <a:extLst>
              <a:ext uri="{FF2B5EF4-FFF2-40B4-BE49-F238E27FC236}">
                <a16:creationId xmlns:a16="http://schemas.microsoft.com/office/drawing/2014/main" id="{391AB444-B5EF-460F-9B80-796A238264DC}"/>
              </a:ext>
            </a:extLst>
          </p:cNvPr>
          <p:cNvSpPr>
            <a:spLocks noGrp="1"/>
          </p:cNvSpPr>
          <p:nvPr>
            <p:ph idx="1"/>
          </p:nvPr>
        </p:nvSpPr>
        <p:spPr>
          <a:xfrm>
            <a:off x="628650" y="2665263"/>
            <a:ext cx="3369914" cy="3601720"/>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a:bodyPr>
          <a:lstStyle/>
          <a:p>
            <a:pPr marL="0" indent="0">
              <a:buNone/>
            </a:pPr>
            <a:r>
              <a:rPr lang="en-GB" sz="1600" dirty="0">
                <a:solidFill>
                  <a:srgbClr val="7030A0"/>
                </a:solidFill>
              </a:rPr>
              <a:t>This information needs to be particularly relevant to </a:t>
            </a:r>
            <a:r>
              <a:rPr lang="en-GB" sz="1600" b="1" dirty="0">
                <a:solidFill>
                  <a:srgbClr val="7030A0"/>
                </a:solidFill>
              </a:rPr>
              <a:t>your </a:t>
            </a:r>
            <a:r>
              <a:rPr lang="en-GB" sz="1600" b="1">
                <a:solidFill>
                  <a:srgbClr val="7030A0"/>
                </a:solidFill>
              </a:rPr>
              <a:t>chosen audience</a:t>
            </a:r>
            <a:r>
              <a:rPr lang="en-GB" sz="1600">
                <a:solidFill>
                  <a:srgbClr val="7030A0"/>
                </a:solidFill>
              </a:rPr>
              <a:t>.</a:t>
            </a:r>
            <a:endParaRPr lang="en-GB" sz="1600" dirty="0">
              <a:solidFill>
                <a:srgbClr val="7030A0"/>
              </a:solidFill>
            </a:endParaRPr>
          </a:p>
          <a:p>
            <a:pPr marL="0" indent="0">
              <a:buNone/>
            </a:pPr>
            <a:endParaRPr lang="en-GB" sz="1600" dirty="0"/>
          </a:p>
          <a:p>
            <a:pPr marL="514350" indent="-514350">
              <a:buFont typeface="+mj-lt"/>
              <a:buAutoNum type="arabicPeriod"/>
            </a:pPr>
            <a:r>
              <a:rPr lang="en-GB" sz="1600" dirty="0"/>
              <a:t>Decide what information you will need to include.</a:t>
            </a:r>
          </a:p>
          <a:p>
            <a:pPr marL="514350" indent="-514350">
              <a:buFont typeface="+mj-lt"/>
              <a:buAutoNum type="arabicPeriod"/>
            </a:pPr>
            <a:r>
              <a:rPr lang="en-GB" sz="1600" dirty="0"/>
              <a:t>Plan out the different sections and the organisation of your leaflet.</a:t>
            </a:r>
          </a:p>
          <a:p>
            <a:pPr marL="514350" indent="-514350">
              <a:buFont typeface="+mj-lt"/>
              <a:buAutoNum type="arabicPeriod"/>
            </a:pPr>
            <a:r>
              <a:rPr lang="en-GB" sz="1600" dirty="0"/>
              <a:t>Once you’re happy with notes, create your leaflet. </a:t>
            </a:r>
          </a:p>
        </p:txBody>
      </p:sp>
      <p:graphicFrame>
        <p:nvGraphicFramePr>
          <p:cNvPr id="4" name="Table 4">
            <a:extLst>
              <a:ext uri="{FF2B5EF4-FFF2-40B4-BE49-F238E27FC236}">
                <a16:creationId xmlns:a16="http://schemas.microsoft.com/office/drawing/2014/main" id="{A6CE851D-45EE-4CA1-B117-34359637CE3B}"/>
              </a:ext>
            </a:extLst>
          </p:cNvPr>
          <p:cNvGraphicFramePr>
            <a:graphicFrameLocks noGrp="1"/>
          </p:cNvGraphicFramePr>
          <p:nvPr/>
        </p:nvGraphicFramePr>
        <p:xfrm>
          <a:off x="4196488" y="2665263"/>
          <a:ext cx="4318862" cy="36017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59431">
                  <a:extLst>
                    <a:ext uri="{9D8B030D-6E8A-4147-A177-3AD203B41FA5}">
                      <a16:colId xmlns:a16="http://schemas.microsoft.com/office/drawing/2014/main" val="2800762854"/>
                    </a:ext>
                  </a:extLst>
                </a:gridCol>
                <a:gridCol w="2159431">
                  <a:extLst>
                    <a:ext uri="{9D8B030D-6E8A-4147-A177-3AD203B41FA5}">
                      <a16:colId xmlns:a16="http://schemas.microsoft.com/office/drawing/2014/main" val="4287534412"/>
                    </a:ext>
                  </a:extLst>
                </a:gridCol>
              </a:tblGrid>
              <a:tr h="370840">
                <a:tc>
                  <a:txBody>
                    <a:bodyPr/>
                    <a:lstStyle/>
                    <a:p>
                      <a:r>
                        <a:rPr lang="en-GB" sz="1400" dirty="0"/>
                        <a:t>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400" dirty="0"/>
                        <a:t>Included?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236907989"/>
                  </a:ext>
                </a:extLst>
              </a:tr>
              <a:tr h="370840">
                <a:tc>
                  <a:txBody>
                    <a:bodyPr/>
                    <a:lstStyle/>
                    <a:p>
                      <a:r>
                        <a:rPr lang="en-GB" sz="1400" b="1" dirty="0"/>
                        <a:t>Modal verbs: </a:t>
                      </a:r>
                      <a:r>
                        <a:rPr lang="en-GB" sz="1400" dirty="0"/>
                        <a:t>Should, could, must, will, won’t, etc.</a:t>
                      </a:r>
                    </a:p>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50332359"/>
                  </a:ext>
                </a:extLst>
              </a:tr>
              <a:tr h="370840">
                <a:tc>
                  <a:txBody>
                    <a:bodyPr/>
                    <a:lstStyle/>
                    <a:p>
                      <a:r>
                        <a:rPr lang="en-GB" sz="1400" b="1" dirty="0"/>
                        <a:t>Imperatives: </a:t>
                      </a:r>
                      <a:r>
                        <a:rPr lang="en-GB" sz="1400" dirty="0"/>
                        <a:t>Go, visit, find, discover, try, consider…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702577949"/>
                  </a:ext>
                </a:extLst>
              </a:tr>
              <a:tr h="370840">
                <a:tc>
                  <a:txBody>
                    <a:bodyPr/>
                    <a:lstStyle/>
                    <a:p>
                      <a:r>
                        <a:rPr lang="en-GB" sz="1400" b="1" dirty="0"/>
                        <a:t>Pronouns: </a:t>
                      </a:r>
                      <a:r>
                        <a:rPr lang="en-GB" sz="1400" dirty="0"/>
                        <a:t>You, I, he, she, they…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01368597"/>
                  </a:ext>
                </a:extLst>
              </a:tr>
              <a:tr h="370840">
                <a:tc>
                  <a:txBody>
                    <a:bodyPr/>
                    <a:lstStyle/>
                    <a:p>
                      <a:r>
                        <a:rPr lang="en-GB" sz="1400" b="1" dirty="0"/>
                        <a:t>Empathetic tone: </a:t>
                      </a:r>
                      <a:r>
                        <a:rPr lang="en-GB" sz="1400" dirty="0"/>
                        <a:t>I understand that… We all know that…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92185437"/>
                  </a:ext>
                </a:extLst>
              </a:tr>
              <a:tr h="370840">
                <a:tc>
                  <a:txBody>
                    <a:bodyPr/>
                    <a:lstStyle/>
                    <a:p>
                      <a:r>
                        <a:rPr lang="en-GB" sz="1400" b="1" dirty="0"/>
                        <a:t>Overall structure and linked sections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87598327"/>
                  </a:ext>
                </a:extLst>
              </a:tr>
            </a:tbl>
          </a:graphicData>
        </a:graphic>
      </p:graphicFrame>
      <p:pic>
        <p:nvPicPr>
          <p:cNvPr id="1026" name="Picture 2" descr="Check Mark, Tick Mark, Check, Correct, Ok, Yes, Green">
            <a:extLst>
              <a:ext uri="{FF2B5EF4-FFF2-40B4-BE49-F238E27FC236}">
                <a16:creationId xmlns:a16="http://schemas.microsoft.com/office/drawing/2014/main" id="{A28C65D9-3994-4BEF-9FEB-ACA8B34596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6940" y="3088481"/>
            <a:ext cx="693334" cy="68103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9042319-8958-4729-B318-3E5DFE7ACA49}"/>
              </a:ext>
            </a:extLst>
          </p:cNvPr>
          <p:cNvSpPr txBox="1"/>
          <p:nvPr/>
        </p:nvSpPr>
        <p:spPr>
          <a:xfrm>
            <a:off x="628650" y="1851520"/>
            <a:ext cx="7886700"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Using your new learning on writing to advise/instruct and leaflets, create a leaflet on a facility or service of your choice. </a:t>
            </a:r>
          </a:p>
        </p:txBody>
      </p:sp>
    </p:spTree>
    <p:extLst>
      <p:ext uri="{BB962C8B-B14F-4D97-AF65-F5344CB8AC3E}">
        <p14:creationId xmlns:p14="http://schemas.microsoft.com/office/powerpoint/2010/main" val="3136380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PIN peer assessment</a:t>
            </a:r>
          </a:p>
        </p:txBody>
      </p:sp>
      <p:sp>
        <p:nvSpPr>
          <p:cNvPr id="4" name="TextBox 3"/>
          <p:cNvSpPr txBox="1"/>
          <p:nvPr/>
        </p:nvSpPr>
        <p:spPr>
          <a:xfrm>
            <a:off x="4518991" y="1690689"/>
            <a:ext cx="4167809" cy="2800767"/>
          </a:xfrm>
          <a:prstGeom prst="rect">
            <a:avLst/>
          </a:prstGeom>
          <a:solidFill>
            <a:schemeClr val="accent3">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a:ea typeface="+mn-ea"/>
                <a:cs typeface="+mn-cs"/>
              </a:rPr>
              <a:t>Success criteria: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a:ea typeface="+mn-ea"/>
                <a:cs typeface="+mn-cs"/>
              </a:rPr>
              <a:t>Modal verbs: </a:t>
            </a:r>
            <a:r>
              <a:rPr kumimoji="0" lang="en-GB" sz="1600" b="0" i="0" u="none" strike="noStrike" kern="1200" cap="none" spc="0" normalizeH="0" baseline="0" noProof="0" dirty="0">
                <a:ln>
                  <a:noFill/>
                </a:ln>
                <a:solidFill>
                  <a:prstClr val="black"/>
                </a:solidFill>
                <a:effectLst/>
                <a:uLnTx/>
                <a:uFillTx/>
                <a:latin typeface="Calibri"/>
                <a:ea typeface="+mn-ea"/>
                <a:cs typeface="+mn-cs"/>
              </a:rPr>
              <a:t>Should, could, must, will, won’t, etc.</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a:ea typeface="+mn-ea"/>
                <a:cs typeface="+mn-cs"/>
              </a:rPr>
              <a:t>Imperatives: </a:t>
            </a:r>
            <a:r>
              <a:rPr kumimoji="0" lang="en-GB" sz="1600" b="0" i="0" u="none" strike="noStrike" kern="1200" cap="none" spc="0" normalizeH="0" baseline="0" noProof="0" dirty="0">
                <a:ln>
                  <a:noFill/>
                </a:ln>
                <a:solidFill>
                  <a:prstClr val="black"/>
                </a:solidFill>
                <a:effectLst/>
                <a:uLnTx/>
                <a:uFillTx/>
                <a:latin typeface="Calibri"/>
                <a:ea typeface="+mn-ea"/>
                <a:cs typeface="+mn-cs"/>
              </a:rPr>
              <a:t>Go, buy, find, discover, try, enjoy…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a:ea typeface="+mn-ea"/>
                <a:cs typeface="+mn-cs"/>
              </a:rPr>
              <a:t>Pronouns: </a:t>
            </a:r>
            <a:r>
              <a:rPr kumimoji="0" lang="en-GB" sz="1600" b="0" i="0" u="none" strike="noStrike" kern="1200" cap="none" spc="0" normalizeH="0" baseline="0" noProof="0" dirty="0">
                <a:ln>
                  <a:noFill/>
                </a:ln>
                <a:solidFill>
                  <a:prstClr val="black"/>
                </a:solidFill>
                <a:effectLst/>
                <a:uLnTx/>
                <a:uFillTx/>
                <a:latin typeface="Calibri"/>
                <a:ea typeface="+mn-ea"/>
                <a:cs typeface="+mn-cs"/>
              </a:rPr>
              <a:t>You, I, he, she, they…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a:ea typeface="+mn-ea"/>
                <a:cs typeface="+mn-cs"/>
              </a:rPr>
              <a:t>Empathetic tone: </a:t>
            </a:r>
            <a:r>
              <a:rPr kumimoji="0" lang="en-GB" sz="1600" b="0" i="0" u="none" strike="noStrike" kern="1200" cap="none" spc="0" normalizeH="0" baseline="0" noProof="0" dirty="0">
                <a:ln>
                  <a:noFill/>
                </a:ln>
                <a:solidFill>
                  <a:prstClr val="black"/>
                </a:solidFill>
                <a:effectLst/>
                <a:uLnTx/>
                <a:uFillTx/>
                <a:latin typeface="Calibri"/>
                <a:ea typeface="+mn-ea"/>
                <a:cs typeface="+mn-cs"/>
              </a:rPr>
              <a:t>I understand that… We all know that…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extBox 4"/>
          <p:cNvSpPr txBox="1"/>
          <p:nvPr/>
        </p:nvSpPr>
        <p:spPr>
          <a:xfrm>
            <a:off x="478859" y="1677559"/>
            <a:ext cx="3881105" cy="3970318"/>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7030A0"/>
                </a:solidFill>
                <a:effectLst/>
                <a:uLnTx/>
                <a:uFillTx/>
                <a:latin typeface="Calibri"/>
                <a:ea typeface="+mn-ea"/>
                <a:cs typeface="+mn-cs"/>
              </a:rPr>
              <a:t>PIN assess your partner’s leaflet.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7030A0"/>
                </a:solidFill>
                <a:effectLst/>
                <a:uLnTx/>
                <a:uFillTx/>
                <a:latin typeface="Calibri"/>
                <a:ea typeface="+mn-ea"/>
                <a:cs typeface="+mn-cs"/>
              </a:rPr>
              <a:t>Praise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7030A0"/>
                </a:solidFill>
                <a:effectLst/>
                <a:uLnTx/>
                <a:uFillTx/>
                <a:latin typeface="Calibri"/>
                <a:ea typeface="+mn-ea"/>
                <a:cs typeface="+mn-cs"/>
              </a:rPr>
              <a:t>Brilliant use of tone that made me feel the guidance was helpful and relevant.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7030A0"/>
                </a:solidFill>
                <a:effectLst/>
                <a:uLnTx/>
                <a:uFillTx/>
                <a:latin typeface="Calibri"/>
                <a:ea typeface="+mn-ea"/>
                <a:cs typeface="+mn-cs"/>
              </a:rPr>
              <a:t>Improvement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7030A0"/>
                </a:solidFill>
                <a:effectLst/>
                <a:uLnTx/>
                <a:uFillTx/>
                <a:latin typeface="Calibri"/>
                <a:ea typeface="+mn-ea"/>
                <a:cs typeface="+mn-cs"/>
              </a:rPr>
              <a:t>You didn’t include any imperative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7030A0"/>
                </a:solidFill>
                <a:effectLst/>
                <a:uLnTx/>
                <a:uFillTx/>
                <a:latin typeface="Calibri"/>
                <a:ea typeface="+mn-ea"/>
                <a:cs typeface="+mn-cs"/>
              </a:rPr>
              <a:t>Now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7030A0"/>
                </a:solidFill>
                <a:effectLst/>
                <a:uLnTx/>
                <a:uFillTx/>
                <a:latin typeface="Calibri"/>
                <a:ea typeface="+mn-ea"/>
                <a:cs typeface="+mn-cs"/>
              </a:rPr>
              <a:t>Using a red pen go back and add these in to your leaflet and I’ll give you some feedback on them</a:t>
            </a:r>
          </a:p>
        </p:txBody>
      </p:sp>
      <p:sp>
        <p:nvSpPr>
          <p:cNvPr id="6" name="TextBox 5"/>
          <p:cNvSpPr txBox="1"/>
          <p:nvPr/>
        </p:nvSpPr>
        <p:spPr>
          <a:xfrm>
            <a:off x="4497331" y="4764028"/>
            <a:ext cx="4167809" cy="1200329"/>
          </a:xfrm>
          <a:prstGeom prst="rect">
            <a:avLst/>
          </a:prstGeom>
          <a:solidFill>
            <a:schemeClr val="accent2">
              <a:lumMod val="20000"/>
              <a:lumOff val="80000"/>
            </a:schemeClr>
          </a:solidFill>
          <a:ln w="38100">
            <a:solidFill>
              <a:srgbClr val="C0000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Banned targets: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Write more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Correct spellings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Add more detail.</a:t>
            </a:r>
          </a:p>
        </p:txBody>
      </p:sp>
      <p:pic>
        <p:nvPicPr>
          <p:cNvPr id="7" name="Picture 6">
            <a:extLst>
              <a:ext uri="{FF2B5EF4-FFF2-40B4-BE49-F238E27FC236}">
                <a16:creationId xmlns:a16="http://schemas.microsoft.com/office/drawing/2014/main" id="{9E815BE3-C1C1-4292-AAE0-1E72897BAB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2882" y="4712951"/>
            <a:ext cx="817848" cy="908720"/>
          </a:xfrm>
          <a:prstGeom prst="rect">
            <a:avLst/>
          </a:prstGeom>
        </p:spPr>
      </p:pic>
      <p:pic>
        <p:nvPicPr>
          <p:cNvPr id="9" name="Picture 8" descr="A close up of a logo&#10;&#10;Description automatically generated">
            <a:extLst>
              <a:ext uri="{FF2B5EF4-FFF2-40B4-BE49-F238E27FC236}">
                <a16:creationId xmlns:a16="http://schemas.microsoft.com/office/drawing/2014/main" id="{96A25E3D-7609-4BB3-812E-C0ECFAE532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9836" y="879767"/>
            <a:ext cx="678210" cy="1177895"/>
          </a:xfrm>
          <a:prstGeom prst="rect">
            <a:avLst/>
          </a:prstGeom>
        </p:spPr>
      </p:pic>
      <p:pic>
        <p:nvPicPr>
          <p:cNvPr id="11" name="Picture 10">
            <a:extLst>
              <a:ext uri="{FF2B5EF4-FFF2-40B4-BE49-F238E27FC236}">
                <a16:creationId xmlns:a16="http://schemas.microsoft.com/office/drawing/2014/main" id="{95A0F1D2-D0D3-45E0-B019-31D1A754059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3703" y="1677559"/>
            <a:ext cx="892522" cy="740514"/>
          </a:xfrm>
          <a:prstGeom prst="rect">
            <a:avLst/>
          </a:prstGeom>
        </p:spPr>
      </p:pic>
    </p:spTree>
    <p:extLst>
      <p:ext uri="{BB962C8B-B14F-4D97-AF65-F5344CB8AC3E}">
        <p14:creationId xmlns:p14="http://schemas.microsoft.com/office/powerpoint/2010/main" val="3704497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A22CA-46B0-CB2A-3127-7387F773088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Learning outcomes</a:t>
            </a:r>
          </a:p>
        </p:txBody>
      </p:sp>
      <p:sp>
        <p:nvSpPr>
          <p:cNvPr id="3" name="Content Placeholder 2">
            <a:extLst>
              <a:ext uri="{FF2B5EF4-FFF2-40B4-BE49-F238E27FC236}">
                <a16:creationId xmlns:a16="http://schemas.microsoft.com/office/drawing/2014/main" id="{5AF2A775-5CEF-2BB0-3FD3-F38432613BE1}"/>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4000" dirty="0">
                <a:solidFill>
                  <a:srgbClr val="FF0000"/>
                </a:solidFill>
              </a:rPr>
              <a:t>To describe the key features of leaflets</a:t>
            </a:r>
          </a:p>
          <a:p>
            <a:pPr marL="0" indent="0">
              <a:buNone/>
            </a:pPr>
            <a:r>
              <a:rPr lang="en-GB" sz="4000" dirty="0">
                <a:solidFill>
                  <a:schemeClr val="accent2">
                    <a:lumMod val="50000"/>
                  </a:schemeClr>
                </a:solidFill>
              </a:rPr>
              <a:t>To explain how we can use language to write to advise or instruct</a:t>
            </a:r>
          </a:p>
          <a:p>
            <a:pPr marL="0" indent="0">
              <a:buNone/>
            </a:pPr>
            <a:r>
              <a:rPr lang="en-GB" sz="4000" dirty="0">
                <a:solidFill>
                  <a:srgbClr val="00B050"/>
                </a:solidFill>
              </a:rPr>
              <a:t>To evaluate the effectiveness of our leaflets based on success criteria</a:t>
            </a:r>
          </a:p>
        </p:txBody>
      </p:sp>
    </p:spTree>
    <p:extLst>
      <p:ext uri="{BB962C8B-B14F-4D97-AF65-F5344CB8AC3E}">
        <p14:creationId xmlns:p14="http://schemas.microsoft.com/office/powerpoint/2010/main" val="4290641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11F5F-AC50-592D-848E-AE4B88BAAB0C}"/>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200" dirty="0"/>
              <a:t>Leaflets are usually produced </a:t>
            </a:r>
            <a:r>
              <a:rPr lang="en-GB" sz="3200" b="1" dirty="0"/>
              <a:t>to advise or instruct </a:t>
            </a:r>
            <a:r>
              <a:rPr lang="en-GB" sz="3200" dirty="0"/>
              <a:t>people on specific topics</a:t>
            </a:r>
          </a:p>
        </p:txBody>
      </p:sp>
      <p:sp>
        <p:nvSpPr>
          <p:cNvPr id="3" name="Content Placeholder 2">
            <a:extLst>
              <a:ext uri="{FF2B5EF4-FFF2-40B4-BE49-F238E27FC236}">
                <a16:creationId xmlns:a16="http://schemas.microsoft.com/office/drawing/2014/main" id="{EA5B3617-484C-637A-1F28-9F79EC8F103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GB" dirty="0"/>
              <a:t>You may have seen leaflets at a doctor’s surgery, schools, hospitals, businesses, sporting clubs or other associations. Charities often use leaflets to show the services they can offer to people.</a:t>
            </a:r>
          </a:p>
          <a:p>
            <a:pPr marL="0" indent="0">
              <a:buNone/>
            </a:pPr>
            <a:endParaRPr lang="en-GB" dirty="0"/>
          </a:p>
          <a:p>
            <a:pPr marL="0" indent="0">
              <a:buNone/>
            </a:pPr>
            <a:r>
              <a:rPr lang="en-GB" dirty="0"/>
              <a:t>They usually offer advice to readers – giving them options rather than telling them what to do. They can provide instructions on how to use a facility or service. </a:t>
            </a:r>
          </a:p>
        </p:txBody>
      </p:sp>
      <p:pic>
        <p:nvPicPr>
          <p:cNvPr id="4" name="Picture 3">
            <a:extLst>
              <a:ext uri="{FF2B5EF4-FFF2-40B4-BE49-F238E27FC236}">
                <a16:creationId xmlns:a16="http://schemas.microsoft.com/office/drawing/2014/main" id="{DDAA1B69-FAAF-B09A-6354-AAE7C43C57A4}"/>
              </a:ext>
            </a:extLst>
          </p:cNvPr>
          <p:cNvPicPr>
            <a:picLocks noChangeAspect="1"/>
          </p:cNvPicPr>
          <p:nvPr/>
        </p:nvPicPr>
        <p:blipFill>
          <a:blip r:embed="rId2"/>
          <a:stretch>
            <a:fillRect/>
          </a:stretch>
        </p:blipFill>
        <p:spPr>
          <a:xfrm>
            <a:off x="5307776" y="5246083"/>
            <a:ext cx="1283524" cy="1611917"/>
          </a:xfrm>
          <a:prstGeom prst="rect">
            <a:avLst/>
          </a:prstGeom>
        </p:spPr>
      </p:pic>
    </p:spTree>
    <p:extLst>
      <p:ext uri="{BB962C8B-B14F-4D97-AF65-F5344CB8AC3E}">
        <p14:creationId xmlns:p14="http://schemas.microsoft.com/office/powerpoint/2010/main" val="402434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5DD0A-F3D8-DF2D-1550-0EF5A59487F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GB" dirty="0"/>
              <a:t>Here is what the examiner is looking for from the text of a leaflet</a:t>
            </a:r>
          </a:p>
        </p:txBody>
      </p:sp>
      <p:sp>
        <p:nvSpPr>
          <p:cNvPr id="3" name="Content Placeholder 2">
            <a:extLst>
              <a:ext uri="{FF2B5EF4-FFF2-40B4-BE49-F238E27FC236}">
                <a16:creationId xmlns:a16="http://schemas.microsoft.com/office/drawing/2014/main" id="{1BA079A4-8544-697C-CD2F-B925AEEE32E1}"/>
              </a:ext>
            </a:extLst>
          </p:cNvPr>
          <p:cNvSpPr>
            <a:spLocks noGrp="1"/>
          </p:cNvSpPr>
          <p:nvPr>
            <p:ph idx="1"/>
          </p:nvPr>
        </p:nvSpPr>
        <p:spPr>
          <a:xfrm>
            <a:off x="628650" y="1825625"/>
            <a:ext cx="4724400"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2000" dirty="0"/>
              <a:t>As a minimum you should include: </a:t>
            </a:r>
          </a:p>
          <a:p>
            <a:r>
              <a:rPr lang="en-GB" sz="2000" dirty="0"/>
              <a:t>A simple title</a:t>
            </a:r>
          </a:p>
          <a:p>
            <a:r>
              <a:rPr lang="en-GB" sz="2000" dirty="0"/>
              <a:t>Paragraphs or sections</a:t>
            </a:r>
          </a:p>
          <a:p>
            <a:pPr marL="0" indent="0">
              <a:buNone/>
            </a:pPr>
            <a:endParaRPr lang="en-GB" sz="2000" dirty="0"/>
          </a:p>
          <a:p>
            <a:pPr marL="0" indent="0">
              <a:buNone/>
            </a:pPr>
            <a:r>
              <a:rPr lang="en-GB" sz="2000" dirty="0"/>
              <a:t>You could also include:</a:t>
            </a:r>
          </a:p>
          <a:p>
            <a:r>
              <a:rPr lang="en-GB" sz="2000" dirty="0"/>
              <a:t>An apt, clear or original title</a:t>
            </a:r>
          </a:p>
          <a:p>
            <a:r>
              <a:rPr lang="en-US" sz="2000" dirty="0" err="1"/>
              <a:t>Organisational</a:t>
            </a:r>
            <a:r>
              <a:rPr lang="en-US" sz="2000" dirty="0"/>
              <a:t> devices such as inventive subheadings or boxes</a:t>
            </a:r>
          </a:p>
          <a:p>
            <a:r>
              <a:rPr lang="en-US" sz="2000" dirty="0"/>
              <a:t>bullet points</a:t>
            </a:r>
          </a:p>
          <a:p>
            <a:r>
              <a:rPr lang="en-US" sz="2000" dirty="0"/>
              <a:t>effectively/fluently sequenced paragraphs.</a:t>
            </a:r>
            <a:endParaRPr lang="en-GB" sz="2000" dirty="0"/>
          </a:p>
        </p:txBody>
      </p:sp>
      <p:sp>
        <p:nvSpPr>
          <p:cNvPr id="4" name="TextBox 3">
            <a:extLst>
              <a:ext uri="{FF2B5EF4-FFF2-40B4-BE49-F238E27FC236}">
                <a16:creationId xmlns:a16="http://schemas.microsoft.com/office/drawing/2014/main" id="{88ECBD54-39DD-DC6E-1D19-A1B84AC70ED0}"/>
              </a:ext>
            </a:extLst>
          </p:cNvPr>
          <p:cNvSpPr txBox="1"/>
          <p:nvPr/>
        </p:nvSpPr>
        <p:spPr>
          <a:xfrm>
            <a:off x="5619750" y="1866900"/>
            <a:ext cx="2895600" cy="313932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In the exam you don’t need to divide up your leaflet into different pages or lay it out exactly as it would be printed, but you CAN include boxes, subheadings, bullet points and different sections.</a:t>
            </a:r>
          </a:p>
          <a:p>
            <a:endParaRPr lang="en-GB" dirty="0"/>
          </a:p>
          <a:p>
            <a:r>
              <a:rPr lang="en-GB" dirty="0"/>
              <a:t>We will look at an example exam task answer.</a:t>
            </a:r>
          </a:p>
        </p:txBody>
      </p:sp>
    </p:spTree>
    <p:extLst>
      <p:ext uri="{BB962C8B-B14F-4D97-AF65-F5344CB8AC3E}">
        <p14:creationId xmlns:p14="http://schemas.microsoft.com/office/powerpoint/2010/main" val="233082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27E36-0EEF-9814-225C-6977BA425BD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Let’s look at an example exam answer</a:t>
            </a:r>
          </a:p>
        </p:txBody>
      </p:sp>
      <p:pic>
        <p:nvPicPr>
          <p:cNvPr id="4" name="Picture 3">
            <a:extLst>
              <a:ext uri="{FF2B5EF4-FFF2-40B4-BE49-F238E27FC236}">
                <a16:creationId xmlns:a16="http://schemas.microsoft.com/office/drawing/2014/main" id="{7A7EA7D0-EE09-FE79-4794-6092CFFB6AE2}"/>
              </a:ext>
            </a:extLst>
          </p:cNvPr>
          <p:cNvPicPr>
            <a:picLocks noChangeAspect="1"/>
          </p:cNvPicPr>
          <p:nvPr/>
        </p:nvPicPr>
        <p:blipFill>
          <a:blip r:embed="rId2"/>
          <a:stretch>
            <a:fillRect/>
          </a:stretch>
        </p:blipFill>
        <p:spPr>
          <a:xfrm rot="4481231">
            <a:off x="465171" y="2832737"/>
            <a:ext cx="3269043" cy="2451782"/>
          </a:xfrm>
          <a:prstGeom prst="rect">
            <a:avLst/>
          </a:prstGeom>
          <a:ln w="38100">
            <a:solidFill>
              <a:srgbClr val="7030A0"/>
            </a:solidFill>
          </a:ln>
          <a:effectLst>
            <a:outerShdw blurRad="50800" dist="38100" dir="2700000" algn="tl" rotWithShape="0">
              <a:prstClr val="black">
                <a:alpha val="40000"/>
              </a:prstClr>
            </a:outerShdw>
          </a:effectLst>
        </p:spPr>
      </p:pic>
      <p:sp>
        <p:nvSpPr>
          <p:cNvPr id="5" name="TextBox 4">
            <a:extLst>
              <a:ext uri="{FF2B5EF4-FFF2-40B4-BE49-F238E27FC236}">
                <a16:creationId xmlns:a16="http://schemas.microsoft.com/office/drawing/2014/main" id="{A424087C-4090-94DD-802F-8022478803F1}"/>
              </a:ext>
            </a:extLst>
          </p:cNvPr>
          <p:cNvSpPr txBox="1"/>
          <p:nvPr/>
        </p:nvSpPr>
        <p:spPr>
          <a:xfrm>
            <a:off x="3924300" y="1943100"/>
            <a:ext cx="4591050" cy="1200329"/>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sz="2400" dirty="0"/>
              <a:t>Write the text of a leaflet advising people how to use a facility or service.</a:t>
            </a:r>
          </a:p>
        </p:txBody>
      </p:sp>
      <p:sp>
        <p:nvSpPr>
          <p:cNvPr id="6" name="TextBox 5">
            <a:extLst>
              <a:ext uri="{FF2B5EF4-FFF2-40B4-BE49-F238E27FC236}">
                <a16:creationId xmlns:a16="http://schemas.microsoft.com/office/drawing/2014/main" id="{6A1AE6FE-36DF-6597-05E8-2ADE46A3AEED}"/>
              </a:ext>
            </a:extLst>
          </p:cNvPr>
          <p:cNvSpPr txBox="1"/>
          <p:nvPr/>
        </p:nvSpPr>
        <p:spPr>
          <a:xfrm>
            <a:off x="3924300" y="3429000"/>
            <a:ext cx="4591050" cy="230832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dirty="0"/>
              <a:t>Read through the example.</a:t>
            </a:r>
          </a:p>
          <a:p>
            <a:endParaRPr lang="en-GB" dirty="0"/>
          </a:p>
          <a:p>
            <a:r>
              <a:rPr lang="en-GB" dirty="0">
                <a:solidFill>
                  <a:srgbClr val="FF0000"/>
                </a:solidFill>
              </a:rPr>
              <a:t>What features did the writer include?</a:t>
            </a:r>
          </a:p>
          <a:p>
            <a:r>
              <a:rPr lang="en-GB" dirty="0">
                <a:solidFill>
                  <a:schemeClr val="accent2">
                    <a:lumMod val="50000"/>
                  </a:schemeClr>
                </a:solidFill>
              </a:rPr>
              <a:t>How does the organisation help the reader to understand the advice and instructions?</a:t>
            </a:r>
          </a:p>
          <a:p>
            <a:r>
              <a:rPr lang="en-GB" dirty="0">
                <a:solidFill>
                  <a:srgbClr val="00B050"/>
                </a:solidFill>
              </a:rPr>
              <a:t>Why is the use of language different to other non-fiction texts we have explored? Provide examples.</a:t>
            </a:r>
          </a:p>
        </p:txBody>
      </p:sp>
    </p:spTree>
    <p:extLst>
      <p:ext uri="{BB962C8B-B14F-4D97-AF65-F5344CB8AC3E}">
        <p14:creationId xmlns:p14="http://schemas.microsoft.com/office/powerpoint/2010/main" val="2417063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418323D-5D95-F99E-FE0A-E9CF105BCB1E}"/>
              </a:ext>
            </a:extLst>
          </p:cNvPr>
          <p:cNvSpPr txBox="1">
            <a:spLocks noChangeArrowheads="1"/>
          </p:cNvSpPr>
          <p:nvPr/>
        </p:nvSpPr>
        <p:spPr bwMode="auto">
          <a:xfrm rot="16200000">
            <a:off x="992713" y="230257"/>
            <a:ext cx="1486696" cy="19389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You can reach our stadium via:</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Rail – Take the journey from </a:t>
            </a:r>
            <a:r>
              <a:rPr kumimoji="0" lang="en-US" altLang="en-US" sz="800" b="0" i="0" u="none" strike="noStrike" cap="none" normalizeH="0" baseline="0" dirty="0" err="1">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Runningham</a:t>
            </a: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Parkway to Language Street. Walk ten minutes down Smith Avenue and you will arrive at the main gates.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Car – Head towards the A46742 and take the second exit signposted Language Stadium.</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Bus – Use one of the shuttle services from Central Station to arrive at the ground.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 Box 1">
            <a:extLst>
              <a:ext uri="{FF2B5EF4-FFF2-40B4-BE49-F238E27FC236}">
                <a16:creationId xmlns:a16="http://schemas.microsoft.com/office/drawing/2014/main" id="{85EB544C-9118-25A2-4343-2FB59B5F3471}"/>
              </a:ext>
            </a:extLst>
          </p:cNvPr>
          <p:cNvSpPr txBox="1">
            <a:spLocks noChangeArrowheads="1"/>
          </p:cNvSpPr>
          <p:nvPr/>
        </p:nvSpPr>
        <p:spPr bwMode="auto">
          <a:xfrm rot="16200000">
            <a:off x="6647167" y="5093282"/>
            <a:ext cx="1276351" cy="15696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Our new app is available on all Android and Apple devices and allows you to do the following:</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Book tickets and hospitality packages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Order food or drinks in advance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Book parking for match days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Purchase merchandise from the club shop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5FC6D77C-D488-37A6-1F6D-853AFF2A5AD8}"/>
              </a:ext>
            </a:extLst>
          </p:cNvPr>
          <p:cNvSpPr>
            <a:spLocks noChangeArrowheads="1"/>
          </p:cNvSpPr>
          <p:nvPr/>
        </p:nvSpPr>
        <p:spPr bwMode="auto">
          <a:xfrm rot="16200000">
            <a:off x="-475594" y="3563895"/>
            <a:ext cx="4457305" cy="1215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Thank you for your support of our great football club. With the new season fast approaching, we have put together a guide for you to use when visiting our ground. We’ll try to answer any potential questions you may have to ensure your time here is one that is fun-filled, enjoyable and relaxing.</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5">
            <a:extLst>
              <a:ext uri="{FF2B5EF4-FFF2-40B4-BE49-F238E27FC236}">
                <a16:creationId xmlns:a16="http://schemas.microsoft.com/office/drawing/2014/main" id="{E07DB61A-41D0-89C2-1D2B-7D4D75400410}"/>
              </a:ext>
            </a:extLst>
          </p:cNvPr>
          <p:cNvSpPr>
            <a:spLocks noChangeArrowheads="1"/>
          </p:cNvSpPr>
          <p:nvPr/>
        </p:nvSpPr>
        <p:spPr bwMode="auto">
          <a:xfrm rot="16200000">
            <a:off x="1342054" y="1628506"/>
            <a:ext cx="5942808"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11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How to get to Language Stadium</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There are many ways of travelling to the ground, but however you choose to travel, you should give yourself plenty of time to arrive before kick-off. This will allow you time to find your seats and purchase food or drinks before the game begins.</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As well as regular rail services, we now offer shuttle buses from the centre of town that will take you directly to the ground. These will be available from 10am on matchdays until 10pm at night.  </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We offer parking around the stadium that can be purchased via our website for a small additional fee.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Where to enter the ground</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Your gate number and seat numbers are displayed on your ticket (available via print out for a fee or free on the club app). Enter the stadium via your allocated gate number and ask the stewards for assistance when locating your seats. This will avoid congestion and allow you to find your seats as quickly as possible.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Disabled access</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Language Stadium has full disabled access and we have ensured provisions are in place so disabled fans and their carers are fully supported to enjoy their match day experience.</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We offer seating by the pitch and disabled toilet access. You should contact our office to book these seats in advance.</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7">
            <a:extLst>
              <a:ext uri="{FF2B5EF4-FFF2-40B4-BE49-F238E27FC236}">
                <a16:creationId xmlns:a16="http://schemas.microsoft.com/office/drawing/2014/main" id="{ED42FC3D-7048-55F8-CCB1-38141EE63FC0}"/>
              </a:ext>
            </a:extLst>
          </p:cNvPr>
          <p:cNvSpPr>
            <a:spLocks noChangeArrowheads="1"/>
          </p:cNvSpPr>
          <p:nvPr/>
        </p:nvSpPr>
        <p:spPr bwMode="auto">
          <a:xfrm rot="16200000">
            <a:off x="4894768" y="1572087"/>
            <a:ext cx="4781151"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Eating and drinking facilities</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Around the ground you will find five different bars open on matchdays and a host of food outlets. Avoid the queues by ordering your food in advance via our app.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Merchandise</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Our club shop is open match days from 10am to 6pm and offers a wide range of clothing, gifts, memorabilia, accessories, training wear and more. Additionally, our range of merchandise is available for purchase 24/7 online via our website. </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We hope you have a fantastic day and a memorable experience with English FC! Get in touch with us at </a:t>
            </a:r>
            <a:r>
              <a:rPr kumimoji="0" lang="en-US" altLang="en-US" sz="1100" b="0" i="0" u="none" strike="noStrike" cap="none" normalizeH="0" baseline="0" dirty="0" err="1">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rPr>
              <a:t>info@englishfcfootballclub.co.eng</a:t>
            </a:r>
            <a:r>
              <a:rPr kumimoji="0" lang="en-US" altLang="en-US" sz="11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if you have any queries or questions. See you soon!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D34D0D86-D9CB-91F0-6F36-46CC88512793}"/>
              </a:ext>
            </a:extLst>
          </p:cNvPr>
          <p:cNvSpPr txBox="1"/>
          <p:nvPr/>
        </p:nvSpPr>
        <p:spPr>
          <a:xfrm rot="16200000">
            <a:off x="-1790314" y="3044279"/>
            <a:ext cx="4572000" cy="769441"/>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English FC: A Supporter’s Guide</a:t>
            </a:r>
            <a:endParaRPr kumimoji="0" lang="en-GB" altLang="en-US" sz="7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Everything you need to know for a great day out at Language Stadium</a:t>
            </a:r>
            <a:endParaRPr kumimoji="0" lang="en-GB" altLang="en-US" sz="6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825410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76E41E-6087-5DE7-02F7-C7FEF4D9AEF6}"/>
              </a:ext>
            </a:extLst>
          </p:cNvPr>
          <p:cNvSpPr txBox="1"/>
          <p:nvPr/>
        </p:nvSpPr>
        <p:spPr>
          <a:xfrm>
            <a:off x="266700" y="684997"/>
            <a:ext cx="4572000" cy="954107"/>
          </a:xfrm>
          <a:prstGeom prst="rect">
            <a:avLst/>
          </a:prstGeom>
          <a:solidFill>
            <a:schemeClr val="bg1"/>
          </a:solid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English FC: A Supporter’s Guide</a:t>
            </a:r>
            <a:endParaRPr kumimoji="0" lang="en-GB" altLang="en-US" sz="800" b="0" i="0" u="none" strike="noStrike" cap="none" normalizeH="0" baseline="0" dirty="0">
              <a:ln>
                <a:noFill/>
              </a:ln>
              <a:solidFill>
                <a:schemeClr val="tx1"/>
              </a:solidFill>
              <a:effectLst/>
              <a:highlight>
                <a:srgbClr val="FFFF00"/>
              </a:highligh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Everything you need to know for a great day out at Language Stadium</a:t>
            </a:r>
            <a:endParaRPr kumimoji="0" lang="en-GB" altLang="en-US" sz="800" b="0" i="0" u="none" strike="noStrike" cap="none" normalizeH="0" baseline="0" dirty="0">
              <a:ln>
                <a:noFill/>
              </a:ln>
              <a:solidFill>
                <a:schemeClr val="tx1"/>
              </a:solidFill>
              <a:effectLst/>
              <a:highlight>
                <a:srgbClr val="FFFF00"/>
              </a:highlight>
            </a:endParaRPr>
          </a:p>
        </p:txBody>
      </p:sp>
      <p:sp>
        <p:nvSpPr>
          <p:cNvPr id="7" name="TextBox 6">
            <a:extLst>
              <a:ext uri="{FF2B5EF4-FFF2-40B4-BE49-F238E27FC236}">
                <a16:creationId xmlns:a16="http://schemas.microsoft.com/office/drawing/2014/main" id="{FBA34ADD-19EA-E025-B7F3-96BDD32638B5}"/>
              </a:ext>
            </a:extLst>
          </p:cNvPr>
          <p:cNvSpPr txBox="1"/>
          <p:nvPr/>
        </p:nvSpPr>
        <p:spPr>
          <a:xfrm>
            <a:off x="266700" y="2027932"/>
            <a:ext cx="4572000" cy="2031325"/>
          </a:xfrm>
          <a:prstGeom prst="rect">
            <a:avLst/>
          </a:prstGeom>
          <a:solidFill>
            <a:schemeClr val="bg1"/>
          </a:solid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00FFFF"/>
                </a:highlight>
                <a:latin typeface="Aptos" panose="020B0004020202020204" pitchFamily="34" charset="0"/>
                <a:ea typeface="Aptos" panose="020B0004020202020204" pitchFamily="34" charset="0"/>
                <a:cs typeface="Times New Roman" panose="02020603050405020304" pitchFamily="18" charset="0"/>
              </a:rPr>
              <a:t>Thank you for your support of our great football club. With the new season fast approaching, we have put together a guide for you to use when visiting our ground. We’ll try to answer any potential questions you may have to ensure your time here is one that is fun-filled, enjoyable and relaxing.</a:t>
            </a:r>
            <a:endParaRPr kumimoji="0" lang="en-GB" altLang="en-US" sz="800" b="0" i="0" u="none" strike="noStrike" cap="none" normalizeH="0" baseline="0" dirty="0">
              <a:ln>
                <a:noFill/>
              </a:ln>
              <a:solidFill>
                <a:schemeClr val="tx1"/>
              </a:solidFill>
              <a:effectLst/>
              <a:highlight>
                <a:srgbClr val="00FFFF"/>
              </a:highlight>
            </a:endParaRPr>
          </a:p>
        </p:txBody>
      </p:sp>
      <p:sp>
        <p:nvSpPr>
          <p:cNvPr id="8" name="Text Box 2">
            <a:extLst>
              <a:ext uri="{FF2B5EF4-FFF2-40B4-BE49-F238E27FC236}">
                <a16:creationId xmlns:a16="http://schemas.microsoft.com/office/drawing/2014/main" id="{5B718859-5644-91D3-3F0B-284180929051}"/>
              </a:ext>
            </a:extLst>
          </p:cNvPr>
          <p:cNvSpPr txBox="1">
            <a:spLocks noChangeArrowheads="1"/>
          </p:cNvSpPr>
          <p:nvPr/>
        </p:nvSpPr>
        <p:spPr bwMode="auto">
          <a:xfrm>
            <a:off x="5640912" y="477906"/>
            <a:ext cx="2626788" cy="310854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highlight>
                  <a:srgbClr val="00FF00"/>
                </a:highlight>
                <a:latin typeface="Aptos" panose="020B0004020202020204" pitchFamily="34" charset="0"/>
                <a:ea typeface="Aptos" panose="020B0004020202020204" pitchFamily="34" charset="0"/>
                <a:cs typeface="Times New Roman" panose="02020603050405020304" pitchFamily="18" charset="0"/>
              </a:rPr>
              <a:t>You can reach our stadium via:</a:t>
            </a:r>
            <a:endParaRPr kumimoji="0" lang="en-US" altLang="en-US" sz="1100" b="0" i="0" u="none" strike="noStrike" cap="none" normalizeH="0" baseline="0" dirty="0">
              <a:ln>
                <a:noFill/>
              </a:ln>
              <a:solidFill>
                <a:schemeClr val="tx1"/>
              </a:solidFill>
              <a:effectLst/>
              <a:highlight>
                <a:srgbClr val="00FF00"/>
              </a:highligh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highlight>
                  <a:srgbClr val="00FF00"/>
                </a:highlight>
                <a:latin typeface="Aptos" panose="020B0004020202020204" pitchFamily="34" charset="0"/>
                <a:ea typeface="Aptos" panose="020B0004020202020204" pitchFamily="34" charset="0"/>
                <a:cs typeface="Times New Roman" panose="02020603050405020304" pitchFamily="18" charset="0"/>
              </a:rPr>
              <a:t>Rail – Take the journey from </a:t>
            </a:r>
            <a:r>
              <a:rPr kumimoji="0" lang="en-US" altLang="en-US" sz="1400" b="0" i="0" u="none" strike="noStrike" cap="none" normalizeH="0" baseline="0" dirty="0" err="1">
                <a:ln>
                  <a:noFill/>
                </a:ln>
                <a:solidFill>
                  <a:schemeClr val="tx1"/>
                </a:solidFill>
                <a:effectLst/>
                <a:highlight>
                  <a:srgbClr val="00FF00"/>
                </a:highlight>
                <a:latin typeface="Aptos" panose="020B0004020202020204" pitchFamily="34" charset="0"/>
                <a:ea typeface="Aptos" panose="020B0004020202020204" pitchFamily="34" charset="0"/>
                <a:cs typeface="Times New Roman" panose="02020603050405020304" pitchFamily="18" charset="0"/>
              </a:rPr>
              <a:t>Runningham</a:t>
            </a:r>
            <a:r>
              <a:rPr kumimoji="0" lang="en-US" altLang="en-US" sz="1400" b="0" i="0" u="none" strike="noStrike" cap="none" normalizeH="0" baseline="0" dirty="0">
                <a:ln>
                  <a:noFill/>
                </a:ln>
                <a:solidFill>
                  <a:schemeClr val="tx1"/>
                </a:solidFill>
                <a:effectLst/>
                <a:highlight>
                  <a:srgbClr val="00FF00"/>
                </a:highlight>
                <a:latin typeface="Aptos" panose="020B0004020202020204" pitchFamily="34" charset="0"/>
                <a:ea typeface="Aptos" panose="020B0004020202020204" pitchFamily="34" charset="0"/>
                <a:cs typeface="Times New Roman" panose="02020603050405020304" pitchFamily="18" charset="0"/>
              </a:rPr>
              <a:t> Parkway to Language Street. Walk ten minutes down Smith Avenue and you will arrive at the main gates.</a:t>
            </a:r>
            <a:endParaRPr kumimoji="0" lang="en-US" altLang="en-US" sz="1100" b="0" i="0" u="none" strike="noStrike" cap="none" normalizeH="0" baseline="0" dirty="0">
              <a:ln>
                <a:noFill/>
              </a:ln>
              <a:solidFill>
                <a:schemeClr val="tx1"/>
              </a:solidFill>
              <a:effectLst/>
              <a:highlight>
                <a:srgbClr val="00FF00"/>
              </a:highligh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highlight>
                  <a:srgbClr val="00FF00"/>
                </a:highlight>
                <a:latin typeface="Aptos" panose="020B0004020202020204" pitchFamily="34" charset="0"/>
                <a:ea typeface="Aptos" panose="020B0004020202020204" pitchFamily="34" charset="0"/>
                <a:cs typeface="Times New Roman" panose="02020603050405020304" pitchFamily="18" charset="0"/>
              </a:rPr>
              <a:t>Car – Head towards the A46742 and take the second exit signposted Language Stadium.</a:t>
            </a:r>
            <a:endParaRPr kumimoji="0" lang="en-US" altLang="en-US" sz="1100" b="0" i="0" u="none" strike="noStrike" cap="none" normalizeH="0" baseline="0" dirty="0">
              <a:ln>
                <a:noFill/>
              </a:ln>
              <a:solidFill>
                <a:schemeClr val="tx1"/>
              </a:solidFill>
              <a:effectLst/>
              <a:highlight>
                <a:srgbClr val="00FF00"/>
              </a:highligh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highlight>
                  <a:srgbClr val="00FF00"/>
                </a:highlight>
                <a:latin typeface="Aptos" panose="020B0004020202020204" pitchFamily="34" charset="0"/>
                <a:ea typeface="Aptos" panose="020B0004020202020204" pitchFamily="34" charset="0"/>
                <a:cs typeface="Times New Roman" panose="02020603050405020304" pitchFamily="18" charset="0"/>
              </a:rPr>
              <a:t>Bus – Use one of the shuttle services from Central Station to arrive at the ground.</a:t>
            </a:r>
            <a:endParaRPr kumimoji="0" lang="en-US" altLang="en-US" sz="4000" b="0" i="0" u="none" strike="noStrike" cap="none" normalizeH="0" baseline="0" dirty="0">
              <a:ln>
                <a:noFill/>
              </a:ln>
              <a:solidFill>
                <a:schemeClr val="tx1"/>
              </a:solidFill>
              <a:effectLst/>
              <a:highlight>
                <a:srgbClr val="00FF00"/>
              </a:highlight>
              <a:latin typeface="Arial" panose="020B0604020202020204" pitchFamily="34" charset="0"/>
            </a:endParaRPr>
          </a:p>
        </p:txBody>
      </p:sp>
      <p:sp>
        <p:nvSpPr>
          <p:cNvPr id="9" name="TextBox 8">
            <a:extLst>
              <a:ext uri="{FF2B5EF4-FFF2-40B4-BE49-F238E27FC236}">
                <a16:creationId xmlns:a16="http://schemas.microsoft.com/office/drawing/2014/main" id="{36A53227-72A7-72D1-3009-8EB468A0783A}"/>
              </a:ext>
            </a:extLst>
          </p:cNvPr>
          <p:cNvSpPr txBox="1"/>
          <p:nvPr/>
        </p:nvSpPr>
        <p:spPr>
          <a:xfrm>
            <a:off x="266700" y="4391738"/>
            <a:ext cx="8077200" cy="2062103"/>
          </a:xfrm>
          <a:prstGeom prst="rect">
            <a:avLst/>
          </a:prstGeom>
          <a:solidFill>
            <a:schemeClr val="bg1"/>
          </a:solidFill>
          <a:ln w="38100">
            <a:solidFill>
              <a:srgbClr val="000000"/>
            </a:solidFill>
          </a:ln>
          <a:effectLst>
            <a:outerShdw blurRad="50800" dist="38100" algn="l" rotWithShape="0">
              <a:prstClr val="black">
                <a:alpha val="40000"/>
              </a:prstClr>
            </a:outerShdw>
          </a:effectLst>
        </p:spPr>
        <p:txBody>
          <a:bodyPr wrap="square" rtlCol="0">
            <a:spAutoFit/>
          </a:bodyPr>
          <a:lstStyle/>
          <a:p>
            <a:r>
              <a:rPr lang="en-GB" sz="1600" dirty="0">
                <a:highlight>
                  <a:srgbClr val="FFFF00"/>
                </a:highlight>
              </a:rPr>
              <a:t>The writer included an apt title that explains the leaflet is for supporters who are travelling to a football stadium for a game.</a:t>
            </a:r>
          </a:p>
          <a:p>
            <a:endParaRPr lang="en-GB" sz="1600" dirty="0"/>
          </a:p>
          <a:p>
            <a:r>
              <a:rPr lang="en-GB" sz="1600" dirty="0"/>
              <a:t>Direct address is used in the strapline and main text to make the reader feel they are the one being written to.  </a:t>
            </a:r>
            <a:r>
              <a:rPr lang="en-GB" sz="1600" dirty="0">
                <a:highlight>
                  <a:srgbClr val="00FFFF"/>
                </a:highlight>
              </a:rPr>
              <a:t>They included an introduction which sets out what the leaflet will advise and instruct you about.</a:t>
            </a:r>
          </a:p>
          <a:p>
            <a:endParaRPr lang="en-GB" sz="1600" dirty="0"/>
          </a:p>
          <a:p>
            <a:r>
              <a:rPr lang="en-GB" sz="1600" dirty="0">
                <a:highlight>
                  <a:srgbClr val="00FF00"/>
                </a:highlight>
              </a:rPr>
              <a:t>They included a text box and bullet points to relay key travel information to the reader.</a:t>
            </a:r>
          </a:p>
        </p:txBody>
      </p:sp>
    </p:spTree>
    <p:extLst>
      <p:ext uri="{BB962C8B-B14F-4D97-AF65-F5344CB8AC3E}">
        <p14:creationId xmlns:p14="http://schemas.microsoft.com/office/powerpoint/2010/main" val="430429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121CDA1D-8D46-35F8-94FD-1E24A920435E}"/>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78F1B3A8-2AD2-0E1A-9DFE-B60149DB0472}"/>
              </a:ext>
            </a:extLst>
          </p:cNvPr>
          <p:cNvSpPr txBox="1"/>
          <p:nvPr/>
        </p:nvSpPr>
        <p:spPr>
          <a:xfrm>
            <a:off x="266700" y="404159"/>
            <a:ext cx="8077200" cy="3939540"/>
          </a:xfrm>
          <a:prstGeom prst="rect">
            <a:avLst/>
          </a:prstGeom>
          <a:solidFill>
            <a:schemeClr val="bg1"/>
          </a:solidFill>
        </p:spPr>
        <p:txBody>
          <a:bodyPr wrap="square">
            <a:spAutoFit/>
          </a:bodyPr>
          <a:lstStyle/>
          <a:p>
            <a:pPr defTabSz="914400" eaLnBrk="0" fontAlgn="base" hangingPunct="0">
              <a:spcBef>
                <a:spcPct val="0"/>
              </a:spcBef>
              <a:spcAft>
                <a:spcPct val="0"/>
              </a:spcAft>
            </a:pPr>
            <a:r>
              <a:rPr kumimoji="0" lang="en-US" altLang="en-US" sz="1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How to get to Language Stadium</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There are many ways of travelling to the ground, but however you choose to travel, you should give yourself plenty of time to arrive before kick-off. This will allow you time to find your seats and purchase food or drinks before the game begins.</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As well as regular rail services, we now offer shuttle buses from the centre of town that will take you directly to the ground. These will be available from 10am on matchdays until 10pm at night.  </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We offer parking around the stadium that can be purchased via our website for a small additional fee.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Where to enter the ground</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Your gate number and seat numbers are displayed on your ticket (available via print out for a fee or free on the club app). Enter the stadium via your allocated gate number and ask the stewards for assistance when locating your seats. This will avoid congestion and allow you to find your seats as quickly as possible.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Disabled access</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Language Stadium has full disabled access and we have ensured provisions are in place so disabled fans and their carers are fully supported to enjoy their match day experience.</a:t>
            </a: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We offer seating by the pitch and disabled toilet access. You should contact our office to book these seats in advance.</a:t>
            </a:r>
            <a:endParaRPr kumimoji="0" lang="en-GB" altLang="en-US" sz="600" b="0" i="0" u="none" strike="noStrike" cap="none" normalizeH="0" baseline="0" dirty="0">
              <a:ln>
                <a:noFill/>
              </a:ln>
              <a:solidFill>
                <a:schemeClr val="tx1"/>
              </a:solidFill>
              <a:effectLst/>
            </a:endParaRPr>
          </a:p>
        </p:txBody>
      </p:sp>
      <p:sp>
        <p:nvSpPr>
          <p:cNvPr id="9" name="TextBox 8">
            <a:extLst>
              <a:ext uri="{FF2B5EF4-FFF2-40B4-BE49-F238E27FC236}">
                <a16:creationId xmlns:a16="http://schemas.microsoft.com/office/drawing/2014/main" id="{D1EE6C90-3CB5-A149-013D-BF51EA8816CC}"/>
              </a:ext>
            </a:extLst>
          </p:cNvPr>
          <p:cNvSpPr txBox="1"/>
          <p:nvPr/>
        </p:nvSpPr>
        <p:spPr>
          <a:xfrm>
            <a:off x="266700" y="4582238"/>
            <a:ext cx="8077200" cy="1477328"/>
          </a:xfrm>
          <a:prstGeom prst="rect">
            <a:avLst/>
          </a:prstGeom>
          <a:solidFill>
            <a:schemeClr val="bg1"/>
          </a:solidFill>
          <a:ln w="38100">
            <a:solidFill>
              <a:srgbClr val="000000"/>
            </a:solidFill>
          </a:ln>
          <a:effectLst>
            <a:outerShdw blurRad="50800" dist="38100" algn="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Aptos" panose="02110004020202020204"/>
                <a:ea typeface="+mn-ea"/>
                <a:cs typeface="+mn-cs"/>
              </a:rPr>
              <a:t>The next sections cover different concerns a supporter may have about getting to or using the ground.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Aptos" panose="021100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Aptos" panose="02110004020202020204"/>
                <a:ea typeface="+mn-ea"/>
                <a:cs typeface="+mn-cs"/>
              </a:rPr>
              <a:t>Each section directly addresses the reader and offers advice throughout: “you should”, “you could”, “you must” and so on. </a:t>
            </a:r>
          </a:p>
        </p:txBody>
      </p:sp>
    </p:spTree>
    <p:extLst>
      <p:ext uri="{BB962C8B-B14F-4D97-AF65-F5344CB8AC3E}">
        <p14:creationId xmlns:p14="http://schemas.microsoft.com/office/powerpoint/2010/main" val="3664209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6D9B4B9F-8F0E-D734-C37E-CFAB5BC2D3B9}"/>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7E31CB26-BA77-ED90-B0BD-FF17BA0F4068}"/>
              </a:ext>
            </a:extLst>
          </p:cNvPr>
          <p:cNvSpPr txBox="1"/>
          <p:nvPr/>
        </p:nvSpPr>
        <p:spPr>
          <a:xfrm>
            <a:off x="3371850" y="552213"/>
            <a:ext cx="5238750" cy="3447098"/>
          </a:xfrm>
          <a:prstGeom prst="rect">
            <a:avLst/>
          </a:prstGeom>
          <a:solidFill>
            <a:schemeClr val="bg1"/>
          </a:solid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Eating and drinking facilities</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Around the ground you will find five different bars open on matchdays and a host of food outlets. Avoid the queues by ordering your food in advance via our app.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Merchandise</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Our club shop is open match days from 10am to 6pm and offers a wide range of clothing, gifts, memorabilia, accessories, training wear and more. Additionally, our range of merchandise is available for purchase 24/7 online via our website. </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We hope you have a fantastic day and a memorable experience with English FC! Get in touch with us at </a:t>
            </a:r>
            <a:r>
              <a:rPr kumimoji="0" lang="en-US" altLang="en-US" sz="1400" b="0" i="0" u="none" strike="noStrike" cap="none" normalizeH="0" baseline="0" dirty="0" err="1">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rPr>
              <a:t>info@englishfcfootballclub.co.eng</a:t>
            </a:r>
            <a:r>
              <a:rPr kumimoji="0" lang="en-US" altLang="en-US" sz="1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if you have any queries or questions. See you soon!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B6095485-657E-6CDF-CAB4-5EFA61647B8C}"/>
              </a:ext>
            </a:extLst>
          </p:cNvPr>
          <p:cNvSpPr txBox="1"/>
          <p:nvPr/>
        </p:nvSpPr>
        <p:spPr>
          <a:xfrm>
            <a:off x="266700" y="4582238"/>
            <a:ext cx="8343900" cy="1477328"/>
          </a:xfrm>
          <a:prstGeom prst="rect">
            <a:avLst/>
          </a:prstGeom>
          <a:solidFill>
            <a:schemeClr val="bg1"/>
          </a:solidFill>
          <a:ln w="38100">
            <a:solidFill>
              <a:srgbClr val="000000"/>
            </a:solidFill>
          </a:ln>
          <a:effectLst>
            <a:outerShdw blurRad="50800" dist="38100" algn="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The final section is a summary of the information in the leaflet and provides contact details for the reader to get in touch if they have any questions for the club.</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Aptos" panose="021100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The writer also included another textbox with bullet points to outline what the club’s app could be used for.</a:t>
            </a:r>
          </a:p>
        </p:txBody>
      </p:sp>
      <p:sp>
        <p:nvSpPr>
          <p:cNvPr id="2" name="Text Box 1">
            <a:extLst>
              <a:ext uri="{FF2B5EF4-FFF2-40B4-BE49-F238E27FC236}">
                <a16:creationId xmlns:a16="http://schemas.microsoft.com/office/drawing/2014/main" id="{E6C22AB6-5D07-67C2-289C-4F930D42E742}"/>
              </a:ext>
            </a:extLst>
          </p:cNvPr>
          <p:cNvSpPr txBox="1">
            <a:spLocks noChangeArrowheads="1"/>
          </p:cNvSpPr>
          <p:nvPr/>
        </p:nvSpPr>
        <p:spPr bwMode="auto">
          <a:xfrm>
            <a:off x="266700" y="552213"/>
            <a:ext cx="2324100" cy="30469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Our new app is available on all Android and Apple devices and allows you to do the following:</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Book tickets and hospitality packages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Order food or drinks in advance</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Book parking for match days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Purchase merchandise from the club shop</a:t>
            </a:r>
            <a:endParaRPr kumimoji="0" lang="en-US" altLang="en-US"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55010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2455</Words>
  <Application>Microsoft Office PowerPoint</Application>
  <PresentationFormat>On-screen Show (4:3)</PresentationFormat>
  <Paragraphs>182</Paragraphs>
  <Slides>16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16</vt:i4>
      </vt:variant>
    </vt:vector>
  </HeadingPairs>
  <TitlesOfParts>
    <vt:vector size="26" baseType="lpstr">
      <vt:lpstr>Aptos</vt:lpstr>
      <vt:lpstr>Aptos Display</vt:lpstr>
      <vt:lpstr>Arial</vt:lpstr>
      <vt:lpstr>Calibri</vt:lpstr>
      <vt:lpstr>Calibri Light</vt:lpstr>
      <vt:lpstr>gg sans</vt:lpstr>
      <vt:lpstr>Times New Roman</vt:lpstr>
      <vt:lpstr>Office Theme</vt:lpstr>
      <vt:lpstr>1_Office Theme</vt:lpstr>
      <vt:lpstr>2_Office Theme</vt:lpstr>
      <vt:lpstr>PowerPoint Presentation</vt:lpstr>
      <vt:lpstr>Learning outcomes</vt:lpstr>
      <vt:lpstr>Leaflets are usually produced to advise or instruct people on specific topics</vt:lpstr>
      <vt:lpstr>Here is what the examiner is looking for from the text of a leaflet</vt:lpstr>
      <vt:lpstr>Let’s look at an example exam answer</vt:lpstr>
      <vt:lpstr>PowerPoint Presentation</vt:lpstr>
      <vt:lpstr>PowerPoint Presentation</vt:lpstr>
      <vt:lpstr>PowerPoint Presentation</vt:lpstr>
      <vt:lpstr>PowerPoint Presentation</vt:lpstr>
      <vt:lpstr>Today, we’re focusing on writing to advise</vt:lpstr>
      <vt:lpstr>There are a number of techniques that can be used in writing to advise pieces</vt:lpstr>
      <vt:lpstr>PowerPoint Presentation</vt:lpstr>
      <vt:lpstr>PowerPoint Presentation</vt:lpstr>
      <vt:lpstr>As well as being a writing to advise piece, we are going to be creating leaflets today</vt:lpstr>
      <vt:lpstr>Write the text of a leaflet advising people how to use a facility or service.</vt:lpstr>
      <vt:lpstr>Plenary: PIN peer assessment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2</cp:revision>
  <dcterms:created xsi:type="dcterms:W3CDTF">2025-04-02T14:29:29Z</dcterms:created>
  <dcterms:modified xsi:type="dcterms:W3CDTF">2025-08-12T10:07:12Z</dcterms:modified>
</cp:coreProperties>
</file>