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notesMasterIdLst>
    <p:notesMasterId r:id="rId16"/>
  </p:notesMasterIdLst>
  <p:sldIdLst>
    <p:sldId id="256" r:id="rId5"/>
    <p:sldId id="311" r:id="rId6"/>
    <p:sldId id="300" r:id="rId7"/>
    <p:sldId id="299" r:id="rId8"/>
    <p:sldId id="272" r:id="rId9"/>
    <p:sldId id="314" r:id="rId10"/>
    <p:sldId id="313" r:id="rId11"/>
    <p:sldId id="310" r:id="rId12"/>
    <p:sldId id="312" r:id="rId13"/>
    <p:sldId id="309" r:id="rId14"/>
    <p:sldId id="287"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8B5798-FACB-4037-8FC3-2CDA73D56738}" v="21" dt="2025-04-02T14:10:11.0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2" d="100"/>
          <a:sy n="92"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Wassell" userId="609912a88ec840f0" providerId="LiveId" clId="{988B5798-FACB-4037-8FC3-2CDA73D56738}"/>
    <pc:docChg chg="custSel addSld delSld modSld">
      <pc:chgData name="Paul Wassell" userId="609912a88ec840f0" providerId="LiveId" clId="{988B5798-FACB-4037-8FC3-2CDA73D56738}" dt="2025-04-02T14:11:48.835" v="3008" actId="20577"/>
      <pc:docMkLst>
        <pc:docMk/>
      </pc:docMkLst>
      <pc:sldChg chg="addSp modSp mod">
        <pc:chgData name="Paul Wassell" userId="609912a88ec840f0" providerId="LiveId" clId="{988B5798-FACB-4037-8FC3-2CDA73D56738}" dt="2025-04-02T14:11:48.835" v="3008" actId="20577"/>
        <pc:sldMkLst>
          <pc:docMk/>
          <pc:sldMk cId="1536808418" sldId="256"/>
        </pc:sldMkLst>
        <pc:spChg chg="add mod">
          <ac:chgData name="Paul Wassell" userId="609912a88ec840f0" providerId="LiveId" clId="{988B5798-FACB-4037-8FC3-2CDA73D56738}" dt="2025-04-02T14:11:48.835" v="3008" actId="20577"/>
          <ac:spMkLst>
            <pc:docMk/>
            <pc:sldMk cId="1536808418" sldId="256"/>
            <ac:spMk id="4" creationId="{C6DBC193-0DC4-8896-91FD-8EE6765B07FD}"/>
          </ac:spMkLst>
        </pc:spChg>
        <pc:spChg chg="add mod">
          <ac:chgData name="Paul Wassell" userId="609912a88ec840f0" providerId="LiveId" clId="{988B5798-FACB-4037-8FC3-2CDA73D56738}" dt="2025-04-02T13:50:36.426" v="1061" actId="14861"/>
          <ac:spMkLst>
            <pc:docMk/>
            <pc:sldMk cId="1536808418" sldId="256"/>
            <ac:spMk id="5" creationId="{9AFDDADF-5D3E-D732-3CA6-0EF572F42B19}"/>
          </ac:spMkLst>
        </pc:spChg>
        <pc:picChg chg="add mod">
          <ac:chgData name="Paul Wassell" userId="609912a88ec840f0" providerId="LiveId" clId="{988B5798-FACB-4037-8FC3-2CDA73D56738}" dt="2025-04-02T13:52:29.917" v="1063" actId="1076"/>
          <ac:picMkLst>
            <pc:docMk/>
            <pc:sldMk cId="1536808418" sldId="256"/>
            <ac:picMk id="6" creationId="{CA2BDDA2-BF90-EBE0-47D3-4418EBAE8FA1}"/>
          </ac:picMkLst>
        </pc:picChg>
      </pc:sldChg>
      <pc:sldChg chg="delSp modSp mod">
        <pc:chgData name="Paul Wassell" userId="609912a88ec840f0" providerId="LiveId" clId="{988B5798-FACB-4037-8FC3-2CDA73D56738}" dt="2025-04-02T13:39:46.118" v="384" actId="20577"/>
        <pc:sldMkLst>
          <pc:docMk/>
          <pc:sldMk cId="2159407326" sldId="272"/>
        </pc:sldMkLst>
        <pc:spChg chg="mod">
          <ac:chgData name="Paul Wassell" userId="609912a88ec840f0" providerId="LiveId" clId="{988B5798-FACB-4037-8FC3-2CDA73D56738}" dt="2025-04-02T13:38:37.941" v="99"/>
          <ac:spMkLst>
            <pc:docMk/>
            <pc:sldMk cId="2159407326" sldId="272"/>
            <ac:spMk id="5" creationId="{B841E6EF-5E91-47CE-A0F1-A0541ACEC5F8}"/>
          </ac:spMkLst>
        </pc:spChg>
        <pc:spChg chg="mod">
          <ac:chgData name="Paul Wassell" userId="609912a88ec840f0" providerId="LiveId" clId="{988B5798-FACB-4037-8FC3-2CDA73D56738}" dt="2025-04-02T13:39:46.118" v="384" actId="20577"/>
          <ac:spMkLst>
            <pc:docMk/>
            <pc:sldMk cId="2159407326" sldId="272"/>
            <ac:spMk id="6" creationId="{6AC346CD-CB28-4200-B67D-1F4799389045}"/>
          </ac:spMkLst>
        </pc:spChg>
        <pc:spChg chg="del">
          <ac:chgData name="Paul Wassell" userId="609912a88ec840f0" providerId="LiveId" clId="{988B5798-FACB-4037-8FC3-2CDA73D56738}" dt="2025-04-02T13:38:49.243" v="130" actId="478"/>
          <ac:spMkLst>
            <pc:docMk/>
            <pc:sldMk cId="2159407326" sldId="272"/>
            <ac:spMk id="7" creationId="{5F3A192C-B7D3-4083-AC56-A492459DB21B}"/>
          </ac:spMkLst>
        </pc:spChg>
        <pc:graphicFrameChg chg="modGraphic">
          <ac:chgData name="Paul Wassell" userId="609912a88ec840f0" providerId="LiveId" clId="{988B5798-FACB-4037-8FC3-2CDA73D56738}" dt="2025-04-02T13:39:29.621" v="380" actId="20577"/>
          <ac:graphicFrameMkLst>
            <pc:docMk/>
            <pc:sldMk cId="2159407326" sldId="272"/>
            <ac:graphicFrameMk id="4" creationId="{56EE02AE-FBCB-428C-9D78-AC9FB6F57CAE}"/>
          </ac:graphicFrameMkLst>
        </pc:graphicFrameChg>
      </pc:sldChg>
      <pc:sldChg chg="del">
        <pc:chgData name="Paul Wassell" userId="609912a88ec840f0" providerId="LiveId" clId="{988B5798-FACB-4037-8FC3-2CDA73D56738}" dt="2025-04-02T14:09:33.093" v="2794" actId="47"/>
        <pc:sldMkLst>
          <pc:docMk/>
          <pc:sldMk cId="597715081" sldId="286"/>
        </pc:sldMkLst>
      </pc:sldChg>
      <pc:sldChg chg="modSp mod">
        <pc:chgData name="Paul Wassell" userId="609912a88ec840f0" providerId="LiveId" clId="{988B5798-FACB-4037-8FC3-2CDA73D56738}" dt="2025-04-02T14:10:37.927" v="2804" actId="20577"/>
        <pc:sldMkLst>
          <pc:docMk/>
          <pc:sldMk cId="1585485661" sldId="287"/>
        </pc:sldMkLst>
        <pc:spChg chg="mod">
          <ac:chgData name="Paul Wassell" userId="609912a88ec840f0" providerId="LiveId" clId="{988B5798-FACB-4037-8FC3-2CDA73D56738}" dt="2025-04-02T14:10:37.927" v="2804" actId="20577"/>
          <ac:spMkLst>
            <pc:docMk/>
            <pc:sldMk cId="1585485661" sldId="287"/>
            <ac:spMk id="2" creationId="{9762AF00-6691-4F9A-8F6C-82A56470B208}"/>
          </ac:spMkLst>
        </pc:spChg>
        <pc:graphicFrameChg chg="modGraphic">
          <ac:chgData name="Paul Wassell" userId="609912a88ec840f0" providerId="LiveId" clId="{988B5798-FACB-4037-8FC3-2CDA73D56738}" dt="2025-04-02T14:09:44.748" v="2795" actId="2165"/>
          <ac:graphicFrameMkLst>
            <pc:docMk/>
            <pc:sldMk cId="1585485661" sldId="287"/>
            <ac:graphicFrameMk id="4" creationId="{0CD85C48-6B4D-41E4-AA55-B685745D7F61}"/>
          </ac:graphicFrameMkLst>
        </pc:graphicFrameChg>
      </pc:sldChg>
      <pc:sldChg chg="modSp mod">
        <pc:chgData name="Paul Wassell" userId="609912a88ec840f0" providerId="LiveId" clId="{988B5798-FACB-4037-8FC3-2CDA73D56738}" dt="2025-04-02T13:41:19.251" v="504" actId="27636"/>
        <pc:sldMkLst>
          <pc:docMk/>
          <pc:sldMk cId="481758254" sldId="299"/>
        </pc:sldMkLst>
        <pc:spChg chg="mod">
          <ac:chgData name="Paul Wassell" userId="609912a88ec840f0" providerId="LiveId" clId="{988B5798-FACB-4037-8FC3-2CDA73D56738}" dt="2025-04-02T13:40:56.744" v="446" actId="404"/>
          <ac:spMkLst>
            <pc:docMk/>
            <pc:sldMk cId="481758254" sldId="299"/>
            <ac:spMk id="2" creationId="{DD500AD9-0F4A-4B31-B589-BC7160CEF16D}"/>
          </ac:spMkLst>
        </pc:spChg>
        <pc:spChg chg="mod">
          <ac:chgData name="Paul Wassell" userId="609912a88ec840f0" providerId="LiveId" clId="{988B5798-FACB-4037-8FC3-2CDA73D56738}" dt="2025-04-02T13:41:19.251" v="504" actId="27636"/>
          <ac:spMkLst>
            <pc:docMk/>
            <pc:sldMk cId="481758254" sldId="299"/>
            <ac:spMk id="3" creationId="{6CB105E5-3C85-470A-AEB0-DDF833FFE84D}"/>
          </ac:spMkLst>
        </pc:spChg>
      </pc:sldChg>
      <pc:sldChg chg="modSp mod">
        <pc:chgData name="Paul Wassell" userId="609912a88ec840f0" providerId="LiveId" clId="{988B5798-FACB-4037-8FC3-2CDA73D56738}" dt="2025-04-02T14:09:21.802" v="2793" actId="5793"/>
        <pc:sldMkLst>
          <pc:docMk/>
          <pc:sldMk cId="1838839007" sldId="309"/>
        </pc:sldMkLst>
        <pc:spChg chg="mod">
          <ac:chgData name="Paul Wassell" userId="609912a88ec840f0" providerId="LiveId" clId="{988B5798-FACB-4037-8FC3-2CDA73D56738}" dt="2025-04-02T14:08:46.792" v="2698" actId="20577"/>
          <ac:spMkLst>
            <pc:docMk/>
            <pc:sldMk cId="1838839007" sldId="309"/>
            <ac:spMk id="2" creationId="{72E1E389-8FBB-B848-094A-FE50B0A128A5}"/>
          </ac:spMkLst>
        </pc:spChg>
        <pc:spChg chg="mod">
          <ac:chgData name="Paul Wassell" userId="609912a88ec840f0" providerId="LiveId" clId="{988B5798-FACB-4037-8FC3-2CDA73D56738}" dt="2025-04-02T14:09:09.142" v="2732" actId="20577"/>
          <ac:spMkLst>
            <pc:docMk/>
            <pc:sldMk cId="1838839007" sldId="309"/>
            <ac:spMk id="5" creationId="{4BE75D0F-9B7B-F12A-826F-B10E78F09911}"/>
          </ac:spMkLst>
        </pc:spChg>
        <pc:spChg chg="mod">
          <ac:chgData name="Paul Wassell" userId="609912a88ec840f0" providerId="LiveId" clId="{988B5798-FACB-4037-8FC3-2CDA73D56738}" dt="2025-04-02T14:09:00.408" v="2700" actId="1076"/>
          <ac:spMkLst>
            <pc:docMk/>
            <pc:sldMk cId="1838839007" sldId="309"/>
            <ac:spMk id="7" creationId="{8DD3F99C-482D-C1AC-8899-510F36F5469D}"/>
          </ac:spMkLst>
        </pc:spChg>
        <pc:spChg chg="mod">
          <ac:chgData name="Paul Wassell" userId="609912a88ec840f0" providerId="LiveId" clId="{988B5798-FACB-4037-8FC3-2CDA73D56738}" dt="2025-04-02T14:09:21.802" v="2793" actId="5793"/>
          <ac:spMkLst>
            <pc:docMk/>
            <pc:sldMk cId="1838839007" sldId="309"/>
            <ac:spMk id="8" creationId="{BAB43783-1042-CD68-140A-ECEC4055153B}"/>
          </ac:spMkLst>
        </pc:spChg>
      </pc:sldChg>
      <pc:sldChg chg="addSp modSp mod setBg">
        <pc:chgData name="Paul Wassell" userId="609912a88ec840f0" providerId="LiveId" clId="{988B5798-FACB-4037-8FC3-2CDA73D56738}" dt="2025-04-02T13:46:51.945" v="604" actId="207"/>
        <pc:sldMkLst>
          <pc:docMk/>
          <pc:sldMk cId="965100389" sldId="310"/>
        </pc:sldMkLst>
        <pc:spChg chg="mod">
          <ac:chgData name="Paul Wassell" userId="609912a88ec840f0" providerId="LiveId" clId="{988B5798-FACB-4037-8FC3-2CDA73D56738}" dt="2025-04-02T13:45:20.991" v="586" actId="14100"/>
          <ac:spMkLst>
            <pc:docMk/>
            <pc:sldMk cId="965100389" sldId="310"/>
            <ac:spMk id="2" creationId="{8C241DFF-3FDC-5B7C-27C0-FED0B4B0A99B}"/>
          </ac:spMkLst>
        </pc:spChg>
        <pc:spChg chg="mod">
          <ac:chgData name="Paul Wassell" userId="609912a88ec840f0" providerId="LiveId" clId="{988B5798-FACB-4037-8FC3-2CDA73D56738}" dt="2025-04-02T13:46:43.775" v="601" actId="14100"/>
          <ac:spMkLst>
            <pc:docMk/>
            <pc:sldMk cId="965100389" sldId="310"/>
            <ac:spMk id="3" creationId="{A7B97BAC-5F6E-79AE-4640-D02C16B34971}"/>
          </ac:spMkLst>
        </pc:spChg>
        <pc:spChg chg="add mod">
          <ac:chgData name="Paul Wassell" userId="609912a88ec840f0" providerId="LiveId" clId="{988B5798-FACB-4037-8FC3-2CDA73D56738}" dt="2025-04-02T13:46:51.945" v="604" actId="207"/>
          <ac:spMkLst>
            <pc:docMk/>
            <pc:sldMk cId="965100389" sldId="310"/>
            <ac:spMk id="4" creationId="{11ACD264-0B74-1BFA-B376-E9C5658D068F}"/>
          </ac:spMkLst>
        </pc:spChg>
        <pc:spChg chg="add mod">
          <ac:chgData name="Paul Wassell" userId="609912a88ec840f0" providerId="LiveId" clId="{988B5798-FACB-4037-8FC3-2CDA73D56738}" dt="2025-04-02T13:45:39.969" v="594" actId="14100"/>
          <ac:spMkLst>
            <pc:docMk/>
            <pc:sldMk cId="965100389" sldId="310"/>
            <ac:spMk id="5" creationId="{D95E83F4-71DC-F282-1200-9EEBC7AB6F27}"/>
          </ac:spMkLst>
        </pc:spChg>
      </pc:sldChg>
      <pc:sldChg chg="modSp new mod setBg">
        <pc:chgData name="Paul Wassell" userId="609912a88ec840f0" providerId="LiveId" clId="{988B5798-FACB-4037-8FC3-2CDA73D56738}" dt="2025-04-02T14:11:23.590" v="2994" actId="403"/>
        <pc:sldMkLst>
          <pc:docMk/>
          <pc:sldMk cId="916222384" sldId="311"/>
        </pc:sldMkLst>
        <pc:spChg chg="mod">
          <ac:chgData name="Paul Wassell" userId="609912a88ec840f0" providerId="LiveId" clId="{988B5798-FACB-4037-8FC3-2CDA73D56738}" dt="2025-04-02T13:37:12.411" v="88" actId="14861"/>
          <ac:spMkLst>
            <pc:docMk/>
            <pc:sldMk cId="916222384" sldId="311"/>
            <ac:spMk id="2" creationId="{72EFDA73-A29B-5D6B-9026-E3C643950363}"/>
          </ac:spMkLst>
        </pc:spChg>
        <pc:spChg chg="mod">
          <ac:chgData name="Paul Wassell" userId="609912a88ec840f0" providerId="LiveId" clId="{988B5798-FACB-4037-8FC3-2CDA73D56738}" dt="2025-04-02T14:11:23.590" v="2994" actId="403"/>
          <ac:spMkLst>
            <pc:docMk/>
            <pc:sldMk cId="916222384" sldId="311"/>
            <ac:spMk id="3" creationId="{434D4EEA-3C6E-5682-A822-9A8FF7BF1B59}"/>
          </ac:spMkLst>
        </pc:spChg>
      </pc:sldChg>
      <pc:sldChg chg="modSp mod">
        <pc:chgData name="Paul Wassell" userId="609912a88ec840f0" providerId="LiveId" clId="{988B5798-FACB-4037-8FC3-2CDA73D56738}" dt="2025-04-02T14:08:35.966" v="2682" actId="207"/>
        <pc:sldMkLst>
          <pc:docMk/>
          <pc:sldMk cId="1372559973" sldId="312"/>
        </pc:sldMkLst>
        <pc:spChg chg="mod">
          <ac:chgData name="Paul Wassell" userId="609912a88ec840f0" providerId="LiveId" clId="{988B5798-FACB-4037-8FC3-2CDA73D56738}" dt="2025-04-02T14:05:52.094" v="2222" actId="13926"/>
          <ac:spMkLst>
            <pc:docMk/>
            <pc:sldMk cId="1372559973" sldId="312"/>
            <ac:spMk id="4" creationId="{3D617B6D-1DD1-39F6-19B0-97CA5921EAAE}"/>
          </ac:spMkLst>
        </pc:spChg>
        <pc:spChg chg="mod">
          <ac:chgData name="Paul Wassell" userId="609912a88ec840f0" providerId="LiveId" clId="{988B5798-FACB-4037-8FC3-2CDA73D56738}" dt="2025-04-02T14:08:35.966" v="2682" actId="207"/>
          <ac:spMkLst>
            <pc:docMk/>
            <pc:sldMk cId="1372559973" sldId="312"/>
            <ac:spMk id="5" creationId="{A4882235-6BE0-E180-52B0-0513E57D53EB}"/>
          </ac:spMkLst>
        </pc:spChg>
      </pc:sldChg>
      <pc:sldChg chg="addSp modSp new mod setBg">
        <pc:chgData name="Paul Wassell" userId="609912a88ec840f0" providerId="LiveId" clId="{988B5798-FACB-4037-8FC3-2CDA73D56738}" dt="2025-04-02T14:04:47.547" v="2221" actId="14100"/>
        <pc:sldMkLst>
          <pc:docMk/>
          <pc:sldMk cId="20408591" sldId="313"/>
        </pc:sldMkLst>
        <pc:spChg chg="mod">
          <ac:chgData name="Paul Wassell" userId="609912a88ec840f0" providerId="LiveId" clId="{988B5798-FACB-4037-8FC3-2CDA73D56738}" dt="2025-04-02T13:53:19.792" v="1193" actId="14861"/>
          <ac:spMkLst>
            <pc:docMk/>
            <pc:sldMk cId="20408591" sldId="313"/>
            <ac:spMk id="2" creationId="{B54B21F8-82BD-C318-E5A4-777C5D93F50E}"/>
          </ac:spMkLst>
        </pc:spChg>
        <pc:spChg chg="mod">
          <ac:chgData name="Paul Wassell" userId="609912a88ec840f0" providerId="LiveId" clId="{988B5798-FACB-4037-8FC3-2CDA73D56738}" dt="2025-04-02T14:03:26.513" v="2089" actId="20577"/>
          <ac:spMkLst>
            <pc:docMk/>
            <pc:sldMk cId="20408591" sldId="313"/>
            <ac:spMk id="3" creationId="{BC812DAF-64B1-9B58-13BE-9429B0F19138}"/>
          </ac:spMkLst>
        </pc:spChg>
        <pc:spChg chg="add mod">
          <ac:chgData name="Paul Wassell" userId="609912a88ec840f0" providerId="LiveId" clId="{988B5798-FACB-4037-8FC3-2CDA73D56738}" dt="2025-04-02T14:03:23.342" v="2088"/>
          <ac:spMkLst>
            <pc:docMk/>
            <pc:sldMk cId="20408591" sldId="313"/>
            <ac:spMk id="4" creationId="{6163CCDE-29FE-B07D-D7F6-58D2D2D6D94F}"/>
          </ac:spMkLst>
        </pc:spChg>
        <pc:graphicFrameChg chg="add mod modGraphic">
          <ac:chgData name="Paul Wassell" userId="609912a88ec840f0" providerId="LiveId" clId="{988B5798-FACB-4037-8FC3-2CDA73D56738}" dt="2025-04-02T14:04:47.547" v="2221" actId="14100"/>
          <ac:graphicFrameMkLst>
            <pc:docMk/>
            <pc:sldMk cId="20408591" sldId="313"/>
            <ac:graphicFrameMk id="5" creationId="{01F6D3BC-44E7-E21E-C907-CFB7CD649703}"/>
          </ac:graphicFrameMkLst>
        </pc:graphicFrameChg>
      </pc:sldChg>
      <pc:sldChg chg="addSp modSp new mod setBg">
        <pc:chgData name="Paul Wassell" userId="609912a88ec840f0" providerId="LiveId" clId="{988B5798-FACB-4037-8FC3-2CDA73D56738}" dt="2025-04-02T14:02:48.050" v="1997" actId="14100"/>
        <pc:sldMkLst>
          <pc:docMk/>
          <pc:sldMk cId="916184164" sldId="314"/>
        </pc:sldMkLst>
        <pc:spChg chg="mod">
          <ac:chgData name="Paul Wassell" userId="609912a88ec840f0" providerId="LiveId" clId="{988B5798-FACB-4037-8FC3-2CDA73D56738}" dt="2025-04-02T14:02:48.050" v="1997" actId="14100"/>
          <ac:spMkLst>
            <pc:docMk/>
            <pc:sldMk cId="916184164" sldId="314"/>
            <ac:spMk id="2" creationId="{5BED2C65-0786-9B40-6B02-3F0FC67C0E3D}"/>
          </ac:spMkLst>
        </pc:spChg>
        <pc:spChg chg="mod">
          <ac:chgData name="Paul Wassell" userId="609912a88ec840f0" providerId="LiveId" clId="{988B5798-FACB-4037-8FC3-2CDA73D56738}" dt="2025-04-02T14:02:04.862" v="1905" actId="255"/>
          <ac:spMkLst>
            <pc:docMk/>
            <pc:sldMk cId="916184164" sldId="314"/>
            <ac:spMk id="3" creationId="{7E0A2438-C7CB-264B-BE75-A8E2E555D07F}"/>
          </ac:spMkLst>
        </pc:spChg>
        <pc:spChg chg="add mod">
          <ac:chgData name="Paul Wassell" userId="609912a88ec840f0" providerId="LiveId" clId="{988B5798-FACB-4037-8FC3-2CDA73D56738}" dt="2025-04-02T14:02:18.098" v="1911" actId="1076"/>
          <ac:spMkLst>
            <pc:docMk/>
            <pc:sldMk cId="916184164" sldId="314"/>
            <ac:spMk id="4" creationId="{8A4BE9CC-B710-3A14-182E-936C724FFD3E}"/>
          </ac:spMkLst>
        </pc:spChg>
        <pc:spChg chg="add mod">
          <ac:chgData name="Paul Wassell" userId="609912a88ec840f0" providerId="LiveId" clId="{988B5798-FACB-4037-8FC3-2CDA73D56738}" dt="2025-04-02T14:02:16.780" v="1910" actId="1076"/>
          <ac:spMkLst>
            <pc:docMk/>
            <pc:sldMk cId="916184164" sldId="314"/>
            <ac:spMk id="5" creationId="{938CCA06-F398-C9FC-9B96-9D84B7B2B190}"/>
          </ac:spMkLst>
        </pc:spChg>
        <pc:spChg chg="add mod">
          <ac:chgData name="Paul Wassell" userId="609912a88ec840f0" providerId="LiveId" clId="{988B5798-FACB-4037-8FC3-2CDA73D56738}" dt="2025-04-02T14:02:15.173" v="1909" actId="1076"/>
          <ac:spMkLst>
            <pc:docMk/>
            <pc:sldMk cId="916184164" sldId="314"/>
            <ac:spMk id="6" creationId="{87F81641-1983-11AC-3BF7-A122ED88D8DA}"/>
          </ac:spMkLst>
        </pc:spChg>
        <pc:spChg chg="add mod">
          <ac:chgData name="Paul Wassell" userId="609912a88ec840f0" providerId="LiveId" clId="{988B5798-FACB-4037-8FC3-2CDA73D56738}" dt="2025-04-02T14:02:10.156" v="1906" actId="1076"/>
          <ac:spMkLst>
            <pc:docMk/>
            <pc:sldMk cId="916184164" sldId="314"/>
            <ac:spMk id="7" creationId="{90D715D3-DA93-816E-A21E-95975C60D755}"/>
          </ac:spMkLst>
        </pc:spChg>
        <pc:spChg chg="add mod">
          <ac:chgData name="Paul Wassell" userId="609912a88ec840f0" providerId="LiveId" clId="{988B5798-FACB-4037-8FC3-2CDA73D56738}" dt="2025-04-02T14:01:06.815" v="1714" actId="20577"/>
          <ac:spMkLst>
            <pc:docMk/>
            <pc:sldMk cId="916184164" sldId="314"/>
            <ac:spMk id="8" creationId="{38C9412A-CB68-09F7-9596-0F736FF0952E}"/>
          </ac:spMkLst>
        </pc:spChg>
        <pc:spChg chg="add mod">
          <ac:chgData name="Paul Wassell" userId="609912a88ec840f0" providerId="LiveId" clId="{988B5798-FACB-4037-8FC3-2CDA73D56738}" dt="2025-04-02T14:02:20.056" v="1912" actId="1076"/>
          <ac:spMkLst>
            <pc:docMk/>
            <pc:sldMk cId="916184164" sldId="314"/>
            <ac:spMk id="9" creationId="{FE2380C3-04A2-16F4-CDA7-A6AD82AE1627}"/>
          </ac:spMkLst>
        </pc:spChg>
        <pc:spChg chg="add mod">
          <ac:chgData name="Paul Wassell" userId="609912a88ec840f0" providerId="LiveId" clId="{988B5798-FACB-4037-8FC3-2CDA73D56738}" dt="2025-04-02T14:02:13.336" v="1908" actId="1076"/>
          <ac:spMkLst>
            <pc:docMk/>
            <pc:sldMk cId="916184164" sldId="314"/>
            <ac:spMk id="10" creationId="{74AE8F70-1E74-9076-1E2B-7D4A9E75BF2D}"/>
          </ac:spMkLst>
        </pc:spChg>
        <pc:spChg chg="add mod">
          <ac:chgData name="Paul Wassell" userId="609912a88ec840f0" providerId="LiveId" clId="{988B5798-FACB-4037-8FC3-2CDA73D56738}" dt="2025-04-02T14:02:11.725" v="1907" actId="1076"/>
          <ac:spMkLst>
            <pc:docMk/>
            <pc:sldMk cId="916184164" sldId="314"/>
            <ac:spMk id="11" creationId="{F3A8DF64-A815-7193-0BE5-BD37BB15EBD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86D59B-59BD-4EAA-AAF3-26B9AA6AF758}" type="datetimeFigureOut">
              <a:rPr lang="en-GB" smtClean="0"/>
              <a:t>12/08/2025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64885B-7517-4D52-8CFC-08CF2EA3E9DB}" type="slidenum">
              <a:rPr lang="en-GB" smtClean="0"/>
              <a:t>‹#›</a:t>
            </a:fld>
            <a:endParaRPr lang="en-GB"/>
          </a:p>
        </p:txBody>
      </p:sp>
    </p:spTree>
    <p:extLst>
      <p:ext uri="{BB962C8B-B14F-4D97-AF65-F5344CB8AC3E}">
        <p14:creationId xmlns:p14="http://schemas.microsoft.com/office/powerpoint/2010/main" val="3342961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8B4637B-FEFC-4C46-AF30-95C84C75D52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46040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0BAF7FD-B40A-4EBF-988F-3BE88C585785}"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C43BB1-81A8-421E-80C8-A882636C0A17}" type="slidenum">
              <a:rPr lang="en-GB" smtClean="0"/>
              <a:t>‹#›</a:t>
            </a:fld>
            <a:endParaRPr lang="en-GB"/>
          </a:p>
        </p:txBody>
      </p:sp>
    </p:spTree>
    <p:extLst>
      <p:ext uri="{BB962C8B-B14F-4D97-AF65-F5344CB8AC3E}">
        <p14:creationId xmlns:p14="http://schemas.microsoft.com/office/powerpoint/2010/main" val="2716470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BAF7FD-B40A-4EBF-988F-3BE88C585785}"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C43BB1-81A8-421E-80C8-A882636C0A17}" type="slidenum">
              <a:rPr lang="en-GB" smtClean="0"/>
              <a:t>‹#›</a:t>
            </a:fld>
            <a:endParaRPr lang="en-GB"/>
          </a:p>
        </p:txBody>
      </p:sp>
    </p:spTree>
    <p:extLst>
      <p:ext uri="{BB962C8B-B14F-4D97-AF65-F5344CB8AC3E}">
        <p14:creationId xmlns:p14="http://schemas.microsoft.com/office/powerpoint/2010/main" val="2082175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BAF7FD-B40A-4EBF-988F-3BE88C585785}"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C43BB1-81A8-421E-80C8-A882636C0A17}" type="slidenum">
              <a:rPr lang="en-GB" smtClean="0"/>
              <a:t>‹#›</a:t>
            </a:fld>
            <a:endParaRPr lang="en-GB"/>
          </a:p>
        </p:txBody>
      </p:sp>
    </p:spTree>
    <p:extLst>
      <p:ext uri="{BB962C8B-B14F-4D97-AF65-F5344CB8AC3E}">
        <p14:creationId xmlns:p14="http://schemas.microsoft.com/office/powerpoint/2010/main" val="8973858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17463120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1249440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3679634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7789995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24623374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1786041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40885867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3053662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BAF7FD-B40A-4EBF-988F-3BE88C585785}"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C43BB1-81A8-421E-80C8-A882636C0A17}" type="slidenum">
              <a:rPr lang="en-GB" smtClean="0"/>
              <a:t>‹#›</a:t>
            </a:fld>
            <a:endParaRPr lang="en-GB"/>
          </a:p>
        </p:txBody>
      </p:sp>
    </p:spTree>
    <p:extLst>
      <p:ext uri="{BB962C8B-B14F-4D97-AF65-F5344CB8AC3E}">
        <p14:creationId xmlns:p14="http://schemas.microsoft.com/office/powerpoint/2010/main" val="2569568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702715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41281604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35828747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70A6E7-8301-416F-BF16-1FDEAEC9C58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15344584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70A6E7-8301-416F-BF16-1FDEAEC9C58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6161236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070A6E7-8301-416F-BF16-1FDEAEC9C58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26148132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70A6E7-8301-416F-BF16-1FDEAEC9C58D}"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33766166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70A6E7-8301-416F-BF16-1FDEAEC9C58D}"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17886890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70A6E7-8301-416F-BF16-1FDEAEC9C58D}"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200944309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70A6E7-8301-416F-BF16-1FDEAEC9C58D}"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3063308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BAF7FD-B40A-4EBF-988F-3BE88C585785}"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C43BB1-81A8-421E-80C8-A882636C0A17}" type="slidenum">
              <a:rPr lang="en-GB" smtClean="0"/>
              <a:t>‹#›</a:t>
            </a:fld>
            <a:endParaRPr lang="en-GB"/>
          </a:p>
        </p:txBody>
      </p:sp>
    </p:spTree>
    <p:extLst>
      <p:ext uri="{BB962C8B-B14F-4D97-AF65-F5344CB8AC3E}">
        <p14:creationId xmlns:p14="http://schemas.microsoft.com/office/powerpoint/2010/main" val="39807713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070A6E7-8301-416F-BF16-1FDEAEC9C58D}"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7295389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070A6E7-8301-416F-BF16-1FDEAEC9C58D}"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21538496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70A6E7-8301-416F-BF16-1FDEAEC9C58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21247757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70A6E7-8301-416F-BF16-1FDEAEC9C58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13147088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632D23-B303-437F-B493-6C2FD1438DBE}"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1202869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632D23-B303-437F-B493-6C2FD1438DBE}"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391691528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632D23-B303-437F-B493-6C2FD1438DBE}"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147151870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632D23-B303-437F-B493-6C2FD1438DBE}"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14149534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632D23-B303-437F-B493-6C2FD1438DBE}"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279076781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632D23-B303-437F-B493-6C2FD1438DBE}"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192093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BAF7FD-B40A-4EBF-988F-3BE88C585785}"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C43BB1-81A8-421E-80C8-A882636C0A17}" type="slidenum">
              <a:rPr lang="en-GB" smtClean="0"/>
              <a:t>‹#›</a:t>
            </a:fld>
            <a:endParaRPr lang="en-GB"/>
          </a:p>
        </p:txBody>
      </p:sp>
    </p:spTree>
    <p:extLst>
      <p:ext uri="{BB962C8B-B14F-4D97-AF65-F5344CB8AC3E}">
        <p14:creationId xmlns:p14="http://schemas.microsoft.com/office/powerpoint/2010/main" val="148959906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32D23-B303-437F-B493-6C2FD1438DBE}"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28022139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32D23-B303-437F-B493-6C2FD1438DBE}"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236569917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32D23-B303-437F-B493-6C2FD1438DBE}"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422185985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632D23-B303-437F-B493-6C2FD1438DBE}"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238650303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632D23-B303-437F-B493-6C2FD1438DBE}"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4194745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BAF7FD-B40A-4EBF-988F-3BE88C585785}"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9C43BB1-81A8-421E-80C8-A882636C0A17}" type="slidenum">
              <a:rPr lang="en-GB" smtClean="0"/>
              <a:t>‹#›</a:t>
            </a:fld>
            <a:endParaRPr lang="en-GB"/>
          </a:p>
        </p:txBody>
      </p:sp>
    </p:spTree>
    <p:extLst>
      <p:ext uri="{BB962C8B-B14F-4D97-AF65-F5344CB8AC3E}">
        <p14:creationId xmlns:p14="http://schemas.microsoft.com/office/powerpoint/2010/main" val="854655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BAF7FD-B40A-4EBF-988F-3BE88C585785}"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9C43BB1-81A8-421E-80C8-A882636C0A17}" type="slidenum">
              <a:rPr lang="en-GB" smtClean="0"/>
              <a:t>‹#›</a:t>
            </a:fld>
            <a:endParaRPr lang="en-GB"/>
          </a:p>
        </p:txBody>
      </p:sp>
    </p:spTree>
    <p:extLst>
      <p:ext uri="{BB962C8B-B14F-4D97-AF65-F5344CB8AC3E}">
        <p14:creationId xmlns:p14="http://schemas.microsoft.com/office/powerpoint/2010/main" val="333758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BAF7FD-B40A-4EBF-988F-3BE88C585785}"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9C43BB1-81A8-421E-80C8-A882636C0A17}" type="slidenum">
              <a:rPr lang="en-GB" smtClean="0"/>
              <a:t>‹#›</a:t>
            </a:fld>
            <a:endParaRPr lang="en-GB"/>
          </a:p>
        </p:txBody>
      </p:sp>
    </p:spTree>
    <p:extLst>
      <p:ext uri="{BB962C8B-B14F-4D97-AF65-F5344CB8AC3E}">
        <p14:creationId xmlns:p14="http://schemas.microsoft.com/office/powerpoint/2010/main" val="88300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BAF7FD-B40A-4EBF-988F-3BE88C585785}"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C43BB1-81A8-421E-80C8-A882636C0A17}" type="slidenum">
              <a:rPr lang="en-GB" smtClean="0"/>
              <a:t>‹#›</a:t>
            </a:fld>
            <a:endParaRPr lang="en-GB"/>
          </a:p>
        </p:txBody>
      </p:sp>
    </p:spTree>
    <p:extLst>
      <p:ext uri="{BB962C8B-B14F-4D97-AF65-F5344CB8AC3E}">
        <p14:creationId xmlns:p14="http://schemas.microsoft.com/office/powerpoint/2010/main" val="3795294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BAF7FD-B40A-4EBF-988F-3BE88C585785}"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C43BB1-81A8-421E-80C8-A882636C0A17}" type="slidenum">
              <a:rPr lang="en-GB" smtClean="0"/>
              <a:t>‹#›</a:t>
            </a:fld>
            <a:endParaRPr lang="en-GB"/>
          </a:p>
        </p:txBody>
      </p:sp>
    </p:spTree>
    <p:extLst>
      <p:ext uri="{BB962C8B-B14F-4D97-AF65-F5344CB8AC3E}">
        <p14:creationId xmlns:p14="http://schemas.microsoft.com/office/powerpoint/2010/main" val="3707737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exampaperspractice.co.uk/" TargetMode="Externa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hyperlink" Target="http://www.exampaperspractice.co.uk/" TargetMode="Externa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hyperlink" Target="http://www.exampaperspractice.co.uk/" TargetMode="Externa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2.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0BAF7FD-B40A-4EBF-988F-3BE88C585785}"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9C43BB1-81A8-421E-80C8-A882636C0A17}" type="slidenum">
              <a:rPr lang="en-GB" smtClean="0"/>
              <a:t>‹#›</a:t>
            </a:fld>
            <a:endParaRPr lang="en-GB"/>
          </a:p>
        </p:txBody>
      </p:sp>
      <p:sp>
        <p:nvSpPr>
          <p:cNvPr id="7" name="Footer Placeholder 2">
            <a:extLst>
              <a:ext uri="{FF2B5EF4-FFF2-40B4-BE49-F238E27FC236}">
                <a16:creationId xmlns:a16="http://schemas.microsoft.com/office/drawing/2014/main" id="{1A72BE8E-526B-6997-C4C5-BBF37FAA1751}"/>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9FACF2DA-373D-3939-5457-947D1D504A93}"/>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F6E6A49C-7330-A6A5-1787-84B81A7FE042}"/>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2AC85A22-DF17-157E-34B8-757B2D26C6A2}"/>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2677503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403185-AE63-42AF-90F8-4C02F19891E9}" type="datetimeFigureOut">
              <a:rPr lang="en-GB" smtClean="0"/>
              <a:t>12/08/2025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C8F15-E769-443D-948B-992811EAABC8}" type="slidenum">
              <a:rPr lang="en-GB" smtClean="0"/>
              <a:t>‹#›</a:t>
            </a:fld>
            <a:endParaRPr lang="en-GB" dirty="0"/>
          </a:p>
        </p:txBody>
      </p:sp>
      <p:sp>
        <p:nvSpPr>
          <p:cNvPr id="7" name="Footer Placeholder 2">
            <a:extLst>
              <a:ext uri="{FF2B5EF4-FFF2-40B4-BE49-F238E27FC236}">
                <a16:creationId xmlns:a16="http://schemas.microsoft.com/office/drawing/2014/main" id="{7F82F4C7-D2BC-352F-45D3-E5F1312CA259}"/>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19216C1E-1FD6-C8B3-E0FE-F1B8E0EB16B4}"/>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20C3B019-2F91-D0F0-1163-4DB5A0432E79}"/>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191DCB9A-803E-45F2-FEB2-61C1374A3365}"/>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3143428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70A6E7-8301-416F-BF16-1FDEAEC9C58D}"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735D7D-3DED-4383-AC2A-C0BC79C6287F}" type="slidenum">
              <a:rPr lang="en-GB" smtClean="0"/>
              <a:t>‹#›</a:t>
            </a:fld>
            <a:endParaRPr lang="en-GB"/>
          </a:p>
        </p:txBody>
      </p:sp>
      <p:sp>
        <p:nvSpPr>
          <p:cNvPr id="7" name="Footer Placeholder 2">
            <a:extLst>
              <a:ext uri="{FF2B5EF4-FFF2-40B4-BE49-F238E27FC236}">
                <a16:creationId xmlns:a16="http://schemas.microsoft.com/office/drawing/2014/main" id="{24BFFA64-5074-81F8-FDEC-AA660B33C630}"/>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729F3BD3-6D7C-12F2-C0C3-5ED85C4D7E1C}"/>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5CBD0F04-727E-274D-F118-F4D3E5B10442}"/>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5CB09315-7456-A2A4-0835-A4B7E4567D8E}"/>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419937062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32D23-B303-437F-B493-6C2FD1438DBE}"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A57369-49C9-4EB8-98A5-D6CFD439E49E}" type="slidenum">
              <a:rPr lang="en-GB" smtClean="0"/>
              <a:t>‹#›</a:t>
            </a:fld>
            <a:endParaRPr lang="en-GB"/>
          </a:p>
        </p:txBody>
      </p:sp>
      <p:sp>
        <p:nvSpPr>
          <p:cNvPr id="7" name="Footer Placeholder 2">
            <a:extLst>
              <a:ext uri="{FF2B5EF4-FFF2-40B4-BE49-F238E27FC236}">
                <a16:creationId xmlns:a16="http://schemas.microsoft.com/office/drawing/2014/main" id="{602E58A9-2AFC-DBD5-2D97-FF97B447C480}"/>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FDE94756-4369-70E2-B708-A94F26839675}"/>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C443725B-552E-58A2-AE9C-67C9D7F335C7}"/>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26308CB9-E8A1-5691-FC82-4204B3BAD672}"/>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253765436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6DBC193-0DC4-8896-91FD-8EE6765B07FD}"/>
              </a:ext>
            </a:extLst>
          </p:cNvPr>
          <p:cNvSpPr txBox="1"/>
          <p:nvPr/>
        </p:nvSpPr>
        <p:spPr>
          <a:xfrm>
            <a:off x="381965" y="266218"/>
            <a:ext cx="8380070" cy="64633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algn="ctr"/>
            <a:r>
              <a:rPr lang="en-GB" sz="3600" b="1" u="sng" dirty="0"/>
              <a:t>Writing Letters Continued</a:t>
            </a:r>
          </a:p>
        </p:txBody>
      </p:sp>
      <p:sp>
        <p:nvSpPr>
          <p:cNvPr id="5" name="TextBox 4">
            <a:extLst>
              <a:ext uri="{FF2B5EF4-FFF2-40B4-BE49-F238E27FC236}">
                <a16:creationId xmlns:a16="http://schemas.microsoft.com/office/drawing/2014/main" id="{9AFDDADF-5D3E-D732-3CA6-0EF572F42B19}"/>
              </a:ext>
            </a:extLst>
          </p:cNvPr>
          <p:cNvSpPr txBox="1"/>
          <p:nvPr/>
        </p:nvSpPr>
        <p:spPr>
          <a:xfrm>
            <a:off x="381965" y="1143000"/>
            <a:ext cx="4616755" cy="5262979"/>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GB" sz="2400" dirty="0"/>
              <a:t>Last lesson we began exploring letters and how to include their key features.</a:t>
            </a:r>
          </a:p>
          <a:p>
            <a:endParaRPr lang="en-GB" sz="2400" dirty="0"/>
          </a:p>
          <a:p>
            <a:r>
              <a:rPr lang="en-GB" sz="2400" dirty="0"/>
              <a:t>Let’s recap our learning.</a:t>
            </a:r>
          </a:p>
          <a:p>
            <a:endParaRPr lang="en-GB" sz="2400" dirty="0"/>
          </a:p>
          <a:p>
            <a:r>
              <a:rPr lang="en-GB" sz="2400" dirty="0">
                <a:solidFill>
                  <a:srgbClr val="FF0000"/>
                </a:solidFill>
              </a:rPr>
              <a:t>What are the main features of a letter?</a:t>
            </a:r>
          </a:p>
          <a:p>
            <a:r>
              <a:rPr lang="en-GB" sz="2400" dirty="0">
                <a:solidFill>
                  <a:schemeClr val="accent2">
                    <a:lumMod val="50000"/>
                  </a:schemeClr>
                </a:solidFill>
              </a:rPr>
              <a:t>How do you layout a formal letter?</a:t>
            </a:r>
          </a:p>
          <a:p>
            <a:r>
              <a:rPr lang="en-GB" sz="2400" dirty="0">
                <a:solidFill>
                  <a:srgbClr val="00B050"/>
                </a:solidFill>
              </a:rPr>
              <a:t>Why do we need to consider language and tone carefully when writing out a letter? Provide examples.</a:t>
            </a:r>
          </a:p>
        </p:txBody>
      </p:sp>
      <p:pic>
        <p:nvPicPr>
          <p:cNvPr id="6" name="Picture 5">
            <a:extLst>
              <a:ext uri="{FF2B5EF4-FFF2-40B4-BE49-F238E27FC236}">
                <a16:creationId xmlns:a16="http://schemas.microsoft.com/office/drawing/2014/main" id="{CA2BDDA2-BF90-EBE0-47D3-4418EBAE8FA1}"/>
              </a:ext>
            </a:extLst>
          </p:cNvPr>
          <p:cNvPicPr>
            <a:picLocks noChangeAspect="1"/>
          </p:cNvPicPr>
          <p:nvPr/>
        </p:nvPicPr>
        <p:blipFill>
          <a:blip r:embed="rId2"/>
          <a:stretch>
            <a:fillRect/>
          </a:stretch>
        </p:blipFill>
        <p:spPr>
          <a:xfrm>
            <a:off x="4634685" y="1494387"/>
            <a:ext cx="4127350" cy="4560203"/>
          </a:xfrm>
          <a:prstGeom prst="rect">
            <a:avLst/>
          </a:prstGeom>
        </p:spPr>
      </p:pic>
    </p:spTree>
    <p:extLst>
      <p:ext uri="{BB962C8B-B14F-4D97-AF65-F5344CB8AC3E}">
        <p14:creationId xmlns:p14="http://schemas.microsoft.com/office/powerpoint/2010/main" val="1536808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1E389-8FBB-B848-094A-FE50B0A128A5}"/>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GB" sz="3600" dirty="0"/>
              <a:t>Write out the finish of your letter now</a:t>
            </a:r>
          </a:p>
        </p:txBody>
      </p:sp>
      <p:graphicFrame>
        <p:nvGraphicFramePr>
          <p:cNvPr id="4" name="Table 3">
            <a:extLst>
              <a:ext uri="{FF2B5EF4-FFF2-40B4-BE49-F238E27FC236}">
                <a16:creationId xmlns:a16="http://schemas.microsoft.com/office/drawing/2014/main" id="{E2F6D86D-54FA-DC04-0CF4-48828DF9A05A}"/>
              </a:ext>
            </a:extLst>
          </p:cNvPr>
          <p:cNvGraphicFramePr>
            <a:graphicFrameLocks noGrp="1"/>
          </p:cNvGraphicFramePr>
          <p:nvPr>
            <p:extLst>
              <p:ext uri="{D42A27DB-BD31-4B8C-83A1-F6EECF244321}">
                <p14:modId xmlns:p14="http://schemas.microsoft.com/office/powerpoint/2010/main" val="1311076285"/>
              </p:ext>
            </p:extLst>
          </p:nvPr>
        </p:nvGraphicFramePr>
        <p:xfrm>
          <a:off x="628650" y="1825625"/>
          <a:ext cx="4146331" cy="18338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048000">
                  <a:extLst>
                    <a:ext uri="{9D8B030D-6E8A-4147-A177-3AD203B41FA5}">
                      <a16:colId xmlns:a16="http://schemas.microsoft.com/office/drawing/2014/main" val="2370996"/>
                    </a:ext>
                  </a:extLst>
                </a:gridCol>
                <a:gridCol w="1098331">
                  <a:extLst>
                    <a:ext uri="{9D8B030D-6E8A-4147-A177-3AD203B41FA5}">
                      <a16:colId xmlns:a16="http://schemas.microsoft.com/office/drawing/2014/main" val="1663927413"/>
                    </a:ext>
                  </a:extLst>
                </a:gridCol>
              </a:tblGrid>
              <a:tr h="370840">
                <a:tc>
                  <a:txBody>
                    <a:bodyPr/>
                    <a:lstStyle/>
                    <a:p>
                      <a:r>
                        <a:rPr lang="en-GB" sz="1100" dirty="0"/>
                        <a:t>Key feature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GB" sz="1100" dirty="0"/>
                        <a:t>I have included this (Tick):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971369291"/>
                  </a:ext>
                </a:extLst>
              </a:tr>
              <a:tr h="370840">
                <a:tc>
                  <a:txBody>
                    <a:bodyPr/>
                    <a:lstStyle/>
                    <a:p>
                      <a:r>
                        <a:rPr lang="en-GB" sz="1400" dirty="0"/>
                        <a:t>A concluding paragraph that sums up my thoughts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126966136"/>
                  </a:ext>
                </a:extLst>
              </a:tr>
              <a:tr h="370840">
                <a:tc>
                  <a:txBody>
                    <a:bodyPr/>
                    <a:lstStyle/>
                    <a:p>
                      <a:r>
                        <a:rPr lang="en-GB" sz="1400" dirty="0"/>
                        <a:t>Yours faithfully/yours sincerely included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23030238"/>
                  </a:ext>
                </a:extLst>
              </a:tr>
              <a:tr h="370840">
                <a:tc>
                  <a:txBody>
                    <a:bodyPr/>
                    <a:lstStyle/>
                    <a:p>
                      <a:r>
                        <a:rPr lang="en-GB" sz="1400" dirty="0"/>
                        <a:t>My tone is appropriately formal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38273742"/>
                  </a:ext>
                </a:extLst>
              </a:tr>
            </a:tbl>
          </a:graphicData>
        </a:graphic>
      </p:graphicFrame>
      <p:sp>
        <p:nvSpPr>
          <p:cNvPr id="5" name="TextBox 4">
            <a:extLst>
              <a:ext uri="{FF2B5EF4-FFF2-40B4-BE49-F238E27FC236}">
                <a16:creationId xmlns:a16="http://schemas.microsoft.com/office/drawing/2014/main" id="{4BE75D0F-9B7B-F12A-826F-B10E78F09911}"/>
              </a:ext>
            </a:extLst>
          </p:cNvPr>
          <p:cNvSpPr txBox="1"/>
          <p:nvPr/>
        </p:nvSpPr>
        <p:spPr>
          <a:xfrm>
            <a:off x="5000625" y="1825625"/>
            <a:ext cx="3514725" cy="1015663"/>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7030A0"/>
                </a:solidFill>
                <a:effectLst/>
                <a:uLnTx/>
                <a:uFillTx/>
                <a:latin typeface="Calibri" panose="020F0502020204030204"/>
                <a:ea typeface="+mn-ea"/>
                <a:cs typeface="+mn-cs"/>
              </a:rPr>
              <a:t>Write out your </a:t>
            </a:r>
            <a:r>
              <a:rPr lang="en-GB" sz="2000" dirty="0">
                <a:solidFill>
                  <a:srgbClr val="7030A0"/>
                </a:solidFill>
                <a:latin typeface="Calibri" panose="020F0502020204030204"/>
              </a:rPr>
              <a:t>concluding paragraph summing up your argument and the sign off now.</a:t>
            </a:r>
            <a:endParaRPr kumimoji="0" lang="en-GB" sz="2000" b="0" i="0" u="none" strike="noStrike" kern="1200" cap="none" spc="0" normalizeH="0" baseline="0" noProof="0" dirty="0">
              <a:ln>
                <a:noFill/>
              </a:ln>
              <a:solidFill>
                <a:srgbClr val="7030A0"/>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8DD3F99C-482D-C1AC-8899-510F36F5469D}"/>
              </a:ext>
            </a:extLst>
          </p:cNvPr>
          <p:cNvSpPr txBox="1"/>
          <p:nvPr/>
        </p:nvSpPr>
        <p:spPr>
          <a:xfrm>
            <a:off x="628650" y="4114799"/>
            <a:ext cx="4146331" cy="120032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‘It is people who have extraordinary skill, courage and determination who deserve to be famous, not those who have good looks or lots of money or behave badly.’ </a:t>
            </a:r>
          </a:p>
        </p:txBody>
      </p:sp>
      <p:sp>
        <p:nvSpPr>
          <p:cNvPr id="8" name="TextBox 7">
            <a:extLst>
              <a:ext uri="{FF2B5EF4-FFF2-40B4-BE49-F238E27FC236}">
                <a16:creationId xmlns:a16="http://schemas.microsoft.com/office/drawing/2014/main" id="{BAB43783-1042-CD68-140A-ECEC4055153B}"/>
              </a:ext>
            </a:extLst>
          </p:cNvPr>
          <p:cNvSpPr txBox="1"/>
          <p:nvPr/>
        </p:nvSpPr>
        <p:spPr>
          <a:xfrm>
            <a:off x="5000625" y="4114800"/>
            <a:ext cx="3514725" cy="1200329"/>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Not sure how to start?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Therefore we need to think about fame differently because…</a:t>
            </a:r>
          </a:p>
        </p:txBody>
      </p:sp>
    </p:spTree>
    <p:extLst>
      <p:ext uri="{BB962C8B-B14F-4D97-AF65-F5344CB8AC3E}">
        <p14:creationId xmlns:p14="http://schemas.microsoft.com/office/powerpoint/2010/main" val="1838839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2AF00-6691-4F9A-8F6C-82A56470B208}"/>
              </a:ext>
            </a:extLst>
          </p:cNvPr>
          <p:cNvSpPr>
            <a:spLocks noGrp="1"/>
          </p:cNvSpPr>
          <p:nvPr>
            <p:ph type="title"/>
          </p:nvPr>
        </p:nvSpPr>
        <p:spPr>
          <a:solidFill>
            <a:schemeClr val="bg1"/>
          </a:solidFill>
          <a:ln w="38100">
            <a:solidFill>
              <a:srgbClr val="7030A0"/>
            </a:solidFill>
          </a:ln>
        </p:spPr>
        <p:txBody>
          <a:bodyPr/>
          <a:lstStyle/>
          <a:p>
            <a:r>
              <a:rPr lang="en-GB" dirty="0"/>
              <a:t>Plenary: Self-assessment</a:t>
            </a:r>
          </a:p>
        </p:txBody>
      </p:sp>
      <p:graphicFrame>
        <p:nvGraphicFramePr>
          <p:cNvPr id="4" name="Table 3">
            <a:extLst>
              <a:ext uri="{FF2B5EF4-FFF2-40B4-BE49-F238E27FC236}">
                <a16:creationId xmlns:a16="http://schemas.microsoft.com/office/drawing/2014/main" id="{0CD85C48-6B4D-41E4-AA55-B685745D7F61}"/>
              </a:ext>
            </a:extLst>
          </p:cNvPr>
          <p:cNvGraphicFramePr>
            <a:graphicFrameLocks noGrp="1"/>
          </p:cNvGraphicFramePr>
          <p:nvPr>
            <p:extLst>
              <p:ext uri="{D42A27DB-BD31-4B8C-83A1-F6EECF244321}">
                <p14:modId xmlns:p14="http://schemas.microsoft.com/office/powerpoint/2010/main" val="2228422681"/>
              </p:ext>
            </p:extLst>
          </p:nvPr>
        </p:nvGraphicFramePr>
        <p:xfrm>
          <a:off x="457200" y="1625600"/>
          <a:ext cx="4146331" cy="39827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848499751"/>
                    </a:ext>
                  </a:extLst>
                </a:gridCol>
                <a:gridCol w="1098331">
                  <a:extLst>
                    <a:ext uri="{9D8B030D-6E8A-4147-A177-3AD203B41FA5}">
                      <a16:colId xmlns:a16="http://schemas.microsoft.com/office/drawing/2014/main" val="2219197859"/>
                    </a:ext>
                  </a:extLst>
                </a:gridCol>
              </a:tblGrid>
              <a:tr h="370840">
                <a:tc>
                  <a:txBody>
                    <a:bodyPr/>
                    <a:lstStyle/>
                    <a:p>
                      <a:r>
                        <a:rPr lang="en-GB" sz="1100" dirty="0"/>
                        <a:t>Key feature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GB" sz="1100" dirty="0"/>
                        <a:t>I have included this (Tick):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699394964"/>
                  </a:ext>
                </a:extLst>
              </a:tr>
              <a:tr h="370840">
                <a:tc>
                  <a:txBody>
                    <a:bodyPr/>
                    <a:lstStyle/>
                    <a:p>
                      <a:r>
                        <a:rPr lang="en-GB" sz="1400" dirty="0"/>
                        <a:t>Address at the top-right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343093881"/>
                  </a:ext>
                </a:extLst>
              </a:tr>
              <a:tr h="370840">
                <a:tc>
                  <a:txBody>
                    <a:bodyPr/>
                    <a:lstStyle/>
                    <a:p>
                      <a:r>
                        <a:rPr lang="en-GB" sz="1400" dirty="0"/>
                        <a:t>Dear…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77268349"/>
                  </a:ext>
                </a:extLst>
              </a:tr>
              <a:tr h="370840">
                <a:tc>
                  <a:txBody>
                    <a:bodyPr/>
                    <a:lstStyle/>
                    <a:p>
                      <a:r>
                        <a:rPr lang="en-GB" sz="1400" dirty="0"/>
                        <a:t>Indented first paragraph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47925165"/>
                  </a:ext>
                </a:extLst>
              </a:tr>
              <a:tr h="370840">
                <a:tc>
                  <a:txBody>
                    <a:bodyPr/>
                    <a:lstStyle/>
                    <a:p>
                      <a:r>
                        <a:rPr lang="en-GB" sz="1400" dirty="0"/>
                        <a:t>Introductory paragraph that sets out the purpose of my letter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47284376"/>
                  </a:ext>
                </a:extLst>
              </a:tr>
              <a:tr h="370840">
                <a:tc>
                  <a:txBody>
                    <a:bodyPr/>
                    <a:lstStyle/>
                    <a:p>
                      <a:r>
                        <a:rPr lang="en-GB" sz="1400" dirty="0"/>
                        <a:t>My tone is appropriately formal.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37139349"/>
                  </a:ext>
                </a:extLst>
              </a:tr>
              <a:tr h="370840">
                <a:tc>
                  <a:txBody>
                    <a:bodyPr/>
                    <a:lstStyle/>
                    <a:p>
                      <a:r>
                        <a:rPr lang="en-GB" sz="1400" dirty="0"/>
                        <a:t>Linked paragraphs through the use of connectives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37448846"/>
                  </a:ext>
                </a:extLst>
              </a:tr>
              <a:tr h="370840">
                <a:tc>
                  <a:txBody>
                    <a:bodyPr/>
                    <a:lstStyle/>
                    <a:p>
                      <a:r>
                        <a:rPr lang="en-GB" sz="1400" dirty="0"/>
                        <a:t>A concluding paragraph that sums up my thoughts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14551634"/>
                  </a:ext>
                </a:extLst>
              </a:tr>
              <a:tr h="370840">
                <a:tc>
                  <a:txBody>
                    <a:bodyPr/>
                    <a:lstStyle/>
                    <a:p>
                      <a:r>
                        <a:rPr lang="en-GB" sz="1400" dirty="0"/>
                        <a:t>Yours faithfully/yours sincerely included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83351307"/>
                  </a:ext>
                </a:extLst>
              </a:tr>
            </a:tbl>
          </a:graphicData>
        </a:graphic>
      </p:graphicFrame>
      <p:sp>
        <p:nvSpPr>
          <p:cNvPr id="5" name="TextBox 4">
            <a:extLst>
              <a:ext uri="{FF2B5EF4-FFF2-40B4-BE49-F238E27FC236}">
                <a16:creationId xmlns:a16="http://schemas.microsoft.com/office/drawing/2014/main" id="{D789199B-6C2A-423C-9AD1-19F01C07FC92}"/>
              </a:ext>
            </a:extLst>
          </p:cNvPr>
          <p:cNvSpPr txBox="1"/>
          <p:nvPr/>
        </p:nvSpPr>
        <p:spPr>
          <a:xfrm>
            <a:off x="4740166" y="1625600"/>
            <a:ext cx="3946634" cy="3693319"/>
          </a:xfrm>
          <a:prstGeom prst="rect">
            <a:avLst/>
          </a:prstGeom>
          <a:solidFill>
            <a:schemeClr val="accent3">
              <a:lumMod val="20000"/>
              <a:lumOff val="80000"/>
            </a:schemeClr>
          </a:solidFill>
          <a:ln w="38100">
            <a:solidFill>
              <a:srgbClr val="00B05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B050"/>
                </a:solidFill>
                <a:effectLst/>
                <a:uLnTx/>
                <a:uFillTx/>
                <a:latin typeface="Calibri"/>
                <a:ea typeface="+mn-ea"/>
                <a:cs typeface="+mn-cs"/>
              </a:rPr>
              <a:t>Use the checklist you have been given to self-assess the quality and accuracy of your formal letter.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00B050"/>
              </a:solidFill>
              <a:effectLst/>
              <a:uLnTx/>
              <a:uFillTx/>
              <a:latin typeface="Calibri"/>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B050"/>
                </a:solidFill>
                <a:effectLst/>
                <a:uLnTx/>
                <a:uFillTx/>
                <a:latin typeface="Calibri"/>
                <a:ea typeface="+mn-ea"/>
                <a:cs typeface="+mn-cs"/>
              </a:rPr>
              <a:t>Once you can see your strengths and your areas to improve, go back and make your changes.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9" name="Picture 8">
            <a:extLst>
              <a:ext uri="{FF2B5EF4-FFF2-40B4-BE49-F238E27FC236}">
                <a16:creationId xmlns:a16="http://schemas.microsoft.com/office/drawing/2014/main" id="{29BB3BEE-CC77-464A-843A-545F0AA697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90593" y="4727044"/>
            <a:ext cx="2722179" cy="2130956"/>
          </a:xfrm>
          <a:prstGeom prst="rect">
            <a:avLst/>
          </a:prstGeom>
        </p:spPr>
      </p:pic>
    </p:spTree>
    <p:extLst>
      <p:ext uri="{BB962C8B-B14F-4D97-AF65-F5344CB8AC3E}">
        <p14:creationId xmlns:p14="http://schemas.microsoft.com/office/powerpoint/2010/main" val="1585485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FDA73-A29B-5D6B-9026-E3C643950363}"/>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Learning outcomes</a:t>
            </a:r>
          </a:p>
        </p:txBody>
      </p:sp>
      <p:sp>
        <p:nvSpPr>
          <p:cNvPr id="3" name="Content Placeholder 2">
            <a:extLst>
              <a:ext uri="{FF2B5EF4-FFF2-40B4-BE49-F238E27FC236}">
                <a16:creationId xmlns:a16="http://schemas.microsoft.com/office/drawing/2014/main" id="{434D4EEA-3C6E-5682-A822-9A8FF7BF1B59}"/>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GB" sz="4000" dirty="0">
                <a:solidFill>
                  <a:srgbClr val="FF0000"/>
                </a:solidFill>
              </a:rPr>
              <a:t>To describe the key features of a formal letter</a:t>
            </a:r>
          </a:p>
          <a:p>
            <a:pPr marL="0" indent="0">
              <a:buNone/>
            </a:pPr>
            <a:r>
              <a:rPr lang="en-GB" sz="4000" dirty="0">
                <a:solidFill>
                  <a:schemeClr val="accent2">
                    <a:lumMod val="50000"/>
                  </a:schemeClr>
                </a:solidFill>
              </a:rPr>
              <a:t>To explain how to write effective conclusions to our letters</a:t>
            </a:r>
          </a:p>
          <a:p>
            <a:pPr marL="0" indent="0">
              <a:buNone/>
            </a:pPr>
            <a:r>
              <a:rPr lang="en-GB" sz="4000" dirty="0">
                <a:solidFill>
                  <a:srgbClr val="00B050"/>
                </a:solidFill>
              </a:rPr>
              <a:t>To evaluate the effectiveness of our letters based on success criteria</a:t>
            </a:r>
          </a:p>
        </p:txBody>
      </p:sp>
    </p:spTree>
    <p:extLst>
      <p:ext uri="{BB962C8B-B14F-4D97-AF65-F5344CB8AC3E}">
        <p14:creationId xmlns:p14="http://schemas.microsoft.com/office/powerpoint/2010/main" val="916222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10965BA6-4E57-4FB0-AC07-1002746BD80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1516080">
            <a:off x="1853858" y="475835"/>
            <a:ext cx="5550229" cy="6132305"/>
          </a:xfrm>
          <a:prstGeom prst="rect">
            <a:avLst/>
          </a:prstGeom>
          <a:noFill/>
        </p:spPr>
      </p:pic>
      <p:sp>
        <p:nvSpPr>
          <p:cNvPr id="25" name="Freeform: Shape 24">
            <a:extLst>
              <a:ext uri="{FF2B5EF4-FFF2-40B4-BE49-F238E27FC236}">
                <a16:creationId xmlns:a16="http://schemas.microsoft.com/office/drawing/2014/main" id="{89ED7BAC-9130-4429-8000-4C5328FA2A72}"/>
              </a:ext>
            </a:extLst>
          </p:cNvPr>
          <p:cNvSpPr/>
          <p:nvPr/>
        </p:nvSpPr>
        <p:spPr>
          <a:xfrm>
            <a:off x="2946241" y="5265224"/>
            <a:ext cx="523666" cy="447665"/>
          </a:xfrm>
          <a:custGeom>
            <a:avLst/>
            <a:gdLst>
              <a:gd name="connsiteX0" fmla="*/ 0 w 1191491"/>
              <a:gd name="connsiteY0" fmla="*/ 443345 h 794327"/>
              <a:gd name="connsiteX1" fmla="*/ 120073 w 1191491"/>
              <a:gd name="connsiteY1" fmla="*/ 314036 h 794327"/>
              <a:gd name="connsiteX2" fmla="*/ 147782 w 1191491"/>
              <a:gd name="connsiteY2" fmla="*/ 286327 h 794327"/>
              <a:gd name="connsiteX3" fmla="*/ 175491 w 1191491"/>
              <a:gd name="connsiteY3" fmla="*/ 258618 h 794327"/>
              <a:gd name="connsiteX4" fmla="*/ 193964 w 1191491"/>
              <a:gd name="connsiteY4" fmla="*/ 434109 h 794327"/>
              <a:gd name="connsiteX5" fmla="*/ 203200 w 1191491"/>
              <a:gd name="connsiteY5" fmla="*/ 489527 h 794327"/>
              <a:gd name="connsiteX6" fmla="*/ 212437 w 1191491"/>
              <a:gd name="connsiteY6" fmla="*/ 600363 h 794327"/>
              <a:gd name="connsiteX7" fmla="*/ 193964 w 1191491"/>
              <a:gd name="connsiteY7" fmla="*/ 729673 h 794327"/>
              <a:gd name="connsiteX8" fmla="*/ 166255 w 1191491"/>
              <a:gd name="connsiteY8" fmla="*/ 720436 h 794327"/>
              <a:gd name="connsiteX9" fmla="*/ 147782 w 1191491"/>
              <a:gd name="connsiteY9" fmla="*/ 665018 h 794327"/>
              <a:gd name="connsiteX10" fmla="*/ 138546 w 1191491"/>
              <a:gd name="connsiteY10" fmla="*/ 609600 h 794327"/>
              <a:gd name="connsiteX11" fmla="*/ 166255 w 1191491"/>
              <a:gd name="connsiteY11" fmla="*/ 563418 h 794327"/>
              <a:gd name="connsiteX12" fmla="*/ 193964 w 1191491"/>
              <a:gd name="connsiteY12" fmla="*/ 526473 h 794327"/>
              <a:gd name="connsiteX13" fmla="*/ 240146 w 1191491"/>
              <a:gd name="connsiteY13" fmla="*/ 461818 h 794327"/>
              <a:gd name="connsiteX14" fmla="*/ 295564 w 1191491"/>
              <a:gd name="connsiteY14" fmla="*/ 434109 h 794327"/>
              <a:gd name="connsiteX15" fmla="*/ 387928 w 1191491"/>
              <a:gd name="connsiteY15" fmla="*/ 369454 h 794327"/>
              <a:gd name="connsiteX16" fmla="*/ 729673 w 1191491"/>
              <a:gd name="connsiteY16" fmla="*/ 424873 h 794327"/>
              <a:gd name="connsiteX17" fmla="*/ 822037 w 1191491"/>
              <a:gd name="connsiteY17" fmla="*/ 443345 h 794327"/>
              <a:gd name="connsiteX18" fmla="*/ 914400 w 1191491"/>
              <a:gd name="connsiteY18" fmla="*/ 471054 h 794327"/>
              <a:gd name="connsiteX19" fmla="*/ 360219 w 1191491"/>
              <a:gd name="connsiteY19" fmla="*/ 471054 h 794327"/>
              <a:gd name="connsiteX20" fmla="*/ 314037 w 1191491"/>
              <a:gd name="connsiteY20" fmla="*/ 452582 h 794327"/>
              <a:gd name="connsiteX21" fmla="*/ 277091 w 1191491"/>
              <a:gd name="connsiteY21" fmla="*/ 443345 h 794327"/>
              <a:gd name="connsiteX22" fmla="*/ 304800 w 1191491"/>
              <a:gd name="connsiteY22" fmla="*/ 434109 h 794327"/>
              <a:gd name="connsiteX23" fmla="*/ 646546 w 1191491"/>
              <a:gd name="connsiteY23" fmla="*/ 452582 h 794327"/>
              <a:gd name="connsiteX24" fmla="*/ 766619 w 1191491"/>
              <a:gd name="connsiteY24" fmla="*/ 443345 h 794327"/>
              <a:gd name="connsiteX25" fmla="*/ 748146 w 1191491"/>
              <a:gd name="connsiteY25" fmla="*/ 387927 h 794327"/>
              <a:gd name="connsiteX26" fmla="*/ 683491 w 1191491"/>
              <a:gd name="connsiteY26" fmla="*/ 258618 h 794327"/>
              <a:gd name="connsiteX27" fmla="*/ 637309 w 1191491"/>
              <a:gd name="connsiteY27" fmla="*/ 73891 h 794327"/>
              <a:gd name="connsiteX28" fmla="*/ 609600 w 1191491"/>
              <a:gd name="connsiteY28" fmla="*/ 0 h 794327"/>
              <a:gd name="connsiteX29" fmla="*/ 600364 w 1191491"/>
              <a:gd name="connsiteY29" fmla="*/ 55418 h 794327"/>
              <a:gd name="connsiteX30" fmla="*/ 572655 w 1191491"/>
              <a:gd name="connsiteY30" fmla="*/ 692727 h 794327"/>
              <a:gd name="connsiteX31" fmla="*/ 554182 w 1191491"/>
              <a:gd name="connsiteY31" fmla="*/ 794327 h 794327"/>
              <a:gd name="connsiteX32" fmla="*/ 563419 w 1191491"/>
              <a:gd name="connsiteY32" fmla="*/ 535709 h 794327"/>
              <a:gd name="connsiteX33" fmla="*/ 591128 w 1191491"/>
              <a:gd name="connsiteY33" fmla="*/ 387927 h 794327"/>
              <a:gd name="connsiteX34" fmla="*/ 544946 w 1191491"/>
              <a:gd name="connsiteY34" fmla="*/ 240145 h 794327"/>
              <a:gd name="connsiteX35" fmla="*/ 517237 w 1191491"/>
              <a:gd name="connsiteY35" fmla="*/ 193963 h 794327"/>
              <a:gd name="connsiteX36" fmla="*/ 581891 w 1191491"/>
              <a:gd name="connsiteY36" fmla="*/ 258618 h 794327"/>
              <a:gd name="connsiteX37" fmla="*/ 683491 w 1191491"/>
              <a:gd name="connsiteY37" fmla="*/ 360218 h 794327"/>
              <a:gd name="connsiteX38" fmla="*/ 748146 w 1191491"/>
              <a:gd name="connsiteY38" fmla="*/ 452582 h 794327"/>
              <a:gd name="connsiteX39" fmla="*/ 775855 w 1191491"/>
              <a:gd name="connsiteY39" fmla="*/ 471054 h 794327"/>
              <a:gd name="connsiteX40" fmla="*/ 729673 w 1191491"/>
              <a:gd name="connsiteY40" fmla="*/ 461818 h 794327"/>
              <a:gd name="connsiteX41" fmla="*/ 794328 w 1191491"/>
              <a:gd name="connsiteY41" fmla="*/ 397163 h 794327"/>
              <a:gd name="connsiteX42" fmla="*/ 997528 w 1191491"/>
              <a:gd name="connsiteY42" fmla="*/ 406400 h 794327"/>
              <a:gd name="connsiteX43" fmla="*/ 1062182 w 1191491"/>
              <a:gd name="connsiteY43" fmla="*/ 424873 h 794327"/>
              <a:gd name="connsiteX44" fmla="*/ 1145309 w 1191491"/>
              <a:gd name="connsiteY44" fmla="*/ 452582 h 794327"/>
              <a:gd name="connsiteX45" fmla="*/ 1089891 w 1191491"/>
              <a:gd name="connsiteY45" fmla="*/ 471054 h 794327"/>
              <a:gd name="connsiteX46" fmla="*/ 1043709 w 1191491"/>
              <a:gd name="connsiteY46" fmla="*/ 489527 h 794327"/>
              <a:gd name="connsiteX47" fmla="*/ 757382 w 1191491"/>
              <a:gd name="connsiteY47" fmla="*/ 480291 h 794327"/>
              <a:gd name="connsiteX48" fmla="*/ 701964 w 1191491"/>
              <a:gd name="connsiteY48" fmla="*/ 452582 h 794327"/>
              <a:gd name="connsiteX49" fmla="*/ 655782 w 1191491"/>
              <a:gd name="connsiteY49" fmla="*/ 443345 h 794327"/>
              <a:gd name="connsiteX50" fmla="*/ 600364 w 1191491"/>
              <a:gd name="connsiteY50" fmla="*/ 406400 h 794327"/>
              <a:gd name="connsiteX51" fmla="*/ 618837 w 1191491"/>
              <a:gd name="connsiteY51" fmla="*/ 378691 h 794327"/>
              <a:gd name="connsiteX52" fmla="*/ 803564 w 1191491"/>
              <a:gd name="connsiteY52" fmla="*/ 378691 h 794327"/>
              <a:gd name="connsiteX53" fmla="*/ 858982 w 1191491"/>
              <a:gd name="connsiteY53" fmla="*/ 387927 h 794327"/>
              <a:gd name="connsiteX54" fmla="*/ 932873 w 1191491"/>
              <a:gd name="connsiteY54" fmla="*/ 415636 h 794327"/>
              <a:gd name="connsiteX55" fmla="*/ 1163782 w 1191491"/>
              <a:gd name="connsiteY55" fmla="*/ 424873 h 794327"/>
              <a:gd name="connsiteX56" fmla="*/ 1154546 w 1191491"/>
              <a:gd name="connsiteY56" fmla="*/ 452582 h 794327"/>
              <a:gd name="connsiteX57" fmla="*/ 1099128 w 1191491"/>
              <a:gd name="connsiteY57" fmla="*/ 498763 h 794327"/>
              <a:gd name="connsiteX58" fmla="*/ 1043709 w 1191491"/>
              <a:gd name="connsiteY58" fmla="*/ 517236 h 794327"/>
              <a:gd name="connsiteX59" fmla="*/ 951346 w 1191491"/>
              <a:gd name="connsiteY59" fmla="*/ 489527 h 794327"/>
              <a:gd name="connsiteX60" fmla="*/ 932873 w 1191491"/>
              <a:gd name="connsiteY60" fmla="*/ 452582 h 794327"/>
              <a:gd name="connsiteX61" fmla="*/ 914400 w 1191491"/>
              <a:gd name="connsiteY61" fmla="*/ 424873 h 794327"/>
              <a:gd name="connsiteX62" fmla="*/ 905164 w 1191491"/>
              <a:gd name="connsiteY62" fmla="*/ 397163 h 794327"/>
              <a:gd name="connsiteX63" fmla="*/ 886691 w 1191491"/>
              <a:gd name="connsiteY63" fmla="*/ 369454 h 794327"/>
              <a:gd name="connsiteX64" fmla="*/ 895928 w 1191491"/>
              <a:gd name="connsiteY64" fmla="*/ 341745 h 794327"/>
              <a:gd name="connsiteX65" fmla="*/ 932873 w 1191491"/>
              <a:gd name="connsiteY65" fmla="*/ 286327 h 794327"/>
              <a:gd name="connsiteX66" fmla="*/ 1052946 w 1191491"/>
              <a:gd name="connsiteY66" fmla="*/ 295563 h 794327"/>
              <a:gd name="connsiteX67" fmla="*/ 1136073 w 1191491"/>
              <a:gd name="connsiteY67" fmla="*/ 323273 h 794327"/>
              <a:gd name="connsiteX68" fmla="*/ 1163782 w 1191491"/>
              <a:gd name="connsiteY68" fmla="*/ 332509 h 794327"/>
              <a:gd name="connsiteX69" fmla="*/ 1136073 w 1191491"/>
              <a:gd name="connsiteY69" fmla="*/ 350982 h 794327"/>
              <a:gd name="connsiteX70" fmla="*/ 1062182 w 1191491"/>
              <a:gd name="connsiteY70" fmla="*/ 369454 h 794327"/>
              <a:gd name="connsiteX71" fmla="*/ 1089891 w 1191491"/>
              <a:gd name="connsiteY71" fmla="*/ 397163 h 794327"/>
              <a:gd name="connsiteX72" fmla="*/ 1126837 w 1191491"/>
              <a:gd name="connsiteY72" fmla="*/ 424873 h 794327"/>
              <a:gd name="connsiteX73" fmla="*/ 1145309 w 1191491"/>
              <a:gd name="connsiteY73" fmla="*/ 452582 h 794327"/>
              <a:gd name="connsiteX74" fmla="*/ 1173019 w 1191491"/>
              <a:gd name="connsiteY74" fmla="*/ 471054 h 794327"/>
              <a:gd name="connsiteX75" fmla="*/ 1191491 w 1191491"/>
              <a:gd name="connsiteY75" fmla="*/ 489527 h 794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191491" h="794327">
                <a:moveTo>
                  <a:pt x="0" y="443345"/>
                </a:moveTo>
                <a:cubicBezTo>
                  <a:pt x="61426" y="366564"/>
                  <a:pt x="23006" y="411103"/>
                  <a:pt x="120073" y="314036"/>
                </a:cubicBezTo>
                <a:lnTo>
                  <a:pt x="147782" y="286327"/>
                </a:lnTo>
                <a:lnTo>
                  <a:pt x="175491" y="258618"/>
                </a:lnTo>
                <a:cubicBezTo>
                  <a:pt x="201550" y="336791"/>
                  <a:pt x="177969" y="258156"/>
                  <a:pt x="193964" y="434109"/>
                </a:cubicBezTo>
                <a:cubicBezTo>
                  <a:pt x="195659" y="452760"/>
                  <a:pt x="201132" y="470914"/>
                  <a:pt x="203200" y="489527"/>
                </a:cubicBezTo>
                <a:cubicBezTo>
                  <a:pt x="207294" y="526374"/>
                  <a:pt x="209358" y="563418"/>
                  <a:pt x="212437" y="600363"/>
                </a:cubicBezTo>
                <a:cubicBezTo>
                  <a:pt x="206279" y="643466"/>
                  <a:pt x="209594" y="689034"/>
                  <a:pt x="193964" y="729673"/>
                </a:cubicBezTo>
                <a:cubicBezTo>
                  <a:pt x="190469" y="738760"/>
                  <a:pt x="171914" y="728359"/>
                  <a:pt x="166255" y="720436"/>
                </a:cubicBezTo>
                <a:cubicBezTo>
                  <a:pt x="154937" y="704591"/>
                  <a:pt x="147782" y="665018"/>
                  <a:pt x="147782" y="665018"/>
                </a:cubicBezTo>
                <a:cubicBezTo>
                  <a:pt x="144703" y="646545"/>
                  <a:pt x="135196" y="628025"/>
                  <a:pt x="138546" y="609600"/>
                </a:cubicBezTo>
                <a:cubicBezTo>
                  <a:pt x="141757" y="591937"/>
                  <a:pt x="156297" y="578355"/>
                  <a:pt x="166255" y="563418"/>
                </a:cubicBezTo>
                <a:cubicBezTo>
                  <a:pt x="174794" y="550610"/>
                  <a:pt x="185017" y="538999"/>
                  <a:pt x="193964" y="526473"/>
                </a:cubicBezTo>
                <a:cubicBezTo>
                  <a:pt x="207077" y="508115"/>
                  <a:pt x="225050" y="476914"/>
                  <a:pt x="240146" y="461818"/>
                </a:cubicBezTo>
                <a:cubicBezTo>
                  <a:pt x="258052" y="443912"/>
                  <a:pt x="273026" y="441621"/>
                  <a:pt x="295564" y="434109"/>
                </a:cubicBezTo>
                <a:cubicBezTo>
                  <a:pt x="359958" y="369715"/>
                  <a:pt x="325638" y="385027"/>
                  <a:pt x="387928" y="369454"/>
                </a:cubicBezTo>
                <a:lnTo>
                  <a:pt x="729673" y="424873"/>
                </a:lnTo>
                <a:cubicBezTo>
                  <a:pt x="760625" y="430142"/>
                  <a:pt x="791847" y="434719"/>
                  <a:pt x="822037" y="443345"/>
                </a:cubicBezTo>
                <a:cubicBezTo>
                  <a:pt x="972389" y="486302"/>
                  <a:pt x="713933" y="437644"/>
                  <a:pt x="914400" y="471054"/>
                </a:cubicBezTo>
                <a:cubicBezTo>
                  <a:pt x="714249" y="521096"/>
                  <a:pt x="834672" y="494388"/>
                  <a:pt x="360219" y="471054"/>
                </a:cubicBezTo>
                <a:cubicBezTo>
                  <a:pt x="343659" y="470240"/>
                  <a:pt x="329766" y="457825"/>
                  <a:pt x="314037" y="452582"/>
                </a:cubicBezTo>
                <a:cubicBezTo>
                  <a:pt x="301994" y="448568"/>
                  <a:pt x="289406" y="446424"/>
                  <a:pt x="277091" y="443345"/>
                </a:cubicBezTo>
                <a:cubicBezTo>
                  <a:pt x="286327" y="440266"/>
                  <a:pt x="295064" y="434109"/>
                  <a:pt x="304800" y="434109"/>
                </a:cubicBezTo>
                <a:cubicBezTo>
                  <a:pt x="567427" y="434109"/>
                  <a:pt x="511454" y="425562"/>
                  <a:pt x="646546" y="452582"/>
                </a:cubicBezTo>
                <a:cubicBezTo>
                  <a:pt x="686570" y="449503"/>
                  <a:pt x="732752" y="464897"/>
                  <a:pt x="766619" y="443345"/>
                </a:cubicBezTo>
                <a:cubicBezTo>
                  <a:pt x="783047" y="432891"/>
                  <a:pt x="754983" y="406159"/>
                  <a:pt x="748146" y="387927"/>
                </a:cubicBezTo>
                <a:cubicBezTo>
                  <a:pt x="710816" y="288380"/>
                  <a:pt x="728620" y="318790"/>
                  <a:pt x="683491" y="258618"/>
                </a:cubicBezTo>
                <a:cubicBezTo>
                  <a:pt x="668097" y="197042"/>
                  <a:pt x="665693" y="130662"/>
                  <a:pt x="637309" y="73891"/>
                </a:cubicBezTo>
                <a:cubicBezTo>
                  <a:pt x="613160" y="25591"/>
                  <a:pt x="622177" y="50303"/>
                  <a:pt x="609600" y="0"/>
                </a:cubicBezTo>
                <a:cubicBezTo>
                  <a:pt x="606521" y="18473"/>
                  <a:pt x="601361" y="36717"/>
                  <a:pt x="600364" y="55418"/>
                </a:cubicBezTo>
                <a:cubicBezTo>
                  <a:pt x="589040" y="267753"/>
                  <a:pt x="583831" y="480384"/>
                  <a:pt x="572655" y="692727"/>
                </a:cubicBezTo>
                <a:cubicBezTo>
                  <a:pt x="570448" y="734653"/>
                  <a:pt x="563554" y="756842"/>
                  <a:pt x="554182" y="794327"/>
                </a:cubicBezTo>
                <a:cubicBezTo>
                  <a:pt x="557261" y="708121"/>
                  <a:pt x="555609" y="621616"/>
                  <a:pt x="563419" y="535709"/>
                </a:cubicBezTo>
                <a:cubicBezTo>
                  <a:pt x="567957" y="485796"/>
                  <a:pt x="587284" y="437898"/>
                  <a:pt x="591128" y="387927"/>
                </a:cubicBezTo>
                <a:cubicBezTo>
                  <a:pt x="598118" y="297057"/>
                  <a:pt x="585826" y="304385"/>
                  <a:pt x="544946" y="240145"/>
                </a:cubicBezTo>
                <a:cubicBezTo>
                  <a:pt x="535308" y="224999"/>
                  <a:pt x="501180" y="185934"/>
                  <a:pt x="517237" y="193963"/>
                </a:cubicBezTo>
                <a:cubicBezTo>
                  <a:pt x="544498" y="207594"/>
                  <a:pt x="561821" y="235681"/>
                  <a:pt x="581891" y="258618"/>
                </a:cubicBezTo>
                <a:cubicBezTo>
                  <a:pt x="656683" y="344094"/>
                  <a:pt x="620364" y="312872"/>
                  <a:pt x="683491" y="360218"/>
                </a:cubicBezTo>
                <a:cubicBezTo>
                  <a:pt x="711347" y="415931"/>
                  <a:pt x="703040" y="413920"/>
                  <a:pt x="748146" y="452582"/>
                </a:cubicBezTo>
                <a:cubicBezTo>
                  <a:pt x="756574" y="459806"/>
                  <a:pt x="785784" y="466090"/>
                  <a:pt x="775855" y="471054"/>
                </a:cubicBezTo>
                <a:cubicBezTo>
                  <a:pt x="761813" y="478074"/>
                  <a:pt x="745067" y="464897"/>
                  <a:pt x="729673" y="461818"/>
                </a:cubicBezTo>
                <a:cubicBezTo>
                  <a:pt x="690042" y="422187"/>
                  <a:pt x="660578" y="409702"/>
                  <a:pt x="794328" y="397163"/>
                </a:cubicBezTo>
                <a:cubicBezTo>
                  <a:pt x="861835" y="390834"/>
                  <a:pt x="929795" y="403321"/>
                  <a:pt x="997528" y="406400"/>
                </a:cubicBezTo>
                <a:cubicBezTo>
                  <a:pt x="1019079" y="412558"/>
                  <a:pt x="1040342" y="419833"/>
                  <a:pt x="1062182" y="424873"/>
                </a:cubicBezTo>
                <a:cubicBezTo>
                  <a:pt x="1138310" y="442441"/>
                  <a:pt x="1096232" y="419864"/>
                  <a:pt x="1145309" y="452582"/>
                </a:cubicBezTo>
                <a:cubicBezTo>
                  <a:pt x="1126836" y="458739"/>
                  <a:pt x="1108191" y="464400"/>
                  <a:pt x="1089891" y="471054"/>
                </a:cubicBezTo>
                <a:cubicBezTo>
                  <a:pt x="1074309" y="476720"/>
                  <a:pt x="1060282" y="489067"/>
                  <a:pt x="1043709" y="489527"/>
                </a:cubicBezTo>
                <a:lnTo>
                  <a:pt x="757382" y="480291"/>
                </a:lnTo>
                <a:cubicBezTo>
                  <a:pt x="738909" y="471055"/>
                  <a:pt x="721374" y="459640"/>
                  <a:pt x="701964" y="452582"/>
                </a:cubicBezTo>
                <a:cubicBezTo>
                  <a:pt x="687210" y="447217"/>
                  <a:pt x="670074" y="449841"/>
                  <a:pt x="655782" y="443345"/>
                </a:cubicBezTo>
                <a:cubicBezTo>
                  <a:pt x="635571" y="434158"/>
                  <a:pt x="600364" y="406400"/>
                  <a:pt x="600364" y="406400"/>
                </a:cubicBezTo>
                <a:cubicBezTo>
                  <a:pt x="606522" y="397164"/>
                  <a:pt x="608908" y="383655"/>
                  <a:pt x="618837" y="378691"/>
                </a:cubicBezTo>
                <a:cubicBezTo>
                  <a:pt x="659690" y="358264"/>
                  <a:pt x="787537" y="377546"/>
                  <a:pt x="803564" y="378691"/>
                </a:cubicBezTo>
                <a:cubicBezTo>
                  <a:pt x="822037" y="381770"/>
                  <a:pt x="841044" y="382546"/>
                  <a:pt x="858982" y="387927"/>
                </a:cubicBezTo>
                <a:cubicBezTo>
                  <a:pt x="906342" y="402135"/>
                  <a:pt x="883437" y="412227"/>
                  <a:pt x="932873" y="415636"/>
                </a:cubicBezTo>
                <a:cubicBezTo>
                  <a:pt x="1009722" y="420936"/>
                  <a:pt x="1086812" y="421794"/>
                  <a:pt x="1163782" y="424873"/>
                </a:cubicBezTo>
                <a:cubicBezTo>
                  <a:pt x="1160703" y="434109"/>
                  <a:pt x="1159946" y="444481"/>
                  <a:pt x="1154546" y="452582"/>
                </a:cubicBezTo>
                <a:cubicBezTo>
                  <a:pt x="1145387" y="466320"/>
                  <a:pt x="1115271" y="491589"/>
                  <a:pt x="1099128" y="498763"/>
                </a:cubicBezTo>
                <a:cubicBezTo>
                  <a:pt x="1081334" y="506671"/>
                  <a:pt x="1062182" y="511078"/>
                  <a:pt x="1043709" y="517236"/>
                </a:cubicBezTo>
                <a:cubicBezTo>
                  <a:pt x="1018528" y="513039"/>
                  <a:pt x="972825" y="511006"/>
                  <a:pt x="951346" y="489527"/>
                </a:cubicBezTo>
                <a:cubicBezTo>
                  <a:pt x="941610" y="479791"/>
                  <a:pt x="939704" y="464536"/>
                  <a:pt x="932873" y="452582"/>
                </a:cubicBezTo>
                <a:cubicBezTo>
                  <a:pt x="927365" y="442944"/>
                  <a:pt x="920558" y="434109"/>
                  <a:pt x="914400" y="424873"/>
                </a:cubicBezTo>
                <a:cubicBezTo>
                  <a:pt x="911321" y="415636"/>
                  <a:pt x="909518" y="405871"/>
                  <a:pt x="905164" y="397163"/>
                </a:cubicBezTo>
                <a:cubicBezTo>
                  <a:pt x="900200" y="387234"/>
                  <a:pt x="888516" y="380404"/>
                  <a:pt x="886691" y="369454"/>
                </a:cubicBezTo>
                <a:cubicBezTo>
                  <a:pt x="885090" y="359850"/>
                  <a:pt x="893253" y="351106"/>
                  <a:pt x="895928" y="341745"/>
                </a:cubicBezTo>
                <a:cubicBezTo>
                  <a:pt x="909962" y="292627"/>
                  <a:pt x="892760" y="313069"/>
                  <a:pt x="932873" y="286327"/>
                </a:cubicBezTo>
                <a:cubicBezTo>
                  <a:pt x="972897" y="289406"/>
                  <a:pt x="1013451" y="288382"/>
                  <a:pt x="1052946" y="295563"/>
                </a:cubicBezTo>
                <a:cubicBezTo>
                  <a:pt x="1081683" y="300788"/>
                  <a:pt x="1108364" y="314036"/>
                  <a:pt x="1136073" y="323273"/>
                </a:cubicBezTo>
                <a:lnTo>
                  <a:pt x="1163782" y="332509"/>
                </a:lnTo>
                <a:cubicBezTo>
                  <a:pt x="1154546" y="338667"/>
                  <a:pt x="1146002" y="346018"/>
                  <a:pt x="1136073" y="350982"/>
                </a:cubicBezTo>
                <a:cubicBezTo>
                  <a:pt x="1117140" y="360449"/>
                  <a:pt x="1079745" y="365941"/>
                  <a:pt x="1062182" y="369454"/>
                </a:cubicBezTo>
                <a:cubicBezTo>
                  <a:pt x="1071418" y="378690"/>
                  <a:pt x="1079974" y="388662"/>
                  <a:pt x="1089891" y="397163"/>
                </a:cubicBezTo>
                <a:cubicBezTo>
                  <a:pt x="1101579" y="407182"/>
                  <a:pt x="1115952" y="413988"/>
                  <a:pt x="1126837" y="424873"/>
                </a:cubicBezTo>
                <a:cubicBezTo>
                  <a:pt x="1134686" y="432722"/>
                  <a:pt x="1137460" y="444733"/>
                  <a:pt x="1145309" y="452582"/>
                </a:cubicBezTo>
                <a:cubicBezTo>
                  <a:pt x="1153159" y="460431"/>
                  <a:pt x="1164351" y="464119"/>
                  <a:pt x="1173019" y="471054"/>
                </a:cubicBezTo>
                <a:cubicBezTo>
                  <a:pt x="1179819" y="476494"/>
                  <a:pt x="1185334" y="483369"/>
                  <a:pt x="1191491" y="489527"/>
                </a:cubicBezTo>
              </a:path>
            </a:pathLst>
          </a:cu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0CFDFA45-503C-45C9-9AED-C5B497C584E4}"/>
              </a:ext>
            </a:extLst>
          </p:cNvPr>
          <p:cNvSpPr/>
          <p:nvPr/>
        </p:nvSpPr>
        <p:spPr>
          <a:xfrm>
            <a:off x="71662" y="572163"/>
            <a:ext cx="2874579" cy="1200329"/>
          </a:xfrm>
          <a:prstGeom prst="rect">
            <a:avLst/>
          </a:prstGeom>
          <a:solidFill>
            <a:schemeClr val="accent4">
              <a:lumMod val="20000"/>
              <a:lumOff val="80000"/>
            </a:schemeClr>
          </a:solidFill>
          <a:ln w="38100">
            <a:solidFill>
              <a:srgbClr val="7030A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Directly addressing the receiver: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If you know the name of the person you are writing it, you write it down formally (Mr A Name, Mrs A Name). However, if you don’t know their name you would put ‘Dear Sir/Madam’.</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7" name="Straight Arrow Connector 6">
            <a:extLst>
              <a:ext uri="{FF2B5EF4-FFF2-40B4-BE49-F238E27FC236}">
                <a16:creationId xmlns:a16="http://schemas.microsoft.com/office/drawing/2014/main" id="{E15C2360-89C4-4FC6-9985-CAEB8CDBC17D}"/>
              </a:ext>
            </a:extLst>
          </p:cNvPr>
          <p:cNvCxnSpPr>
            <a:cxnSpLocks/>
          </p:cNvCxnSpPr>
          <p:nvPr/>
        </p:nvCxnSpPr>
        <p:spPr>
          <a:xfrm>
            <a:off x="2259724" y="1772492"/>
            <a:ext cx="820644" cy="279520"/>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B563DBDD-684D-4246-A530-32911DF9C872}"/>
              </a:ext>
            </a:extLst>
          </p:cNvPr>
          <p:cNvSpPr/>
          <p:nvPr/>
        </p:nvSpPr>
        <p:spPr>
          <a:xfrm>
            <a:off x="3111950" y="147877"/>
            <a:ext cx="2651950" cy="646331"/>
          </a:xfrm>
          <a:prstGeom prst="rect">
            <a:avLst/>
          </a:prstGeom>
          <a:solidFill>
            <a:schemeClr val="accent4">
              <a:lumMod val="20000"/>
              <a:lumOff val="80000"/>
            </a:schemeClr>
          </a:solidFill>
          <a:ln w="38100">
            <a:solidFill>
              <a:srgbClr val="7030A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The address of the receiver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This is included on the left below the writer’s address.</a:t>
            </a:r>
          </a:p>
        </p:txBody>
      </p:sp>
      <p:cxnSp>
        <p:nvCxnSpPr>
          <p:cNvPr id="10" name="Straight Arrow Connector 9">
            <a:extLst>
              <a:ext uri="{FF2B5EF4-FFF2-40B4-BE49-F238E27FC236}">
                <a16:creationId xmlns:a16="http://schemas.microsoft.com/office/drawing/2014/main" id="{ECD4749E-1EE7-4B5E-892B-682B7C3B6714}"/>
              </a:ext>
            </a:extLst>
          </p:cNvPr>
          <p:cNvCxnSpPr>
            <a:cxnSpLocks/>
          </p:cNvCxnSpPr>
          <p:nvPr/>
        </p:nvCxnSpPr>
        <p:spPr>
          <a:xfrm flipH="1">
            <a:off x="3507641" y="794208"/>
            <a:ext cx="130652" cy="1108697"/>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85C4D2E-5576-49B5-87A7-40A636D0CC41}"/>
              </a:ext>
            </a:extLst>
          </p:cNvPr>
          <p:cNvCxnSpPr>
            <a:cxnSpLocks/>
          </p:cNvCxnSpPr>
          <p:nvPr/>
        </p:nvCxnSpPr>
        <p:spPr>
          <a:xfrm flipH="1" flipV="1">
            <a:off x="6177573" y="2325117"/>
            <a:ext cx="620112" cy="365369"/>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A1DAC587-00E1-4A36-8DE0-8A94FB0DEACC}"/>
              </a:ext>
            </a:extLst>
          </p:cNvPr>
          <p:cNvSpPr/>
          <p:nvPr/>
        </p:nvSpPr>
        <p:spPr>
          <a:xfrm>
            <a:off x="6451679" y="2367320"/>
            <a:ext cx="2398032" cy="830997"/>
          </a:xfrm>
          <a:prstGeom prst="rect">
            <a:avLst/>
          </a:prstGeom>
          <a:solidFill>
            <a:schemeClr val="accent4">
              <a:lumMod val="20000"/>
              <a:lumOff val="80000"/>
            </a:schemeClr>
          </a:solidFill>
          <a:ln w="38100">
            <a:solidFill>
              <a:srgbClr val="7030A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Introductory paragraph</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 This sets out why you are writing to the receiver and what you hope to achieve through the letter.</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20" name="Straight Arrow Connector 19">
            <a:extLst>
              <a:ext uri="{FF2B5EF4-FFF2-40B4-BE49-F238E27FC236}">
                <a16:creationId xmlns:a16="http://schemas.microsoft.com/office/drawing/2014/main" id="{01BC26CD-6D7B-458F-9D61-4D4C9143D048}"/>
              </a:ext>
            </a:extLst>
          </p:cNvPr>
          <p:cNvCxnSpPr>
            <a:cxnSpLocks/>
          </p:cNvCxnSpPr>
          <p:nvPr/>
        </p:nvCxnSpPr>
        <p:spPr>
          <a:xfrm flipV="1">
            <a:off x="2455003" y="3286191"/>
            <a:ext cx="491238" cy="137324"/>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B1A4F2EE-CB54-4093-9A29-B71A1BBFE9FA}"/>
              </a:ext>
            </a:extLst>
          </p:cNvPr>
          <p:cNvSpPr/>
          <p:nvPr/>
        </p:nvSpPr>
        <p:spPr>
          <a:xfrm>
            <a:off x="92082" y="3276204"/>
            <a:ext cx="2398032" cy="1200329"/>
          </a:xfrm>
          <a:prstGeom prst="rect">
            <a:avLst/>
          </a:prstGeom>
          <a:solidFill>
            <a:schemeClr val="accent4">
              <a:lumMod val="20000"/>
              <a:lumOff val="80000"/>
            </a:schemeClr>
          </a:solidFill>
          <a:ln w="38100">
            <a:solidFill>
              <a:srgbClr val="7030A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Paragraphs linked with connectives</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 This is to ensure your writing flows well for the reader and links your ideas together. It provides a clear structure to your letter and writing.</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24" name="Straight Arrow Connector 23">
            <a:extLst>
              <a:ext uri="{FF2B5EF4-FFF2-40B4-BE49-F238E27FC236}">
                <a16:creationId xmlns:a16="http://schemas.microsoft.com/office/drawing/2014/main" id="{6F11D614-964F-4CB5-89A8-84EAA852A06A}"/>
              </a:ext>
            </a:extLst>
          </p:cNvPr>
          <p:cNvCxnSpPr>
            <a:cxnSpLocks/>
          </p:cNvCxnSpPr>
          <p:nvPr/>
        </p:nvCxnSpPr>
        <p:spPr>
          <a:xfrm>
            <a:off x="2368174" y="5104764"/>
            <a:ext cx="578067" cy="83826"/>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2CF2852C-1201-47E7-B6F9-F85CABDA424C}"/>
              </a:ext>
            </a:extLst>
          </p:cNvPr>
          <p:cNvSpPr/>
          <p:nvPr/>
        </p:nvSpPr>
        <p:spPr>
          <a:xfrm>
            <a:off x="92082" y="4629716"/>
            <a:ext cx="2398032" cy="1569660"/>
          </a:xfrm>
          <a:prstGeom prst="rect">
            <a:avLst/>
          </a:prstGeom>
          <a:solidFill>
            <a:schemeClr val="accent4">
              <a:lumMod val="20000"/>
              <a:lumOff val="80000"/>
            </a:schemeClr>
          </a:solidFill>
          <a:ln w="38100">
            <a:solidFill>
              <a:srgbClr val="7030A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Signed off with ‘Yours sincerely’ or ‘Yours faithfully’.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If you were writing to someone whose name you don’t know, you would sign off with ‘</a:t>
            </a:r>
            <a:r>
              <a:rPr kumimoji="0" lang="en-GB" sz="1200" b="0" i="1" u="none" strike="noStrike" kern="1200" cap="none" spc="0" normalizeH="0" baseline="0" noProof="0" dirty="0">
                <a:ln>
                  <a:noFill/>
                </a:ln>
                <a:solidFill>
                  <a:prstClr val="black"/>
                </a:solidFill>
                <a:effectLst/>
                <a:uLnTx/>
                <a:uFillTx/>
                <a:latin typeface="Calibri" panose="020F0502020204030204"/>
                <a:ea typeface="+mn-ea"/>
                <a:cs typeface="+mn-cs"/>
              </a:rPr>
              <a:t>Yours faithfully</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 A signature shows the letter is genuine and authentic. If you know their name then you put ‘Yours sincerely’. </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27" name="Straight Arrow Connector 26">
            <a:extLst>
              <a:ext uri="{FF2B5EF4-FFF2-40B4-BE49-F238E27FC236}">
                <a16:creationId xmlns:a16="http://schemas.microsoft.com/office/drawing/2014/main" id="{1408E5A3-A16F-4C98-907A-969105AD52AE}"/>
              </a:ext>
            </a:extLst>
          </p:cNvPr>
          <p:cNvCxnSpPr>
            <a:cxnSpLocks/>
          </p:cNvCxnSpPr>
          <p:nvPr/>
        </p:nvCxnSpPr>
        <p:spPr>
          <a:xfrm flipH="1">
            <a:off x="6291630" y="572163"/>
            <a:ext cx="506055" cy="699705"/>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DE7855FE-220C-4B3C-B5F3-CB153F1303A3}"/>
              </a:ext>
            </a:extLst>
          </p:cNvPr>
          <p:cNvSpPr/>
          <p:nvPr/>
        </p:nvSpPr>
        <p:spPr>
          <a:xfrm>
            <a:off x="6054795" y="286214"/>
            <a:ext cx="2959499" cy="461665"/>
          </a:xfrm>
          <a:prstGeom prst="rect">
            <a:avLst/>
          </a:prstGeom>
          <a:solidFill>
            <a:schemeClr val="accent4">
              <a:lumMod val="20000"/>
              <a:lumOff val="80000"/>
            </a:schemeClr>
          </a:solidFill>
          <a:ln w="38100">
            <a:solidFill>
              <a:srgbClr val="7030A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Writer’s address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at the top right and the date written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F0BDF856-8F64-4211-AF9B-C155CE19EF67}"/>
              </a:ext>
            </a:extLst>
          </p:cNvPr>
          <p:cNvSpPr txBox="1"/>
          <p:nvPr/>
        </p:nvSpPr>
        <p:spPr>
          <a:xfrm>
            <a:off x="6513698" y="3659684"/>
            <a:ext cx="2398030" cy="2462213"/>
          </a:xfrm>
          <a:prstGeom prst="rect">
            <a:avLst/>
          </a:prstGeom>
          <a:solidFill>
            <a:schemeClr val="accent5">
              <a:lumMod val="20000"/>
              <a:lumOff val="80000"/>
            </a:schemeClr>
          </a:solidFill>
          <a:ln w="38100">
            <a:solidFill>
              <a:srgbClr val="00206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2060"/>
                </a:solidFill>
                <a:effectLst/>
                <a:uLnTx/>
                <a:uFillTx/>
                <a:latin typeface="Calibri" panose="020F0502020204030204"/>
                <a:ea typeface="+mn-ea"/>
                <a:cs typeface="+mn-cs"/>
              </a:rPr>
              <a:t>The language used is very formal, so extensive vocabulary is employed and a serious tone is established.</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2060"/>
                </a:solidFill>
                <a:effectLst/>
                <a:uLnTx/>
                <a:uFillTx/>
                <a:latin typeface="Calibri" panose="020F0502020204030204"/>
                <a:ea typeface="+mn-ea"/>
                <a:cs typeface="+mn-cs"/>
              </a:rPr>
              <a:t>However, the writer also uses writing to argue techniques like rhetorical questions and emotive language to attempt to make their argument convincing.</a:t>
            </a:r>
          </a:p>
        </p:txBody>
      </p:sp>
      <p:cxnSp>
        <p:nvCxnSpPr>
          <p:cNvPr id="2" name="Straight Arrow Connector 1">
            <a:extLst>
              <a:ext uri="{FF2B5EF4-FFF2-40B4-BE49-F238E27FC236}">
                <a16:creationId xmlns:a16="http://schemas.microsoft.com/office/drawing/2014/main" id="{0833FABF-B8A4-1E47-5847-2167F4B743F1}"/>
              </a:ext>
            </a:extLst>
          </p:cNvPr>
          <p:cNvCxnSpPr>
            <a:cxnSpLocks/>
          </p:cNvCxnSpPr>
          <p:nvPr/>
        </p:nvCxnSpPr>
        <p:spPr>
          <a:xfrm flipH="1">
            <a:off x="6346418" y="1348556"/>
            <a:ext cx="316148" cy="349852"/>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11EC9EB6-19D7-FDDB-F1FD-38CF2AD58622}"/>
              </a:ext>
            </a:extLst>
          </p:cNvPr>
          <p:cNvSpPr/>
          <p:nvPr/>
        </p:nvSpPr>
        <p:spPr>
          <a:xfrm>
            <a:off x="6544657" y="1194540"/>
            <a:ext cx="2469637" cy="461665"/>
          </a:xfrm>
          <a:prstGeom prst="rect">
            <a:avLst/>
          </a:prstGeom>
          <a:solidFill>
            <a:schemeClr val="accent4">
              <a:lumMod val="20000"/>
              <a:lumOff val="80000"/>
            </a:schemeClr>
          </a:solidFill>
          <a:ln w="38100">
            <a:solidFill>
              <a:srgbClr val="7030A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The date</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 is usually included so the reader knows when it was sent.</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60470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8E1E844-9803-22C9-8B34-CF55C179AF95}"/>
              </a:ext>
            </a:extLst>
          </p:cNvPr>
          <p:cNvPicPr>
            <a:picLocks noChangeAspect="1"/>
          </p:cNvPicPr>
          <p:nvPr/>
        </p:nvPicPr>
        <p:blipFill>
          <a:blip r:embed="rId2"/>
          <a:stretch>
            <a:fillRect/>
          </a:stretch>
        </p:blipFill>
        <p:spPr>
          <a:xfrm rot="20770571">
            <a:off x="704427" y="2324814"/>
            <a:ext cx="4572396" cy="3429297"/>
          </a:xfrm>
          <a:prstGeom prst="rect">
            <a:avLst/>
          </a:prstGeom>
          <a:ln w="38100">
            <a:solidFill>
              <a:srgbClr val="7030A0"/>
            </a:solidFill>
          </a:ln>
          <a:effectLst>
            <a:outerShdw blurRad="50800" dist="38100" dir="2700000" algn="tl" rotWithShape="0">
              <a:prstClr val="black">
                <a:alpha val="40000"/>
              </a:prstClr>
            </a:outerShdw>
          </a:effectLst>
        </p:spPr>
      </p:pic>
      <p:sp>
        <p:nvSpPr>
          <p:cNvPr id="2" name="Title 1">
            <a:extLst>
              <a:ext uri="{FF2B5EF4-FFF2-40B4-BE49-F238E27FC236}">
                <a16:creationId xmlns:a16="http://schemas.microsoft.com/office/drawing/2014/main" id="{DD500AD9-0F4A-4B31-B589-BC7160CEF16D}"/>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GB" sz="3200" dirty="0"/>
              <a:t>Complete your planning sheet for a letter on the exam task we have previously explored</a:t>
            </a:r>
          </a:p>
        </p:txBody>
      </p:sp>
      <p:sp>
        <p:nvSpPr>
          <p:cNvPr id="3" name="Content Placeholder 2">
            <a:extLst>
              <a:ext uri="{FF2B5EF4-FFF2-40B4-BE49-F238E27FC236}">
                <a16:creationId xmlns:a16="http://schemas.microsoft.com/office/drawing/2014/main" id="{6CB105E5-3C85-470A-AEB0-DDF833FFE84D}"/>
              </a:ext>
            </a:extLst>
          </p:cNvPr>
          <p:cNvSpPr>
            <a:spLocks noGrp="1"/>
          </p:cNvSpPr>
          <p:nvPr>
            <p:ph idx="1"/>
          </p:nvPr>
        </p:nvSpPr>
        <p:spPr>
          <a:xfrm>
            <a:off x="5411096" y="1899366"/>
            <a:ext cx="3104254" cy="4351338"/>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a:bodyPr>
          <a:lstStyle/>
          <a:p>
            <a:pPr marL="0" indent="0">
              <a:buNone/>
            </a:pPr>
            <a:r>
              <a:rPr lang="en-GB" b="1" dirty="0">
                <a:solidFill>
                  <a:srgbClr val="7030A0"/>
                </a:solidFill>
              </a:rPr>
              <a:t>Complete the table with different arguments for and against the statement on fame.</a:t>
            </a:r>
          </a:p>
          <a:p>
            <a:pPr marL="0" indent="0">
              <a:buNone/>
            </a:pPr>
            <a:endParaRPr lang="en-GB" b="1" dirty="0">
              <a:solidFill>
                <a:srgbClr val="7030A0"/>
              </a:solidFill>
            </a:endParaRPr>
          </a:p>
          <a:p>
            <a:pPr marL="0" indent="0">
              <a:buNone/>
            </a:pPr>
            <a:r>
              <a:rPr lang="en-GB" b="1" dirty="0">
                <a:solidFill>
                  <a:srgbClr val="7030A0"/>
                </a:solidFill>
              </a:rPr>
              <a:t>Plan out the different topics your letter.</a:t>
            </a:r>
          </a:p>
          <a:p>
            <a:pPr marL="0" indent="0">
              <a:buNone/>
            </a:pPr>
            <a:endParaRPr lang="en-GB" b="1" dirty="0">
              <a:solidFill>
                <a:srgbClr val="7030A0"/>
              </a:solidFill>
            </a:endParaRPr>
          </a:p>
        </p:txBody>
      </p:sp>
    </p:spTree>
    <p:extLst>
      <p:ext uri="{BB962C8B-B14F-4D97-AF65-F5344CB8AC3E}">
        <p14:creationId xmlns:p14="http://schemas.microsoft.com/office/powerpoint/2010/main" val="481758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7">
            <a:extLst>
              <a:ext uri="{FF2B5EF4-FFF2-40B4-BE49-F238E27FC236}">
                <a16:creationId xmlns:a16="http://schemas.microsoft.com/office/drawing/2014/main" id="{56EE02AE-FBCB-428C-9D78-AC9FB6F57CAE}"/>
              </a:ext>
            </a:extLst>
          </p:cNvPr>
          <p:cNvGraphicFramePr>
            <a:graphicFrameLocks noGrp="1"/>
          </p:cNvGraphicFramePr>
          <p:nvPr>
            <p:extLst>
              <p:ext uri="{D42A27DB-BD31-4B8C-83A1-F6EECF244321}">
                <p14:modId xmlns:p14="http://schemas.microsoft.com/office/powerpoint/2010/main" val="3975613664"/>
              </p:ext>
            </p:extLst>
          </p:nvPr>
        </p:nvGraphicFramePr>
        <p:xfrm>
          <a:off x="323850" y="1037166"/>
          <a:ext cx="4248150" cy="556615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124075">
                  <a:extLst>
                    <a:ext uri="{9D8B030D-6E8A-4147-A177-3AD203B41FA5}">
                      <a16:colId xmlns:a16="http://schemas.microsoft.com/office/drawing/2014/main" val="349987563"/>
                    </a:ext>
                  </a:extLst>
                </a:gridCol>
                <a:gridCol w="2124075">
                  <a:extLst>
                    <a:ext uri="{9D8B030D-6E8A-4147-A177-3AD203B41FA5}">
                      <a16:colId xmlns:a16="http://schemas.microsoft.com/office/drawing/2014/main" val="4291197300"/>
                    </a:ext>
                  </a:extLst>
                </a:gridCol>
              </a:tblGrid>
              <a:tr h="478930">
                <a:tc>
                  <a:txBody>
                    <a:bodyPr/>
                    <a:lstStyle/>
                    <a:p>
                      <a:r>
                        <a:rPr lang="en-GB" sz="1200" dirty="0"/>
                        <a:t>For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GB" sz="1200" dirty="0"/>
                        <a:t>Against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786120757"/>
                  </a:ext>
                </a:extLst>
              </a:tr>
              <a:tr h="847870">
                <a:tc>
                  <a:txBody>
                    <a:bodyPr/>
                    <a:lstStyle/>
                    <a:p>
                      <a:r>
                        <a:rPr lang="en-GB" sz="1100" dirty="0"/>
                        <a:t>People who help others in society deserver better recognition and rewards for the important work that they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100" dirty="0"/>
                        <a:t>Anyone who is famous has earnt that respect from the public, regardless of what they have done.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017339139"/>
                  </a:ext>
                </a:extLst>
              </a:tr>
              <a:tr h="84787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084290009"/>
                  </a:ext>
                </a:extLst>
              </a:tr>
              <a:tr h="84787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60284058"/>
                  </a:ext>
                </a:extLst>
              </a:tr>
              <a:tr h="84787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929856801"/>
                  </a:ext>
                </a:extLst>
              </a:tr>
              <a:tr h="84787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20323453"/>
                  </a:ext>
                </a:extLst>
              </a:tr>
              <a:tr h="84787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119056889"/>
                  </a:ext>
                </a:extLst>
              </a:tr>
            </a:tbl>
          </a:graphicData>
        </a:graphic>
      </p:graphicFrame>
      <p:sp>
        <p:nvSpPr>
          <p:cNvPr id="5" name="TextBox 4">
            <a:extLst>
              <a:ext uri="{FF2B5EF4-FFF2-40B4-BE49-F238E27FC236}">
                <a16:creationId xmlns:a16="http://schemas.microsoft.com/office/drawing/2014/main" id="{B841E6EF-5E91-47CE-A0F1-A0541ACEC5F8}"/>
              </a:ext>
            </a:extLst>
          </p:cNvPr>
          <p:cNvSpPr txBox="1"/>
          <p:nvPr/>
        </p:nvSpPr>
        <p:spPr>
          <a:xfrm>
            <a:off x="323850" y="254684"/>
            <a:ext cx="8532283" cy="64633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‘It is people who have extraordinary skill, courage and determination who deserve to be famous, not those who have good looks or lots of money or behave badly.’ </a:t>
            </a:r>
          </a:p>
          <a:p>
            <a:pPr marL="0" indent="0">
              <a:lnSpc>
                <a:spcPct val="107000"/>
              </a:lnSpc>
              <a:spcAft>
                <a:spcPts val="800"/>
              </a:spcAft>
              <a:buNone/>
            </a:pPr>
            <a:r>
              <a:rPr lang="en-GB" sz="1200" dirty="0">
                <a:effectLst/>
                <a:latin typeface="Calibri" panose="020F0502020204030204" pitchFamily="34" charset="0"/>
                <a:ea typeface="Calibri" panose="020F0502020204030204" pitchFamily="34" charset="0"/>
                <a:cs typeface="Times New Roman" panose="02020603050405020304" pitchFamily="18" charset="0"/>
              </a:rPr>
              <a:t>Write a letter to the editor of a newspaper in which you argue your point of view in response to this statement.</a:t>
            </a:r>
          </a:p>
        </p:txBody>
      </p:sp>
      <p:sp>
        <p:nvSpPr>
          <p:cNvPr id="6" name="TextBox 5">
            <a:extLst>
              <a:ext uri="{FF2B5EF4-FFF2-40B4-BE49-F238E27FC236}">
                <a16:creationId xmlns:a16="http://schemas.microsoft.com/office/drawing/2014/main" id="{6AC346CD-CB28-4200-B67D-1F4799389045}"/>
              </a:ext>
            </a:extLst>
          </p:cNvPr>
          <p:cNvSpPr txBox="1"/>
          <p:nvPr/>
        </p:nvSpPr>
        <p:spPr>
          <a:xfrm>
            <a:off x="4775198" y="1037166"/>
            <a:ext cx="4080933" cy="5566150"/>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b="1" dirty="0">
                <a:solidFill>
                  <a:prstClr val="black"/>
                </a:solidFill>
                <a:latin typeface="Calibri" panose="020F0502020204030204"/>
              </a:rPr>
              <a:t>Letter plan: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b="1"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dirty="0">
                <a:ln>
                  <a:noFill/>
                </a:ln>
                <a:solidFill>
                  <a:prstClr val="black"/>
                </a:solidFill>
                <a:effectLst/>
                <a:uLnTx/>
                <a:uFillTx/>
                <a:latin typeface="Calibri" panose="020F0502020204030204"/>
                <a:ea typeface="+mn-ea"/>
                <a:cs typeface="+mn-cs"/>
              </a:rPr>
              <a:t>Introduction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dirty="0">
                <a:ln>
                  <a:noFill/>
                </a:ln>
                <a:solidFill>
                  <a:prstClr val="black"/>
                </a:solidFill>
                <a:effectLst/>
                <a:uLnTx/>
                <a:uFillTx/>
                <a:latin typeface="Calibri" panose="020F0502020204030204"/>
                <a:ea typeface="+mn-ea"/>
                <a:cs typeface="+mn-cs"/>
              </a:rPr>
              <a:t>Topic 1: __________________________________</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dirty="0">
                <a:ln>
                  <a:noFill/>
                </a:ln>
                <a:solidFill>
                  <a:prstClr val="black"/>
                </a:solidFill>
                <a:effectLst/>
                <a:uLnTx/>
                <a:uFillTx/>
                <a:latin typeface="Calibri" panose="020F0502020204030204"/>
                <a:ea typeface="+mn-ea"/>
                <a:cs typeface="+mn-cs"/>
              </a:rPr>
              <a:t>Topic 2: __________________________________</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dirty="0">
                <a:ln>
                  <a:noFill/>
                </a:ln>
                <a:solidFill>
                  <a:prstClr val="black"/>
                </a:solidFill>
                <a:effectLst/>
                <a:uLnTx/>
                <a:uFillTx/>
                <a:latin typeface="Calibri" panose="020F0502020204030204"/>
                <a:ea typeface="+mn-ea"/>
                <a:cs typeface="+mn-cs"/>
              </a:rPr>
              <a:t>Topic 3: __________________________________</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dirty="0">
                <a:ln>
                  <a:noFill/>
                </a:ln>
                <a:solidFill>
                  <a:prstClr val="black"/>
                </a:solidFill>
                <a:effectLst/>
                <a:uLnTx/>
                <a:uFillTx/>
                <a:latin typeface="Calibri" panose="020F0502020204030204"/>
                <a:ea typeface="+mn-ea"/>
                <a:cs typeface="+mn-cs"/>
              </a:rPr>
              <a:t>Topic 4: __________________________________</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dirty="0">
                <a:ln>
                  <a:noFill/>
                </a:ln>
                <a:solidFill>
                  <a:prstClr val="black"/>
                </a:solidFill>
                <a:effectLst/>
                <a:uLnTx/>
                <a:uFillTx/>
                <a:latin typeface="Calibri" panose="020F0502020204030204"/>
                <a:ea typeface="+mn-ea"/>
                <a:cs typeface="+mn-cs"/>
              </a:rPr>
              <a:t>Conclusion</a:t>
            </a:r>
            <a:endParaRPr kumimoji="0" lang="en-GB"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9407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D2C65-0786-9B40-6B02-3F0FC67C0E3D}"/>
              </a:ext>
            </a:extLst>
          </p:cNvPr>
          <p:cNvSpPr>
            <a:spLocks noGrp="1"/>
          </p:cNvSpPr>
          <p:nvPr>
            <p:ph type="title"/>
          </p:nvPr>
        </p:nvSpPr>
        <p:spPr>
          <a:xfrm>
            <a:off x="628650" y="365126"/>
            <a:ext cx="7886700" cy="938719"/>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GB" sz="2800" dirty="0"/>
              <a:t>Let’s look at the topics covered in the example letter</a:t>
            </a:r>
          </a:p>
        </p:txBody>
      </p:sp>
      <p:sp>
        <p:nvSpPr>
          <p:cNvPr id="3" name="Content Placeholder 2">
            <a:extLst>
              <a:ext uri="{FF2B5EF4-FFF2-40B4-BE49-F238E27FC236}">
                <a16:creationId xmlns:a16="http://schemas.microsoft.com/office/drawing/2014/main" id="{7E0A2438-C7CB-264B-BE75-A8E2E555D07F}"/>
              </a:ext>
            </a:extLst>
          </p:cNvPr>
          <p:cNvSpPr>
            <a:spLocks noGrp="1"/>
          </p:cNvSpPr>
          <p:nvPr>
            <p:ph idx="1"/>
          </p:nvPr>
        </p:nvSpPr>
        <p:spPr>
          <a:xfrm>
            <a:off x="628650" y="1825625"/>
            <a:ext cx="4964430"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pPr marL="0" indent="0">
              <a:lnSpc>
                <a:spcPct val="107000"/>
              </a:lnSpc>
              <a:spcAft>
                <a:spcPts val="800"/>
              </a:spcAft>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All of this attention is drawn from the media. Newspapers, magazines, websites and social media pages need their customers to read their articles, study their photos and watch their content. By publishing items on the wealthy, the aesthetic and the morally bankrupt, they feed a desire for entertainment. </a:t>
            </a:r>
          </a:p>
          <a:p>
            <a:pPr marL="0" indent="0">
              <a:lnSpc>
                <a:spcPct val="107000"/>
              </a:lnSpc>
              <a:spcAft>
                <a:spcPts val="800"/>
              </a:spcAft>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Let’s look at the example of YouTube. Millions of young people spend countless hours staring at glowing screens, gawping at the antics of someone like Logan Paul – best known for generating controversy and using that publicity to monetise his videos. His fame does not help others, it only rewards the man creating the content. </a:t>
            </a:r>
          </a:p>
          <a:p>
            <a:pPr marL="0" indent="0">
              <a:lnSpc>
                <a:spcPct val="107000"/>
              </a:lnSpc>
              <a:spcAft>
                <a:spcPts val="800"/>
              </a:spcAft>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However, I argue that fame should be more edifying than this. Throughout our nation, Captain Tom Moore was ubiquitous. Here was a man who, despite his age and frail condition, steadfastly and determinedly walked and walked the 100 laps of his garden. As interested garnered, his target of raising £1,000 ended up becoming a total of £39 million. This was an ordinary man doing extraordinary things and rightly being rewarded for it. You would struggle to find anyone throughout our country who did not feel anything but respect for this hero. </a:t>
            </a:r>
          </a:p>
          <a:p>
            <a:pPr marL="0" indent="0">
              <a:lnSpc>
                <a:spcPct val="107000"/>
              </a:lnSpc>
              <a:spcAft>
                <a:spcPts val="800"/>
              </a:spcAft>
              <a:buNone/>
            </a:pPr>
            <a:r>
              <a:rPr lang="en-GB" sz="1100" dirty="0">
                <a:effectLst/>
                <a:latin typeface="Calibri" panose="020F0502020204030204" pitchFamily="34" charset="0"/>
                <a:ea typeface="Calibri" panose="020F0502020204030204" pitchFamily="34" charset="0"/>
                <a:cs typeface="Times New Roman" panose="02020603050405020304" pitchFamily="18" charset="0"/>
              </a:rPr>
              <a:t>Now, it is perfectly reasonable to argue that some people who are wealthy or beautiful can use their influence to help others or to carry out incredible actions. Ben Fogle and James Cracknell are both from relatively comfortable backgrounds, and yet they have used their positions to risk their lives by crossing the Atlantic in a small boat alone and unaided. You do have to respect that bravery.</a:t>
            </a:r>
          </a:p>
          <a:p>
            <a:pPr marL="0" indent="0">
              <a:buNone/>
            </a:pPr>
            <a:endParaRPr lang="en-GB" sz="1100" dirty="0"/>
          </a:p>
        </p:txBody>
      </p:sp>
      <p:sp>
        <p:nvSpPr>
          <p:cNvPr id="4" name="Right Brace 3">
            <a:extLst>
              <a:ext uri="{FF2B5EF4-FFF2-40B4-BE49-F238E27FC236}">
                <a16:creationId xmlns:a16="http://schemas.microsoft.com/office/drawing/2014/main" id="{8A4BE9CC-B710-3A14-182E-936C724FFD3E}"/>
              </a:ext>
            </a:extLst>
          </p:cNvPr>
          <p:cNvSpPr/>
          <p:nvPr/>
        </p:nvSpPr>
        <p:spPr>
          <a:xfrm>
            <a:off x="5775959" y="1893337"/>
            <a:ext cx="228600" cy="612775"/>
          </a:xfrm>
          <a:prstGeom prst="rightBrace">
            <a:avLst/>
          </a:prstGeom>
          <a:ln w="3810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 name="Right Brace 4">
            <a:extLst>
              <a:ext uri="{FF2B5EF4-FFF2-40B4-BE49-F238E27FC236}">
                <a16:creationId xmlns:a16="http://schemas.microsoft.com/office/drawing/2014/main" id="{938CCA06-F398-C9FC-9B96-9D84B7B2B190}"/>
              </a:ext>
            </a:extLst>
          </p:cNvPr>
          <p:cNvSpPr/>
          <p:nvPr/>
        </p:nvSpPr>
        <p:spPr>
          <a:xfrm>
            <a:off x="5775959" y="2818543"/>
            <a:ext cx="228600" cy="612775"/>
          </a:xfrm>
          <a:prstGeom prst="rightBrace">
            <a:avLst/>
          </a:prstGeom>
          <a:ln w="3810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Right Brace 5">
            <a:extLst>
              <a:ext uri="{FF2B5EF4-FFF2-40B4-BE49-F238E27FC236}">
                <a16:creationId xmlns:a16="http://schemas.microsoft.com/office/drawing/2014/main" id="{87F81641-1983-11AC-3BF7-A122ED88D8DA}"/>
              </a:ext>
            </a:extLst>
          </p:cNvPr>
          <p:cNvSpPr/>
          <p:nvPr/>
        </p:nvSpPr>
        <p:spPr>
          <a:xfrm>
            <a:off x="5775959" y="3912588"/>
            <a:ext cx="228600" cy="612775"/>
          </a:xfrm>
          <a:prstGeom prst="rightBrace">
            <a:avLst/>
          </a:prstGeom>
          <a:ln w="3810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Right Brace 6">
            <a:extLst>
              <a:ext uri="{FF2B5EF4-FFF2-40B4-BE49-F238E27FC236}">
                <a16:creationId xmlns:a16="http://schemas.microsoft.com/office/drawing/2014/main" id="{90D715D3-DA93-816E-A21E-95975C60D755}"/>
              </a:ext>
            </a:extLst>
          </p:cNvPr>
          <p:cNvSpPr/>
          <p:nvPr/>
        </p:nvSpPr>
        <p:spPr>
          <a:xfrm>
            <a:off x="5775959" y="5273074"/>
            <a:ext cx="228600" cy="612775"/>
          </a:xfrm>
          <a:prstGeom prst="rightBrace">
            <a:avLst/>
          </a:prstGeom>
          <a:ln w="3810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 name="TextBox 7">
            <a:extLst>
              <a:ext uri="{FF2B5EF4-FFF2-40B4-BE49-F238E27FC236}">
                <a16:creationId xmlns:a16="http://schemas.microsoft.com/office/drawing/2014/main" id="{38C9412A-CB68-09F7-9596-0F736FF0952E}"/>
              </a:ext>
            </a:extLst>
          </p:cNvPr>
          <p:cNvSpPr txBox="1"/>
          <p:nvPr/>
        </p:nvSpPr>
        <p:spPr>
          <a:xfrm>
            <a:off x="6219825" y="1825625"/>
            <a:ext cx="2295525" cy="738664"/>
          </a:xfrm>
          <a:prstGeom prst="rect">
            <a:avLst/>
          </a:prstGeom>
          <a:solidFill>
            <a:schemeClr val="bg1"/>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GB" sz="1050" dirty="0"/>
              <a:t>This section focuses on </a:t>
            </a:r>
            <a:r>
              <a:rPr lang="en-GB" sz="1050" b="1" dirty="0"/>
              <a:t>how the media offers fame to people based on their looks, their lack of morals or their wealth, </a:t>
            </a:r>
            <a:r>
              <a:rPr lang="en-GB" sz="1050" dirty="0"/>
              <a:t>according to the writer.</a:t>
            </a:r>
          </a:p>
        </p:txBody>
      </p:sp>
      <p:sp>
        <p:nvSpPr>
          <p:cNvPr id="9" name="TextBox 8">
            <a:extLst>
              <a:ext uri="{FF2B5EF4-FFF2-40B4-BE49-F238E27FC236}">
                <a16:creationId xmlns:a16="http://schemas.microsoft.com/office/drawing/2014/main" id="{FE2380C3-04A2-16F4-CDA7-A6AD82AE1627}"/>
              </a:ext>
            </a:extLst>
          </p:cNvPr>
          <p:cNvSpPr txBox="1"/>
          <p:nvPr/>
        </p:nvSpPr>
        <p:spPr>
          <a:xfrm>
            <a:off x="6219824" y="2820907"/>
            <a:ext cx="2295525" cy="769441"/>
          </a:xfrm>
          <a:prstGeom prst="rect">
            <a:avLst/>
          </a:prstGeom>
          <a:solidFill>
            <a:schemeClr val="bg1"/>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GB" sz="1100" dirty="0"/>
              <a:t>This section </a:t>
            </a:r>
            <a:r>
              <a:rPr lang="en-GB" sz="1100" b="1" dirty="0"/>
              <a:t>explores the example of a YouTube influencer </a:t>
            </a:r>
            <a:r>
              <a:rPr lang="en-GB" sz="1100" dirty="0"/>
              <a:t>and how the writer doesn’t agree that this influencer should get so much fame.</a:t>
            </a:r>
          </a:p>
        </p:txBody>
      </p:sp>
      <p:sp>
        <p:nvSpPr>
          <p:cNvPr id="10" name="TextBox 9">
            <a:extLst>
              <a:ext uri="{FF2B5EF4-FFF2-40B4-BE49-F238E27FC236}">
                <a16:creationId xmlns:a16="http://schemas.microsoft.com/office/drawing/2014/main" id="{74AE8F70-1E74-9076-1E2B-7D4A9E75BF2D}"/>
              </a:ext>
            </a:extLst>
          </p:cNvPr>
          <p:cNvSpPr txBox="1"/>
          <p:nvPr/>
        </p:nvSpPr>
        <p:spPr>
          <a:xfrm>
            <a:off x="6187438" y="3908991"/>
            <a:ext cx="2295525" cy="769441"/>
          </a:xfrm>
          <a:prstGeom prst="rect">
            <a:avLst/>
          </a:prstGeom>
          <a:solidFill>
            <a:schemeClr val="bg1"/>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GB" sz="1100" dirty="0"/>
              <a:t>This section </a:t>
            </a:r>
            <a:r>
              <a:rPr lang="en-GB" sz="1100" b="1" dirty="0"/>
              <a:t>explores someone who the writer thinks deserves fame </a:t>
            </a:r>
            <a:r>
              <a:rPr lang="en-GB" sz="1100" dirty="0"/>
              <a:t>and the writer provides statistics to support their argument.</a:t>
            </a:r>
          </a:p>
        </p:txBody>
      </p:sp>
      <p:sp>
        <p:nvSpPr>
          <p:cNvPr id="11" name="TextBox 10">
            <a:extLst>
              <a:ext uri="{FF2B5EF4-FFF2-40B4-BE49-F238E27FC236}">
                <a16:creationId xmlns:a16="http://schemas.microsoft.com/office/drawing/2014/main" id="{F3A8DF64-A815-7193-0BE5-BD37BB15EBD3}"/>
              </a:ext>
            </a:extLst>
          </p:cNvPr>
          <p:cNvSpPr txBox="1"/>
          <p:nvPr/>
        </p:nvSpPr>
        <p:spPr>
          <a:xfrm>
            <a:off x="6187439" y="4981136"/>
            <a:ext cx="2295525" cy="938719"/>
          </a:xfrm>
          <a:prstGeom prst="rect">
            <a:avLst/>
          </a:prstGeom>
          <a:solidFill>
            <a:schemeClr val="bg1"/>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GB" sz="1100" dirty="0"/>
              <a:t>This section </a:t>
            </a:r>
            <a:r>
              <a:rPr lang="en-GB" sz="1100" b="1" dirty="0"/>
              <a:t>acknowledges that people from wealthy backgrounds can still have fantastic achievements and deserve fame as a result</a:t>
            </a:r>
            <a:r>
              <a:rPr lang="en-GB" sz="1100" dirty="0"/>
              <a:t>.</a:t>
            </a:r>
          </a:p>
        </p:txBody>
      </p:sp>
    </p:spTree>
    <p:extLst>
      <p:ext uri="{BB962C8B-B14F-4D97-AF65-F5344CB8AC3E}">
        <p14:creationId xmlns:p14="http://schemas.microsoft.com/office/powerpoint/2010/main" val="916184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B21F8-82BD-C318-E5A4-777C5D93F50E}"/>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Using your plan, write out the content of your letter</a:t>
            </a:r>
          </a:p>
        </p:txBody>
      </p:sp>
      <p:sp>
        <p:nvSpPr>
          <p:cNvPr id="3" name="Content Placeholder 2">
            <a:extLst>
              <a:ext uri="{FF2B5EF4-FFF2-40B4-BE49-F238E27FC236}">
                <a16:creationId xmlns:a16="http://schemas.microsoft.com/office/drawing/2014/main" id="{BC812DAF-64B1-9B58-13BE-9429B0F19138}"/>
              </a:ext>
            </a:extLst>
          </p:cNvPr>
          <p:cNvSpPr>
            <a:spLocks noGrp="1"/>
          </p:cNvSpPr>
          <p:nvPr>
            <p:ph idx="1"/>
          </p:nvPr>
        </p:nvSpPr>
        <p:spPr>
          <a:xfrm>
            <a:off x="628649" y="1825625"/>
            <a:ext cx="7886699" cy="2041525"/>
          </a:xfrm>
          <a:solidFill>
            <a:schemeClr val="bg1"/>
          </a:solidFill>
          <a:ln w="38100">
            <a:solidFill>
              <a:srgbClr val="00B050"/>
            </a:solidFill>
          </a:ln>
          <a:effectLst>
            <a:outerShdw blurRad="50800" dist="38100" dir="2700000" algn="tl" rotWithShape="0">
              <a:prstClr val="black">
                <a:alpha val="40000"/>
              </a:prstClr>
            </a:outerShdw>
          </a:effectLst>
        </p:spPr>
        <p:txBody>
          <a:bodyPr/>
          <a:lstStyle/>
          <a:p>
            <a:pPr marL="0" indent="0">
              <a:buNone/>
            </a:pPr>
            <a:r>
              <a:rPr lang="en-GB" dirty="0"/>
              <a:t>We will write out conclusions later in the lesson.</a:t>
            </a:r>
          </a:p>
          <a:p>
            <a:pPr marL="0" indent="0">
              <a:buNone/>
            </a:pPr>
            <a:endParaRPr lang="en-GB" dirty="0"/>
          </a:p>
          <a:p>
            <a:pPr marL="0" indent="0">
              <a:buNone/>
            </a:pPr>
            <a:r>
              <a:rPr lang="en-GB" dirty="0"/>
              <a:t>Use your topic plan to help you cover the areas you want to in your letter.</a:t>
            </a:r>
          </a:p>
        </p:txBody>
      </p:sp>
      <p:sp>
        <p:nvSpPr>
          <p:cNvPr id="4" name="TextBox 3">
            <a:extLst>
              <a:ext uri="{FF2B5EF4-FFF2-40B4-BE49-F238E27FC236}">
                <a16:creationId xmlns:a16="http://schemas.microsoft.com/office/drawing/2014/main" id="{6163CCDE-29FE-B07D-D7F6-58D2D2D6D94F}"/>
              </a:ext>
            </a:extLst>
          </p:cNvPr>
          <p:cNvSpPr txBox="1"/>
          <p:nvPr/>
        </p:nvSpPr>
        <p:spPr>
          <a:xfrm>
            <a:off x="628650" y="4000499"/>
            <a:ext cx="4146331" cy="120032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‘It is people who have extraordinary skill, courage and determination who deserve to be famous, not those who have good looks or lots of money or behave badly.’ </a:t>
            </a:r>
          </a:p>
        </p:txBody>
      </p:sp>
      <p:graphicFrame>
        <p:nvGraphicFramePr>
          <p:cNvPr id="5" name="Table 4">
            <a:extLst>
              <a:ext uri="{FF2B5EF4-FFF2-40B4-BE49-F238E27FC236}">
                <a16:creationId xmlns:a16="http://schemas.microsoft.com/office/drawing/2014/main" id="{01F6D3BC-44E7-E21E-C907-CFB7CD649703}"/>
              </a:ext>
            </a:extLst>
          </p:cNvPr>
          <p:cNvGraphicFramePr>
            <a:graphicFrameLocks noGrp="1"/>
          </p:cNvGraphicFramePr>
          <p:nvPr>
            <p:extLst>
              <p:ext uri="{D42A27DB-BD31-4B8C-83A1-F6EECF244321}">
                <p14:modId xmlns:p14="http://schemas.microsoft.com/office/powerpoint/2010/main" val="3933924"/>
              </p:ext>
            </p:extLst>
          </p:nvPr>
        </p:nvGraphicFramePr>
        <p:xfrm>
          <a:off x="4997669" y="4073525"/>
          <a:ext cx="3517679" cy="220472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562113">
                  <a:extLst>
                    <a:ext uri="{9D8B030D-6E8A-4147-A177-3AD203B41FA5}">
                      <a16:colId xmlns:a16="http://schemas.microsoft.com/office/drawing/2014/main" val="2370996"/>
                    </a:ext>
                  </a:extLst>
                </a:gridCol>
                <a:gridCol w="1955566">
                  <a:extLst>
                    <a:ext uri="{9D8B030D-6E8A-4147-A177-3AD203B41FA5}">
                      <a16:colId xmlns:a16="http://schemas.microsoft.com/office/drawing/2014/main" val="1663927413"/>
                    </a:ext>
                  </a:extLst>
                </a:gridCol>
              </a:tblGrid>
              <a:tr h="370840">
                <a:tc>
                  <a:txBody>
                    <a:bodyPr/>
                    <a:lstStyle/>
                    <a:p>
                      <a:r>
                        <a:rPr lang="en-GB" sz="1100" dirty="0"/>
                        <a:t>Success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GB" sz="1100" dirty="0"/>
                        <a:t>I have included this (Tick):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971369291"/>
                  </a:ext>
                </a:extLst>
              </a:tr>
              <a:tr h="370840">
                <a:tc>
                  <a:txBody>
                    <a:bodyPr/>
                    <a:lstStyle/>
                    <a:p>
                      <a:r>
                        <a:rPr lang="en-GB" sz="1400" dirty="0"/>
                        <a:t>Varied sentence openers (-</a:t>
                      </a:r>
                      <a:r>
                        <a:rPr lang="en-GB" sz="1400" dirty="0" err="1"/>
                        <a:t>ispaced</a:t>
                      </a:r>
                      <a:r>
                        <a:rPr lang="en-GB" sz="14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126966136"/>
                  </a:ext>
                </a:extLst>
              </a:tr>
              <a:tr h="370840">
                <a:tc>
                  <a:txBody>
                    <a:bodyPr/>
                    <a:lstStyle/>
                    <a:p>
                      <a:r>
                        <a:rPr lang="en-GB" sz="1400" dirty="0"/>
                        <a:t>Appropriate tone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23030238"/>
                  </a:ext>
                </a:extLst>
              </a:tr>
              <a:tr h="370840">
                <a:tc>
                  <a:txBody>
                    <a:bodyPr/>
                    <a:lstStyle/>
                    <a:p>
                      <a:r>
                        <a:rPr lang="en-GB" sz="1400" dirty="0"/>
                        <a:t>Connectives and linked sentences used to link paragraphs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38273742"/>
                  </a:ext>
                </a:extLst>
              </a:tr>
            </a:tbl>
          </a:graphicData>
        </a:graphic>
      </p:graphicFrame>
    </p:spTree>
    <p:extLst>
      <p:ext uri="{BB962C8B-B14F-4D97-AF65-F5344CB8AC3E}">
        <p14:creationId xmlns:p14="http://schemas.microsoft.com/office/powerpoint/2010/main" val="2040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41DFF-3FDC-5B7C-27C0-FED0B4B0A99B}"/>
              </a:ext>
            </a:extLst>
          </p:cNvPr>
          <p:cNvSpPr>
            <a:spLocks noGrp="1"/>
          </p:cNvSpPr>
          <p:nvPr>
            <p:ph type="title"/>
          </p:nvPr>
        </p:nvSpPr>
        <p:spPr>
          <a:xfrm>
            <a:off x="628650" y="365126"/>
            <a:ext cx="7886700" cy="873365"/>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GB" sz="2800" dirty="0"/>
              <a:t>Let’s look at the conclusion of the example letter</a:t>
            </a:r>
          </a:p>
        </p:txBody>
      </p:sp>
      <p:sp>
        <p:nvSpPr>
          <p:cNvPr id="3" name="Content Placeholder 2">
            <a:extLst>
              <a:ext uri="{FF2B5EF4-FFF2-40B4-BE49-F238E27FC236}">
                <a16:creationId xmlns:a16="http://schemas.microsoft.com/office/drawing/2014/main" id="{A7B97BAC-5F6E-79AE-4640-D02C16B34971}"/>
              </a:ext>
            </a:extLst>
          </p:cNvPr>
          <p:cNvSpPr>
            <a:spLocks noGrp="1"/>
          </p:cNvSpPr>
          <p:nvPr>
            <p:ph idx="1"/>
          </p:nvPr>
        </p:nvSpPr>
        <p:spPr>
          <a:xfrm>
            <a:off x="628648" y="1385787"/>
            <a:ext cx="5019797" cy="3049053"/>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47500" lnSpcReduction="20000"/>
          </a:bodyPr>
          <a:lstStyle/>
          <a:p>
            <a:pPr marL="0" indent="0">
              <a:lnSpc>
                <a:spcPct val="107000"/>
              </a:lnSpc>
              <a:spcAft>
                <a:spcPts val="800"/>
              </a:spcAft>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Yet it is the real ‘unsung’ heroes that need all of us to start singing their praises. The Coronavirus pandemic has seen us step out onto our doorsteps and clap for the frontline workers, who we rightly labelled as heroes. Their bravery, however, must be rewarded by the state giving all of those workers a pay rise. It is the ordinary people, the everyday worker, those who dedicated their lives to helping others without desiring fame who most truly deserve it. </a:t>
            </a:r>
          </a:p>
          <a:p>
            <a:pPr marL="0" indent="0">
              <a:lnSpc>
                <a:spcPct val="107000"/>
              </a:lnSpc>
              <a:spcAft>
                <a:spcPts val="800"/>
              </a:spcAft>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As a society we tend to reward recklessness over responsibility, we celebrate status over kindness, and we respect appearances over deeds. It is time for all that to change. </a:t>
            </a:r>
          </a:p>
          <a:p>
            <a:pPr marL="0" indent="0">
              <a:lnSpc>
                <a:spcPct val="107000"/>
              </a:lnSpc>
              <a:spcAft>
                <a:spcPts val="800"/>
              </a:spcAft>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Yours faithfully,</a:t>
            </a:r>
          </a:p>
          <a:p>
            <a:pPr marL="0" indent="0">
              <a:lnSpc>
                <a:spcPct val="107000"/>
              </a:lnSpc>
              <a:spcAft>
                <a:spcPts val="800"/>
              </a:spcAft>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Johnny Smith</a:t>
            </a:r>
            <a:endParaRPr lang="en-GB" dirty="0"/>
          </a:p>
        </p:txBody>
      </p:sp>
      <p:sp>
        <p:nvSpPr>
          <p:cNvPr id="4" name="Content Placeholder 2">
            <a:extLst>
              <a:ext uri="{FF2B5EF4-FFF2-40B4-BE49-F238E27FC236}">
                <a16:creationId xmlns:a16="http://schemas.microsoft.com/office/drawing/2014/main" id="{11ACD264-0B74-1BFA-B376-E9C5658D068F}"/>
              </a:ext>
            </a:extLst>
          </p:cNvPr>
          <p:cNvSpPr txBox="1">
            <a:spLocks/>
          </p:cNvSpPr>
          <p:nvPr/>
        </p:nvSpPr>
        <p:spPr>
          <a:xfrm>
            <a:off x="628649" y="4642429"/>
            <a:ext cx="7886702" cy="1850445"/>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numCol="2" spcCol="72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Reiterate or repeat your main arguments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Summarise</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your main arguments well.</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Have you asked the readers a question before?  This could provide an answer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Give the readers a challenge. Tell them to think or act in a different way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Think about the future. How does it compare to now?</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End the scenario you began with</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Circle back to the start with a cyclical structure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End with a powerful quotation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Give a solution to the arguments raised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End with a rhetorical question</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D95E83F4-71DC-F282-1200-9EEBC7AB6F27}"/>
              </a:ext>
            </a:extLst>
          </p:cNvPr>
          <p:cNvSpPr txBox="1"/>
          <p:nvPr/>
        </p:nvSpPr>
        <p:spPr>
          <a:xfrm>
            <a:off x="5775766" y="1385787"/>
            <a:ext cx="2739583" cy="2862322"/>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0000"/>
                </a:solidFill>
                <a:effectLst/>
                <a:uLnTx/>
                <a:uFillTx/>
                <a:latin typeface="Calibri" panose="020F0502020204030204"/>
                <a:ea typeface="+mn-ea"/>
                <a:cs typeface="+mn-cs"/>
              </a:rPr>
              <a:t>How does the writer end their letter?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C000">
                    <a:lumMod val="50000"/>
                  </a:srgbClr>
                </a:solidFill>
                <a:effectLst/>
                <a:uLnTx/>
                <a:uFillTx/>
                <a:latin typeface="Calibri" panose="020F0502020204030204"/>
                <a:ea typeface="+mn-ea"/>
                <a:cs typeface="+mn-cs"/>
              </a:rPr>
              <a:t>How does the ending of the letter link to the beginning? Why is this important?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B050"/>
                </a:solidFill>
                <a:effectLst/>
                <a:uLnTx/>
                <a:uFillTx/>
                <a:latin typeface="Calibri" panose="020F0502020204030204"/>
                <a:ea typeface="+mn-ea"/>
                <a:cs typeface="+mn-cs"/>
              </a:rPr>
              <a:t>Look at the list of strategies. Which one of these has the writer chosen and why?</a:t>
            </a:r>
          </a:p>
        </p:txBody>
      </p:sp>
    </p:spTree>
    <p:extLst>
      <p:ext uri="{BB962C8B-B14F-4D97-AF65-F5344CB8AC3E}">
        <p14:creationId xmlns:p14="http://schemas.microsoft.com/office/powerpoint/2010/main" val="965100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51C5D987-A5B7-6D35-778F-0ADE088004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2EFDBF-5B9D-6822-4E02-B8FDE75B75F1}"/>
              </a:ext>
            </a:extLst>
          </p:cNvPr>
          <p:cNvSpPr>
            <a:spLocks noGrp="1"/>
          </p:cNvSpPr>
          <p:nvPr>
            <p:ph type="title"/>
          </p:nvPr>
        </p:nvSpPr>
        <p:spPr>
          <a:xfrm>
            <a:off x="628650" y="365126"/>
            <a:ext cx="7886700" cy="873365"/>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GB" sz="2800" dirty="0"/>
              <a:t>Let’s look at the conclusion of the example letter</a:t>
            </a:r>
          </a:p>
        </p:txBody>
      </p:sp>
      <p:sp>
        <p:nvSpPr>
          <p:cNvPr id="3" name="Content Placeholder 2">
            <a:extLst>
              <a:ext uri="{FF2B5EF4-FFF2-40B4-BE49-F238E27FC236}">
                <a16:creationId xmlns:a16="http://schemas.microsoft.com/office/drawing/2014/main" id="{350A9DAE-BFF5-24FD-A12C-67B45B56602D}"/>
              </a:ext>
            </a:extLst>
          </p:cNvPr>
          <p:cNvSpPr>
            <a:spLocks noGrp="1"/>
          </p:cNvSpPr>
          <p:nvPr>
            <p:ph idx="1"/>
          </p:nvPr>
        </p:nvSpPr>
        <p:spPr>
          <a:xfrm>
            <a:off x="628648" y="1385787"/>
            <a:ext cx="5019797" cy="3049053"/>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47500" lnSpcReduction="20000"/>
          </a:bodyPr>
          <a:lstStyle/>
          <a:p>
            <a:pPr marL="0" indent="0">
              <a:lnSpc>
                <a:spcPct val="107000"/>
              </a:lnSpc>
              <a:spcAft>
                <a:spcPts val="800"/>
              </a:spcAft>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Yet it is the real ‘unsung’ heroes that need all of us to start singing their praises. The Coronavirus pandemic has seen us step out onto our doorsteps and clap for the frontline workers, who we rightly labelled as heroes. Their bravery, however, must be rewarded by the state giving all of those workers a pay rise. It is the ordinary people, the everyday worker, those who dedicated their lives to helping others without desiring fame who most truly deserve it. </a:t>
            </a:r>
          </a:p>
          <a:p>
            <a:pPr marL="0" indent="0">
              <a:lnSpc>
                <a:spcPct val="107000"/>
              </a:lnSpc>
              <a:spcAft>
                <a:spcPts val="800"/>
              </a:spcAft>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As a society we tend to reward recklessness over responsibility, we celebrate status over kindness, and we respect appearances over deeds. It is time for all that to change. </a:t>
            </a:r>
          </a:p>
          <a:p>
            <a:pPr marL="0" indent="0">
              <a:lnSpc>
                <a:spcPct val="107000"/>
              </a:lnSpc>
              <a:spcAft>
                <a:spcPts val="800"/>
              </a:spcAft>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Yours faithfully,</a:t>
            </a:r>
          </a:p>
          <a:p>
            <a:pPr marL="0" indent="0">
              <a:lnSpc>
                <a:spcPct val="107000"/>
              </a:lnSpc>
              <a:spcAft>
                <a:spcPts val="800"/>
              </a:spcAft>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Johnny Smith</a:t>
            </a:r>
            <a:endParaRPr lang="en-GB" dirty="0"/>
          </a:p>
        </p:txBody>
      </p:sp>
      <p:sp>
        <p:nvSpPr>
          <p:cNvPr id="4" name="Content Placeholder 2">
            <a:extLst>
              <a:ext uri="{FF2B5EF4-FFF2-40B4-BE49-F238E27FC236}">
                <a16:creationId xmlns:a16="http://schemas.microsoft.com/office/drawing/2014/main" id="{3D617B6D-1DD1-39F6-19B0-97CA5921EAAE}"/>
              </a:ext>
            </a:extLst>
          </p:cNvPr>
          <p:cNvSpPr txBox="1">
            <a:spLocks/>
          </p:cNvSpPr>
          <p:nvPr/>
        </p:nvSpPr>
        <p:spPr>
          <a:xfrm>
            <a:off x="628649" y="4642429"/>
            <a:ext cx="7886702" cy="1850445"/>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numCol="2" spcCol="72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Reiterate or repeat your main arguments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Summarise</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your main arguments well.</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Have you asked the readers a question before?  This could provide an answer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Give the readers a challenge. Tell them to think or act in a different way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Think about the future. How does it compare to now?</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End the scenario you began with</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Circle back to the start with a cyclical structure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End with a powerful quotation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Give a solution to the arguments raised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End with a rhetorical question</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A4882235-6BE0-E180-52B0-0513E57D53EB}"/>
              </a:ext>
            </a:extLst>
          </p:cNvPr>
          <p:cNvSpPr txBox="1"/>
          <p:nvPr/>
        </p:nvSpPr>
        <p:spPr>
          <a:xfrm>
            <a:off x="5775766" y="1385787"/>
            <a:ext cx="2739583" cy="2893100"/>
          </a:xfrm>
          <a:prstGeom prst="rect">
            <a:avLst/>
          </a:prstGeom>
          <a:solidFill>
            <a:schemeClr val="bg1"/>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2060"/>
                </a:solidFill>
                <a:effectLst/>
                <a:uLnTx/>
                <a:uFillTx/>
                <a:latin typeface="Calibri" panose="020F0502020204030204"/>
                <a:ea typeface="+mn-ea"/>
                <a:cs typeface="+mn-cs"/>
              </a:rPr>
              <a:t>The writer challenges the readers of the newspaper to think in a different way by suggesting unsung heroes such as public sector workers should be rewarded with pay rises for their work.</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dirty="0">
              <a:solidFill>
                <a:srgbClr val="002060"/>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2060"/>
                </a:solidFill>
                <a:effectLst/>
                <a:uLnTx/>
                <a:uFillTx/>
                <a:latin typeface="Calibri" panose="020F0502020204030204"/>
                <a:ea typeface="+mn-ea"/>
                <a:cs typeface="+mn-cs"/>
              </a:rPr>
              <a:t>Their final paragraph repeats their main argument – that we reward people for recklessness or status, rather than responsibility or kindness, and that needs to change, according to the writer.</a:t>
            </a:r>
          </a:p>
        </p:txBody>
      </p:sp>
    </p:spTree>
    <p:extLst>
      <p:ext uri="{BB962C8B-B14F-4D97-AF65-F5344CB8AC3E}">
        <p14:creationId xmlns:p14="http://schemas.microsoft.com/office/powerpoint/2010/main" val="13725599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1734</Words>
  <Application>Microsoft Office PowerPoint</Application>
  <PresentationFormat>On-screen Show (4:3)</PresentationFormat>
  <Paragraphs>129</Paragraphs>
  <Slides>11</Slides>
  <Notes>1</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11</vt:i4>
      </vt:variant>
    </vt:vector>
  </HeadingPairs>
  <TitlesOfParts>
    <vt:vector size="22" baseType="lpstr">
      <vt:lpstr>Aptos</vt:lpstr>
      <vt:lpstr>Aptos Display</vt:lpstr>
      <vt:lpstr>Arial</vt:lpstr>
      <vt:lpstr>Calibri</vt:lpstr>
      <vt:lpstr>Calibri Light</vt:lpstr>
      <vt:lpstr>gg sans</vt:lpstr>
      <vt:lpstr>Times New Roman</vt:lpstr>
      <vt:lpstr>Office Theme</vt:lpstr>
      <vt:lpstr>2_Office Theme</vt:lpstr>
      <vt:lpstr>3_Office Theme</vt:lpstr>
      <vt:lpstr>1_Office Theme</vt:lpstr>
      <vt:lpstr>PowerPoint Presentation</vt:lpstr>
      <vt:lpstr>Learning outcomes</vt:lpstr>
      <vt:lpstr>PowerPoint Presentation</vt:lpstr>
      <vt:lpstr>Complete your planning sheet for a letter on the exam task we have previously explored</vt:lpstr>
      <vt:lpstr>PowerPoint Presentation</vt:lpstr>
      <vt:lpstr>Let’s look at the topics covered in the example letter</vt:lpstr>
      <vt:lpstr>Using your plan, write out the content of your letter</vt:lpstr>
      <vt:lpstr>Let’s look at the conclusion of the example letter</vt:lpstr>
      <vt:lpstr>Let’s look at the conclusion of the example letter</vt:lpstr>
      <vt:lpstr>Write out the finish of your letter now</vt:lpstr>
      <vt:lpstr>Plenary: Self-assessment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Wassell</dc:creator>
  <cp:lastModifiedBy>Chezka Mae Madrona</cp:lastModifiedBy>
  <cp:revision>2</cp:revision>
  <dcterms:created xsi:type="dcterms:W3CDTF">2025-04-02T13:22:45Z</dcterms:created>
  <dcterms:modified xsi:type="dcterms:W3CDTF">2025-08-12T10:06:56Z</dcterms:modified>
</cp:coreProperties>
</file>