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</p:sldMasterIdLst>
  <p:notesMasterIdLst>
    <p:notesMasterId r:id="rId17"/>
  </p:notesMasterIdLst>
  <p:sldIdLst>
    <p:sldId id="256" r:id="rId4"/>
    <p:sldId id="326" r:id="rId5"/>
    <p:sldId id="257" r:id="rId6"/>
    <p:sldId id="325" r:id="rId7"/>
    <p:sldId id="260" r:id="rId8"/>
    <p:sldId id="264" r:id="rId9"/>
    <p:sldId id="263" r:id="rId10"/>
    <p:sldId id="258" r:id="rId11"/>
    <p:sldId id="324" r:id="rId12"/>
    <p:sldId id="262" r:id="rId13"/>
    <p:sldId id="327" r:id="rId14"/>
    <p:sldId id="322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AA9EF009-9950-4148-9E72-9A6C7AE3AAB0}"/>
    <pc:docChg chg="modSld">
      <pc:chgData name="Paul Wassell" userId="609912a88ec840f0" providerId="LiveId" clId="{AA9EF009-9950-4148-9E72-9A6C7AE3AAB0}" dt="2025-03-24T14:10:32.915" v="0" actId="12"/>
      <pc:docMkLst>
        <pc:docMk/>
      </pc:docMkLst>
      <pc:sldChg chg="modSp mod">
        <pc:chgData name="Paul Wassell" userId="609912a88ec840f0" providerId="LiveId" clId="{AA9EF009-9950-4148-9E72-9A6C7AE3AAB0}" dt="2025-03-24T14:10:32.915" v="0" actId="12"/>
        <pc:sldMkLst>
          <pc:docMk/>
          <pc:sldMk cId="1586448623" sldId="257"/>
        </pc:sldMkLst>
        <pc:spChg chg="mod">
          <ac:chgData name="Paul Wassell" userId="609912a88ec840f0" providerId="LiveId" clId="{AA9EF009-9950-4148-9E72-9A6C7AE3AAB0}" dt="2025-03-24T14:10:32.915" v="0" actId="12"/>
          <ac:spMkLst>
            <pc:docMk/>
            <pc:sldMk cId="1586448623" sldId="257"/>
            <ac:spMk id="3" creationId="{CE72B5CF-E9EF-4C65-ABBF-11BD5EF450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23D1-7196-4BDC-8E91-14A3E655D41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CDBAE-0F37-43E6-8BDF-9E6A39320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2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5ACD0-F310-44D7-85FB-C3174BAB2E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AD52-A538-4CFE-BD6A-5A6CAB7B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9A4E1-3D22-49AC-881B-1D3CDF1C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516A-94F7-4CFE-9A64-498F054E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6DB7-BB5A-40E6-A8E1-9FD0688B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90B9-FBDE-4613-81E8-B50DC1A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DACA-1E8A-4D6A-99A7-AE61468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3DA2F-787E-4CE3-B631-974A5768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3B0B7-1C9F-4020-9E80-AC9FF45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12C9-C2BD-4826-9749-CCEE213E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C596-1B27-4D81-B883-599E777B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61FDD-3A30-42BF-8A39-222FBA201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B15B2-8C72-423A-B841-29F2F9B9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514D-B6C4-4B2A-A9C0-22BA5912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AC1A-144B-4D6E-8A8A-8B0805E2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4E68-712E-4427-80CC-18341C6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0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8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1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7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1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632B-791B-41BC-BD0F-6E2747F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6BB6-94A7-4E45-A517-06722B2C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003A-E4DF-4BFA-8E40-30A2E083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B5392-7A61-41BB-8DC2-8A8C0696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6770-9F88-401A-B43F-849DE56A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4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9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26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1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96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75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48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5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3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A570-BE79-4C90-AB2F-FD640735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3FCF7-096E-4C30-B1D5-71B2D3D5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09F2-EAFD-4A7B-9F48-9BAB49A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B536-8A2F-4136-8CB1-0270F270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B8E9-1C91-4E2B-9F3E-5971599F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87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4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C7B9-940D-4DF5-9E4E-7F7D9D95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553A-7A4A-4D83-9B67-C927185EE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95553-40E9-403F-A1A6-E80155EC9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A177-E56F-4FE9-A348-1CA8B91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2C558-7E64-491D-A1EA-29D6DA5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AE9E-AFF9-4DFD-AF6E-125B14D9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46AC-0641-481D-A91F-F9CCC255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C01A-F346-4E9A-BEC8-16840B1E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9BD3-2D69-498F-870C-00EACE40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26941-71E9-4F74-B04E-5B5336D76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0B2B5-CB98-4137-893B-9367A7491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8FE03-B7A9-4CC6-89D3-BD2180CB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F813F-3D7C-4E76-A438-BE887A39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A938B-DD76-477C-AC36-89B6E927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33BE-4F79-4CB8-B31D-DB6996D3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3CC1-6548-4734-974B-127921B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F4B1A-C35C-4188-8E64-F43CFF75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657FE-C7FD-461E-A4F1-0B767186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3CCD4-2FD1-4B81-B6E2-7CC39DAD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13A39-8388-4FC9-AFA3-51B55A3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3B63F-F346-481F-B92B-74296F54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39B5-51D0-4D1F-AE96-E9FAE281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4D3C-ED95-4665-A2DC-24AC2FE5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EED13-9B00-430B-93D8-2F6D5663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8D4D-CFF9-4523-AB20-613AB1E0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8519D-E043-4F56-A557-DEFC05C6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9C18B-AA1A-4FFE-AF56-B491333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AA97-840C-483F-8C97-1958553F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1EC1D-FE87-43E6-A140-7CF6A7749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CD077-A59D-4626-BC0A-380D067B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6F224-F8D9-472B-9D03-5CDB55EA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7054-873F-4E62-BB64-EA8B7533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7B3E0-58AE-4143-B9D4-F98A7C9D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1B372-E1D1-40EB-890B-A7A76EE6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83796-485E-49A1-82B0-A18E3398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2884-394E-4574-B8E7-0C58D7099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F7E3-4031-4FD3-805B-93B0D33E0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0A315-936E-4B88-BDA4-BBB2ED83B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EC8CB84-6DA7-503C-A841-0BA3E4344F70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9F20D-FD72-95F4-69D7-C5127C2749E9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D0D9F-A2CA-71CB-0344-13D5B62399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B579F-274C-C28C-3D09-E70EA3AA87A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A4E2081-3C9D-5A08-01A3-5CF16F6DB757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1D8DB-1548-F74C-1133-BA7538873F45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615E5-9FD0-24CA-D9C0-7A0EF61D33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B7C25-5A84-98B4-C36B-5D11C37EEA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4C08D8A-0D93-89EA-5680-8B026DC56827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C6C92-5C0E-9805-CD63-AC3E8321F45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307DC-C45D-3A73-6139-6557DD4F0A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C6FD8-100D-2E1F-6426-BF252EE992E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90724-077D-4F34-A6BF-7F70542D35FA}"/>
              </a:ext>
            </a:extLst>
          </p:cNvPr>
          <p:cNvSpPr txBox="1"/>
          <p:nvPr/>
        </p:nvSpPr>
        <p:spPr>
          <a:xfrm>
            <a:off x="468930" y="352306"/>
            <a:ext cx="82061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Punctuation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1034F-8936-4A44-A81B-8812277EFA78}"/>
              </a:ext>
            </a:extLst>
          </p:cNvPr>
          <p:cNvSpPr txBox="1"/>
          <p:nvPr/>
        </p:nvSpPr>
        <p:spPr>
          <a:xfrm>
            <a:off x="468929" y="1242715"/>
            <a:ext cx="506377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We’re going on a journey today, a journey to improve our use of punctuation!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4F56D4-3E78-4C87-A8D0-5E50730F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67850"/>
              </p:ext>
            </p:extLst>
          </p:nvPr>
        </p:nvGraphicFramePr>
        <p:xfrm>
          <a:off x="6044313" y="1298964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238F7DC2-6DD2-45E6-9891-21C9F6EFB2AC}"/>
              </a:ext>
            </a:extLst>
          </p:cNvPr>
          <p:cNvSpPr txBox="1">
            <a:spLocks/>
          </p:cNvSpPr>
          <p:nvPr/>
        </p:nvSpPr>
        <p:spPr>
          <a:xfrm>
            <a:off x="515044" y="2679529"/>
            <a:ext cx="5017655" cy="1655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Complete your punctuation and grammar audit table as soon as you come in the room. Put a tick on the areas you feel confident about at the moment.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094333-B656-4DCA-97A7-912924FF93FD}"/>
              </a:ext>
            </a:extLst>
          </p:cNvPr>
          <p:cNvSpPr/>
          <p:nvPr/>
        </p:nvSpPr>
        <p:spPr>
          <a:xfrm rot="19460334">
            <a:off x="4998211" y="4326926"/>
            <a:ext cx="976746" cy="775019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D00D4D0-9887-4F76-AE4F-AEBB5421CF05}"/>
              </a:ext>
            </a:extLst>
          </p:cNvPr>
          <p:cNvSpPr txBox="1">
            <a:spLocks/>
          </p:cNvSpPr>
          <p:nvPr/>
        </p:nvSpPr>
        <p:spPr>
          <a:xfrm>
            <a:off x="515044" y="4532781"/>
            <a:ext cx="5017655" cy="1285895"/>
          </a:xfrm>
          <a:prstGeom prst="rect">
            <a:avLst/>
          </a:prstGeom>
          <a:solidFill>
            <a:srgbClr val="FDCFFA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7030A0"/>
                </a:solidFill>
              </a:rPr>
              <a:t>What other types of punctuation do you know about? Which ones do you find easy and which ones harder? This will help me to plan my lessons in future!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19EF00-B84F-4F62-A9B6-EF8A0B4687AF}"/>
              </a:ext>
            </a:extLst>
          </p:cNvPr>
          <p:cNvSpPr/>
          <p:nvPr/>
        </p:nvSpPr>
        <p:spPr>
          <a:xfrm rot="20449904">
            <a:off x="555204" y="5610191"/>
            <a:ext cx="1020707" cy="41697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/>
              </a:rPr>
              <a:t>Bonus Challenge: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2" descr="Exclamation, Mark, Punctuation, Point, Triangle">
            <a:extLst>
              <a:ext uri="{FF2B5EF4-FFF2-40B4-BE49-F238E27FC236}">
                <a16:creationId xmlns:a16="http://schemas.microsoft.com/office/drawing/2014/main" id="{1618D2F1-FA4E-48E5-9665-92A99EA3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5" y="4532781"/>
            <a:ext cx="2481811" cy="22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8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1D12AB9-36EA-4762-B568-88003AD5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66" y="1099580"/>
            <a:ext cx="8477582" cy="1677880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numCol="2" spcCol="1800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apostrophes to show: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people or things own something 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Darren’s homework, </a:t>
            </a:r>
            <a:r>
              <a:rPr lang="en-GB" sz="1400" i="1" dirty="0">
                <a:solidFill>
                  <a:srgbClr val="7030A0"/>
                </a:solidFill>
                <a:latin typeface="Calibri" panose="020F0502020204030204"/>
              </a:rPr>
              <a:t>Talisa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 essay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we shrink down lots of words into one. 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= don’t. It is = It’s.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put the apostrophe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there is more than one of something.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shops’ prices. The students’ books.)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apostrophes to show when there is more than one of something: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lots of book’s. 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lots of books.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082F6-A733-4609-AB80-435F51CCFB54}"/>
              </a:ext>
            </a:extLst>
          </p:cNvPr>
          <p:cNvSpPr/>
          <p:nvPr/>
        </p:nvSpPr>
        <p:spPr>
          <a:xfrm>
            <a:off x="401566" y="2900357"/>
            <a:ext cx="4170433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apostrophes to these sentences: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“Remember -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forget to include apostrophes!”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Brians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work was first class.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thousands of students in the whole school, including those belonged to Ms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“Its time for break,” said the teacher.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Jonnys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watch says it was five minutes ago!” retort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ed the student.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123609-6776-49A8-9C85-30F74B7BD8D8}"/>
              </a:ext>
            </a:extLst>
          </p:cNvPr>
          <p:cNvSpPr/>
          <p:nvPr/>
        </p:nvSpPr>
        <p:spPr>
          <a:xfrm rot="20449904">
            <a:off x="3833055" y="6055605"/>
            <a:ext cx="857476" cy="25554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13DD6A-90E5-4E2D-B2B9-B9A25BDCEA26}"/>
              </a:ext>
            </a:extLst>
          </p:cNvPr>
          <p:cNvSpPr/>
          <p:nvPr/>
        </p:nvSpPr>
        <p:spPr>
          <a:xfrm>
            <a:off x="4708715" y="2923205"/>
            <a:ext cx="4170433" cy="2062103"/>
          </a:xfrm>
          <a:prstGeom prst="rect">
            <a:avLst/>
          </a:prstGeom>
          <a:solidFill>
            <a:srgbClr val="FDCFFA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your own sentences using the different ways of including apostrophes.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FD8C62-C449-4DB0-AE28-903F03BFF5BF}"/>
              </a:ext>
            </a:extLst>
          </p:cNvPr>
          <p:cNvSpPr/>
          <p:nvPr/>
        </p:nvSpPr>
        <p:spPr>
          <a:xfrm rot="20449904">
            <a:off x="7990708" y="5565100"/>
            <a:ext cx="989099" cy="386639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 Challenge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89EB71-8583-43BB-ADE5-39ED5E29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6" y="295102"/>
            <a:ext cx="8477582" cy="68158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dirty="0"/>
              <a:t>Apostrophes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86674-1D3F-4441-8A8F-58DB0F444607}"/>
              </a:ext>
            </a:extLst>
          </p:cNvPr>
          <p:cNvSpPr txBox="1"/>
          <p:nvPr/>
        </p:nvSpPr>
        <p:spPr>
          <a:xfrm>
            <a:off x="7954651" y="295102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</a:p>
        </p:txBody>
      </p:sp>
      <p:pic>
        <p:nvPicPr>
          <p:cNvPr id="6" name="Picture 2" descr="Cross, Delete, Remove, Cancel, Abort, Red, Reject, Tick">
            <a:extLst>
              <a:ext uri="{FF2B5EF4-FFF2-40B4-BE49-F238E27FC236}">
                <a16:creationId xmlns:a16="http://schemas.microsoft.com/office/drawing/2014/main" id="{2BD3E804-10D7-4B2C-808E-442FDCE5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94" y="2125507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ck, Mark, Ok, Perfect, Check, Done, Sign, Good, Green">
            <a:extLst>
              <a:ext uri="{FF2B5EF4-FFF2-40B4-BE49-F238E27FC236}">
                <a16:creationId xmlns:a16="http://schemas.microsoft.com/office/drawing/2014/main" id="{0CF112B1-0CED-4FD7-B686-70E626D3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20" y="2387248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CB64-C0C8-41A2-B44F-F565F541A1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Revisit one of your pieces of writing from this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EA30-4435-4922-A1B9-A56AB268DF3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7030A0"/>
                </a:solidFill>
              </a:rPr>
              <a:t>Using your new learning from today’s lesson, make improvements or changes to your use of punctuation.</a:t>
            </a:r>
          </a:p>
        </p:txBody>
      </p:sp>
      <p:pic>
        <p:nvPicPr>
          <p:cNvPr id="2050" name="Picture 2" descr="Tool, Pliers, Screwdriver, Construction, Equipment">
            <a:extLst>
              <a:ext uri="{FF2B5EF4-FFF2-40B4-BE49-F238E27FC236}">
                <a16:creationId xmlns:a16="http://schemas.microsoft.com/office/drawing/2014/main" id="{12161F72-150E-44DD-9439-844A69C3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4001294"/>
            <a:ext cx="2043681" cy="19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9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207D-A340-44EF-A4BB-25CD2AA6D9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Brain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C771-D599-46FF-9A44-080468AC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11121" cy="229933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 your diagram of the person’s brain, right down all the ideas that have gone into your brain today during our lesson.</a:t>
            </a:r>
          </a:p>
        </p:txBody>
      </p:sp>
      <p:pic>
        <p:nvPicPr>
          <p:cNvPr id="5122" name="Picture 2" descr="Brain, Head, Science, Human, Biology, Scheme, Profile">
            <a:extLst>
              <a:ext uri="{FF2B5EF4-FFF2-40B4-BE49-F238E27FC236}">
                <a16:creationId xmlns:a16="http://schemas.microsoft.com/office/drawing/2014/main" id="{4FB97395-5564-4D7E-BF8A-A688C5A4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36" y="365126"/>
            <a:ext cx="4788495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352AC1-5349-40D1-B2EA-CC81AB156C10}"/>
              </a:ext>
            </a:extLst>
          </p:cNvPr>
          <p:cNvSpPr/>
          <p:nvPr/>
        </p:nvSpPr>
        <p:spPr>
          <a:xfrm>
            <a:off x="628650" y="4293979"/>
            <a:ext cx="3711121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 describe our strengths in punctuation 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To explain how to use a variety of new punctuation</a:t>
            </a:r>
          </a:p>
          <a:p>
            <a:r>
              <a:rPr lang="en-GB" dirty="0">
                <a:solidFill>
                  <a:srgbClr val="00B050"/>
                </a:solidFill>
              </a:rPr>
              <a:t>To apply our new understanding to our own short story writing pieces</a:t>
            </a:r>
          </a:p>
        </p:txBody>
      </p:sp>
    </p:spTree>
    <p:extLst>
      <p:ext uri="{BB962C8B-B14F-4D97-AF65-F5344CB8AC3E}">
        <p14:creationId xmlns:p14="http://schemas.microsoft.com/office/powerpoint/2010/main" val="429216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in, Head, Science, Human, Biology, Scheme, Profile">
            <a:extLst>
              <a:ext uri="{FF2B5EF4-FFF2-40B4-BE49-F238E27FC236}">
                <a16:creationId xmlns:a16="http://schemas.microsoft.com/office/drawing/2014/main" id="{85030D25-40A9-4919-97C8-C6F43662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in, Head, Science, Human, Biology, Scheme, Profile">
            <a:extLst>
              <a:ext uri="{FF2B5EF4-FFF2-40B4-BE49-F238E27FC236}">
                <a16:creationId xmlns:a16="http://schemas.microsoft.com/office/drawing/2014/main" id="{F63D34EE-076F-42AB-AE37-1DCC1D9E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4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ain, Head, Science, Human, Biology, Scheme, Profile">
            <a:extLst>
              <a:ext uri="{FF2B5EF4-FFF2-40B4-BE49-F238E27FC236}">
                <a16:creationId xmlns:a16="http://schemas.microsoft.com/office/drawing/2014/main" id="{4C708E4E-77EE-45AE-95C8-BB7034D1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ain, Head, Science, Human, Biology, Scheme, Profile">
            <a:extLst>
              <a:ext uri="{FF2B5EF4-FFF2-40B4-BE49-F238E27FC236}">
                <a16:creationId xmlns:a16="http://schemas.microsoft.com/office/drawing/2014/main" id="{451B764E-0252-4853-8343-FA71697E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ain, Head, Science, Human, Biology, Scheme, Profile">
            <a:extLst>
              <a:ext uri="{FF2B5EF4-FFF2-40B4-BE49-F238E27FC236}">
                <a16:creationId xmlns:a16="http://schemas.microsoft.com/office/drawing/2014/main" id="{2C115D7C-3D90-4D15-84C2-BA815496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4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ain, Head, Science, Human, Biology, Scheme, Profile">
            <a:extLst>
              <a:ext uri="{FF2B5EF4-FFF2-40B4-BE49-F238E27FC236}">
                <a16:creationId xmlns:a16="http://schemas.microsoft.com/office/drawing/2014/main" id="{3D0341C2-48DF-4BC9-9F5B-F595E229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D8B279-C68E-427D-8932-94B2B8138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26896"/>
              </p:ext>
            </p:extLst>
          </p:nvPr>
        </p:nvGraphicFramePr>
        <p:xfrm>
          <a:off x="312253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5C90DA-7B78-47B3-8686-BE90E05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48863"/>
              </p:ext>
            </p:extLst>
          </p:nvPr>
        </p:nvGraphicFramePr>
        <p:xfrm>
          <a:off x="3132790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3E2766-99D2-44E7-8D57-22687D68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08776"/>
              </p:ext>
            </p:extLst>
          </p:nvPr>
        </p:nvGraphicFramePr>
        <p:xfrm>
          <a:off x="5953328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5C5E99-3FDE-405F-AF73-8814ED3D0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85895"/>
              </p:ext>
            </p:extLst>
          </p:nvPr>
        </p:nvGraphicFramePr>
        <p:xfrm>
          <a:off x="312253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574C1B9-A438-4751-AD1D-2D6C5BB58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51847"/>
              </p:ext>
            </p:extLst>
          </p:nvPr>
        </p:nvGraphicFramePr>
        <p:xfrm>
          <a:off x="3132790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118FDD-37F5-423D-9193-2C1D09001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17220"/>
              </p:ext>
            </p:extLst>
          </p:nvPr>
        </p:nvGraphicFramePr>
        <p:xfrm>
          <a:off x="5953328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0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F3DF-CC33-4D4C-9E24-9FFC8F617E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B5CF-E9EF-4C65-ABBF-11BD5EF450F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To describe our strengths in punctuation 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accent4">
                    <a:lumMod val="50000"/>
                  </a:schemeClr>
                </a:solidFill>
              </a:rPr>
              <a:t>To explain how to use a variety of new punctuation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B050"/>
                </a:solidFill>
              </a:rPr>
              <a:t>To apply our new understanding to our own short story writing pieces</a:t>
            </a:r>
          </a:p>
        </p:txBody>
      </p:sp>
    </p:spTree>
    <p:extLst>
      <p:ext uri="{BB962C8B-B14F-4D97-AF65-F5344CB8AC3E}">
        <p14:creationId xmlns:p14="http://schemas.microsoft.com/office/powerpoint/2010/main" val="158644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C8E5A-0DD7-462A-A5D7-5A69B92E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33778"/>
            <a:ext cx="2458719" cy="18440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22527A-362D-4255-9E95-86ABEA87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19" y="2376127"/>
            <a:ext cx="2807654" cy="210574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8DAAE-CC08-4896-8081-EFA95092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573" y="1044612"/>
            <a:ext cx="2429826" cy="182236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6594C4-BB5D-42BC-B6EE-C3C2E15DC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3980176"/>
            <a:ext cx="2458719" cy="18440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F68EC2-B4B9-4B3E-8ED5-C7A4E2E4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572" y="4000674"/>
            <a:ext cx="2429827" cy="182237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77E656-EAE7-4BCE-BF75-060499C2CD2F}"/>
              </a:ext>
            </a:extLst>
          </p:cNvPr>
          <p:cNvSpPr txBox="1"/>
          <p:nvPr/>
        </p:nvSpPr>
        <p:spPr>
          <a:xfrm>
            <a:off x="475549" y="262600"/>
            <a:ext cx="817879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There are five different worksheets to choose from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D7FB4-337E-457B-9CE6-00180FAAAFCB}"/>
              </a:ext>
            </a:extLst>
          </p:cNvPr>
          <p:cNvSpPr txBox="1"/>
          <p:nvPr/>
        </p:nvSpPr>
        <p:spPr>
          <a:xfrm>
            <a:off x="3182619" y="4735773"/>
            <a:ext cx="2807654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Choose three areas you’re least confident in.</a:t>
            </a:r>
          </a:p>
          <a:p>
            <a:endParaRPr lang="en-GB" sz="2000" b="1" dirty="0">
              <a:solidFill>
                <a:srgbClr val="7030A0"/>
              </a:solidFill>
            </a:endParaRPr>
          </a:p>
          <a:p>
            <a:r>
              <a:rPr lang="en-GB" sz="2000" b="1" dirty="0">
                <a:solidFill>
                  <a:srgbClr val="7030A0"/>
                </a:solidFill>
              </a:rPr>
              <a:t>Complete the challenges on these worksheets.</a:t>
            </a:r>
          </a:p>
        </p:txBody>
      </p:sp>
    </p:spTree>
    <p:extLst>
      <p:ext uri="{BB962C8B-B14F-4D97-AF65-F5344CB8AC3E}">
        <p14:creationId xmlns:p14="http://schemas.microsoft.com/office/powerpoint/2010/main" val="30152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Full Stops and Capital Letters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134248" y="-1212229"/>
            <a:ext cx="6049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82BD173-FE20-4988-BEB9-1E82C556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1780515"/>
            <a:ext cx="3573030" cy="2442504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letters are used to: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sentences (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 was long and tiring.)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people’s names and the names of places (We visited Mr Smith’s classroom.)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speech punctuation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(“Amazing!” </a:t>
            </a:r>
            <a:r>
              <a:rPr lang="en-GB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student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replied.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BEE60-9D1D-4C02-9E37-77714B2673B0}"/>
              </a:ext>
            </a:extLst>
          </p:cNvPr>
          <p:cNvSpPr/>
          <p:nvPr/>
        </p:nvSpPr>
        <p:spPr>
          <a:xfrm>
            <a:off x="4325257" y="1802597"/>
            <a:ext cx="4190093" cy="1526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Put capital letters into these sentences.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writing is very important.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using capital letters in your story is powerful,” replied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mrs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jones.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stop! did you use capital letters correctly in your short story?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EE9892B7-CC0A-4F6F-9F6A-7F6913F3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312845"/>
            <a:ext cx="3573030" cy="2299103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stops are used to: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sentences (</a:t>
            </a:r>
            <a:r>
              <a:rPr lang="en-GB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 was long and tiring.)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finish speech punctuation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(“Amazing!” </a:t>
            </a:r>
            <a:r>
              <a:rPr lang="en-GB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student replied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teacher replied, “That is amazing.”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6AF80-D9D2-48F9-951E-61A84DA08DB2}"/>
              </a:ext>
            </a:extLst>
          </p:cNvPr>
          <p:cNvSpPr/>
          <p:nvPr/>
        </p:nvSpPr>
        <p:spPr>
          <a:xfrm>
            <a:off x="4325256" y="3465467"/>
            <a:ext cx="4190093" cy="2196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Put capital letters and full stops into these sentences.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punctuation is useful in any kind of writing it helps us to understand where sentences begin and end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teacher was unsure about the student’s work it contained no full stops whatsoever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capital letters and full stops are essential in writing without them we are lost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461AC-4FCB-430F-B0BB-960A1C3D0691}"/>
              </a:ext>
            </a:extLst>
          </p:cNvPr>
          <p:cNvSpPr/>
          <p:nvPr/>
        </p:nvSpPr>
        <p:spPr>
          <a:xfrm>
            <a:off x="4325256" y="5850903"/>
            <a:ext cx="4190093" cy="641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Create your own sentences and use full stops and commas accurately.  </a:t>
            </a:r>
            <a:endParaRPr lang="en-GB" sz="20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E18107-DD28-47B5-9146-D14D8ABBEF78}"/>
              </a:ext>
            </a:extLst>
          </p:cNvPr>
          <p:cNvSpPr/>
          <p:nvPr/>
        </p:nvSpPr>
        <p:spPr>
          <a:xfrm rot="20449904">
            <a:off x="8098215" y="1693872"/>
            <a:ext cx="771222" cy="2764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4805EED-F33C-42DB-B201-E3AB1A7EF865}"/>
              </a:ext>
            </a:extLst>
          </p:cNvPr>
          <p:cNvSpPr/>
          <p:nvPr/>
        </p:nvSpPr>
        <p:spPr>
          <a:xfrm rot="20449904">
            <a:off x="8144376" y="3074724"/>
            <a:ext cx="989099" cy="3866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Challenging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A24DB6-53B1-4CFE-AE32-593484658FEB}"/>
              </a:ext>
            </a:extLst>
          </p:cNvPr>
          <p:cNvSpPr/>
          <p:nvPr/>
        </p:nvSpPr>
        <p:spPr>
          <a:xfrm rot="20449904">
            <a:off x="8144376" y="5556684"/>
            <a:ext cx="989099" cy="3866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 Challenging</a:t>
            </a:r>
          </a:p>
        </p:txBody>
      </p:sp>
    </p:spTree>
    <p:extLst>
      <p:ext uri="{BB962C8B-B14F-4D97-AF65-F5344CB8AC3E}">
        <p14:creationId xmlns:p14="http://schemas.microsoft.com/office/powerpoint/2010/main" val="23584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Commas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024760" y="36512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82BD173-FE20-4988-BEB9-1E82C556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1780515"/>
            <a:ext cx="3573030" cy="2442504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400" dirty="0"/>
              <a:t>Commas are used to help readers break down sentences. They act as mini pauses for the reader, but they also help to separate smaller ideas down as well. </a:t>
            </a:r>
          </a:p>
          <a:p>
            <a:endParaRPr lang="en-GB" sz="1400" dirty="0"/>
          </a:p>
          <a:p>
            <a:r>
              <a:rPr lang="en-GB" sz="1400" dirty="0"/>
              <a:t>Moreover, they can help us avoid confusion:</a:t>
            </a:r>
          </a:p>
          <a:p>
            <a:endParaRPr lang="en-GB" sz="1400" dirty="0"/>
          </a:p>
          <a:p>
            <a:r>
              <a:rPr lang="en-GB" sz="1400" dirty="0">
                <a:solidFill>
                  <a:srgbClr val="7030A0"/>
                </a:solidFill>
              </a:rPr>
              <a:t>“Let’s eat, Grandma!”</a:t>
            </a:r>
          </a:p>
          <a:p>
            <a:r>
              <a:rPr lang="en-GB" sz="1400" dirty="0">
                <a:solidFill>
                  <a:srgbClr val="7030A0"/>
                </a:solidFill>
              </a:rPr>
              <a:t>“Let’s eat Grandma!”</a:t>
            </a:r>
          </a:p>
          <a:p>
            <a:endParaRPr lang="en-GB" sz="1400" dirty="0"/>
          </a:p>
          <a:p>
            <a:r>
              <a:rPr lang="en-GB" sz="1400" dirty="0"/>
              <a:t>Commas can save lives!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4C3A51-0132-472D-9036-5A855ED5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48" y="1802597"/>
            <a:ext cx="4182501" cy="4351338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will explore some of the most important ways of using commas today.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your information sheet and choose one of the following challenges: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Write out three sentences using the red options.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Write out three sentences using the amber options.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Write out three sentences using the green options. </a:t>
            </a:r>
          </a:p>
        </p:txBody>
      </p:sp>
      <p:pic>
        <p:nvPicPr>
          <p:cNvPr id="3" name="Picture 4" descr="List, Icon, Symbol, Paper, Sign, Flat, Note, Form, Mark">
            <a:extLst>
              <a:ext uri="{FF2B5EF4-FFF2-40B4-BE49-F238E27FC236}">
                <a16:creationId xmlns:a16="http://schemas.microsoft.com/office/drawing/2014/main" id="{D8FA219E-1D89-4275-A762-0ED226DE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0833" l="9028" r="90417">
                        <a14:foregroundMark x1="48611" y1="8889" x2="48611" y2="8889"/>
                        <a14:foregroundMark x1="9028" y1="46111" x2="9028" y2="46111"/>
                        <a14:foregroundMark x1="50278" y1="90972" x2="50278" y2="90972"/>
                        <a14:foregroundMark x1="90417" y1="48472" x2="90417" y2="48472"/>
                        <a14:foregroundMark x1="36389" y1="57361" x2="36389" y2="57361"/>
                        <a14:foregroundMark x1="37361" y1="46528" x2="37361" y2="46528"/>
                        <a14:foregroundMark x1="36667" y1="36667" x2="36667" y2="36667"/>
                        <a14:foregroundMark x1="51389" y1="35833" x2="51389" y2="35833"/>
                        <a14:foregroundMark x1="51389" y1="46250" x2="51389" y2="46250"/>
                        <a14:foregroundMark x1="59861" y1="46250" x2="59861" y2="46250"/>
                        <a14:foregroundMark x1="53333" y1="56389" x2="53333" y2="56389"/>
                        <a14:backgroundMark x1="12083" y1="9167" x2="12083" y2="9167"/>
                        <a14:backgroundMark x1="78750" y1="12639" x2="78750" y2="1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9" y="2598338"/>
            <a:ext cx="684954" cy="6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hain, Link, Metal, Tether">
            <a:extLst>
              <a:ext uri="{FF2B5EF4-FFF2-40B4-BE49-F238E27FC236}">
                <a16:creationId xmlns:a16="http://schemas.microsoft.com/office/drawing/2014/main" id="{BCEE69E7-31B1-4665-BB42-14CF906E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5" y="4485150"/>
            <a:ext cx="1147010" cy="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andwich, Diet, Eating, Food, Vegetarian, Bread">
            <a:extLst>
              <a:ext uri="{FF2B5EF4-FFF2-40B4-BE49-F238E27FC236}">
                <a16:creationId xmlns:a16="http://schemas.microsoft.com/office/drawing/2014/main" id="{FF10EF79-D70B-45E1-8661-7780F353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70" y="4310914"/>
            <a:ext cx="68495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peech, Bubble, Arrow, Ellipse, Shape, Message, Blank">
            <a:extLst>
              <a:ext uri="{FF2B5EF4-FFF2-40B4-BE49-F238E27FC236}">
                <a16:creationId xmlns:a16="http://schemas.microsoft.com/office/drawing/2014/main" id="{4710E984-9FF3-4FF3-BE89-F6A4213A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2" y="5042883"/>
            <a:ext cx="684954" cy="6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an, Carrying, Box, Moving, Smaller, Cardboard">
            <a:extLst>
              <a:ext uri="{FF2B5EF4-FFF2-40B4-BE49-F238E27FC236}">
                <a16:creationId xmlns:a16="http://schemas.microsoft.com/office/drawing/2014/main" id="{2B9AD9DA-5BEB-4CA0-AE55-A6F8B215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16" y="5058655"/>
            <a:ext cx="684953" cy="10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hildren, Brother, Sister, Holding Hand, Walking, Save">
            <a:extLst>
              <a:ext uri="{FF2B5EF4-FFF2-40B4-BE49-F238E27FC236}">
                <a16:creationId xmlns:a16="http://schemas.microsoft.com/office/drawing/2014/main" id="{CF820596-5B28-4DBF-A5AB-95BA34F0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4" y="5243174"/>
            <a:ext cx="922421" cy="9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2849D9-9905-46B6-B726-79A071F7AB50}"/>
              </a:ext>
            </a:extLst>
          </p:cNvPr>
          <p:cNvSpPr/>
          <p:nvPr/>
        </p:nvSpPr>
        <p:spPr>
          <a:xfrm>
            <a:off x="628650" y="403560"/>
            <a:ext cx="379897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together two independent clauses for longer sentences  (for and nor but or yet so - FANBOYS):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weren’t feeling particularly hungry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breakfast was just too tempting.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Akito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was desperate for a new console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made sure his parents knew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A1520-98AB-4086-B141-3D50CAA31694}"/>
              </a:ext>
            </a:extLst>
          </p:cNvPr>
          <p:cNvSpPr txBox="1"/>
          <p:nvPr/>
        </p:nvSpPr>
        <p:spPr>
          <a:xfrm>
            <a:off x="628648" y="2788115"/>
            <a:ext cx="379897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in lists: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school was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busy, full of information, interesting and enormous.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4EBAE-A0D0-498F-9A8F-037F52318654}"/>
              </a:ext>
            </a:extLst>
          </p:cNvPr>
          <p:cNvSpPr txBox="1"/>
          <p:nvPr/>
        </p:nvSpPr>
        <p:spPr>
          <a:xfrm>
            <a:off x="628648" y="4126230"/>
            <a:ext cx="3798971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dependent clauses: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she was scared,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Dericia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managed to perform at the school show.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dependent clause cannot exist on its own, it is dependent on another clause to make sense.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Dericia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managed to perform at the school show – Independent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she was scared, … Dependent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1205C-D899-43CC-B576-66E649056FA0}"/>
              </a:ext>
            </a:extLst>
          </p:cNvPr>
          <p:cNvSpPr txBox="1"/>
          <p:nvPr/>
        </p:nvSpPr>
        <p:spPr>
          <a:xfrm>
            <a:off x="4716381" y="403560"/>
            <a:ext cx="409073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embedded sentences.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sentences include a dependent clause in the middle of a sentence. </a:t>
            </a: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Kadeem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who was organised and smart,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managed to save up for his holiday.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who was prepared for every eventuality,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carried a pencil case full of items.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769BB-19BA-4413-80AB-F6BD8DCFD17B}"/>
              </a:ext>
            </a:extLst>
          </p:cNvPr>
          <p:cNvSpPr txBox="1"/>
          <p:nvPr/>
        </p:nvSpPr>
        <p:spPr>
          <a:xfrm>
            <a:off x="4716381" y="2945788"/>
            <a:ext cx="4090735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speech punctuation: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tour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guide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shouted, “Please stay with the group!”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Robin laughed and replied, “Sorry!”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 must follow the route,” retorted the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tour guide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“Yes,” replied Robin, “I’m sorry, I’m just really excited.”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A407F-6006-4D81-A957-9D78C0209DAC}"/>
              </a:ext>
            </a:extLst>
          </p:cNvPr>
          <p:cNvSpPr txBox="1"/>
          <p:nvPr/>
        </p:nvSpPr>
        <p:spPr>
          <a:xfrm>
            <a:off x="4716380" y="4854002"/>
            <a:ext cx="4090735" cy="1649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transition words such as connectives and adverbial starters: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Consequently, the group moved on to the next exhibit.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it wasn’t quite as interesting as the previous stops.</a:t>
            </a:r>
          </a:p>
        </p:txBody>
      </p:sp>
      <p:pic>
        <p:nvPicPr>
          <p:cNvPr id="5124" name="Picture 4" descr="List, Icon, Symbol, Paper, Sign, Flat, Note, Form, Mark">
            <a:extLst>
              <a:ext uri="{FF2B5EF4-FFF2-40B4-BE49-F238E27FC236}">
                <a16:creationId xmlns:a16="http://schemas.microsoft.com/office/drawing/2014/main" id="{81E50D4E-7D9C-41A5-B0E6-7D731D26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0833" l="9028" r="90417">
                        <a14:foregroundMark x1="48611" y1="8889" x2="48611" y2="8889"/>
                        <a14:foregroundMark x1="9028" y1="46111" x2="9028" y2="46111"/>
                        <a14:foregroundMark x1="50278" y1="90972" x2="50278" y2="90972"/>
                        <a14:foregroundMark x1="90417" y1="48472" x2="90417" y2="48472"/>
                        <a14:foregroundMark x1="36389" y1="57361" x2="36389" y2="57361"/>
                        <a14:foregroundMark x1="37361" y1="46528" x2="37361" y2="46528"/>
                        <a14:foregroundMark x1="36667" y1="36667" x2="36667" y2="36667"/>
                        <a14:foregroundMark x1="51389" y1="35833" x2="51389" y2="35833"/>
                        <a14:foregroundMark x1="51389" y1="46250" x2="51389" y2="46250"/>
                        <a14:foregroundMark x1="59861" y1="46250" x2="59861" y2="46250"/>
                        <a14:foregroundMark x1="53333" y1="56389" x2="53333" y2="56389"/>
                        <a14:backgroundMark x1="12083" y1="9167" x2="12083" y2="9167"/>
                        <a14:backgroundMark x1="78750" y1="12639" x2="78750" y2="1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9" y="2598338"/>
            <a:ext cx="684954" cy="6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ain, Link, Metal, Tether">
            <a:extLst>
              <a:ext uri="{FF2B5EF4-FFF2-40B4-BE49-F238E27FC236}">
                <a16:creationId xmlns:a16="http://schemas.microsoft.com/office/drawing/2014/main" id="{6AC56D37-BB19-4130-B12A-98977295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905307"/>
            <a:ext cx="1147010" cy="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andwich, Diet, Eating, Food, Vegetarian, Bread">
            <a:extLst>
              <a:ext uri="{FF2B5EF4-FFF2-40B4-BE49-F238E27FC236}">
                <a16:creationId xmlns:a16="http://schemas.microsoft.com/office/drawing/2014/main" id="{0D0EF1FF-9DA9-4B40-B81F-D487339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3" y="283345"/>
            <a:ext cx="68495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peech, Bubble, Arrow, Ellipse, Shape, Message, Blank">
            <a:extLst>
              <a:ext uri="{FF2B5EF4-FFF2-40B4-BE49-F238E27FC236}">
                <a16:creationId xmlns:a16="http://schemas.microsoft.com/office/drawing/2014/main" id="{4AA32353-2101-4ADB-9FDA-49C1FCAD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2" y="2784276"/>
            <a:ext cx="684954" cy="6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n, Carrying, Box, Moving, Smaller, Cardboard">
            <a:extLst>
              <a:ext uri="{FF2B5EF4-FFF2-40B4-BE49-F238E27FC236}">
                <a16:creationId xmlns:a16="http://schemas.microsoft.com/office/drawing/2014/main" id="{5DCC0268-D18F-40C6-A3CE-9243EA10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63" y="4707709"/>
            <a:ext cx="684953" cy="10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hildren, Brother, Sister, Holding Hand, Walking, Save">
            <a:extLst>
              <a:ext uri="{FF2B5EF4-FFF2-40B4-BE49-F238E27FC236}">
                <a16:creationId xmlns:a16="http://schemas.microsoft.com/office/drawing/2014/main" id="{64680884-64EC-4CDE-B5F6-74507F75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79" y="3746007"/>
            <a:ext cx="922421" cy="9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6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63F2BB-BAA0-4A4B-87C9-B163B98F4913}"/>
              </a:ext>
            </a:extLst>
          </p:cNvPr>
          <p:cNvSpPr txBox="1"/>
          <p:nvPr/>
        </p:nvSpPr>
        <p:spPr>
          <a:xfrm>
            <a:off x="4149969" y="1825625"/>
            <a:ext cx="4365381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We use hyphens because they help us to avoid confusion in our writing.</a:t>
            </a:r>
          </a:p>
          <a:p>
            <a:endParaRPr lang="en-GB" sz="1600" dirty="0">
              <a:solidFill>
                <a:srgbClr val="7030A0"/>
              </a:solidFill>
            </a:endParaRPr>
          </a:p>
          <a:p>
            <a:r>
              <a:rPr lang="en-GB" sz="1600" dirty="0">
                <a:solidFill>
                  <a:srgbClr val="7030A0"/>
                </a:solidFill>
              </a:rPr>
              <a:t>Fix these sentences so they use hyphens accurately. Some sentences may not need changes:</a:t>
            </a:r>
          </a:p>
          <a:p>
            <a:endParaRPr lang="en-GB" sz="1600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She wrote a fantastically structured story about Christmas.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His work was superbly planned.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The department wide marking policy was changed.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Cleverly structured stories are more likely to be effective.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Hyphens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30B-FB38-4CE5-B81A-EDFA3F06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24372" cy="489873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A hyphen (-) is used to join words or parts of words. It's different to a dash.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They are used to link two words together that act as an adjective in </a:t>
            </a:r>
            <a:r>
              <a:rPr lang="en-US" sz="1800" b="1" dirty="0"/>
              <a:t>FRONT</a:t>
            </a:r>
            <a:r>
              <a:rPr lang="en-US" sz="1800" dirty="0"/>
              <a:t> of a noun.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Examples: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well written story received top marks.</a:t>
            </a:r>
          </a:p>
          <a:p>
            <a:pPr marL="0" indent="0">
              <a:buNone/>
            </a:pPr>
            <a:r>
              <a:rPr lang="en-US" sz="1800" dirty="0"/>
              <a:t>The well-written story received top marks.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story received top marks because it was well-written.</a:t>
            </a:r>
          </a:p>
          <a:p>
            <a:pPr marL="0" indent="0">
              <a:buNone/>
            </a:pPr>
            <a:r>
              <a:rPr lang="en-US" sz="1800" dirty="0"/>
              <a:t>The story received top marks because it was well written.</a:t>
            </a:r>
            <a:endParaRPr lang="en-GB" sz="1800" dirty="0"/>
          </a:p>
        </p:txBody>
      </p:sp>
      <p:pic>
        <p:nvPicPr>
          <p:cNvPr id="1026" name="Picture 2" descr="Cross, Delete, Remove, Cancel, Abort, Red, Reject, Tick">
            <a:extLst>
              <a:ext uri="{FF2B5EF4-FFF2-40B4-BE49-F238E27FC236}">
                <a16:creationId xmlns:a16="http://schemas.microsoft.com/office/drawing/2014/main" id="{99B223AD-0C7A-4007-A2AB-B0B33CC2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53" y="4274991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ck, Mark, Ok, Perfect, Check, Done, Sign, Good, Green">
            <a:extLst>
              <a:ext uri="{FF2B5EF4-FFF2-40B4-BE49-F238E27FC236}">
                <a16:creationId xmlns:a16="http://schemas.microsoft.com/office/drawing/2014/main" id="{8EE45636-60B2-4457-900B-1CFEA498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10" y="4696729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ross, Delete, Remove, Cancel, Abort, Red, Reject, Tick">
            <a:extLst>
              <a:ext uri="{FF2B5EF4-FFF2-40B4-BE49-F238E27FC236}">
                <a16:creationId xmlns:a16="http://schemas.microsoft.com/office/drawing/2014/main" id="{9731FE69-0389-4403-9929-5EC0B62E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8" y="5467876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ick, Mark, Ok, Perfect, Check, Done, Sign, Good, Green">
            <a:extLst>
              <a:ext uri="{FF2B5EF4-FFF2-40B4-BE49-F238E27FC236}">
                <a16:creationId xmlns:a16="http://schemas.microsoft.com/office/drawing/2014/main" id="{654F41AB-0797-4352-9FE6-B1AC200F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8" y="5978136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93F69A-18D2-431F-8F67-5F66737C8507}"/>
              </a:ext>
            </a:extLst>
          </p:cNvPr>
          <p:cNvSpPr txBox="1"/>
          <p:nvPr/>
        </p:nvSpPr>
        <p:spPr>
          <a:xfrm>
            <a:off x="4149969" y="5575068"/>
            <a:ext cx="436538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50000"/>
                  </a:schemeClr>
                </a:solidFill>
              </a:rPr>
              <a:t>Extra Challenging: Write your own sentences using hyphens accurately.</a:t>
            </a:r>
          </a:p>
          <a:p>
            <a:r>
              <a:rPr lang="en-GB" sz="1600" dirty="0">
                <a:solidFill>
                  <a:srgbClr val="00B050"/>
                </a:solidFill>
              </a:rPr>
              <a:t>Mega Challenging: Use a range of high-level punctuation to describe your learning  so far.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910439" y="62529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2186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63F2BB-BAA0-4A4B-87C9-B163B98F4913}"/>
              </a:ext>
            </a:extLst>
          </p:cNvPr>
          <p:cNvSpPr txBox="1"/>
          <p:nvPr/>
        </p:nvSpPr>
        <p:spPr>
          <a:xfrm>
            <a:off x="4149969" y="1825625"/>
            <a:ext cx="4365381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/>
              <a:t>Dashes</a:t>
            </a:r>
            <a:r>
              <a:rPr lang="en-GB" sz="2400" dirty="0"/>
              <a:t>, like commas, semicolons, colons, ellipses, and parentheses (brackets), show added emphasis, an interruption, or an abrupt change of thought. </a:t>
            </a:r>
          </a:p>
          <a:p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five of your own sentences and add dashes to them for effect.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Dashes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30B-FB38-4CE5-B81A-EDFA3F06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24372" cy="489873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1) Emphasising ideas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The teacher, the best one they had ever had, taught them English every week.</a:t>
            </a:r>
          </a:p>
          <a:p>
            <a:r>
              <a:rPr lang="en-GB" dirty="0">
                <a:solidFill>
                  <a:srgbClr val="00B050"/>
                </a:solidFill>
              </a:rPr>
              <a:t>The teacher – the best one they had ever had – taught them English every week.</a:t>
            </a:r>
          </a:p>
          <a:p>
            <a:pPr marL="0" indent="0">
              <a:buNone/>
            </a:pPr>
            <a:r>
              <a:rPr lang="en-GB" i="1" dirty="0"/>
              <a:t>Can you see how this helps to really emphasise that piece of information?</a:t>
            </a:r>
          </a:p>
          <a:p>
            <a:pPr marL="0" indent="0">
              <a:buNone/>
            </a:pPr>
            <a:r>
              <a:rPr lang="en-GB" b="1" dirty="0"/>
              <a:t>2) A sudden change of thought</a:t>
            </a:r>
            <a:endParaRPr lang="en-GB" dirty="0"/>
          </a:p>
          <a:p>
            <a:r>
              <a:rPr lang="en-GB" dirty="0"/>
              <a:t>She wondered if Maths would be her next lesson – though English was her favourite. </a:t>
            </a:r>
          </a:p>
          <a:p>
            <a:pPr marL="0" indent="0">
              <a:buNone/>
            </a:pPr>
            <a:r>
              <a:rPr lang="en-GB" b="1" dirty="0"/>
              <a:t>3) An interruption</a:t>
            </a:r>
            <a:endParaRPr lang="en-GB" dirty="0"/>
          </a:p>
          <a:p>
            <a:r>
              <a:rPr lang="en-GB" dirty="0"/>
              <a:t>“Mr W, I just wanted to ask-”</a:t>
            </a:r>
          </a:p>
          <a:p>
            <a:r>
              <a:rPr lang="en-GB" dirty="0"/>
              <a:t>“If it’s about going to the toilet then no.”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3F69A-18D2-431F-8F67-5F66737C8507}"/>
              </a:ext>
            </a:extLst>
          </p:cNvPr>
          <p:cNvSpPr txBox="1"/>
          <p:nvPr/>
        </p:nvSpPr>
        <p:spPr>
          <a:xfrm>
            <a:off x="4149969" y="5554806"/>
            <a:ext cx="4365381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Challenging: </a:t>
            </a:r>
            <a:r>
              <a:rPr lang="en-GB" sz="14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Use all three purposes of dashes within your sentences.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 Challenging: Use a range of high-level punctuation to describe why punctuation is useful in non-fiction writing.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055032" y="36512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Microsoft Office PowerPoint</Application>
  <PresentationFormat>On-screen Show (4:3)</PresentationFormat>
  <Paragraphs>198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Learning outcomes</vt:lpstr>
      <vt:lpstr>PowerPoint Presentation</vt:lpstr>
      <vt:lpstr>Full Stops and Capital Letters</vt:lpstr>
      <vt:lpstr>Commas</vt:lpstr>
      <vt:lpstr>PowerPoint Presentation</vt:lpstr>
      <vt:lpstr>Hyphens</vt:lpstr>
      <vt:lpstr>Dashes</vt:lpstr>
      <vt:lpstr>Apostrophes</vt:lpstr>
      <vt:lpstr>Revisit one of your pieces of writing from this term</vt:lpstr>
      <vt:lpstr>Plenary: Brain Gain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7</cp:revision>
  <dcterms:created xsi:type="dcterms:W3CDTF">2020-08-06T11:34:12Z</dcterms:created>
  <dcterms:modified xsi:type="dcterms:W3CDTF">2025-08-12T09:43:27Z</dcterms:modified>
</cp:coreProperties>
</file>