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2"/>
  </p:notesMasterIdLst>
  <p:sldIdLst>
    <p:sldId id="256" r:id="rId3"/>
    <p:sldId id="257" r:id="rId4"/>
    <p:sldId id="258" r:id="rId5"/>
    <p:sldId id="264" r:id="rId6"/>
    <p:sldId id="259" r:id="rId7"/>
    <p:sldId id="308" r:id="rId8"/>
    <p:sldId id="275" r:id="rId9"/>
    <p:sldId id="261" r:id="rId10"/>
    <p:sldId id="260" r:id="rId11"/>
    <p:sldId id="262" r:id="rId12"/>
    <p:sldId id="263" r:id="rId13"/>
    <p:sldId id="300" r:id="rId14"/>
    <p:sldId id="301" r:id="rId15"/>
    <p:sldId id="302" r:id="rId16"/>
    <p:sldId id="303" r:id="rId17"/>
    <p:sldId id="304" r:id="rId18"/>
    <p:sldId id="305" r:id="rId19"/>
    <p:sldId id="306" r:id="rId20"/>
    <p:sldId id="307"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7A42216-BF08-4685-A940-91B57F595141}" v="7" dt="2025-03-19T10:51:49.1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8036" autoAdjust="0"/>
    <p:restoredTop sz="88868" autoAdjust="0"/>
  </p:normalViewPr>
  <p:slideViewPr>
    <p:cSldViewPr snapToGrid="0">
      <p:cViewPr varScale="1">
        <p:scale>
          <a:sx n="92" d="100"/>
          <a:sy n="92" d="100"/>
        </p:scale>
        <p:origin x="384"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E7A42216-BF08-4685-A940-91B57F595141}"/>
    <pc:docChg chg="undo custSel addSld delSld modSld delMainMaster">
      <pc:chgData name="Paul Wassell" userId="609912a88ec840f0" providerId="LiveId" clId="{E7A42216-BF08-4685-A940-91B57F595141}" dt="2025-03-19T10:52:26.333" v="909" actId="20577"/>
      <pc:docMkLst>
        <pc:docMk/>
      </pc:docMkLst>
      <pc:sldChg chg="modSp mod">
        <pc:chgData name="Paul Wassell" userId="609912a88ec840f0" providerId="LiveId" clId="{E7A42216-BF08-4685-A940-91B57F595141}" dt="2025-03-19T10:26:44.572" v="483" actId="20577"/>
        <pc:sldMkLst>
          <pc:docMk/>
          <pc:sldMk cId="3703176692" sldId="256"/>
        </pc:sldMkLst>
        <pc:spChg chg="mod">
          <ac:chgData name="Paul Wassell" userId="609912a88ec840f0" providerId="LiveId" clId="{E7A42216-BF08-4685-A940-91B57F595141}" dt="2025-03-19T10:26:44.572" v="483" actId="20577"/>
          <ac:spMkLst>
            <pc:docMk/>
            <pc:sldMk cId="3703176692" sldId="256"/>
            <ac:spMk id="3" creationId="{552DD74E-7A23-477C-A81C-73A88EF9A37D}"/>
          </ac:spMkLst>
        </pc:spChg>
      </pc:sldChg>
      <pc:sldChg chg="addSp delSp modSp mod">
        <pc:chgData name="Paul Wassell" userId="609912a88ec840f0" providerId="LiveId" clId="{E7A42216-BF08-4685-A940-91B57F595141}" dt="2025-03-19T10:27:27.703" v="497" actId="1076"/>
        <pc:sldMkLst>
          <pc:docMk/>
          <pc:sldMk cId="3373628923" sldId="257"/>
        </pc:sldMkLst>
        <pc:spChg chg="add mod">
          <ac:chgData name="Paul Wassell" userId="609912a88ec840f0" providerId="LiveId" clId="{E7A42216-BF08-4685-A940-91B57F595141}" dt="2025-03-19T10:27:17.444" v="491" actId="1076"/>
          <ac:spMkLst>
            <pc:docMk/>
            <pc:sldMk cId="3373628923" sldId="257"/>
            <ac:spMk id="2" creationId="{C80E476E-3C80-63C4-1BE0-5E2ECED78CAA}"/>
          </ac:spMkLst>
        </pc:spChg>
        <pc:spChg chg="add mod">
          <ac:chgData name="Paul Wassell" userId="609912a88ec840f0" providerId="LiveId" clId="{E7A42216-BF08-4685-A940-91B57F595141}" dt="2025-03-19T10:27:21.876" v="493" actId="1076"/>
          <ac:spMkLst>
            <pc:docMk/>
            <pc:sldMk cId="3373628923" sldId="257"/>
            <ac:spMk id="3" creationId="{97A9D7AD-BBB5-4CBD-930D-AF972384D15D}"/>
          </ac:spMkLst>
        </pc:spChg>
        <pc:spChg chg="mod">
          <ac:chgData name="Paul Wassell" userId="609912a88ec840f0" providerId="LiveId" clId="{E7A42216-BF08-4685-A940-91B57F595141}" dt="2025-03-19T10:27:07.847" v="488" actId="404"/>
          <ac:spMkLst>
            <pc:docMk/>
            <pc:sldMk cId="3373628923" sldId="257"/>
            <ac:spMk id="4" creationId="{C046BDFD-E6D4-4045-A585-C9FEC37C160D}"/>
          </ac:spMkLst>
        </pc:spChg>
        <pc:spChg chg="del">
          <ac:chgData name="Paul Wassell" userId="609912a88ec840f0" providerId="LiveId" clId="{E7A42216-BF08-4685-A940-91B57F595141}" dt="2025-03-19T10:27:11.533" v="489" actId="478"/>
          <ac:spMkLst>
            <pc:docMk/>
            <pc:sldMk cId="3373628923" sldId="257"/>
            <ac:spMk id="5" creationId="{9DB0468C-35A6-4A56-A468-0210A2F06882}"/>
          </ac:spMkLst>
        </pc:spChg>
        <pc:spChg chg="del">
          <ac:chgData name="Paul Wassell" userId="609912a88ec840f0" providerId="LiveId" clId="{E7A42216-BF08-4685-A940-91B57F595141}" dt="2025-03-19T10:27:11.533" v="489" actId="478"/>
          <ac:spMkLst>
            <pc:docMk/>
            <pc:sldMk cId="3373628923" sldId="257"/>
            <ac:spMk id="6" creationId="{57F12446-AA70-472A-815B-76238261D25E}"/>
          </ac:spMkLst>
        </pc:spChg>
        <pc:spChg chg="del">
          <ac:chgData name="Paul Wassell" userId="609912a88ec840f0" providerId="LiveId" clId="{E7A42216-BF08-4685-A940-91B57F595141}" dt="2025-03-19T10:27:11.533" v="489" actId="478"/>
          <ac:spMkLst>
            <pc:docMk/>
            <pc:sldMk cId="3373628923" sldId="257"/>
            <ac:spMk id="7" creationId="{F55AC61E-C8A5-4F5F-8A41-C50B97B9E707}"/>
          </ac:spMkLst>
        </pc:spChg>
        <pc:spChg chg="del">
          <ac:chgData name="Paul Wassell" userId="609912a88ec840f0" providerId="LiveId" clId="{E7A42216-BF08-4685-A940-91B57F595141}" dt="2025-03-19T10:27:11.533" v="489" actId="478"/>
          <ac:spMkLst>
            <pc:docMk/>
            <pc:sldMk cId="3373628923" sldId="257"/>
            <ac:spMk id="8" creationId="{F3B0CA72-DE2F-43EE-AE1F-1F0B96ED998D}"/>
          </ac:spMkLst>
        </pc:spChg>
        <pc:spChg chg="del">
          <ac:chgData name="Paul Wassell" userId="609912a88ec840f0" providerId="LiveId" clId="{E7A42216-BF08-4685-A940-91B57F595141}" dt="2025-03-19T10:27:11.533" v="489" actId="478"/>
          <ac:spMkLst>
            <pc:docMk/>
            <pc:sldMk cId="3373628923" sldId="257"/>
            <ac:spMk id="9" creationId="{FA843BB1-8711-448F-B85D-07D7245AE000}"/>
          </ac:spMkLst>
        </pc:spChg>
        <pc:spChg chg="add mod">
          <ac:chgData name="Paul Wassell" userId="609912a88ec840f0" providerId="LiveId" clId="{E7A42216-BF08-4685-A940-91B57F595141}" dt="2025-03-19T10:27:21.876" v="493" actId="1076"/>
          <ac:spMkLst>
            <pc:docMk/>
            <pc:sldMk cId="3373628923" sldId="257"/>
            <ac:spMk id="10" creationId="{1B756697-F95B-C077-76AB-DA754AB78E59}"/>
          </ac:spMkLst>
        </pc:spChg>
        <pc:spChg chg="add mod">
          <ac:chgData name="Paul Wassell" userId="609912a88ec840f0" providerId="LiveId" clId="{E7A42216-BF08-4685-A940-91B57F595141}" dt="2025-03-19T10:27:24.861" v="495" actId="1076"/>
          <ac:spMkLst>
            <pc:docMk/>
            <pc:sldMk cId="3373628923" sldId="257"/>
            <ac:spMk id="11" creationId="{19E35793-F2DD-F5D0-4FE3-66AD7916FAD3}"/>
          </ac:spMkLst>
        </pc:spChg>
        <pc:spChg chg="add mod">
          <ac:chgData name="Paul Wassell" userId="609912a88ec840f0" providerId="LiveId" clId="{E7A42216-BF08-4685-A940-91B57F595141}" dt="2025-03-19T10:27:24.861" v="495" actId="1076"/>
          <ac:spMkLst>
            <pc:docMk/>
            <pc:sldMk cId="3373628923" sldId="257"/>
            <ac:spMk id="12" creationId="{BE6D5D61-D14A-DD85-33F8-7E0C38200F21}"/>
          </ac:spMkLst>
        </pc:spChg>
        <pc:spChg chg="add mod">
          <ac:chgData name="Paul Wassell" userId="609912a88ec840f0" providerId="LiveId" clId="{E7A42216-BF08-4685-A940-91B57F595141}" dt="2025-03-19T10:27:27.703" v="497" actId="1076"/>
          <ac:spMkLst>
            <pc:docMk/>
            <pc:sldMk cId="3373628923" sldId="257"/>
            <ac:spMk id="13" creationId="{D86FEF39-CB54-9E41-54A0-6C9BC11F04F3}"/>
          </ac:spMkLst>
        </pc:spChg>
        <pc:spChg chg="add mod">
          <ac:chgData name="Paul Wassell" userId="609912a88ec840f0" providerId="LiveId" clId="{E7A42216-BF08-4685-A940-91B57F595141}" dt="2025-03-19T10:27:27.703" v="497" actId="1076"/>
          <ac:spMkLst>
            <pc:docMk/>
            <pc:sldMk cId="3373628923" sldId="257"/>
            <ac:spMk id="14" creationId="{A7F9912C-6F49-879B-F600-87231342128F}"/>
          </ac:spMkLst>
        </pc:spChg>
      </pc:sldChg>
      <pc:sldChg chg="modSp mod">
        <pc:chgData name="Paul Wassell" userId="609912a88ec840f0" providerId="LiveId" clId="{E7A42216-BF08-4685-A940-91B57F595141}" dt="2025-03-19T10:42:39.432" v="652" actId="33524"/>
        <pc:sldMkLst>
          <pc:docMk/>
          <pc:sldMk cId="1341268587" sldId="260"/>
        </pc:sldMkLst>
        <pc:spChg chg="mod">
          <ac:chgData name="Paul Wassell" userId="609912a88ec840f0" providerId="LiveId" clId="{E7A42216-BF08-4685-A940-91B57F595141}" dt="2025-03-19T10:41:30.053" v="558" actId="20577"/>
          <ac:spMkLst>
            <pc:docMk/>
            <pc:sldMk cId="1341268587" sldId="260"/>
            <ac:spMk id="4" creationId="{4F2849D9-9905-46B6-B726-79A071F7AB50}"/>
          </ac:spMkLst>
        </pc:spChg>
        <pc:spChg chg="mod">
          <ac:chgData name="Paul Wassell" userId="609912a88ec840f0" providerId="LiveId" clId="{E7A42216-BF08-4685-A940-91B57F595141}" dt="2025-03-19T10:42:00.040" v="629" actId="20577"/>
          <ac:spMkLst>
            <pc:docMk/>
            <pc:sldMk cId="1341268587" sldId="260"/>
            <ac:spMk id="5" creationId="{292A1520-98AB-4086-B141-3D50CAA31694}"/>
          </ac:spMkLst>
        </pc:spChg>
        <pc:spChg chg="mod">
          <ac:chgData name="Paul Wassell" userId="609912a88ec840f0" providerId="LiveId" clId="{E7A42216-BF08-4685-A940-91B57F595141}" dt="2025-03-19T10:42:39.432" v="652" actId="33524"/>
          <ac:spMkLst>
            <pc:docMk/>
            <pc:sldMk cId="1341268587" sldId="260"/>
            <ac:spMk id="6" creationId="{3164EBAE-A0D0-498F-9A8F-037F52318654}"/>
          </ac:spMkLst>
        </pc:spChg>
        <pc:spChg chg="mod">
          <ac:chgData name="Paul Wassell" userId="609912a88ec840f0" providerId="LiveId" clId="{E7A42216-BF08-4685-A940-91B57F595141}" dt="2025-03-19T10:41:49.282" v="601" actId="20577"/>
          <ac:spMkLst>
            <pc:docMk/>
            <pc:sldMk cId="1341268587" sldId="260"/>
            <ac:spMk id="7" creationId="{BA61205C-D899-43CC-B576-66E649056FA0}"/>
          </ac:spMkLst>
        </pc:spChg>
      </pc:sldChg>
      <pc:sldChg chg="modSp mod">
        <pc:chgData name="Paul Wassell" userId="609912a88ec840f0" providerId="LiveId" clId="{E7A42216-BF08-4685-A940-91B57F595141}" dt="2025-03-19T10:28:35.035" v="509" actId="27636"/>
        <pc:sldMkLst>
          <pc:docMk/>
          <pc:sldMk cId="5759774" sldId="261"/>
        </pc:sldMkLst>
        <pc:spChg chg="mod">
          <ac:chgData name="Paul Wassell" userId="609912a88ec840f0" providerId="LiveId" clId="{E7A42216-BF08-4685-A940-91B57F595141}" dt="2025-03-19T10:28:35.035" v="509" actId="27636"/>
          <ac:spMkLst>
            <pc:docMk/>
            <pc:sldMk cId="5759774" sldId="261"/>
            <ac:spMk id="3" creationId="{C9570B02-7E61-4F5A-B3A3-4F5466E1E6AF}"/>
          </ac:spMkLst>
        </pc:spChg>
      </pc:sldChg>
      <pc:sldChg chg="modSp mod">
        <pc:chgData name="Paul Wassell" userId="609912a88ec840f0" providerId="LiveId" clId="{E7A42216-BF08-4685-A940-91B57F595141}" dt="2025-03-19T10:43:42.550" v="657" actId="20577"/>
        <pc:sldMkLst>
          <pc:docMk/>
          <pc:sldMk cId="1958937822" sldId="263"/>
        </pc:sldMkLst>
        <pc:spChg chg="mod">
          <ac:chgData name="Paul Wassell" userId="609912a88ec840f0" providerId="LiveId" clId="{E7A42216-BF08-4685-A940-91B57F595141}" dt="2025-03-19T10:43:42.550" v="657" actId="20577"/>
          <ac:spMkLst>
            <pc:docMk/>
            <pc:sldMk cId="1958937822" sldId="263"/>
            <ac:spMk id="3" creationId="{FFB6D473-89D2-442E-B958-DF6C7DABEF4D}"/>
          </ac:spMkLst>
        </pc:spChg>
      </pc:sldChg>
      <pc:sldChg chg="del">
        <pc:chgData name="Paul Wassell" userId="609912a88ec840f0" providerId="LiveId" clId="{E7A42216-BF08-4685-A940-91B57F595141}" dt="2025-03-19T10:20:20.826" v="0" actId="47"/>
        <pc:sldMkLst>
          <pc:docMk/>
          <pc:sldMk cId="0" sldId="299"/>
        </pc:sldMkLst>
      </pc:sldChg>
      <pc:sldChg chg="addSp modSp new mod setBg">
        <pc:chgData name="Paul Wassell" userId="609912a88ec840f0" providerId="LiveId" clId="{E7A42216-BF08-4685-A940-91B57F595141}" dt="2025-03-19T10:52:26.333" v="909" actId="20577"/>
        <pc:sldMkLst>
          <pc:docMk/>
          <pc:sldMk cId="2056439770" sldId="308"/>
        </pc:sldMkLst>
        <pc:spChg chg="mod">
          <ac:chgData name="Paul Wassell" userId="609912a88ec840f0" providerId="LiveId" clId="{E7A42216-BF08-4685-A940-91B57F595141}" dt="2025-03-19T10:46:28.925" v="734" actId="14861"/>
          <ac:spMkLst>
            <pc:docMk/>
            <pc:sldMk cId="2056439770" sldId="308"/>
            <ac:spMk id="2" creationId="{9CAB94BD-9450-B722-E923-5183084B0EFD}"/>
          </ac:spMkLst>
        </pc:spChg>
        <pc:spChg chg="mod">
          <ac:chgData name="Paul Wassell" userId="609912a88ec840f0" providerId="LiveId" clId="{E7A42216-BF08-4685-A940-91B57F595141}" dt="2025-03-19T10:52:07.598" v="842" actId="20577"/>
          <ac:spMkLst>
            <pc:docMk/>
            <pc:sldMk cId="2056439770" sldId="308"/>
            <ac:spMk id="3" creationId="{9E44CFA7-2A1B-46B4-5188-C105E010EE81}"/>
          </ac:spMkLst>
        </pc:spChg>
        <pc:spChg chg="add mod">
          <ac:chgData name="Paul Wassell" userId="609912a88ec840f0" providerId="LiveId" clId="{E7A42216-BF08-4685-A940-91B57F595141}" dt="2025-03-19T10:52:26.333" v="909" actId="20577"/>
          <ac:spMkLst>
            <pc:docMk/>
            <pc:sldMk cId="2056439770" sldId="308"/>
            <ac:spMk id="4" creationId="{488B2440-C9B7-A5E3-8A64-803D2F1CCC6D}"/>
          </ac:spMkLst>
        </pc:spChg>
      </pc:sldChg>
      <pc:sldMasterChg chg="del delSldLayout">
        <pc:chgData name="Paul Wassell" userId="609912a88ec840f0" providerId="LiveId" clId="{E7A42216-BF08-4685-A940-91B57F595141}" dt="2025-03-19T10:20:20.826" v="0" actId="47"/>
        <pc:sldMasterMkLst>
          <pc:docMk/>
          <pc:sldMasterMk cId="2458888199" sldId="2147483672"/>
        </pc:sldMasterMkLst>
        <pc:sldLayoutChg chg="del">
          <pc:chgData name="Paul Wassell" userId="609912a88ec840f0" providerId="LiveId" clId="{E7A42216-BF08-4685-A940-91B57F595141}" dt="2025-03-19T10:20:20.826" v="0" actId="47"/>
          <pc:sldLayoutMkLst>
            <pc:docMk/>
            <pc:sldMasterMk cId="2458888199" sldId="2147483672"/>
            <pc:sldLayoutMk cId="2690116352" sldId="2147483673"/>
          </pc:sldLayoutMkLst>
        </pc:sldLayoutChg>
        <pc:sldLayoutChg chg="del">
          <pc:chgData name="Paul Wassell" userId="609912a88ec840f0" providerId="LiveId" clId="{E7A42216-BF08-4685-A940-91B57F595141}" dt="2025-03-19T10:20:20.826" v="0" actId="47"/>
          <pc:sldLayoutMkLst>
            <pc:docMk/>
            <pc:sldMasterMk cId="2458888199" sldId="2147483672"/>
            <pc:sldLayoutMk cId="2020472636" sldId="2147483674"/>
          </pc:sldLayoutMkLst>
        </pc:sldLayoutChg>
        <pc:sldLayoutChg chg="del">
          <pc:chgData name="Paul Wassell" userId="609912a88ec840f0" providerId="LiveId" clId="{E7A42216-BF08-4685-A940-91B57F595141}" dt="2025-03-19T10:20:20.826" v="0" actId="47"/>
          <pc:sldLayoutMkLst>
            <pc:docMk/>
            <pc:sldMasterMk cId="2458888199" sldId="2147483672"/>
            <pc:sldLayoutMk cId="2626172484" sldId="2147483675"/>
          </pc:sldLayoutMkLst>
        </pc:sldLayoutChg>
        <pc:sldLayoutChg chg="del">
          <pc:chgData name="Paul Wassell" userId="609912a88ec840f0" providerId="LiveId" clId="{E7A42216-BF08-4685-A940-91B57F595141}" dt="2025-03-19T10:20:20.826" v="0" actId="47"/>
          <pc:sldLayoutMkLst>
            <pc:docMk/>
            <pc:sldMasterMk cId="2458888199" sldId="2147483672"/>
            <pc:sldLayoutMk cId="3310226417" sldId="2147483676"/>
          </pc:sldLayoutMkLst>
        </pc:sldLayoutChg>
        <pc:sldLayoutChg chg="del">
          <pc:chgData name="Paul Wassell" userId="609912a88ec840f0" providerId="LiveId" clId="{E7A42216-BF08-4685-A940-91B57F595141}" dt="2025-03-19T10:20:20.826" v="0" actId="47"/>
          <pc:sldLayoutMkLst>
            <pc:docMk/>
            <pc:sldMasterMk cId="2458888199" sldId="2147483672"/>
            <pc:sldLayoutMk cId="1612888332" sldId="2147483677"/>
          </pc:sldLayoutMkLst>
        </pc:sldLayoutChg>
        <pc:sldLayoutChg chg="del">
          <pc:chgData name="Paul Wassell" userId="609912a88ec840f0" providerId="LiveId" clId="{E7A42216-BF08-4685-A940-91B57F595141}" dt="2025-03-19T10:20:20.826" v="0" actId="47"/>
          <pc:sldLayoutMkLst>
            <pc:docMk/>
            <pc:sldMasterMk cId="2458888199" sldId="2147483672"/>
            <pc:sldLayoutMk cId="232486127" sldId="2147483678"/>
          </pc:sldLayoutMkLst>
        </pc:sldLayoutChg>
        <pc:sldLayoutChg chg="del">
          <pc:chgData name="Paul Wassell" userId="609912a88ec840f0" providerId="LiveId" clId="{E7A42216-BF08-4685-A940-91B57F595141}" dt="2025-03-19T10:20:20.826" v="0" actId="47"/>
          <pc:sldLayoutMkLst>
            <pc:docMk/>
            <pc:sldMasterMk cId="2458888199" sldId="2147483672"/>
            <pc:sldLayoutMk cId="720599926" sldId="2147483679"/>
          </pc:sldLayoutMkLst>
        </pc:sldLayoutChg>
        <pc:sldLayoutChg chg="del">
          <pc:chgData name="Paul Wassell" userId="609912a88ec840f0" providerId="LiveId" clId="{E7A42216-BF08-4685-A940-91B57F595141}" dt="2025-03-19T10:20:20.826" v="0" actId="47"/>
          <pc:sldLayoutMkLst>
            <pc:docMk/>
            <pc:sldMasterMk cId="2458888199" sldId="2147483672"/>
            <pc:sldLayoutMk cId="274757338" sldId="2147483680"/>
          </pc:sldLayoutMkLst>
        </pc:sldLayoutChg>
        <pc:sldLayoutChg chg="del">
          <pc:chgData name="Paul Wassell" userId="609912a88ec840f0" providerId="LiveId" clId="{E7A42216-BF08-4685-A940-91B57F595141}" dt="2025-03-19T10:20:20.826" v="0" actId="47"/>
          <pc:sldLayoutMkLst>
            <pc:docMk/>
            <pc:sldMasterMk cId="2458888199" sldId="2147483672"/>
            <pc:sldLayoutMk cId="143742684" sldId="2147483681"/>
          </pc:sldLayoutMkLst>
        </pc:sldLayoutChg>
        <pc:sldLayoutChg chg="del">
          <pc:chgData name="Paul Wassell" userId="609912a88ec840f0" providerId="LiveId" clId="{E7A42216-BF08-4685-A940-91B57F595141}" dt="2025-03-19T10:20:20.826" v="0" actId="47"/>
          <pc:sldLayoutMkLst>
            <pc:docMk/>
            <pc:sldMasterMk cId="2458888199" sldId="2147483672"/>
            <pc:sldLayoutMk cId="633500774" sldId="2147483682"/>
          </pc:sldLayoutMkLst>
        </pc:sldLayoutChg>
        <pc:sldLayoutChg chg="del">
          <pc:chgData name="Paul Wassell" userId="609912a88ec840f0" providerId="LiveId" clId="{E7A42216-BF08-4685-A940-91B57F595141}" dt="2025-03-19T10:20:20.826" v="0" actId="47"/>
          <pc:sldLayoutMkLst>
            <pc:docMk/>
            <pc:sldMasterMk cId="2458888199" sldId="2147483672"/>
            <pc:sldLayoutMk cId="4116848490"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B7B1A5-D8D6-49A6-8D46-F8EA217A18CF}"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D872CD-EE79-4789-BDA5-BCEDF8448340}" type="slidenum">
              <a:rPr lang="en-GB" smtClean="0"/>
              <a:t>‹#›</a:t>
            </a:fld>
            <a:endParaRPr lang="en-GB"/>
          </a:p>
        </p:txBody>
      </p:sp>
    </p:spTree>
    <p:extLst>
      <p:ext uri="{BB962C8B-B14F-4D97-AF65-F5344CB8AC3E}">
        <p14:creationId xmlns:p14="http://schemas.microsoft.com/office/powerpoint/2010/main" val="38755010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out and copy for all students</a:t>
            </a:r>
          </a:p>
        </p:txBody>
      </p:sp>
      <p:sp>
        <p:nvSpPr>
          <p:cNvPr id="4" name="Slide Number Placeholder 3"/>
          <p:cNvSpPr>
            <a:spLocks noGrp="1"/>
          </p:cNvSpPr>
          <p:nvPr>
            <p:ph type="sldNum" sz="quarter" idx="5"/>
          </p:nvPr>
        </p:nvSpPr>
        <p:spPr/>
        <p:txBody>
          <a:bodyPr/>
          <a:lstStyle/>
          <a:p>
            <a:fld id="{07D872CD-EE79-4789-BDA5-BCEDF8448340}" type="slidenum">
              <a:rPr lang="en-GB" smtClean="0"/>
              <a:t>2</a:t>
            </a:fld>
            <a:endParaRPr lang="en-GB"/>
          </a:p>
        </p:txBody>
      </p:sp>
    </p:spTree>
    <p:extLst>
      <p:ext uri="{BB962C8B-B14F-4D97-AF65-F5344CB8AC3E}">
        <p14:creationId xmlns:p14="http://schemas.microsoft.com/office/powerpoint/2010/main" val="22462388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Draw a line on your whiteboard or have a poster on display where students can use post-its or white tack paper onto the line</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124D2B2-72DF-437B-93F5-0A7DD0DF9B5E}"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6309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C6A6B15-45E8-41DC-9283-E479D769DDA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7792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Print posters on A3 if possible</a:t>
            </a:r>
          </a:p>
        </p:txBody>
      </p:sp>
      <p:sp>
        <p:nvSpPr>
          <p:cNvPr id="4" name="Slide Number Placeholder 3"/>
          <p:cNvSpPr>
            <a:spLocks noGrp="1"/>
          </p:cNvSpPr>
          <p:nvPr>
            <p:ph type="sldNum" sz="quarter" idx="5"/>
          </p:nvPr>
        </p:nvSpPr>
        <p:spPr/>
        <p:txBody>
          <a:bodyPr/>
          <a:lstStyle/>
          <a:p>
            <a:fld id="{07D872CD-EE79-4789-BDA5-BCEDF8448340}" type="slidenum">
              <a:rPr lang="en-GB" smtClean="0"/>
              <a:t>12</a:t>
            </a:fld>
            <a:endParaRPr lang="en-GB"/>
          </a:p>
        </p:txBody>
      </p:sp>
    </p:spTree>
    <p:extLst>
      <p:ext uri="{BB962C8B-B14F-4D97-AF65-F5344CB8AC3E}">
        <p14:creationId xmlns:p14="http://schemas.microsoft.com/office/powerpoint/2010/main" val="18001023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FB68325-EA4A-4EA0-A81C-F8BB786500B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39779137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68325-EA4A-4EA0-A81C-F8BB786500B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3074636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68325-EA4A-4EA0-A81C-F8BB786500B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3933959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A4E55B8-D359-42C8-9911-3A3E22AC24D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8321425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E55B8-D359-42C8-9911-3A3E22AC24D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13090777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A4E55B8-D359-42C8-9911-3A3E22AC24D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29269185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A4E55B8-D359-42C8-9911-3A3E22AC24D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10241706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A4E55B8-D359-42C8-9911-3A3E22AC24DE}"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27850098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A4E55B8-D359-42C8-9911-3A3E22AC24DE}"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11614377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4E55B8-D359-42C8-9911-3A3E22AC24DE}"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27699566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E55B8-D359-42C8-9911-3A3E22AC24D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7899349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B68325-EA4A-4EA0-A81C-F8BB786500B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36924160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A4E55B8-D359-42C8-9911-3A3E22AC24DE}"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2179118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E55B8-D359-42C8-9911-3A3E22AC24D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4012893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A4E55B8-D359-42C8-9911-3A3E22AC24DE}"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6C475E-5CE5-4E97-BC31-DC115A79F94D}" type="slidenum">
              <a:rPr lang="en-GB" smtClean="0"/>
              <a:t>‹#›</a:t>
            </a:fld>
            <a:endParaRPr lang="en-GB"/>
          </a:p>
        </p:txBody>
      </p:sp>
    </p:spTree>
    <p:extLst>
      <p:ext uri="{BB962C8B-B14F-4D97-AF65-F5344CB8AC3E}">
        <p14:creationId xmlns:p14="http://schemas.microsoft.com/office/powerpoint/2010/main" val="1347324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B68325-EA4A-4EA0-A81C-F8BB786500B3}"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46902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FB68325-EA4A-4EA0-A81C-F8BB786500B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34670291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FB68325-EA4A-4EA0-A81C-F8BB786500B3}"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2781177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FB68325-EA4A-4EA0-A81C-F8BB786500B3}"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25585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68325-EA4A-4EA0-A81C-F8BB786500B3}"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37775181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8325-EA4A-4EA0-A81C-F8BB786500B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4164198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FB68325-EA4A-4EA0-A81C-F8BB786500B3}"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A070A1E-9690-4FD1-8EE6-EBB01020F0E3}" type="slidenum">
              <a:rPr lang="en-GB" smtClean="0"/>
              <a:t>‹#›</a:t>
            </a:fld>
            <a:endParaRPr lang="en-GB"/>
          </a:p>
        </p:txBody>
      </p:sp>
    </p:spTree>
    <p:extLst>
      <p:ext uri="{BB962C8B-B14F-4D97-AF65-F5344CB8AC3E}">
        <p14:creationId xmlns:p14="http://schemas.microsoft.com/office/powerpoint/2010/main" val="396477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68325-EA4A-4EA0-A81C-F8BB786500B3}"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A070A1E-9690-4FD1-8EE6-EBB01020F0E3}" type="slidenum">
              <a:rPr lang="en-GB" smtClean="0"/>
              <a:t>‹#›</a:t>
            </a:fld>
            <a:endParaRPr lang="en-GB"/>
          </a:p>
        </p:txBody>
      </p:sp>
      <p:sp>
        <p:nvSpPr>
          <p:cNvPr id="7" name="Footer Placeholder 2">
            <a:extLst>
              <a:ext uri="{FF2B5EF4-FFF2-40B4-BE49-F238E27FC236}">
                <a16:creationId xmlns:a16="http://schemas.microsoft.com/office/drawing/2014/main" id="{35493E52-6160-4463-AE8C-DF2D3E540EB3}"/>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90698A5D-4567-A3C3-AC21-E5D0CB4BD3C0}"/>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836F9793-36EF-058F-F7DB-C8154572C0CC}"/>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900477FE-6F54-E644-3FBC-6BEF373F7E0F}"/>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1150717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4E55B8-D359-42C8-9911-3A3E22AC24DE}"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6C475E-5CE5-4E97-BC31-DC115A79F94D}" type="slidenum">
              <a:rPr lang="en-GB" smtClean="0"/>
              <a:t>‹#›</a:t>
            </a:fld>
            <a:endParaRPr lang="en-GB"/>
          </a:p>
        </p:txBody>
      </p:sp>
      <p:sp>
        <p:nvSpPr>
          <p:cNvPr id="7" name="Footer Placeholder 2">
            <a:extLst>
              <a:ext uri="{FF2B5EF4-FFF2-40B4-BE49-F238E27FC236}">
                <a16:creationId xmlns:a16="http://schemas.microsoft.com/office/drawing/2014/main" id="{14589377-D83C-4676-63B6-CC95D95EC340}"/>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335DFBDD-B141-B826-E81D-704FCE3436A0}"/>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33058CA-3D0C-246F-71B9-1746464DE2C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E7F5D427-B545-9836-AFF6-D1093CB51F2B}"/>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3350073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1.wdp"/><Relationship Id="rId9" Type="http://schemas.openxmlformats.org/officeDocument/2006/relationships/image" Target="../media/image17.png"/></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hdphoto" Target="../media/hdphoto1.wdp"/><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C3C4A-462F-4275-9AFC-1F6B26056D3E}"/>
              </a:ext>
            </a:extLst>
          </p:cNvPr>
          <p:cNvSpPr>
            <a:spLocks noGrp="1"/>
          </p:cNvSpPr>
          <p:nvPr>
            <p:ph type="ctrTitle"/>
          </p:nvPr>
        </p:nvSpPr>
        <p:spPr>
          <a:xfrm>
            <a:off x="685800" y="559655"/>
            <a:ext cx="7772400" cy="931520"/>
          </a:xfrm>
          <a:solidFill>
            <a:schemeClr val="bg1"/>
          </a:solidFill>
          <a:ln w="38100">
            <a:solidFill>
              <a:srgbClr val="7030A0"/>
            </a:solidFill>
          </a:ln>
          <a:effectLst>
            <a:outerShdw blurRad="50800" dist="38100" dir="2700000" algn="tl" rotWithShape="0">
              <a:prstClr val="black">
                <a:alpha val="40000"/>
              </a:prstClr>
            </a:outerShdw>
          </a:effectLst>
        </p:spPr>
        <p:txBody>
          <a:bodyPr anchor="t"/>
          <a:lstStyle/>
          <a:p>
            <a:r>
              <a:rPr lang="en-GB" b="1" u="sng" dirty="0"/>
              <a:t>Commas</a:t>
            </a:r>
          </a:p>
        </p:txBody>
      </p:sp>
      <p:sp>
        <p:nvSpPr>
          <p:cNvPr id="3" name="Subtitle 2">
            <a:extLst>
              <a:ext uri="{FF2B5EF4-FFF2-40B4-BE49-F238E27FC236}">
                <a16:creationId xmlns:a16="http://schemas.microsoft.com/office/drawing/2014/main" id="{552DD74E-7A23-477C-A81C-73A88EF9A37D}"/>
              </a:ext>
            </a:extLst>
          </p:cNvPr>
          <p:cNvSpPr>
            <a:spLocks noGrp="1"/>
          </p:cNvSpPr>
          <p:nvPr>
            <p:ph type="subTitle" idx="1"/>
          </p:nvPr>
        </p:nvSpPr>
        <p:spPr>
          <a:xfrm>
            <a:off x="685799" y="1773237"/>
            <a:ext cx="7772399" cy="258774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r>
              <a:rPr lang="en-GB" dirty="0"/>
              <a:t>He looked me dead in the eyes with a piercing, menacing stare and said, “You think this is over, Steven, but it isn’t.” He spoke through a cold, calculating and callous smile.</a:t>
            </a:r>
          </a:p>
          <a:p>
            <a:endParaRPr lang="en-GB" dirty="0"/>
          </a:p>
          <a:p>
            <a:r>
              <a:rPr lang="en-GB" dirty="0"/>
              <a:t>He looked me dead in the eyes with a piercing menacing stare and said “You think this is over Steven but it isn’t.” He spoke through a cold calculating and callous smile.</a:t>
            </a:r>
          </a:p>
        </p:txBody>
      </p:sp>
      <p:sp>
        <p:nvSpPr>
          <p:cNvPr id="4" name="TextBox 3">
            <a:extLst>
              <a:ext uri="{FF2B5EF4-FFF2-40B4-BE49-F238E27FC236}">
                <a16:creationId xmlns:a16="http://schemas.microsoft.com/office/drawing/2014/main" id="{79742A55-4149-4C24-8085-2623A2B69229}"/>
              </a:ext>
            </a:extLst>
          </p:cNvPr>
          <p:cNvSpPr txBox="1"/>
          <p:nvPr/>
        </p:nvSpPr>
        <p:spPr>
          <a:xfrm>
            <a:off x="685799" y="4586068"/>
            <a:ext cx="7772399" cy="1754326"/>
          </a:xfrm>
          <a:prstGeom prst="rect">
            <a:avLst/>
          </a:prstGeom>
          <a:solidFill>
            <a:schemeClr val="bg1"/>
          </a:solidFill>
          <a:ln w="34925">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solidFill>
                  <a:srgbClr val="FF0000"/>
                </a:solidFill>
              </a:rPr>
              <a:t>What are the differences between these two short quotations? Circle or highlight them on your sheet.</a:t>
            </a:r>
          </a:p>
          <a:p>
            <a:r>
              <a:rPr lang="en-GB" dirty="0">
                <a:solidFill>
                  <a:schemeClr val="accent4">
                    <a:lumMod val="50000"/>
                  </a:schemeClr>
                </a:solidFill>
              </a:rPr>
              <a:t>How has the use of punctuation helped the reader to understand the text better in the first example?</a:t>
            </a:r>
          </a:p>
          <a:p>
            <a:r>
              <a:rPr lang="en-GB" dirty="0">
                <a:solidFill>
                  <a:srgbClr val="00B050"/>
                </a:solidFill>
              </a:rPr>
              <a:t>What are the benefits of using commas in your own writing and how can they aid your readers? Provide examples.</a:t>
            </a:r>
          </a:p>
        </p:txBody>
      </p:sp>
      <p:pic>
        <p:nvPicPr>
          <p:cNvPr id="1026" name="Picture 2" descr="Correct punctuation - Academic writing - LibGuides at University ...">
            <a:extLst>
              <a:ext uri="{FF2B5EF4-FFF2-40B4-BE49-F238E27FC236}">
                <a16:creationId xmlns:a16="http://schemas.microsoft.com/office/drawing/2014/main" id="{FB12AAEB-61A5-4ADF-9D34-94D05EF05F0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187" y="457537"/>
            <a:ext cx="902369"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1766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75900E-B040-404A-B596-FADE3383CC9F}"/>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Now let’s peer assess our use of commas!</a:t>
            </a:r>
          </a:p>
        </p:txBody>
      </p:sp>
      <p:sp>
        <p:nvSpPr>
          <p:cNvPr id="3" name="Content Placeholder 2">
            <a:extLst>
              <a:ext uri="{FF2B5EF4-FFF2-40B4-BE49-F238E27FC236}">
                <a16:creationId xmlns:a16="http://schemas.microsoft.com/office/drawing/2014/main" id="{3564FD21-358D-496F-8B4F-F5D50A5FC614}"/>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77500" lnSpcReduction="20000"/>
          </a:bodyPr>
          <a:lstStyle/>
          <a:p>
            <a:pPr marL="0" indent="0">
              <a:buNone/>
            </a:pPr>
            <a:r>
              <a:rPr lang="en-GB" dirty="0">
                <a:solidFill>
                  <a:srgbClr val="7030A0"/>
                </a:solidFill>
              </a:rPr>
              <a:t>Swap work with the person nearest to you. </a:t>
            </a:r>
          </a:p>
          <a:p>
            <a:pPr marL="0" indent="0">
              <a:buNone/>
            </a:pPr>
            <a:endParaRPr lang="en-GB" dirty="0">
              <a:solidFill>
                <a:srgbClr val="7030A0"/>
              </a:solidFill>
            </a:endParaRPr>
          </a:p>
          <a:p>
            <a:pPr marL="0" indent="0">
              <a:buNone/>
            </a:pPr>
            <a:r>
              <a:rPr lang="en-GB" dirty="0">
                <a:solidFill>
                  <a:srgbClr val="7030A0"/>
                </a:solidFill>
              </a:rPr>
              <a:t>When you have the other student’s work, carefully analyse their sentences and ensure they have used commas accurately.</a:t>
            </a:r>
          </a:p>
          <a:p>
            <a:pPr marL="0" indent="0">
              <a:buNone/>
            </a:pPr>
            <a:endParaRPr lang="en-GB" dirty="0">
              <a:solidFill>
                <a:srgbClr val="7030A0"/>
              </a:solidFill>
            </a:endParaRPr>
          </a:p>
          <a:p>
            <a:pPr marL="0" indent="0">
              <a:buNone/>
            </a:pPr>
            <a:r>
              <a:rPr lang="en-GB" dirty="0">
                <a:solidFill>
                  <a:srgbClr val="7030A0"/>
                </a:solidFill>
              </a:rPr>
              <a:t>If they have made any mistakes, go back and make corrections for them in a red pen. </a:t>
            </a:r>
          </a:p>
          <a:p>
            <a:pPr marL="0" indent="0">
              <a:buNone/>
            </a:pPr>
            <a:br>
              <a:rPr lang="en-GB" dirty="0">
                <a:solidFill>
                  <a:srgbClr val="7030A0"/>
                </a:solidFill>
              </a:rPr>
            </a:br>
            <a:r>
              <a:rPr lang="en-GB" dirty="0">
                <a:solidFill>
                  <a:srgbClr val="7030A0"/>
                </a:solidFill>
              </a:rPr>
              <a:t>Additionally, provide them with feedback on how they can further improve their use of commas.</a:t>
            </a:r>
          </a:p>
          <a:p>
            <a:pPr marL="0" indent="0">
              <a:buNone/>
            </a:pPr>
            <a:endParaRPr lang="en-GB" dirty="0"/>
          </a:p>
          <a:p>
            <a:pPr marL="0" indent="0">
              <a:buNone/>
            </a:pPr>
            <a:r>
              <a:rPr lang="en-GB" i="1" dirty="0">
                <a:solidFill>
                  <a:srgbClr val="FF0000"/>
                </a:solidFill>
              </a:rPr>
              <a:t>Although you have used commas in lists accurately, now try using them for dependent clauses. </a:t>
            </a:r>
          </a:p>
        </p:txBody>
      </p:sp>
      <p:pic>
        <p:nvPicPr>
          <p:cNvPr id="3074" name="Picture 2" descr="Red, School, Teacher, Pen, Mark, Ballpoint, Correct">
            <a:extLst>
              <a:ext uri="{FF2B5EF4-FFF2-40B4-BE49-F238E27FC236}">
                <a16:creationId xmlns:a16="http://schemas.microsoft.com/office/drawing/2014/main" id="{5E788609-B0AF-41D4-8413-8EDEDB4BAD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362486" y="1162843"/>
            <a:ext cx="957351" cy="13255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0143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0E733-F976-4F53-BBCB-E3BDAC2F857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Autofit/>
          </a:bodyPr>
          <a:lstStyle/>
          <a:p>
            <a:r>
              <a:rPr lang="en-GB" sz="3200" dirty="0"/>
              <a:t>Using the feedback provided by your partner, go back over one of your older pieces of writing</a:t>
            </a:r>
          </a:p>
        </p:txBody>
      </p:sp>
      <p:sp>
        <p:nvSpPr>
          <p:cNvPr id="3" name="Content Placeholder 2">
            <a:extLst>
              <a:ext uri="{FF2B5EF4-FFF2-40B4-BE49-F238E27FC236}">
                <a16:creationId xmlns:a16="http://schemas.microsoft.com/office/drawing/2014/main" id="{FFB6D473-89D2-442E-B958-DF6C7DABEF4D}"/>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sz="3200" dirty="0"/>
              <a:t>Try to push your use of commas on to the next level. For instance, you could include embedded clauses in your writing or use commas to indicate connectives at the beginning of sentences.</a:t>
            </a:r>
          </a:p>
          <a:p>
            <a:pPr marL="0" indent="0">
              <a:buNone/>
            </a:pPr>
            <a:endParaRPr lang="en-GB" sz="3200" dirty="0"/>
          </a:p>
          <a:p>
            <a:pPr marL="0" indent="0">
              <a:buNone/>
            </a:pPr>
            <a:r>
              <a:rPr lang="en-GB" sz="3200" dirty="0"/>
              <a:t>Revisiting, revising and improving your writing is an important skill in English. </a:t>
            </a:r>
          </a:p>
        </p:txBody>
      </p:sp>
      <p:pic>
        <p:nvPicPr>
          <p:cNvPr id="4098" name="Picture 2" descr="Ladder, Step, Builder, Tool, Construction, Staircase">
            <a:extLst>
              <a:ext uri="{FF2B5EF4-FFF2-40B4-BE49-F238E27FC236}">
                <a16:creationId xmlns:a16="http://schemas.microsoft.com/office/drawing/2014/main" id="{7B8DB27A-488B-41B9-99DA-619CD5957A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107" y="2467644"/>
            <a:ext cx="1481388" cy="2288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9378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EDC5C6-27C7-43DA-9F57-6BEB1B0F35C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Let’s recap how to use commas effectively!</a:t>
            </a:r>
          </a:p>
        </p:txBody>
      </p:sp>
      <p:pic>
        <p:nvPicPr>
          <p:cNvPr id="4" name="Picture 4" descr="List, Icon, Symbol, Paper, Sign, Flat, Note, Form, Mark">
            <a:extLst>
              <a:ext uri="{FF2B5EF4-FFF2-40B4-BE49-F238E27FC236}">
                <a16:creationId xmlns:a16="http://schemas.microsoft.com/office/drawing/2014/main" id="{3AECC914-A0C2-499D-984B-3E8BF0B3F9F3}"/>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8889" b="90833" l="9028" r="90417">
                        <a14:foregroundMark x1="48611" y1="8889" x2="48611" y2="8889"/>
                        <a14:foregroundMark x1="9028" y1="46111" x2="9028" y2="46111"/>
                        <a14:foregroundMark x1="50278" y1="90972" x2="50278" y2="90972"/>
                        <a14:foregroundMark x1="90417" y1="48472" x2="90417" y2="48472"/>
                        <a14:foregroundMark x1="36389" y1="57361" x2="36389" y2="57361"/>
                        <a14:foregroundMark x1="37361" y1="46528" x2="37361" y2="46528"/>
                        <a14:foregroundMark x1="36667" y1="36667" x2="36667" y2="36667"/>
                        <a14:foregroundMark x1="51389" y1="35833" x2="51389" y2="35833"/>
                        <a14:foregroundMark x1="51389" y1="46250" x2="51389" y2="46250"/>
                        <a14:foregroundMark x1="59861" y1="46250" x2="59861" y2="46250"/>
                        <a14:foregroundMark x1="53333" y1="56389" x2="53333" y2="56389"/>
                        <a14:backgroundMark x1="12083" y1="9167" x2="12083" y2="9167"/>
                        <a14:backgroundMark x1="78750" y1="12639" x2="78750" y2="12639"/>
                      </a14:backgroundRemoval>
                    </a14:imgEffect>
                  </a14:imgLayer>
                </a14:imgProps>
              </a:ext>
              <a:ext uri="{28A0092B-C50C-407E-A947-70E740481C1C}">
                <a14:useLocalDpi xmlns:a14="http://schemas.microsoft.com/office/drawing/2010/main" val="0"/>
              </a:ext>
            </a:extLst>
          </a:blip>
          <a:srcRect/>
          <a:stretch>
            <a:fillRect/>
          </a:stretch>
        </p:blipFill>
        <p:spPr bwMode="auto">
          <a:xfrm>
            <a:off x="688363" y="2787387"/>
            <a:ext cx="1740679" cy="174067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descr="Chain, Link, Metal, Tether">
            <a:extLst>
              <a:ext uri="{FF2B5EF4-FFF2-40B4-BE49-F238E27FC236}">
                <a16:creationId xmlns:a16="http://schemas.microsoft.com/office/drawing/2014/main" id="{589C7688-6025-4527-B5C6-EE543C3AA62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363" y="1950730"/>
            <a:ext cx="1926500" cy="9632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Sandwich, Diet, Eating, Food, Vegetarian, Bread">
            <a:extLst>
              <a:ext uri="{FF2B5EF4-FFF2-40B4-BE49-F238E27FC236}">
                <a16:creationId xmlns:a16="http://schemas.microsoft.com/office/drawing/2014/main" id="{39C4CB24-F41B-4DDC-97E6-FE0C814D6D8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3142" y="1950730"/>
            <a:ext cx="1478858" cy="13161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0" descr="Speech, Bubble, Arrow, Ellipse, Shape, Message, Blank">
            <a:extLst>
              <a:ext uri="{FF2B5EF4-FFF2-40B4-BE49-F238E27FC236}">
                <a16:creationId xmlns:a16="http://schemas.microsoft.com/office/drawing/2014/main" id="{7DFA5878-6C20-4913-81D2-657CA68072C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1618" y="3429000"/>
            <a:ext cx="1081906" cy="1029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Man, Carrying, Box, Moving, Smaller, Cardboard">
            <a:extLst>
              <a:ext uri="{FF2B5EF4-FFF2-40B4-BE49-F238E27FC236}">
                <a16:creationId xmlns:a16="http://schemas.microsoft.com/office/drawing/2014/main" id="{580CFA21-4C65-405B-B451-AE5720F9CC52}"/>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91618" y="4881159"/>
            <a:ext cx="883430" cy="13476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6" descr="Children, Brother, Sister, Holding Hand, Walking, Save">
            <a:extLst>
              <a:ext uri="{FF2B5EF4-FFF2-40B4-BE49-F238E27FC236}">
                <a16:creationId xmlns:a16="http://schemas.microsoft.com/office/drawing/2014/main" id="{C69617D2-D680-40CF-A224-D4D0B54500F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74184" y="4707709"/>
            <a:ext cx="1554858" cy="1521056"/>
          </a:xfrm>
          <a:prstGeom prst="rect">
            <a:avLst/>
          </a:prstGeom>
          <a:noFill/>
          <a:extLst>
            <a:ext uri="{909E8E84-426E-40DD-AFC4-6F175D3DCCD1}">
              <a14:hiddenFill xmlns:a14="http://schemas.microsoft.com/office/drawing/2010/main">
                <a:solidFill>
                  <a:srgbClr val="FFFFFF"/>
                </a:solidFill>
              </a14:hiddenFill>
            </a:ext>
          </a:extLst>
        </p:spPr>
      </p:pic>
      <p:sp>
        <p:nvSpPr>
          <p:cNvPr id="10" name="Content Placeholder 2">
            <a:extLst>
              <a:ext uri="{FF2B5EF4-FFF2-40B4-BE49-F238E27FC236}">
                <a16:creationId xmlns:a16="http://schemas.microsoft.com/office/drawing/2014/main" id="{6D7252ED-68A5-46B2-82EB-605BCC469E61}"/>
              </a:ext>
            </a:extLst>
          </p:cNvPr>
          <p:cNvSpPr>
            <a:spLocks noGrp="1"/>
          </p:cNvSpPr>
          <p:nvPr>
            <p:ph idx="1"/>
          </p:nvPr>
        </p:nvSpPr>
        <p:spPr>
          <a:xfrm>
            <a:off x="4770478" y="1825625"/>
            <a:ext cx="3744872"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70000" lnSpcReduction="20000"/>
          </a:bodyPr>
          <a:lstStyle/>
          <a:p>
            <a:pPr marL="0" indent="0">
              <a:buNone/>
            </a:pPr>
            <a:r>
              <a:rPr lang="en-GB" dirty="0"/>
              <a:t>Around the room are six posters, each with a key symbol on. </a:t>
            </a:r>
          </a:p>
          <a:p>
            <a:pPr marL="0" indent="0">
              <a:buNone/>
            </a:pPr>
            <a:endParaRPr lang="en-GB" dirty="0"/>
          </a:p>
          <a:p>
            <a:pPr marL="0" indent="0">
              <a:buNone/>
            </a:pPr>
            <a:r>
              <a:rPr lang="en-GB" dirty="0">
                <a:solidFill>
                  <a:srgbClr val="FF0000"/>
                </a:solidFill>
              </a:rPr>
              <a:t>Move to one poster and write down the rule for using commas in  this way.</a:t>
            </a:r>
          </a:p>
          <a:p>
            <a:pPr marL="0" indent="0">
              <a:buNone/>
            </a:pPr>
            <a:r>
              <a:rPr lang="en-GB" dirty="0">
                <a:solidFill>
                  <a:schemeClr val="accent4">
                    <a:lumMod val="50000"/>
                  </a:schemeClr>
                </a:solidFill>
              </a:rPr>
              <a:t>Move to one poster and write down an example of using commas in this way.</a:t>
            </a:r>
          </a:p>
          <a:p>
            <a:pPr marL="0" indent="0">
              <a:buNone/>
            </a:pPr>
            <a:r>
              <a:rPr lang="en-GB" dirty="0">
                <a:solidFill>
                  <a:srgbClr val="00B050"/>
                </a:solidFill>
              </a:rPr>
              <a:t>Move to one poster and explain how using commas in this way aids the reader.</a:t>
            </a:r>
          </a:p>
          <a:p>
            <a:pPr marL="0" indent="0">
              <a:buNone/>
            </a:pPr>
            <a:endParaRPr lang="en-GB" dirty="0">
              <a:solidFill>
                <a:srgbClr val="00B050"/>
              </a:solidFill>
            </a:endParaRPr>
          </a:p>
          <a:p>
            <a:pPr marL="0" indent="0">
              <a:buNone/>
            </a:pPr>
            <a:r>
              <a:rPr lang="en-GB" dirty="0">
                <a:solidFill>
                  <a:srgbClr val="7030A0"/>
                </a:solidFill>
              </a:rPr>
              <a:t>You will have 3 minutes on each poster. You must complete all six posters. </a:t>
            </a:r>
          </a:p>
        </p:txBody>
      </p:sp>
    </p:spTree>
    <p:extLst>
      <p:ext uri="{BB962C8B-B14F-4D97-AF65-F5344CB8AC3E}">
        <p14:creationId xmlns:p14="http://schemas.microsoft.com/office/powerpoint/2010/main" val="38470615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Chain, Link, Metal, Tether">
            <a:extLst>
              <a:ext uri="{FF2B5EF4-FFF2-40B4-BE49-F238E27FC236}">
                <a16:creationId xmlns:a16="http://schemas.microsoft.com/office/drawing/2014/main" id="{5D2BAC98-A3D5-4655-93EF-850E12D839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0181" y="2458090"/>
            <a:ext cx="3883637" cy="1941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5269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List, Icon, Symbol, Paper, Sign, Flat, Note, Form, Mark">
            <a:extLst>
              <a:ext uri="{FF2B5EF4-FFF2-40B4-BE49-F238E27FC236}">
                <a16:creationId xmlns:a16="http://schemas.microsoft.com/office/drawing/2014/main" id="{66BA31CB-B217-4FD1-B5B6-C0CB8C4414DF}"/>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89" b="90833" l="9028" r="90417">
                        <a14:foregroundMark x1="48611" y1="8889" x2="48611" y2="8889"/>
                        <a14:foregroundMark x1="9028" y1="46111" x2="9028" y2="46111"/>
                        <a14:foregroundMark x1="50278" y1="90972" x2="50278" y2="90972"/>
                        <a14:foregroundMark x1="90417" y1="48472" x2="90417" y2="48472"/>
                        <a14:foregroundMark x1="36389" y1="57361" x2="36389" y2="57361"/>
                        <a14:foregroundMark x1="37361" y1="46528" x2="37361" y2="46528"/>
                        <a14:foregroundMark x1="36667" y1="36667" x2="36667" y2="36667"/>
                        <a14:foregroundMark x1="51389" y1="35833" x2="51389" y2="35833"/>
                        <a14:foregroundMark x1="51389" y1="46250" x2="51389" y2="46250"/>
                        <a14:foregroundMark x1="59861" y1="46250" x2="59861" y2="46250"/>
                        <a14:foregroundMark x1="53333" y1="56389" x2="53333" y2="56389"/>
                        <a14:backgroundMark x1="12083" y1="9167" x2="12083" y2="9167"/>
                        <a14:backgroundMark x1="78750" y1="12639" x2="78750" y2="12639"/>
                      </a14:backgroundRemoval>
                    </a14:imgEffect>
                  </a14:imgLayer>
                </a14:imgProps>
              </a:ext>
              <a:ext uri="{28A0092B-C50C-407E-A947-70E740481C1C}">
                <a14:useLocalDpi xmlns:a14="http://schemas.microsoft.com/office/drawing/2010/main" val="0"/>
              </a:ext>
            </a:extLst>
          </a:blip>
          <a:srcRect/>
          <a:stretch>
            <a:fillRect/>
          </a:stretch>
        </p:blipFill>
        <p:spPr bwMode="auto">
          <a:xfrm>
            <a:off x="3701660" y="2558660"/>
            <a:ext cx="1740679" cy="17406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2359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6" descr="Children, Brother, Sister, Holding Hand, Walking, Save">
            <a:extLst>
              <a:ext uri="{FF2B5EF4-FFF2-40B4-BE49-F238E27FC236}">
                <a16:creationId xmlns:a16="http://schemas.microsoft.com/office/drawing/2014/main" id="{4179855C-8C10-40BD-BD0C-2FAF53AD6C5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2184" y="2668472"/>
            <a:ext cx="1554858" cy="1521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946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Sandwich, Diet, Eating, Food, Vegetarian, Bread">
            <a:extLst>
              <a:ext uri="{FF2B5EF4-FFF2-40B4-BE49-F238E27FC236}">
                <a16:creationId xmlns:a16="http://schemas.microsoft.com/office/drawing/2014/main" id="{84695989-1261-4BFB-83DC-1EA19F2420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32571" y="2770917"/>
            <a:ext cx="1478858" cy="13161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4554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0" descr="Speech, Bubble, Arrow, Ellipse, Shape, Message, Blank">
            <a:extLst>
              <a:ext uri="{FF2B5EF4-FFF2-40B4-BE49-F238E27FC236}">
                <a16:creationId xmlns:a16="http://schemas.microsoft.com/office/drawing/2014/main" id="{773AD1C5-EF36-45F9-B7EF-19BF464E81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1047" y="2914487"/>
            <a:ext cx="1081906" cy="1029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7437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2" descr="Man, Carrying, Box, Moving, Smaller, Cardboard">
            <a:extLst>
              <a:ext uri="{FF2B5EF4-FFF2-40B4-BE49-F238E27FC236}">
                <a16:creationId xmlns:a16="http://schemas.microsoft.com/office/drawing/2014/main" id="{404B79F9-0571-4819-AEE3-9EC4994F29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0285" y="2755197"/>
            <a:ext cx="883430" cy="1347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9467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Progress Line</a:t>
            </a:r>
          </a:p>
        </p:txBody>
      </p:sp>
      <p:sp>
        <p:nvSpPr>
          <p:cNvPr id="3" name="Content Placeholder 2"/>
          <p:cNvSpPr>
            <a:spLocks noGrp="1"/>
          </p:cNvSpPr>
          <p:nvPr>
            <p:ph idx="1"/>
          </p:nvPr>
        </p:nvSpPr>
        <p:spPr>
          <a:xfrm>
            <a:off x="628650" y="1825625"/>
            <a:ext cx="4457700" cy="34194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sz="2400" dirty="0"/>
              <a:t>On the board use your Post-it note to give yourself a score out of 10 in terms of your understanding of how to use commas effectively.</a:t>
            </a:r>
          </a:p>
          <a:p>
            <a:pPr marL="0" indent="0">
              <a:buNone/>
            </a:pPr>
            <a:endParaRPr lang="en-GB" sz="2400" dirty="0"/>
          </a:p>
          <a:p>
            <a:pPr marL="0" indent="0">
              <a:buNone/>
            </a:pPr>
            <a:r>
              <a:rPr lang="en-GB" sz="2400" dirty="0"/>
              <a:t>Write down on the Post-it note how you feel about the learning outcomes now. What else would you like to know?</a:t>
            </a:r>
          </a:p>
        </p:txBody>
      </p:sp>
      <p:cxnSp>
        <p:nvCxnSpPr>
          <p:cNvPr id="5" name="Straight Arrow Connector 4"/>
          <p:cNvCxnSpPr/>
          <p:nvPr/>
        </p:nvCxnSpPr>
        <p:spPr>
          <a:xfrm flipV="1">
            <a:off x="542925" y="5553075"/>
            <a:ext cx="8010525" cy="9525"/>
          </a:xfrm>
          <a:prstGeom prst="straightConnector1">
            <a:avLst/>
          </a:prstGeom>
          <a:ln w="825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300" y="5770007"/>
            <a:ext cx="495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TextBox 6"/>
          <p:cNvSpPr txBox="1"/>
          <p:nvPr/>
        </p:nvSpPr>
        <p:spPr>
          <a:xfrm>
            <a:off x="8134350" y="5784771"/>
            <a:ext cx="495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pic>
        <p:nvPicPr>
          <p:cNvPr id="9" name="Picture 8">
            <a:extLst>
              <a:ext uri="{FF2B5EF4-FFF2-40B4-BE49-F238E27FC236}">
                <a16:creationId xmlns:a16="http://schemas.microsoft.com/office/drawing/2014/main" id="{5E6ABE34-0C02-49DB-9B3E-865DA43EE4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9455" y="1399439"/>
            <a:ext cx="2219585" cy="2025371"/>
          </a:xfrm>
          <a:prstGeom prst="rect">
            <a:avLst/>
          </a:prstGeom>
        </p:spPr>
      </p:pic>
      <p:sp>
        <p:nvSpPr>
          <p:cNvPr id="10" name="TextBox 9">
            <a:extLst>
              <a:ext uri="{FF2B5EF4-FFF2-40B4-BE49-F238E27FC236}">
                <a16:creationId xmlns:a16="http://schemas.microsoft.com/office/drawing/2014/main" id="{E8FE6A1F-2361-4F8C-BA33-8454834DA161}"/>
              </a:ext>
            </a:extLst>
          </p:cNvPr>
          <p:cNvSpPr txBox="1"/>
          <p:nvPr/>
        </p:nvSpPr>
        <p:spPr>
          <a:xfrm>
            <a:off x="6275848" y="1477252"/>
            <a:ext cx="1579418" cy="1708160"/>
          </a:xfrm>
          <a:prstGeom prst="rect">
            <a:avLst/>
          </a:prstGeom>
          <a:noFill/>
        </p:spPr>
        <p:txBody>
          <a:bodyPr wrap="square" rtlCol="0">
            <a:spAutoFit/>
          </a:bodyPr>
          <a:lstStyle/>
          <a:p>
            <a:pPr lvl="0">
              <a:defRPr/>
            </a:pPr>
            <a:r>
              <a:rPr lang="en-GB" sz="1400" dirty="0">
                <a:solidFill>
                  <a:prstClr val="black"/>
                </a:solidFill>
                <a:latin typeface="Comic Sans MS" panose="030F0702030302020204" pitchFamily="66" charset="0"/>
              </a:rPr>
              <a:t>3</a:t>
            </a:r>
          </a:p>
          <a:p>
            <a:pPr lvl="0">
              <a:defRPr/>
            </a:pPr>
            <a:r>
              <a:rPr lang="en-GB" sz="1400" dirty="0">
                <a:solidFill>
                  <a:prstClr val="black"/>
                </a:solidFill>
                <a:latin typeface="Comic Sans MS" panose="030F0702030302020204" pitchFamily="66" charset="0"/>
              </a:rPr>
              <a:t>Know they go in lists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0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Understand </a:t>
            </a:r>
            <a:r>
              <a:rPr lang="en-GB" sz="1050" dirty="0">
                <a:solidFill>
                  <a:prstClr val="black"/>
                </a:solidFill>
                <a:latin typeface="Comic Sans MS" panose="030F0702030302020204" pitchFamily="66" charset="0"/>
              </a:rPr>
              <a:t>how to use commas in lists, embedded clauses and speech punctuation.</a:t>
            </a:r>
            <a:endParaRPr kumimoji="0" lang="en-GB" sz="105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endParaRPr>
          </a:p>
        </p:txBody>
      </p:sp>
      <p:sp>
        <p:nvSpPr>
          <p:cNvPr id="11" name="Content Placeholder 2">
            <a:extLst>
              <a:ext uri="{FF2B5EF4-FFF2-40B4-BE49-F238E27FC236}">
                <a16:creationId xmlns:a16="http://schemas.microsoft.com/office/drawing/2014/main" id="{8EBAB916-5104-42C7-B9A1-3F383E66EFD0}"/>
              </a:ext>
            </a:extLst>
          </p:cNvPr>
          <p:cNvSpPr txBox="1">
            <a:spLocks/>
          </p:cNvSpPr>
          <p:nvPr/>
        </p:nvSpPr>
        <p:spPr>
          <a:xfrm>
            <a:off x="5219701" y="3685159"/>
            <a:ext cx="3295650" cy="160756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0000"/>
                </a:solidFill>
                <a:effectLst/>
                <a:uLnTx/>
                <a:uFillTx/>
                <a:latin typeface="Calibri" panose="020F0502020204030204"/>
                <a:ea typeface="+mn-ea"/>
                <a:cs typeface="+mn-cs"/>
              </a:rPr>
              <a:t>To describe different ways of using commas effectively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FFC000">
                    <a:lumMod val="75000"/>
                  </a:srgbClr>
                </a:solidFill>
                <a:effectLst/>
                <a:uLnTx/>
                <a:uFillTx/>
                <a:latin typeface="Calibri" panose="020F0502020204030204"/>
                <a:ea typeface="+mn-ea"/>
                <a:cs typeface="+mn-cs"/>
              </a:rPr>
              <a:t>To assess how I can improve my writing using commas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GB" sz="1800" b="0" i="0" u="none" strike="noStrike" kern="1200" cap="none" spc="0" normalizeH="0" baseline="0" noProof="0" dirty="0">
                <a:ln>
                  <a:noFill/>
                </a:ln>
                <a:solidFill>
                  <a:srgbClr val="00B050"/>
                </a:solidFill>
                <a:effectLst/>
                <a:uLnTx/>
                <a:uFillTx/>
                <a:latin typeface="Calibri" panose="020F0502020204030204"/>
                <a:ea typeface="+mn-ea"/>
                <a:cs typeface="+mn-cs"/>
              </a:rPr>
              <a:t>To evaluate how I have used commas previously and how I can make improvements to my work</a:t>
            </a:r>
          </a:p>
        </p:txBody>
      </p:sp>
    </p:spTree>
    <p:extLst>
      <p:ext uri="{BB962C8B-B14F-4D97-AF65-F5344CB8AC3E}">
        <p14:creationId xmlns:p14="http://schemas.microsoft.com/office/powerpoint/2010/main" val="29572793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046BDFD-E6D4-4045-A585-C9FEC37C160D}"/>
              </a:ext>
            </a:extLst>
          </p:cNvPr>
          <p:cNvSpPr/>
          <p:nvPr/>
        </p:nvSpPr>
        <p:spPr>
          <a:xfrm>
            <a:off x="133641" y="218778"/>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
        <p:nvSpPr>
          <p:cNvPr id="2" name="Rectangle 1">
            <a:extLst>
              <a:ext uri="{FF2B5EF4-FFF2-40B4-BE49-F238E27FC236}">
                <a16:creationId xmlns:a16="http://schemas.microsoft.com/office/drawing/2014/main" id="{C80E476E-3C80-63C4-1BE0-5E2ECED78CAA}"/>
              </a:ext>
            </a:extLst>
          </p:cNvPr>
          <p:cNvSpPr/>
          <p:nvPr/>
        </p:nvSpPr>
        <p:spPr>
          <a:xfrm>
            <a:off x="4572000" y="218778"/>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
        <p:nvSpPr>
          <p:cNvPr id="3" name="Rectangle 2">
            <a:extLst>
              <a:ext uri="{FF2B5EF4-FFF2-40B4-BE49-F238E27FC236}">
                <a16:creationId xmlns:a16="http://schemas.microsoft.com/office/drawing/2014/main" id="{97A9D7AD-BBB5-4CBD-930D-AF972384D15D}"/>
              </a:ext>
            </a:extLst>
          </p:cNvPr>
          <p:cNvSpPr/>
          <p:nvPr/>
        </p:nvSpPr>
        <p:spPr>
          <a:xfrm>
            <a:off x="133641" y="1786321"/>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
        <p:nvSpPr>
          <p:cNvPr id="10" name="Rectangle 9">
            <a:extLst>
              <a:ext uri="{FF2B5EF4-FFF2-40B4-BE49-F238E27FC236}">
                <a16:creationId xmlns:a16="http://schemas.microsoft.com/office/drawing/2014/main" id="{1B756697-F95B-C077-76AB-DA754AB78E59}"/>
              </a:ext>
            </a:extLst>
          </p:cNvPr>
          <p:cNvSpPr/>
          <p:nvPr/>
        </p:nvSpPr>
        <p:spPr>
          <a:xfrm>
            <a:off x="4572000" y="1786321"/>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
        <p:nvSpPr>
          <p:cNvPr id="11" name="Rectangle 10">
            <a:extLst>
              <a:ext uri="{FF2B5EF4-FFF2-40B4-BE49-F238E27FC236}">
                <a16:creationId xmlns:a16="http://schemas.microsoft.com/office/drawing/2014/main" id="{19E35793-F2DD-F5D0-4FE3-66AD7916FAD3}"/>
              </a:ext>
            </a:extLst>
          </p:cNvPr>
          <p:cNvSpPr/>
          <p:nvPr/>
        </p:nvSpPr>
        <p:spPr>
          <a:xfrm>
            <a:off x="133641" y="3387585"/>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
        <p:nvSpPr>
          <p:cNvPr id="12" name="Rectangle 11">
            <a:extLst>
              <a:ext uri="{FF2B5EF4-FFF2-40B4-BE49-F238E27FC236}">
                <a16:creationId xmlns:a16="http://schemas.microsoft.com/office/drawing/2014/main" id="{BE6D5D61-D14A-DD85-33F8-7E0C38200F21}"/>
              </a:ext>
            </a:extLst>
          </p:cNvPr>
          <p:cNvSpPr/>
          <p:nvPr/>
        </p:nvSpPr>
        <p:spPr>
          <a:xfrm>
            <a:off x="4572000" y="3387585"/>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
        <p:nvSpPr>
          <p:cNvPr id="13" name="Rectangle 12">
            <a:extLst>
              <a:ext uri="{FF2B5EF4-FFF2-40B4-BE49-F238E27FC236}">
                <a16:creationId xmlns:a16="http://schemas.microsoft.com/office/drawing/2014/main" id="{D86FEF39-CB54-9E41-54A0-6C9BC11F04F3}"/>
              </a:ext>
            </a:extLst>
          </p:cNvPr>
          <p:cNvSpPr/>
          <p:nvPr/>
        </p:nvSpPr>
        <p:spPr>
          <a:xfrm>
            <a:off x="133641" y="4819315"/>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
        <p:nvSpPr>
          <p:cNvPr id="14" name="Rectangle 13">
            <a:extLst>
              <a:ext uri="{FF2B5EF4-FFF2-40B4-BE49-F238E27FC236}">
                <a16:creationId xmlns:a16="http://schemas.microsoft.com/office/drawing/2014/main" id="{A7F9912C-6F49-879B-F600-87231342128F}"/>
              </a:ext>
            </a:extLst>
          </p:cNvPr>
          <p:cNvSpPr/>
          <p:nvPr/>
        </p:nvSpPr>
        <p:spPr>
          <a:xfrm>
            <a:off x="4572000" y="4819315"/>
            <a:ext cx="4283612" cy="1384995"/>
          </a:xfrm>
          <a:prstGeom prst="rect">
            <a:avLst/>
          </a:prstGeom>
        </p:spPr>
        <p:txBody>
          <a:bodyPr wrap="square">
            <a:spAutoFit/>
          </a:bodyPr>
          <a:lstStyle/>
          <a:p>
            <a:r>
              <a:rPr lang="en-GB" sz="1200" dirty="0"/>
              <a:t>He looked me dead in the eyes with a piercing, menacing stare and said, “You think this is over, Steven, but it isn’t.” He spoke through a cold, calculating and callous smile.</a:t>
            </a:r>
          </a:p>
          <a:p>
            <a:endParaRPr lang="en-GB" sz="1200" dirty="0"/>
          </a:p>
          <a:p>
            <a:r>
              <a:rPr lang="en-GB" sz="1200" dirty="0"/>
              <a:t>He looked me dead in the eyes with a piercing menacing stare and said “You think this is over Steven but it isn’t.” He spoke through a cold calculating and callous smile.</a:t>
            </a:r>
          </a:p>
        </p:txBody>
      </p:sp>
    </p:spTree>
    <p:extLst>
      <p:ext uri="{BB962C8B-B14F-4D97-AF65-F5344CB8AC3E}">
        <p14:creationId xmlns:p14="http://schemas.microsoft.com/office/powerpoint/2010/main" val="3373628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58879-2907-4C96-991F-A1CAEC569AC0}"/>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0D156FAF-7B97-4392-AE90-99368E82C529}"/>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lvl="0">
              <a:defRPr/>
            </a:pPr>
            <a:r>
              <a:rPr lang="en-GB" sz="3600" dirty="0">
                <a:solidFill>
                  <a:srgbClr val="FF0000"/>
                </a:solidFill>
              </a:rPr>
              <a:t>To describe different ways of using commas effectively</a:t>
            </a:r>
          </a:p>
          <a:p>
            <a:pPr lvl="0">
              <a:defRPr/>
            </a:pPr>
            <a:r>
              <a:rPr lang="en-GB" sz="3600" dirty="0">
                <a:solidFill>
                  <a:srgbClr val="FFC000">
                    <a:lumMod val="75000"/>
                  </a:srgbClr>
                </a:solidFill>
              </a:rPr>
              <a:t>To assess how I can improve my writing using commas</a:t>
            </a:r>
          </a:p>
          <a:p>
            <a:pPr lvl="0">
              <a:defRPr/>
            </a:pPr>
            <a:r>
              <a:rPr lang="en-GB" sz="3600" dirty="0">
                <a:solidFill>
                  <a:srgbClr val="00B050"/>
                </a:solidFill>
              </a:rPr>
              <a:t>To evaluate how I have used commas previously and how I can make improvements to my work</a:t>
            </a:r>
          </a:p>
        </p:txBody>
      </p:sp>
      <p:pic>
        <p:nvPicPr>
          <p:cNvPr id="4" name="Picture 2" descr="Correct punctuation - Academic writing - LibGuides at University ...">
            <a:extLst>
              <a:ext uri="{FF2B5EF4-FFF2-40B4-BE49-F238E27FC236}">
                <a16:creationId xmlns:a16="http://schemas.microsoft.com/office/drawing/2014/main" id="{7C7E0870-FDB0-411A-AB5A-2F8984B5D9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187" y="457537"/>
            <a:ext cx="902369" cy="1203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858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Progress Line – The Beginning</a:t>
            </a:r>
          </a:p>
        </p:txBody>
      </p:sp>
      <p:sp>
        <p:nvSpPr>
          <p:cNvPr id="3" name="Content Placeholder 2"/>
          <p:cNvSpPr>
            <a:spLocks noGrp="1"/>
          </p:cNvSpPr>
          <p:nvPr>
            <p:ph idx="1"/>
          </p:nvPr>
        </p:nvSpPr>
        <p:spPr>
          <a:xfrm>
            <a:off x="628650" y="1825625"/>
            <a:ext cx="7886700" cy="1192213"/>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sz="2400" dirty="0">
                <a:solidFill>
                  <a:srgbClr val="7030A0"/>
                </a:solidFill>
              </a:rPr>
              <a:t>On the board use your Post-it note to give yourself a score out of 10 in terms of your understanding of using commas effectively.</a:t>
            </a:r>
          </a:p>
        </p:txBody>
      </p:sp>
      <p:cxnSp>
        <p:nvCxnSpPr>
          <p:cNvPr id="5" name="Straight Arrow Connector 4"/>
          <p:cNvCxnSpPr/>
          <p:nvPr/>
        </p:nvCxnSpPr>
        <p:spPr>
          <a:xfrm flipV="1">
            <a:off x="542925" y="5553075"/>
            <a:ext cx="8010525" cy="9525"/>
          </a:xfrm>
          <a:prstGeom prst="straightConnector1">
            <a:avLst/>
          </a:prstGeom>
          <a:ln w="82550">
            <a:tailEnd type="arrow"/>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95300" y="5770007"/>
            <a:ext cx="495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a:t>
            </a:r>
          </a:p>
        </p:txBody>
      </p:sp>
      <p:sp>
        <p:nvSpPr>
          <p:cNvPr id="7" name="TextBox 6"/>
          <p:cNvSpPr txBox="1"/>
          <p:nvPr/>
        </p:nvSpPr>
        <p:spPr>
          <a:xfrm>
            <a:off x="8134350" y="5784771"/>
            <a:ext cx="4953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10</a:t>
            </a:r>
          </a:p>
        </p:txBody>
      </p:sp>
      <p:pic>
        <p:nvPicPr>
          <p:cNvPr id="8" name="Picture 7">
            <a:extLst>
              <a:ext uri="{FF2B5EF4-FFF2-40B4-BE49-F238E27FC236}">
                <a16:creationId xmlns:a16="http://schemas.microsoft.com/office/drawing/2014/main" id="{18B34C76-5466-42FA-835C-05980D19B3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2925" y="3152774"/>
            <a:ext cx="2219585" cy="2025371"/>
          </a:xfrm>
          <a:prstGeom prst="rect">
            <a:avLst/>
          </a:prstGeom>
        </p:spPr>
      </p:pic>
      <p:sp>
        <p:nvSpPr>
          <p:cNvPr id="9" name="TextBox 8">
            <a:extLst>
              <a:ext uri="{FF2B5EF4-FFF2-40B4-BE49-F238E27FC236}">
                <a16:creationId xmlns:a16="http://schemas.microsoft.com/office/drawing/2014/main" id="{86B98279-7059-45CD-9193-03CED8F1A25A}"/>
              </a:ext>
            </a:extLst>
          </p:cNvPr>
          <p:cNvSpPr txBox="1"/>
          <p:nvPr/>
        </p:nvSpPr>
        <p:spPr>
          <a:xfrm>
            <a:off x="820882" y="3252355"/>
            <a:ext cx="1579418"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panose="030F0702030302020204" pitchFamily="66" charset="0"/>
                <a:ea typeface="+mn-ea"/>
                <a:cs typeface="+mn-cs"/>
              </a:rPr>
              <a:t>Know they go in lists</a:t>
            </a:r>
          </a:p>
        </p:txBody>
      </p:sp>
    </p:spTree>
    <p:extLst>
      <p:ext uri="{BB962C8B-B14F-4D97-AF65-F5344CB8AC3E}">
        <p14:creationId xmlns:p14="http://schemas.microsoft.com/office/powerpoint/2010/main" val="38753614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A715F-1E65-470B-AFD1-852D55649018}"/>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Why do we need commas?</a:t>
            </a:r>
          </a:p>
        </p:txBody>
      </p:sp>
      <p:sp>
        <p:nvSpPr>
          <p:cNvPr id="3" name="Content Placeholder 2">
            <a:extLst>
              <a:ext uri="{FF2B5EF4-FFF2-40B4-BE49-F238E27FC236}">
                <a16:creationId xmlns:a16="http://schemas.microsoft.com/office/drawing/2014/main" id="{F20A468F-6021-4DF9-8167-905CE82981C7}"/>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indent="0">
              <a:buNone/>
            </a:pPr>
            <a:r>
              <a:rPr lang="en-GB" dirty="0"/>
              <a:t>Commas are used to help readers break down sentences. They act as mini pauses for the reader, but they also help to separate smaller ideas down as well. </a:t>
            </a:r>
          </a:p>
          <a:p>
            <a:pPr marL="0" indent="0">
              <a:buNone/>
            </a:pPr>
            <a:endParaRPr lang="en-GB" dirty="0"/>
          </a:p>
          <a:p>
            <a:pPr marL="0" indent="0">
              <a:buNone/>
            </a:pPr>
            <a:r>
              <a:rPr lang="en-GB" dirty="0"/>
              <a:t>Moreover, they can help us avoid confusion:</a:t>
            </a:r>
          </a:p>
          <a:p>
            <a:pPr marL="0" indent="0">
              <a:buNone/>
            </a:pPr>
            <a:endParaRPr lang="en-GB" dirty="0"/>
          </a:p>
          <a:p>
            <a:pPr marL="0" indent="0">
              <a:buNone/>
            </a:pPr>
            <a:r>
              <a:rPr lang="en-GB" dirty="0">
                <a:solidFill>
                  <a:srgbClr val="7030A0"/>
                </a:solidFill>
              </a:rPr>
              <a:t>“Let’s eat, Grandma!”</a:t>
            </a:r>
          </a:p>
          <a:p>
            <a:pPr marL="0" indent="0">
              <a:buNone/>
            </a:pPr>
            <a:r>
              <a:rPr lang="en-GB" dirty="0">
                <a:solidFill>
                  <a:srgbClr val="7030A0"/>
                </a:solidFill>
              </a:rPr>
              <a:t>“Let’s eat Grandma!”</a:t>
            </a:r>
          </a:p>
          <a:p>
            <a:pPr marL="0" indent="0">
              <a:buNone/>
            </a:pPr>
            <a:endParaRPr lang="en-GB" dirty="0"/>
          </a:p>
          <a:p>
            <a:pPr marL="0" indent="0">
              <a:buNone/>
            </a:pPr>
            <a:r>
              <a:rPr lang="en-GB" dirty="0"/>
              <a:t>Commas can save lives!</a:t>
            </a:r>
          </a:p>
        </p:txBody>
      </p:sp>
      <p:pic>
        <p:nvPicPr>
          <p:cNvPr id="4" name="Picture 2" descr="Correct punctuation - Academic writing - LibGuides at University ...">
            <a:extLst>
              <a:ext uri="{FF2B5EF4-FFF2-40B4-BE49-F238E27FC236}">
                <a16:creationId xmlns:a16="http://schemas.microsoft.com/office/drawing/2014/main" id="{CED0E9CF-2704-4841-A8A6-D06007B19F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187" y="457537"/>
            <a:ext cx="902369" cy="12031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lt, Face, Frau, Grandma, Grandmother, Human, Old">
            <a:extLst>
              <a:ext uri="{FF2B5EF4-FFF2-40B4-BE49-F238E27FC236}">
                <a16:creationId xmlns:a16="http://schemas.microsoft.com/office/drawing/2014/main" id="{EDF49067-A10F-49CF-96D9-B72D3517CF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8778" y="3882188"/>
            <a:ext cx="1842447" cy="27351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80103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B94BD-9450-B722-E923-5183084B0EFD}"/>
              </a:ext>
            </a:extLst>
          </p:cNvPr>
          <p:cNvSpPr>
            <a:spLocks noGrp="1"/>
          </p:cNvSpPr>
          <p:nvPr>
            <p:ph type="title"/>
          </p:nvPr>
        </p:nvSpPr>
        <p:spPr>
          <a:solidFill>
            <a:schemeClr val="bg1"/>
          </a:solidFill>
          <a:ln w="38100">
            <a:solidFill>
              <a:schemeClr val="accent1"/>
            </a:solidFill>
          </a:ln>
          <a:effectLst>
            <a:outerShdw blurRad="50800" dist="38100" dir="2700000" algn="tl" rotWithShape="0">
              <a:prstClr val="black">
                <a:alpha val="40000"/>
              </a:prstClr>
            </a:outerShdw>
          </a:effectLst>
        </p:spPr>
        <p:txBody>
          <a:bodyPr/>
          <a:lstStyle/>
          <a:p>
            <a:r>
              <a:rPr lang="en-GB" dirty="0"/>
              <a:t>We will begin a new narrative piece now</a:t>
            </a:r>
          </a:p>
        </p:txBody>
      </p:sp>
      <p:sp>
        <p:nvSpPr>
          <p:cNvPr id="3" name="Content Placeholder 2">
            <a:extLst>
              <a:ext uri="{FF2B5EF4-FFF2-40B4-BE49-F238E27FC236}">
                <a16:creationId xmlns:a16="http://schemas.microsoft.com/office/drawing/2014/main" id="{9E44CFA7-2A1B-46B4-5188-C105E010EE81}"/>
              </a:ext>
            </a:extLst>
          </p:cNvPr>
          <p:cNvSpPr>
            <a:spLocks noGrp="1"/>
          </p:cNvSpPr>
          <p:nvPr>
            <p:ph idx="1"/>
          </p:nvPr>
        </p:nvSpPr>
        <p:spPr>
          <a:xfrm>
            <a:off x="1291281" y="2083182"/>
            <a:ext cx="6561438" cy="487023"/>
          </a:xfrm>
          <a:solidFill>
            <a:schemeClr val="accent4">
              <a:lumMod val="20000"/>
              <a:lumOff val="80000"/>
            </a:schemeClr>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lgn="ctr">
              <a:buNone/>
            </a:pPr>
            <a:r>
              <a:rPr lang="en-US" sz="2000" b="1" dirty="0"/>
              <a:t>Write the opening to a story about a life-saving rescue.</a:t>
            </a:r>
            <a:endParaRPr lang="en-GB" sz="2000" b="1" dirty="0"/>
          </a:p>
        </p:txBody>
      </p:sp>
      <p:sp>
        <p:nvSpPr>
          <p:cNvPr id="4" name="TextBox 3">
            <a:extLst>
              <a:ext uri="{FF2B5EF4-FFF2-40B4-BE49-F238E27FC236}">
                <a16:creationId xmlns:a16="http://schemas.microsoft.com/office/drawing/2014/main" id="{488B2440-C9B7-A5E3-8A64-803D2F1CCC6D}"/>
              </a:ext>
            </a:extLst>
          </p:cNvPr>
          <p:cNvSpPr txBox="1"/>
          <p:nvPr/>
        </p:nvSpPr>
        <p:spPr>
          <a:xfrm>
            <a:off x="628650" y="3135694"/>
            <a:ext cx="7886700" cy="258532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dirty="0"/>
              <a:t>In this unit we will focus on </a:t>
            </a:r>
            <a:r>
              <a:rPr lang="en-US" b="1" dirty="0"/>
              <a:t>narrative writing</a:t>
            </a:r>
            <a:r>
              <a:rPr lang="en-US" dirty="0"/>
              <a:t>.</a:t>
            </a:r>
          </a:p>
          <a:p>
            <a:endParaRPr lang="en-US" dirty="0"/>
          </a:p>
          <a:p>
            <a:r>
              <a:rPr lang="en-GB" dirty="0"/>
              <a:t>You have been asked to write the </a:t>
            </a:r>
            <a:r>
              <a:rPr lang="en-GB" b="1" dirty="0"/>
              <a:t>opening</a:t>
            </a:r>
            <a:r>
              <a:rPr lang="en-GB" dirty="0"/>
              <a:t> to a story </a:t>
            </a:r>
            <a:r>
              <a:rPr lang="en-US" dirty="0"/>
              <a:t>about a life-saving rescue.</a:t>
            </a:r>
          </a:p>
          <a:p>
            <a:endParaRPr lang="en-GB" b="1" dirty="0">
              <a:solidFill>
                <a:srgbClr val="7030A0"/>
              </a:solidFill>
            </a:endParaRPr>
          </a:p>
          <a:p>
            <a:r>
              <a:rPr lang="en-GB" b="1" dirty="0">
                <a:solidFill>
                  <a:srgbClr val="7030A0"/>
                </a:solidFill>
              </a:rPr>
              <a:t>Plan out an idea for a narrative about this. If you’re not sure, plan a narrative about someone saving someone else from drowning. </a:t>
            </a:r>
          </a:p>
          <a:p>
            <a:endParaRPr lang="en-GB" b="1" dirty="0">
              <a:solidFill>
                <a:srgbClr val="7030A0"/>
              </a:solidFill>
            </a:endParaRPr>
          </a:p>
          <a:p>
            <a:r>
              <a:rPr lang="en-GB" b="1" dirty="0">
                <a:solidFill>
                  <a:srgbClr val="7030A0"/>
                </a:solidFill>
              </a:rPr>
              <a:t>Bonus Challenge: Plan a clear beginning, middle and end to your narrative. </a:t>
            </a:r>
          </a:p>
          <a:p>
            <a:endParaRPr lang="en-GB" dirty="0"/>
          </a:p>
        </p:txBody>
      </p:sp>
    </p:spTree>
    <p:extLst>
      <p:ext uri="{BB962C8B-B14F-4D97-AF65-F5344CB8AC3E}">
        <p14:creationId xmlns:p14="http://schemas.microsoft.com/office/powerpoint/2010/main" val="2056439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BFDD6F2D-736B-4D37-9803-73A58AFC8C57}"/>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719649" y="3950282"/>
            <a:ext cx="3199113" cy="2132742"/>
          </a:xfrm>
          <a:prstGeom prst="rect">
            <a:avLst/>
          </a:prstGeom>
          <a:ln w="38100">
            <a:solidFill>
              <a:srgbClr val="7030A0"/>
            </a:solidFill>
          </a:ln>
        </p:spPr>
      </p:pic>
      <p:pic>
        <p:nvPicPr>
          <p:cNvPr id="1026" name="Picture 2" descr="Free illustrations of Lifebuoy">
            <a:extLst>
              <a:ext uri="{FF2B5EF4-FFF2-40B4-BE49-F238E27FC236}">
                <a16:creationId xmlns:a16="http://schemas.microsoft.com/office/drawing/2014/main" id="{AD767283-E40D-3968-68C8-BFDA595E40F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4611" y="3787168"/>
            <a:ext cx="3094073" cy="2295856"/>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4" name="Picture 3" descr="A bird in a nest&#10;&#10;Description automatically generated with medium confidence">
            <a:extLst>
              <a:ext uri="{FF2B5EF4-FFF2-40B4-BE49-F238E27FC236}">
                <a16:creationId xmlns:a16="http://schemas.microsoft.com/office/drawing/2014/main" id="{B103AD92-4985-6F28-B01B-3B6AB34E36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1583" y="2034901"/>
            <a:ext cx="2365778" cy="1579204"/>
          </a:xfrm>
          <a:prstGeom prst="rect">
            <a:avLst/>
          </a:prstGeom>
          <a:ln w="38100">
            <a:solidFill>
              <a:srgbClr val="7030A0"/>
            </a:solidFill>
          </a:ln>
        </p:spPr>
      </p:pic>
      <p:sp>
        <p:nvSpPr>
          <p:cNvPr id="2" name="Title 1">
            <a:extLst>
              <a:ext uri="{FF2B5EF4-FFF2-40B4-BE49-F238E27FC236}">
                <a16:creationId xmlns:a16="http://schemas.microsoft.com/office/drawing/2014/main" id="{B6F58904-D6DC-4984-94F7-9520D908869E}"/>
              </a:ext>
            </a:extLst>
          </p:cNvPr>
          <p:cNvSpPr>
            <a:spLocks noGrp="1"/>
          </p:cNvSpPr>
          <p:nvPr>
            <p:ph type="title"/>
          </p:nvPr>
        </p:nvSpPr>
        <p:spPr>
          <a:xfrm>
            <a:off x="224611" y="365126"/>
            <a:ext cx="8694775" cy="1325563"/>
          </a:xfrm>
          <a:solidFill>
            <a:schemeClr val="bg1"/>
          </a:solidFill>
          <a:ln w="38100">
            <a:solidFill>
              <a:srgbClr val="7030A0"/>
            </a:solidFill>
          </a:ln>
        </p:spPr>
        <p:txBody>
          <a:bodyPr/>
          <a:lstStyle/>
          <a:p>
            <a:r>
              <a:rPr lang="en-GB" dirty="0"/>
              <a:t>A life-saving rescue is a brilliant idea to work with!</a:t>
            </a:r>
          </a:p>
        </p:txBody>
      </p:sp>
      <p:pic>
        <p:nvPicPr>
          <p:cNvPr id="13" name="Picture 12">
            <a:extLst>
              <a:ext uri="{FF2B5EF4-FFF2-40B4-BE49-F238E27FC236}">
                <a16:creationId xmlns:a16="http://schemas.microsoft.com/office/drawing/2014/main" id="{CAAC01C7-6206-4771-B6B0-7D3EC393012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4613" y="2030319"/>
            <a:ext cx="3094074" cy="1547037"/>
          </a:xfrm>
          <a:prstGeom prst="rect">
            <a:avLst/>
          </a:prstGeom>
          <a:ln w="38100">
            <a:solidFill>
              <a:srgbClr val="7030A0"/>
            </a:solidFill>
          </a:ln>
        </p:spPr>
      </p:pic>
      <p:pic>
        <p:nvPicPr>
          <p:cNvPr id="17" name="Picture 16" descr="A person standing on a beach&#10;&#10;Description automatically generated">
            <a:extLst>
              <a:ext uri="{FF2B5EF4-FFF2-40B4-BE49-F238E27FC236}">
                <a16:creationId xmlns:a16="http://schemas.microsoft.com/office/drawing/2014/main" id="{2FDC0B2F-9CFD-4223-8C0C-5DE270A2BD6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49656" y="2030319"/>
            <a:ext cx="2369731" cy="1579204"/>
          </a:xfrm>
          <a:prstGeom prst="rect">
            <a:avLst/>
          </a:prstGeom>
          <a:ln w="38100">
            <a:solidFill>
              <a:srgbClr val="7030A0"/>
            </a:solidFill>
          </a:ln>
        </p:spPr>
      </p:pic>
      <p:pic>
        <p:nvPicPr>
          <p:cNvPr id="23" name="Picture 22" descr="A picture containing sitting, indoor, computer, table&#10;&#10;Description automatically generated">
            <a:extLst>
              <a:ext uri="{FF2B5EF4-FFF2-40B4-BE49-F238E27FC236}">
                <a16:creationId xmlns:a16="http://schemas.microsoft.com/office/drawing/2014/main" id="{A3161C8B-35A5-4D15-99BC-D25BF60EFC5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98382" y="3787168"/>
            <a:ext cx="3243594" cy="2295856"/>
          </a:xfrm>
          <a:prstGeom prst="rect">
            <a:avLst/>
          </a:prstGeom>
        </p:spPr>
      </p:pic>
      <p:sp>
        <p:nvSpPr>
          <p:cNvPr id="26" name="TextBox 25">
            <a:extLst>
              <a:ext uri="{FF2B5EF4-FFF2-40B4-BE49-F238E27FC236}">
                <a16:creationId xmlns:a16="http://schemas.microsoft.com/office/drawing/2014/main" id="{CAFD5AFA-B70F-4131-8603-588FD8AA35FA}"/>
              </a:ext>
            </a:extLst>
          </p:cNvPr>
          <p:cNvSpPr txBox="1"/>
          <p:nvPr/>
        </p:nvSpPr>
        <p:spPr>
          <a:xfrm>
            <a:off x="1384893" y="2403245"/>
            <a:ext cx="2369730" cy="120032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Space rescue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Rescue on another planet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Rescuing an alien!</a:t>
            </a:r>
          </a:p>
        </p:txBody>
      </p:sp>
      <p:sp>
        <p:nvSpPr>
          <p:cNvPr id="27" name="TextBox 26">
            <a:extLst>
              <a:ext uri="{FF2B5EF4-FFF2-40B4-BE49-F238E27FC236}">
                <a16:creationId xmlns:a16="http://schemas.microsoft.com/office/drawing/2014/main" id="{FDE85BEB-6EC3-43CA-9E0F-630AACBB1400}"/>
              </a:ext>
            </a:extLst>
          </p:cNvPr>
          <p:cNvSpPr txBox="1"/>
          <p:nvPr/>
        </p:nvSpPr>
        <p:spPr>
          <a:xfrm>
            <a:off x="3784446" y="1967129"/>
            <a:ext cx="155168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Rescuing an animal</a:t>
            </a:r>
          </a:p>
        </p:txBody>
      </p:sp>
      <p:sp>
        <p:nvSpPr>
          <p:cNvPr id="28" name="TextBox 27">
            <a:extLst>
              <a:ext uri="{FF2B5EF4-FFF2-40B4-BE49-F238E27FC236}">
                <a16:creationId xmlns:a16="http://schemas.microsoft.com/office/drawing/2014/main" id="{9AB3C09D-9178-45A4-845A-EBAE490046A3}"/>
              </a:ext>
            </a:extLst>
          </p:cNvPr>
          <p:cNvSpPr txBox="1"/>
          <p:nvPr/>
        </p:nvSpPr>
        <p:spPr>
          <a:xfrm>
            <a:off x="7644145" y="1963326"/>
            <a:ext cx="1339370" cy="147732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Rescuing someone hurt during sport or exercise</a:t>
            </a:r>
          </a:p>
        </p:txBody>
      </p:sp>
      <p:sp>
        <p:nvSpPr>
          <p:cNvPr id="29" name="TextBox 28">
            <a:extLst>
              <a:ext uri="{FF2B5EF4-FFF2-40B4-BE49-F238E27FC236}">
                <a16:creationId xmlns:a16="http://schemas.microsoft.com/office/drawing/2014/main" id="{7BE620A4-62BB-4528-B805-36E29CDBD028}"/>
              </a:ext>
            </a:extLst>
          </p:cNvPr>
          <p:cNvSpPr txBox="1"/>
          <p:nvPr/>
        </p:nvSpPr>
        <p:spPr>
          <a:xfrm>
            <a:off x="224612" y="3894499"/>
            <a:ext cx="309407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 rescue at sea.</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 rescue on a m</a:t>
            </a:r>
            <a:r>
              <a:rPr kumimoji="0" lang="en-GB" sz="1800" b="0" i="0" u="none" strike="noStrike" kern="1200" cap="none" spc="0" normalizeH="0" baseline="0" noProof="0" dirty="0" err="1">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ountain</a:t>
            </a: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 rescue underground.</a:t>
            </a:r>
          </a:p>
        </p:txBody>
      </p:sp>
      <p:sp>
        <p:nvSpPr>
          <p:cNvPr id="30" name="TextBox 29">
            <a:extLst>
              <a:ext uri="{FF2B5EF4-FFF2-40B4-BE49-F238E27FC236}">
                <a16:creationId xmlns:a16="http://schemas.microsoft.com/office/drawing/2014/main" id="{BAF99EB0-7800-48BA-882C-E966BA7B493A}"/>
              </a:ext>
            </a:extLst>
          </p:cNvPr>
          <p:cNvSpPr txBox="1"/>
          <p:nvPr/>
        </p:nvSpPr>
        <p:spPr>
          <a:xfrm>
            <a:off x="3869606" y="4104167"/>
            <a:ext cx="8718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Rescue during a conflict</a:t>
            </a:r>
          </a:p>
        </p:txBody>
      </p:sp>
      <p:sp>
        <p:nvSpPr>
          <p:cNvPr id="31" name="TextBox 30">
            <a:extLst>
              <a:ext uri="{FF2B5EF4-FFF2-40B4-BE49-F238E27FC236}">
                <a16:creationId xmlns:a16="http://schemas.microsoft.com/office/drawing/2014/main" id="{C31FD6B7-284F-4F86-B0E6-27F4F21B2F2C}"/>
              </a:ext>
            </a:extLst>
          </p:cNvPr>
          <p:cNvSpPr txBox="1"/>
          <p:nvPr/>
        </p:nvSpPr>
        <p:spPr>
          <a:xfrm>
            <a:off x="4885356" y="4118987"/>
            <a:ext cx="871869"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Rescuing an enemy or foe</a:t>
            </a:r>
          </a:p>
        </p:txBody>
      </p:sp>
      <p:sp>
        <p:nvSpPr>
          <p:cNvPr id="33" name="TextBox 32">
            <a:extLst>
              <a:ext uri="{FF2B5EF4-FFF2-40B4-BE49-F238E27FC236}">
                <a16:creationId xmlns:a16="http://schemas.microsoft.com/office/drawing/2014/main" id="{DDADF6A6-09E9-4B35-AA01-48154B35B3BA}"/>
              </a:ext>
            </a:extLst>
          </p:cNvPr>
          <p:cNvSpPr txBox="1"/>
          <p:nvPr/>
        </p:nvSpPr>
        <p:spPr>
          <a:xfrm>
            <a:off x="138223" y="5805377"/>
            <a:ext cx="8845292" cy="646331"/>
          </a:xfrm>
          <a:prstGeom prst="rect">
            <a:avLst/>
          </a:prstGeom>
          <a:solidFill>
            <a:schemeClr val="bg1"/>
          </a:solidFill>
          <a:ln w="38100">
            <a:solidFill>
              <a:srgbClr val="7030A0"/>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You can choose any ‘life-saving rescue’ you want! Like Sci-Fi? Write a Sci-Fi story. Like romance stories? Write about rescuing someone and falling in love!</a:t>
            </a:r>
          </a:p>
        </p:txBody>
      </p:sp>
      <p:sp>
        <p:nvSpPr>
          <p:cNvPr id="8" name="TextBox 7">
            <a:extLst>
              <a:ext uri="{FF2B5EF4-FFF2-40B4-BE49-F238E27FC236}">
                <a16:creationId xmlns:a16="http://schemas.microsoft.com/office/drawing/2014/main" id="{7E08F4B2-402C-50DA-8B5A-99C8CC08169E}"/>
              </a:ext>
            </a:extLst>
          </p:cNvPr>
          <p:cNvSpPr txBox="1"/>
          <p:nvPr/>
        </p:nvSpPr>
        <p:spPr>
          <a:xfrm>
            <a:off x="6538461" y="3938416"/>
            <a:ext cx="2466090" cy="1200329"/>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A story from the perspective of a firefighter, police officer or paramedic</a:t>
            </a:r>
          </a:p>
        </p:txBody>
      </p:sp>
    </p:spTree>
    <p:extLst>
      <p:ext uri="{BB962C8B-B14F-4D97-AF65-F5344CB8AC3E}">
        <p14:creationId xmlns:p14="http://schemas.microsoft.com/office/powerpoint/2010/main" val="3875911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38B1E-6172-4E2A-A0EF-2801AE3A5789}"/>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There are many different ways of using commas</a:t>
            </a:r>
          </a:p>
        </p:txBody>
      </p:sp>
      <p:sp>
        <p:nvSpPr>
          <p:cNvPr id="3" name="Content Placeholder 2">
            <a:extLst>
              <a:ext uri="{FF2B5EF4-FFF2-40B4-BE49-F238E27FC236}">
                <a16:creationId xmlns:a16="http://schemas.microsoft.com/office/drawing/2014/main" id="{C9570B02-7E61-4F5A-B3A3-4F5466E1E6AF}"/>
              </a:ext>
            </a:extLst>
          </p:cNvPr>
          <p:cNvSpPr>
            <a:spLocks noGrp="1"/>
          </p:cNvSpPr>
          <p:nvPr>
            <p:ph idx="1"/>
          </p:nvPr>
        </p:nvSpPr>
        <p:spPr>
          <a:solidFill>
            <a:schemeClr val="bg1"/>
          </a:solidFill>
          <a:ln w="38100">
            <a:solidFill>
              <a:srgbClr val="00B050"/>
            </a:solidFill>
          </a:ln>
          <a:effectLst>
            <a:outerShdw blurRad="50800" dist="38100" dir="2700000" algn="tl" rotWithShape="0">
              <a:prstClr val="black">
                <a:alpha val="40000"/>
              </a:prstClr>
            </a:outerShdw>
          </a:effectLst>
        </p:spPr>
        <p:txBody>
          <a:bodyPr>
            <a:normAutofit/>
          </a:bodyPr>
          <a:lstStyle/>
          <a:p>
            <a:pPr marL="0" indent="0">
              <a:buNone/>
            </a:pPr>
            <a:r>
              <a:rPr lang="en-GB" dirty="0"/>
              <a:t>We will explore some of the most important ways today. </a:t>
            </a:r>
          </a:p>
          <a:p>
            <a:pPr marL="0" indent="0">
              <a:buNone/>
            </a:pPr>
            <a:endParaRPr lang="en-GB" dirty="0"/>
          </a:p>
          <a:p>
            <a:pPr marL="0" indent="0">
              <a:buNone/>
            </a:pPr>
            <a:r>
              <a:rPr lang="en-GB" dirty="0"/>
              <a:t>Look at your information sheet and choose one of the following challenges:</a:t>
            </a:r>
          </a:p>
          <a:p>
            <a:pPr marL="0" indent="0">
              <a:buNone/>
            </a:pPr>
            <a:endParaRPr lang="en-GB" dirty="0"/>
          </a:p>
          <a:p>
            <a:pPr marL="0" indent="0">
              <a:buNone/>
            </a:pPr>
            <a:r>
              <a:rPr lang="en-GB" dirty="0">
                <a:solidFill>
                  <a:srgbClr val="FF0000"/>
                </a:solidFill>
              </a:rPr>
              <a:t>Write out three sentences using the red options.</a:t>
            </a:r>
          </a:p>
          <a:p>
            <a:pPr marL="0" indent="0">
              <a:buNone/>
            </a:pPr>
            <a:r>
              <a:rPr lang="en-GB" dirty="0">
                <a:solidFill>
                  <a:schemeClr val="accent4">
                    <a:lumMod val="50000"/>
                  </a:schemeClr>
                </a:solidFill>
              </a:rPr>
              <a:t>Write out three sentences using the amber options.</a:t>
            </a:r>
          </a:p>
          <a:p>
            <a:pPr marL="0" indent="0">
              <a:buNone/>
            </a:pPr>
            <a:r>
              <a:rPr lang="en-GB" dirty="0">
                <a:solidFill>
                  <a:srgbClr val="00B050"/>
                </a:solidFill>
              </a:rPr>
              <a:t>Write out three sentences using the green options. </a:t>
            </a:r>
          </a:p>
        </p:txBody>
      </p:sp>
    </p:spTree>
    <p:extLst>
      <p:ext uri="{BB962C8B-B14F-4D97-AF65-F5344CB8AC3E}">
        <p14:creationId xmlns:p14="http://schemas.microsoft.com/office/powerpoint/2010/main" val="575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2849D9-9905-46B6-B726-79A071F7AB50}"/>
              </a:ext>
            </a:extLst>
          </p:cNvPr>
          <p:cNvSpPr/>
          <p:nvPr/>
        </p:nvSpPr>
        <p:spPr>
          <a:xfrm>
            <a:off x="628650" y="403560"/>
            <a:ext cx="3798971" cy="2308324"/>
          </a:xfrm>
          <a:prstGeom prst="rect">
            <a:avLst/>
          </a:prstGeom>
          <a:solidFill>
            <a:schemeClr val="accent2">
              <a:lumMod val="20000"/>
              <a:lumOff val="80000"/>
            </a:schemeClr>
          </a:solidFill>
          <a:ln w="38100">
            <a:solidFill>
              <a:schemeClr val="accent2">
                <a:lumMod val="50000"/>
              </a:schemeClr>
            </a:solidFill>
          </a:ln>
          <a:effectLst>
            <a:outerShdw blurRad="50800" dist="38100" dir="2700000" algn="tl" rotWithShape="0">
              <a:prstClr val="black">
                <a:alpha val="40000"/>
              </a:prstClr>
            </a:outerShdw>
          </a:effectLst>
        </p:spPr>
        <p:txBody>
          <a:bodyPr wrap="square">
            <a:spAutoFit/>
          </a:bodyPr>
          <a:lstStyle/>
          <a:p>
            <a:r>
              <a:rPr lang="en-GB" i="1" dirty="0"/>
              <a:t>Link together two independent clauses for longer sentences  (for and nor but or yet so - FANBOYS):</a:t>
            </a:r>
          </a:p>
          <a:p>
            <a:endParaRPr lang="en-GB" dirty="0"/>
          </a:p>
          <a:p>
            <a:r>
              <a:rPr lang="en-GB" dirty="0"/>
              <a:t>Steven was frightened by the monster</a:t>
            </a:r>
            <a:r>
              <a:rPr lang="en-GB" b="1" dirty="0"/>
              <a:t>, but </a:t>
            </a:r>
            <a:r>
              <a:rPr lang="en-GB" dirty="0"/>
              <a:t>he did not show his fear.</a:t>
            </a:r>
          </a:p>
          <a:p>
            <a:r>
              <a:rPr lang="en-GB" dirty="0"/>
              <a:t>He knew he had to win</a:t>
            </a:r>
            <a:r>
              <a:rPr lang="en-GB" b="1" dirty="0"/>
              <a:t>, and </a:t>
            </a:r>
            <a:r>
              <a:rPr lang="en-GB" dirty="0"/>
              <a:t>he was determined to make it happen. </a:t>
            </a:r>
          </a:p>
        </p:txBody>
      </p:sp>
      <p:sp>
        <p:nvSpPr>
          <p:cNvPr id="5" name="TextBox 4">
            <a:extLst>
              <a:ext uri="{FF2B5EF4-FFF2-40B4-BE49-F238E27FC236}">
                <a16:creationId xmlns:a16="http://schemas.microsoft.com/office/drawing/2014/main" id="{292A1520-98AB-4086-B141-3D50CAA31694}"/>
              </a:ext>
            </a:extLst>
          </p:cNvPr>
          <p:cNvSpPr txBox="1"/>
          <p:nvPr/>
        </p:nvSpPr>
        <p:spPr>
          <a:xfrm>
            <a:off x="628650" y="2945788"/>
            <a:ext cx="3798971" cy="1077218"/>
          </a:xfrm>
          <a:prstGeom prst="rect">
            <a:avLst/>
          </a:prstGeom>
          <a:solidFill>
            <a:schemeClr val="accent2">
              <a:lumMod val="20000"/>
              <a:lumOff val="80000"/>
            </a:schemeClr>
          </a:solidFill>
          <a:ln w="38100">
            <a:solidFill>
              <a:schemeClr val="accent2">
                <a:lumMod val="50000"/>
              </a:schemeClr>
            </a:solidFill>
          </a:ln>
          <a:effectLst>
            <a:outerShdw blurRad="50800" dist="38100" dir="2700000" algn="tl" rotWithShape="0">
              <a:prstClr val="black">
                <a:alpha val="40000"/>
              </a:prstClr>
            </a:outerShdw>
          </a:effectLst>
        </p:spPr>
        <p:txBody>
          <a:bodyPr wrap="square" rtlCol="0">
            <a:spAutoFit/>
          </a:bodyPr>
          <a:lstStyle/>
          <a:p>
            <a:r>
              <a:rPr lang="en-GB" sz="1600" i="1" dirty="0"/>
              <a:t>Using commas in lists:</a:t>
            </a:r>
          </a:p>
          <a:p>
            <a:endParaRPr lang="en-GB" sz="1600" dirty="0"/>
          </a:p>
          <a:p>
            <a:r>
              <a:rPr lang="en-GB" sz="1600" dirty="0"/>
              <a:t>The vampire was </a:t>
            </a:r>
            <a:r>
              <a:rPr lang="en-GB" sz="1600" b="1" dirty="0"/>
              <a:t>hungry, tired, upset and couldn’t see.</a:t>
            </a:r>
          </a:p>
        </p:txBody>
      </p:sp>
      <p:sp>
        <p:nvSpPr>
          <p:cNvPr id="6" name="TextBox 5">
            <a:extLst>
              <a:ext uri="{FF2B5EF4-FFF2-40B4-BE49-F238E27FC236}">
                <a16:creationId xmlns:a16="http://schemas.microsoft.com/office/drawing/2014/main" id="{3164EBAE-A0D0-498F-9A8F-037F52318654}"/>
              </a:ext>
            </a:extLst>
          </p:cNvPr>
          <p:cNvSpPr txBox="1"/>
          <p:nvPr/>
        </p:nvSpPr>
        <p:spPr>
          <a:xfrm>
            <a:off x="628649" y="4256910"/>
            <a:ext cx="3798971" cy="2031325"/>
          </a:xfrm>
          <a:prstGeom prst="rect">
            <a:avLst/>
          </a:prstGeom>
          <a:solidFill>
            <a:schemeClr val="accent4">
              <a:lumMod val="20000"/>
              <a:lumOff val="80000"/>
            </a:schemeClr>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spAutoFit/>
          </a:bodyPr>
          <a:lstStyle/>
          <a:p>
            <a:r>
              <a:rPr lang="en-GB" sz="1400" i="1" dirty="0"/>
              <a:t>Using commas for dependent clauses:</a:t>
            </a:r>
          </a:p>
          <a:p>
            <a:endParaRPr lang="en-GB" sz="1400" dirty="0"/>
          </a:p>
          <a:p>
            <a:r>
              <a:rPr lang="en-GB" sz="1400" b="1" dirty="0"/>
              <a:t>Although he was scared, </a:t>
            </a:r>
            <a:r>
              <a:rPr lang="en-GB" sz="1400" dirty="0"/>
              <a:t>Steve produced a plan. </a:t>
            </a:r>
          </a:p>
          <a:p>
            <a:endParaRPr lang="en-GB" sz="1400" dirty="0"/>
          </a:p>
          <a:p>
            <a:r>
              <a:rPr lang="en-GB" sz="1400" i="1" dirty="0"/>
              <a:t>A dependent clause cannot exist on its own, it is dependent on another clause to make sense.</a:t>
            </a:r>
          </a:p>
          <a:p>
            <a:endParaRPr lang="en-GB" sz="1400" b="1" dirty="0"/>
          </a:p>
          <a:p>
            <a:r>
              <a:rPr lang="en-GB" sz="1400" dirty="0"/>
              <a:t>Steve came up with a plan –   (Independent)</a:t>
            </a:r>
          </a:p>
          <a:p>
            <a:r>
              <a:rPr lang="en-GB" sz="1400" dirty="0"/>
              <a:t>Although he was scared, … (Dependent)</a:t>
            </a:r>
          </a:p>
        </p:txBody>
      </p:sp>
      <p:sp>
        <p:nvSpPr>
          <p:cNvPr id="7" name="TextBox 6">
            <a:extLst>
              <a:ext uri="{FF2B5EF4-FFF2-40B4-BE49-F238E27FC236}">
                <a16:creationId xmlns:a16="http://schemas.microsoft.com/office/drawing/2014/main" id="{BA61205C-D899-43CC-B576-66E649056FA0}"/>
              </a:ext>
            </a:extLst>
          </p:cNvPr>
          <p:cNvSpPr txBox="1"/>
          <p:nvPr/>
        </p:nvSpPr>
        <p:spPr>
          <a:xfrm>
            <a:off x="4716381" y="403560"/>
            <a:ext cx="4090735" cy="2308324"/>
          </a:xfrm>
          <a:prstGeom prst="rect">
            <a:avLst/>
          </a:prstGeom>
          <a:solidFill>
            <a:schemeClr val="accent4">
              <a:lumMod val="20000"/>
              <a:lumOff val="80000"/>
            </a:schemeClr>
          </a:solidFill>
          <a:ln w="38100">
            <a:solidFill>
              <a:schemeClr val="accent4">
                <a:lumMod val="50000"/>
              </a:schemeClr>
            </a:solidFill>
          </a:ln>
          <a:effectLst>
            <a:outerShdw blurRad="50800" dist="38100" dir="2700000" algn="tl" rotWithShape="0">
              <a:prstClr val="black">
                <a:alpha val="40000"/>
              </a:prstClr>
            </a:outerShdw>
          </a:effectLst>
        </p:spPr>
        <p:txBody>
          <a:bodyPr wrap="square" rtlCol="0">
            <a:noAutofit/>
          </a:bodyPr>
          <a:lstStyle/>
          <a:p>
            <a:r>
              <a:rPr lang="en-GB" sz="1400" i="1" dirty="0"/>
              <a:t>Using commas for embedded sentences.</a:t>
            </a:r>
          </a:p>
          <a:p>
            <a:endParaRPr lang="en-GB" sz="1400" i="1" dirty="0"/>
          </a:p>
          <a:p>
            <a:r>
              <a:rPr lang="en-GB" sz="1400" i="1" dirty="0"/>
              <a:t>Embedded sentences include a dependent clause in the middle of a sentence. </a:t>
            </a:r>
            <a:br>
              <a:rPr lang="en-GB" sz="1400" i="1" dirty="0"/>
            </a:br>
            <a:br>
              <a:rPr lang="en-GB" sz="1400" i="1" dirty="0"/>
            </a:br>
            <a:r>
              <a:rPr lang="en-GB" sz="1400" i="1" dirty="0"/>
              <a:t>Steve</a:t>
            </a:r>
            <a:r>
              <a:rPr lang="en-GB" sz="1400" b="1" i="1" dirty="0"/>
              <a:t>, who was brave and smart, </a:t>
            </a:r>
            <a:r>
              <a:rPr lang="en-GB" sz="1400" i="1" dirty="0"/>
              <a:t>managed to outwit the monster.</a:t>
            </a:r>
          </a:p>
          <a:p>
            <a:r>
              <a:rPr lang="en-GB" sz="1400" i="1" dirty="0"/>
              <a:t>The monster, </a:t>
            </a:r>
            <a:r>
              <a:rPr lang="en-GB" sz="1400" b="1" i="1" dirty="0"/>
              <a:t>who was known throughout the land, </a:t>
            </a:r>
            <a:r>
              <a:rPr lang="en-GB" sz="1400" i="1" dirty="0"/>
              <a:t>was hated by all the people. </a:t>
            </a:r>
            <a:endParaRPr lang="en-GB" sz="1400" dirty="0"/>
          </a:p>
        </p:txBody>
      </p:sp>
      <p:sp>
        <p:nvSpPr>
          <p:cNvPr id="8" name="TextBox 7">
            <a:extLst>
              <a:ext uri="{FF2B5EF4-FFF2-40B4-BE49-F238E27FC236}">
                <a16:creationId xmlns:a16="http://schemas.microsoft.com/office/drawing/2014/main" id="{3C2769BB-19BA-4413-80AB-F6BD8DCFD17B}"/>
              </a:ext>
            </a:extLst>
          </p:cNvPr>
          <p:cNvSpPr txBox="1"/>
          <p:nvPr/>
        </p:nvSpPr>
        <p:spPr>
          <a:xfrm>
            <a:off x="4716381" y="2945788"/>
            <a:ext cx="4090735" cy="1600438"/>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1400" i="1" dirty="0"/>
              <a:t>Using commas for speech punctuation:</a:t>
            </a:r>
          </a:p>
          <a:p>
            <a:endParaRPr lang="en-GB" sz="1400" i="1" dirty="0"/>
          </a:p>
          <a:p>
            <a:r>
              <a:rPr lang="en-GB" sz="1400" dirty="0"/>
              <a:t>The Sheriff shouted, “Get back here, Robin Hood!”</a:t>
            </a:r>
          </a:p>
          <a:p>
            <a:r>
              <a:rPr lang="en-GB" sz="1400" dirty="0"/>
              <a:t>Robin laughed and replied, “Not a chance!”</a:t>
            </a:r>
          </a:p>
          <a:p>
            <a:r>
              <a:rPr lang="en-GB" sz="1400" dirty="0"/>
              <a:t>“You will regret this,” retorted the Sheriff.</a:t>
            </a:r>
          </a:p>
          <a:p>
            <a:r>
              <a:rPr lang="en-GB" sz="1400" dirty="0"/>
              <a:t>“Unlikely,” replied Robin, “I’m already three steps ahead of you!”</a:t>
            </a:r>
          </a:p>
        </p:txBody>
      </p:sp>
      <p:sp>
        <p:nvSpPr>
          <p:cNvPr id="9" name="TextBox 8">
            <a:extLst>
              <a:ext uri="{FF2B5EF4-FFF2-40B4-BE49-F238E27FC236}">
                <a16:creationId xmlns:a16="http://schemas.microsoft.com/office/drawing/2014/main" id="{981A407F-6006-4D81-A957-9D78C0209DAC}"/>
              </a:ext>
            </a:extLst>
          </p:cNvPr>
          <p:cNvSpPr txBox="1"/>
          <p:nvPr/>
        </p:nvSpPr>
        <p:spPr>
          <a:xfrm>
            <a:off x="4716380" y="4854002"/>
            <a:ext cx="4090735" cy="1649677"/>
          </a:xfrm>
          <a:prstGeom prst="rect">
            <a:avLst/>
          </a:prstGeom>
          <a:solidFill>
            <a:schemeClr val="accent6">
              <a:lumMod val="20000"/>
              <a:lumOff val="80000"/>
            </a:schemeClr>
          </a:solidFill>
          <a:ln w="38100">
            <a:solidFill>
              <a:srgbClr val="00B050"/>
            </a:solidFill>
          </a:ln>
          <a:effectLst>
            <a:outerShdw blurRad="50800" dist="38100" dir="2700000" algn="tl" rotWithShape="0">
              <a:prstClr val="black">
                <a:alpha val="40000"/>
              </a:prstClr>
            </a:outerShdw>
          </a:effectLst>
        </p:spPr>
        <p:txBody>
          <a:bodyPr wrap="square" rtlCol="0">
            <a:noAutofit/>
          </a:bodyPr>
          <a:lstStyle/>
          <a:p>
            <a:r>
              <a:rPr lang="en-GB" sz="1400" i="1" dirty="0"/>
              <a:t>Using commas for transition words such as connectives and adverbial starters:</a:t>
            </a:r>
          </a:p>
          <a:p>
            <a:r>
              <a:rPr lang="en-GB" sz="1400" dirty="0"/>
              <a:t>Consequently, the gold was given to the poor of Sherwood.</a:t>
            </a:r>
          </a:p>
          <a:p>
            <a:r>
              <a:rPr lang="en-GB" sz="1400" dirty="0"/>
              <a:t>However, the Sheriff could do nothing.</a:t>
            </a:r>
          </a:p>
        </p:txBody>
      </p:sp>
      <p:pic>
        <p:nvPicPr>
          <p:cNvPr id="5124" name="Picture 4" descr="List, Icon, Symbol, Paper, Sign, Flat, Note, Form, Mark">
            <a:extLst>
              <a:ext uri="{FF2B5EF4-FFF2-40B4-BE49-F238E27FC236}">
                <a16:creationId xmlns:a16="http://schemas.microsoft.com/office/drawing/2014/main" id="{81E50D4E-7D9C-41A5-B0E6-7D731D26DF3D}"/>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8889" b="90833" l="9028" r="90417">
                        <a14:foregroundMark x1="48611" y1="8889" x2="48611" y2="8889"/>
                        <a14:foregroundMark x1="9028" y1="46111" x2="9028" y2="46111"/>
                        <a14:foregroundMark x1="50278" y1="90972" x2="50278" y2="90972"/>
                        <a14:foregroundMark x1="90417" y1="48472" x2="90417" y2="48472"/>
                        <a14:foregroundMark x1="36389" y1="57361" x2="36389" y2="57361"/>
                        <a14:foregroundMark x1="37361" y1="46528" x2="37361" y2="46528"/>
                        <a14:foregroundMark x1="36667" y1="36667" x2="36667" y2="36667"/>
                        <a14:foregroundMark x1="51389" y1="35833" x2="51389" y2="35833"/>
                        <a14:foregroundMark x1="51389" y1="46250" x2="51389" y2="46250"/>
                        <a14:foregroundMark x1="59861" y1="46250" x2="59861" y2="46250"/>
                        <a14:foregroundMark x1="53333" y1="56389" x2="53333" y2="56389"/>
                        <a14:backgroundMark x1="12083" y1="9167" x2="12083" y2="9167"/>
                        <a14:backgroundMark x1="78750" y1="12639" x2="78750" y2="12639"/>
                      </a14:backgroundRemoval>
                    </a14:imgEffect>
                  </a14:imgLayer>
                </a14:imgProps>
              </a:ext>
              <a:ext uri="{28A0092B-C50C-407E-A947-70E740481C1C}">
                <a14:useLocalDpi xmlns:a14="http://schemas.microsoft.com/office/drawing/2010/main" val="0"/>
              </a:ext>
            </a:extLst>
          </a:blip>
          <a:srcRect/>
          <a:stretch>
            <a:fillRect/>
          </a:stretch>
        </p:blipFill>
        <p:spPr bwMode="auto">
          <a:xfrm>
            <a:off x="3829608" y="2695272"/>
            <a:ext cx="886772" cy="886772"/>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hain, Link, Metal, Tether">
            <a:extLst>
              <a:ext uri="{FF2B5EF4-FFF2-40B4-BE49-F238E27FC236}">
                <a16:creationId xmlns:a16="http://schemas.microsoft.com/office/drawing/2014/main" id="{6AC56D37-BB19-4130-B12A-9897729598F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9996" y="905307"/>
            <a:ext cx="1147010" cy="573505"/>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Sandwich, Diet, Eating, Food, Vegetarian, Bread">
            <a:extLst>
              <a:ext uri="{FF2B5EF4-FFF2-40B4-BE49-F238E27FC236}">
                <a16:creationId xmlns:a16="http://schemas.microsoft.com/office/drawing/2014/main" id="{0D0EF1FF-9DA9-4B40-B81F-D4873397BF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10923" y="283345"/>
            <a:ext cx="684953" cy="609600"/>
          </a:xfrm>
          <a:prstGeom prst="rect">
            <a:avLst/>
          </a:prstGeom>
          <a:noFill/>
          <a:extLst>
            <a:ext uri="{909E8E84-426E-40DD-AFC4-6F175D3DCCD1}">
              <a14:hiddenFill xmlns:a14="http://schemas.microsoft.com/office/drawing/2010/main">
                <a:solidFill>
                  <a:srgbClr val="FFFFFF"/>
                </a:solidFill>
              </a14:hiddenFill>
            </a:ext>
          </a:extLst>
        </p:spPr>
      </p:pic>
      <p:pic>
        <p:nvPicPr>
          <p:cNvPr id="5130" name="Picture 10" descr="Speech, Bubble, Arrow, Ellipse, Shape, Message, Blank">
            <a:extLst>
              <a:ext uri="{FF2B5EF4-FFF2-40B4-BE49-F238E27FC236}">
                <a16:creationId xmlns:a16="http://schemas.microsoft.com/office/drawing/2014/main" id="{4AA32353-2101-4ADB-9FDA-49C1FCAD30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0922" y="2784276"/>
            <a:ext cx="684954" cy="651475"/>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Man, Carrying, Box, Moving, Smaller, Cardboard">
            <a:extLst>
              <a:ext uri="{FF2B5EF4-FFF2-40B4-BE49-F238E27FC236}">
                <a16:creationId xmlns:a16="http://schemas.microsoft.com/office/drawing/2014/main" id="{5DCC0268-D18F-40C6-A3CE-9243EA10C3F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91763" y="4707709"/>
            <a:ext cx="684953" cy="1044844"/>
          </a:xfrm>
          <a:prstGeom prst="rect">
            <a:avLst/>
          </a:prstGeom>
          <a:noFill/>
          <a:extLst>
            <a:ext uri="{909E8E84-426E-40DD-AFC4-6F175D3DCCD1}">
              <a14:hiddenFill xmlns:a14="http://schemas.microsoft.com/office/drawing/2010/main">
                <a:solidFill>
                  <a:srgbClr val="FFFFFF"/>
                </a:solidFill>
              </a14:hiddenFill>
            </a:ext>
          </a:extLst>
        </p:spPr>
      </p:pic>
      <p:pic>
        <p:nvPicPr>
          <p:cNvPr id="5136" name="Picture 16" descr="Children, Brother, Sister, Holding Hand, Walking, Save">
            <a:extLst>
              <a:ext uri="{FF2B5EF4-FFF2-40B4-BE49-F238E27FC236}">
                <a16:creationId xmlns:a16="http://schemas.microsoft.com/office/drawing/2014/main" id="{64680884-64EC-4CDE-B5F6-74507F752C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9579" y="3836521"/>
            <a:ext cx="922421" cy="902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6858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1775</Words>
  <Application>Microsoft Office PowerPoint</Application>
  <PresentationFormat>On-screen Show (4:3)</PresentationFormat>
  <Paragraphs>150</Paragraphs>
  <Slides>19</Slides>
  <Notes>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19</vt:i4>
      </vt:variant>
    </vt:vector>
  </HeadingPairs>
  <TitlesOfParts>
    <vt:vector size="27" baseType="lpstr">
      <vt:lpstr>Arial</vt:lpstr>
      <vt:lpstr>Calibri</vt:lpstr>
      <vt:lpstr>Calibri Light</vt:lpstr>
      <vt:lpstr>Comic Sans MS</vt:lpstr>
      <vt:lpstr>gg sans</vt:lpstr>
      <vt:lpstr>Times New Roman</vt:lpstr>
      <vt:lpstr>Office Theme</vt:lpstr>
      <vt:lpstr>1_Office Theme</vt:lpstr>
      <vt:lpstr>Commas</vt:lpstr>
      <vt:lpstr>PowerPoint Presentation</vt:lpstr>
      <vt:lpstr>Learning outcomes</vt:lpstr>
      <vt:lpstr>Progress Line – The Beginning</vt:lpstr>
      <vt:lpstr>Why do we need commas?</vt:lpstr>
      <vt:lpstr>We will begin a new narrative piece now</vt:lpstr>
      <vt:lpstr>A life-saving rescue is a brilliant idea to work with!</vt:lpstr>
      <vt:lpstr>There are many different ways of using commas</vt:lpstr>
      <vt:lpstr>PowerPoint Presentation</vt:lpstr>
      <vt:lpstr>Now let’s peer assess our use of commas!</vt:lpstr>
      <vt:lpstr>Using the feedback provided by your partner, go back over one of your older pieces of writing</vt:lpstr>
      <vt:lpstr>Let’s recap how to use commas effectively!</vt:lpstr>
      <vt:lpstr>PowerPoint Presentation</vt:lpstr>
      <vt:lpstr>PowerPoint Presentation</vt:lpstr>
      <vt:lpstr>PowerPoint Presentation</vt:lpstr>
      <vt:lpstr>PowerPoint Presentation</vt:lpstr>
      <vt:lpstr>PowerPoint Presentation</vt:lpstr>
      <vt:lpstr>PowerPoint Presentation</vt:lpstr>
      <vt:lpstr>Plenary: Progress Line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Commas</dc:title>
  <dc:creator>P Wassell</dc:creator>
  <cp:lastModifiedBy>Chezka Mae Madrona</cp:lastModifiedBy>
  <cp:revision>19</cp:revision>
  <dcterms:created xsi:type="dcterms:W3CDTF">2020-07-08T10:55:08Z</dcterms:created>
  <dcterms:modified xsi:type="dcterms:W3CDTF">2025-08-12T09:43:10Z</dcterms:modified>
</cp:coreProperties>
</file>