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5"/>
  </p:notesMasterIdLst>
  <p:sldIdLst>
    <p:sldId id="256" r:id="rId3"/>
    <p:sldId id="264" r:id="rId4"/>
    <p:sldId id="278" r:id="rId5"/>
    <p:sldId id="279" r:id="rId6"/>
    <p:sldId id="286" r:id="rId7"/>
    <p:sldId id="280" r:id="rId8"/>
    <p:sldId id="281" r:id="rId9"/>
    <p:sldId id="262" r:id="rId10"/>
    <p:sldId id="282" r:id="rId11"/>
    <p:sldId id="283" r:id="rId12"/>
    <p:sldId id="284" r:id="rId13"/>
    <p:sldId id="28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FE7"/>
    <a:srgbClr val="F4FE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35B56A-6D56-4C7F-95B5-E7C8CF9E6EE6}" v="6" dt="2025-02-06T16:56:30.0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2" autoAdjust="0"/>
    <p:restoredTop sz="94660"/>
  </p:normalViewPr>
  <p:slideViewPr>
    <p:cSldViewPr snapToGrid="0">
      <p:cViewPr varScale="1">
        <p:scale>
          <a:sx n="92" d="100"/>
          <a:sy n="92"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6635B56A-6D56-4C7F-95B5-E7C8CF9E6EE6}"/>
    <pc:docChg chg="undo custSel addSld delSld modSld delMainMaster">
      <pc:chgData name="Paul Wassell" userId="609912a88ec840f0" providerId="LiveId" clId="{6635B56A-6D56-4C7F-95B5-E7C8CF9E6EE6}" dt="2025-02-06T16:57:55.649" v="1740" actId="20577"/>
      <pc:docMkLst>
        <pc:docMk/>
      </pc:docMkLst>
      <pc:sldChg chg="addSp delSp modSp mod">
        <pc:chgData name="Paul Wassell" userId="609912a88ec840f0" providerId="LiveId" clId="{6635B56A-6D56-4C7F-95B5-E7C8CF9E6EE6}" dt="2025-02-06T16:57:18.183" v="1731" actId="20577"/>
        <pc:sldMkLst>
          <pc:docMk/>
          <pc:sldMk cId="4151544641" sldId="256"/>
        </pc:sldMkLst>
        <pc:spChg chg="mod">
          <ac:chgData name="Paul Wassell" userId="609912a88ec840f0" providerId="LiveId" clId="{6635B56A-6D56-4C7F-95B5-E7C8CF9E6EE6}" dt="2025-02-06T16:57:18.183" v="1731" actId="20577"/>
          <ac:spMkLst>
            <pc:docMk/>
            <pc:sldMk cId="4151544641" sldId="256"/>
            <ac:spMk id="4" creationId="{48EE0C3F-535D-A8DD-8BB8-022F288FBB6E}"/>
          </ac:spMkLst>
        </pc:spChg>
        <pc:picChg chg="del">
          <ac:chgData name="Paul Wassell" userId="609912a88ec840f0" providerId="LiveId" clId="{6635B56A-6D56-4C7F-95B5-E7C8CF9E6EE6}" dt="2025-02-06T16:56:22.937" v="1615" actId="478"/>
          <ac:picMkLst>
            <pc:docMk/>
            <pc:sldMk cId="4151544641" sldId="256"/>
            <ac:picMk id="2" creationId="{AC33C096-778E-54F5-BF33-47D15B2028EB}"/>
          </ac:picMkLst>
        </pc:picChg>
        <pc:picChg chg="add mod">
          <ac:chgData name="Paul Wassell" userId="609912a88ec840f0" providerId="LiveId" clId="{6635B56A-6D56-4C7F-95B5-E7C8CF9E6EE6}" dt="2025-02-06T16:56:34.076" v="1618" actId="1076"/>
          <ac:picMkLst>
            <pc:docMk/>
            <pc:sldMk cId="4151544641" sldId="256"/>
            <ac:picMk id="5" creationId="{4E1A2475-929E-C847-6E07-48C142D05A41}"/>
          </ac:picMkLst>
        </pc:picChg>
      </pc:sldChg>
      <pc:sldChg chg="modSp mod">
        <pc:chgData name="Paul Wassell" userId="609912a88ec840f0" providerId="LiveId" clId="{6635B56A-6D56-4C7F-95B5-E7C8CF9E6EE6}" dt="2025-02-06T16:28:13.198" v="250" actId="20577"/>
        <pc:sldMkLst>
          <pc:docMk/>
          <pc:sldMk cId="479061409" sldId="262"/>
        </pc:sldMkLst>
        <pc:spChg chg="mod">
          <ac:chgData name="Paul Wassell" userId="609912a88ec840f0" providerId="LiveId" clId="{6635B56A-6D56-4C7F-95B5-E7C8CF9E6EE6}" dt="2025-02-06T16:28:02.848" v="225" actId="20577"/>
          <ac:spMkLst>
            <pc:docMk/>
            <pc:sldMk cId="479061409" sldId="262"/>
            <ac:spMk id="3" creationId="{00000000-0000-0000-0000-000000000000}"/>
          </ac:spMkLst>
        </pc:spChg>
        <pc:spChg chg="mod">
          <ac:chgData name="Paul Wassell" userId="609912a88ec840f0" providerId="LiveId" clId="{6635B56A-6D56-4C7F-95B5-E7C8CF9E6EE6}" dt="2025-02-06T16:28:13.198" v="250" actId="20577"/>
          <ac:spMkLst>
            <pc:docMk/>
            <pc:sldMk cId="479061409" sldId="262"/>
            <ac:spMk id="7" creationId="{00000000-0000-0000-0000-000000000000}"/>
          </ac:spMkLst>
        </pc:spChg>
      </pc:sldChg>
      <pc:sldChg chg="modSp mod">
        <pc:chgData name="Paul Wassell" userId="609912a88ec840f0" providerId="LiveId" clId="{6635B56A-6D56-4C7F-95B5-E7C8CF9E6EE6}" dt="2025-02-06T16:19:58.745" v="23" actId="27636"/>
        <pc:sldMkLst>
          <pc:docMk/>
          <pc:sldMk cId="104313641" sldId="264"/>
        </pc:sldMkLst>
        <pc:spChg chg="mod">
          <ac:chgData name="Paul Wassell" userId="609912a88ec840f0" providerId="LiveId" clId="{6635B56A-6D56-4C7F-95B5-E7C8CF9E6EE6}" dt="2025-02-06T16:19:58.745" v="23" actId="27636"/>
          <ac:spMkLst>
            <pc:docMk/>
            <pc:sldMk cId="104313641" sldId="264"/>
            <ac:spMk id="3" creationId="{2561EA8C-1F4C-BA42-41A7-A510ACBA5E0C}"/>
          </ac:spMkLst>
        </pc:spChg>
      </pc:sldChg>
      <pc:sldChg chg="del">
        <pc:chgData name="Paul Wassell" userId="609912a88ec840f0" providerId="LiveId" clId="{6635B56A-6D56-4C7F-95B5-E7C8CF9E6EE6}" dt="2025-02-06T16:43:18.304" v="392" actId="47"/>
        <pc:sldMkLst>
          <pc:docMk/>
          <pc:sldMk cId="2130999563" sldId="265"/>
        </pc:sldMkLst>
      </pc:sldChg>
      <pc:sldChg chg="delSp modSp mod">
        <pc:chgData name="Paul Wassell" userId="609912a88ec840f0" providerId="LiveId" clId="{6635B56A-6D56-4C7F-95B5-E7C8CF9E6EE6}" dt="2025-02-06T16:21:46.380" v="155" actId="404"/>
        <pc:sldMkLst>
          <pc:docMk/>
          <pc:sldMk cId="3506906081" sldId="279"/>
        </pc:sldMkLst>
        <pc:spChg chg="mod">
          <ac:chgData name="Paul Wassell" userId="609912a88ec840f0" providerId="LiveId" clId="{6635B56A-6D56-4C7F-95B5-E7C8CF9E6EE6}" dt="2025-02-06T16:20:27.728" v="42" actId="20577"/>
          <ac:spMkLst>
            <pc:docMk/>
            <pc:sldMk cId="3506906081" sldId="279"/>
            <ac:spMk id="3" creationId="{89E37AD6-5D81-3305-3992-20537AB7E462}"/>
          </ac:spMkLst>
        </pc:spChg>
        <pc:spChg chg="mod">
          <ac:chgData name="Paul Wassell" userId="609912a88ec840f0" providerId="LiveId" clId="{6635B56A-6D56-4C7F-95B5-E7C8CF9E6EE6}" dt="2025-02-06T16:21:29.665" v="151" actId="404"/>
          <ac:spMkLst>
            <pc:docMk/>
            <pc:sldMk cId="3506906081" sldId="279"/>
            <ac:spMk id="5" creationId="{21B2BD80-0602-FBF4-396D-138BE3E21EE8}"/>
          </ac:spMkLst>
        </pc:spChg>
        <pc:spChg chg="mod">
          <ac:chgData name="Paul Wassell" userId="609912a88ec840f0" providerId="LiveId" clId="{6635B56A-6D56-4C7F-95B5-E7C8CF9E6EE6}" dt="2025-02-06T16:21:15.568" v="132" actId="20577"/>
          <ac:spMkLst>
            <pc:docMk/>
            <pc:sldMk cId="3506906081" sldId="279"/>
            <ac:spMk id="7" creationId="{577D80D8-6EE5-571F-71D3-42FA66D21704}"/>
          </ac:spMkLst>
        </pc:spChg>
        <pc:spChg chg="mod">
          <ac:chgData name="Paul Wassell" userId="609912a88ec840f0" providerId="LiveId" clId="{6635B56A-6D56-4C7F-95B5-E7C8CF9E6EE6}" dt="2025-02-06T16:21:46.380" v="155" actId="404"/>
          <ac:spMkLst>
            <pc:docMk/>
            <pc:sldMk cId="3506906081" sldId="279"/>
            <ac:spMk id="10" creationId="{30CA799B-2AA1-5DBC-43B5-FD73D814C1BD}"/>
          </ac:spMkLst>
        </pc:spChg>
        <pc:picChg chg="del">
          <ac:chgData name="Paul Wassell" userId="609912a88ec840f0" providerId="LiveId" clId="{6635B56A-6D56-4C7F-95B5-E7C8CF9E6EE6}" dt="2025-02-06T16:03:22.001" v="0" actId="478"/>
          <ac:picMkLst>
            <pc:docMk/>
            <pc:sldMk cId="3506906081" sldId="279"/>
            <ac:picMk id="4" creationId="{9420B32C-2F82-6649-E63A-711596B99310}"/>
          </ac:picMkLst>
        </pc:picChg>
      </pc:sldChg>
      <pc:sldChg chg="modSp mod">
        <pc:chgData name="Paul Wassell" userId="609912a88ec840f0" providerId="LiveId" clId="{6635B56A-6D56-4C7F-95B5-E7C8CF9E6EE6}" dt="2025-02-06T16:24:55.990" v="188"/>
        <pc:sldMkLst>
          <pc:docMk/>
          <pc:sldMk cId="269297648" sldId="280"/>
        </pc:sldMkLst>
        <pc:spChg chg="mod">
          <ac:chgData name="Paul Wassell" userId="609912a88ec840f0" providerId="LiveId" clId="{6635B56A-6D56-4C7F-95B5-E7C8CF9E6EE6}" dt="2025-02-06T16:23:41.280" v="176"/>
          <ac:spMkLst>
            <pc:docMk/>
            <pc:sldMk cId="269297648" sldId="280"/>
            <ac:spMk id="5" creationId="{92FAF3E2-E8A8-B8BB-4D5F-EBAC00DFEA4F}"/>
          </ac:spMkLst>
        </pc:spChg>
        <pc:spChg chg="mod">
          <ac:chgData name="Paul Wassell" userId="609912a88ec840f0" providerId="LiveId" clId="{6635B56A-6D56-4C7F-95B5-E7C8CF9E6EE6}" dt="2025-02-06T16:24:15.232" v="184" actId="1076"/>
          <ac:spMkLst>
            <pc:docMk/>
            <pc:sldMk cId="269297648" sldId="280"/>
            <ac:spMk id="7" creationId="{0AA10EA0-7FFB-2708-C822-C04BD23419AB}"/>
          </ac:spMkLst>
        </pc:spChg>
        <pc:spChg chg="mod">
          <ac:chgData name="Paul Wassell" userId="609912a88ec840f0" providerId="LiveId" clId="{6635B56A-6D56-4C7F-95B5-E7C8CF9E6EE6}" dt="2025-02-06T16:24:55.990" v="188"/>
          <ac:spMkLst>
            <pc:docMk/>
            <pc:sldMk cId="269297648" sldId="280"/>
            <ac:spMk id="9" creationId="{5BCD39B7-E1C0-0C15-FDD2-1207C2CA744E}"/>
          </ac:spMkLst>
        </pc:spChg>
        <pc:spChg chg="mod">
          <ac:chgData name="Paul Wassell" userId="609912a88ec840f0" providerId="LiveId" clId="{6635B56A-6D56-4C7F-95B5-E7C8CF9E6EE6}" dt="2025-02-06T16:23:46.290" v="177" actId="6549"/>
          <ac:spMkLst>
            <pc:docMk/>
            <pc:sldMk cId="269297648" sldId="280"/>
            <ac:spMk id="12" creationId="{15EA40F2-2A51-8647-849C-C594A713D48E}"/>
          </ac:spMkLst>
        </pc:spChg>
        <pc:spChg chg="mod">
          <ac:chgData name="Paul Wassell" userId="609912a88ec840f0" providerId="LiveId" clId="{6635B56A-6D56-4C7F-95B5-E7C8CF9E6EE6}" dt="2025-02-06T16:24:12.707" v="183" actId="1076"/>
          <ac:spMkLst>
            <pc:docMk/>
            <pc:sldMk cId="269297648" sldId="280"/>
            <ac:spMk id="13" creationId="{3811C552-99BA-ADFC-46CB-64AED0E4E6EF}"/>
          </ac:spMkLst>
        </pc:spChg>
        <pc:spChg chg="mod">
          <ac:chgData name="Paul Wassell" userId="609912a88ec840f0" providerId="LiveId" clId="{6635B56A-6D56-4C7F-95B5-E7C8CF9E6EE6}" dt="2025-02-06T16:24:44.548" v="186"/>
          <ac:spMkLst>
            <pc:docMk/>
            <pc:sldMk cId="269297648" sldId="280"/>
            <ac:spMk id="14" creationId="{84FD694D-C3E7-2A45-4114-9ACF71B5E21C}"/>
          </ac:spMkLst>
        </pc:spChg>
      </pc:sldChg>
      <pc:sldChg chg="modSp mod">
        <pc:chgData name="Paul Wassell" userId="609912a88ec840f0" providerId="LiveId" clId="{6635B56A-6D56-4C7F-95B5-E7C8CF9E6EE6}" dt="2025-02-06T16:31:43.340" v="252" actId="1076"/>
        <pc:sldMkLst>
          <pc:docMk/>
          <pc:sldMk cId="1591414577" sldId="281"/>
        </pc:sldMkLst>
        <pc:spChg chg="mod">
          <ac:chgData name="Paul Wassell" userId="609912a88ec840f0" providerId="LiveId" clId="{6635B56A-6D56-4C7F-95B5-E7C8CF9E6EE6}" dt="2025-02-06T16:26:49.188" v="198"/>
          <ac:spMkLst>
            <pc:docMk/>
            <pc:sldMk cId="1591414577" sldId="281"/>
            <ac:spMk id="5" creationId="{33203598-4C46-E87D-CF17-01D3F05D9FB4}"/>
          </ac:spMkLst>
        </pc:spChg>
        <pc:spChg chg="mod">
          <ac:chgData name="Paul Wassell" userId="609912a88ec840f0" providerId="LiveId" clId="{6635B56A-6D56-4C7F-95B5-E7C8CF9E6EE6}" dt="2025-02-06T16:27:16.748" v="200"/>
          <ac:spMkLst>
            <pc:docMk/>
            <pc:sldMk cId="1591414577" sldId="281"/>
            <ac:spMk id="7" creationId="{7B10D739-378F-E5C8-4D82-5C7B9960CCA7}"/>
          </ac:spMkLst>
        </pc:spChg>
        <pc:spChg chg="mod">
          <ac:chgData name="Paul Wassell" userId="609912a88ec840f0" providerId="LiveId" clId="{6635B56A-6D56-4C7F-95B5-E7C8CF9E6EE6}" dt="2025-02-06T16:27:30.580" v="203"/>
          <ac:spMkLst>
            <pc:docMk/>
            <pc:sldMk cId="1591414577" sldId="281"/>
            <ac:spMk id="9" creationId="{74E4AB0C-C2E5-0FE0-66DE-779DAC7A05B3}"/>
          </ac:spMkLst>
        </pc:spChg>
        <pc:spChg chg="mod">
          <ac:chgData name="Paul Wassell" userId="609912a88ec840f0" providerId="LiveId" clId="{6635B56A-6D56-4C7F-95B5-E7C8CF9E6EE6}" dt="2025-02-06T16:26:14.608" v="192" actId="20577"/>
          <ac:spMkLst>
            <pc:docMk/>
            <pc:sldMk cId="1591414577" sldId="281"/>
            <ac:spMk id="10" creationId="{3675804D-AD28-27EF-6070-EBDB7E31FA78}"/>
          </ac:spMkLst>
        </pc:spChg>
        <pc:spChg chg="mod">
          <ac:chgData name="Paul Wassell" userId="609912a88ec840f0" providerId="LiveId" clId="{6635B56A-6D56-4C7F-95B5-E7C8CF9E6EE6}" dt="2025-02-06T16:31:43.340" v="252" actId="1076"/>
          <ac:spMkLst>
            <pc:docMk/>
            <pc:sldMk cId="1591414577" sldId="281"/>
            <ac:spMk id="11" creationId="{D5DD6A3B-C459-E02C-AB64-E685ABA759AA}"/>
          </ac:spMkLst>
        </pc:spChg>
        <pc:spChg chg="mod">
          <ac:chgData name="Paul Wassell" userId="609912a88ec840f0" providerId="LiveId" clId="{6635B56A-6D56-4C7F-95B5-E7C8CF9E6EE6}" dt="2025-02-06T16:26:56.492" v="199" actId="33524"/>
          <ac:spMkLst>
            <pc:docMk/>
            <pc:sldMk cId="1591414577" sldId="281"/>
            <ac:spMk id="12" creationId="{39FDAFCE-8E65-A57B-A04E-AD57CC126654}"/>
          </ac:spMkLst>
        </pc:spChg>
        <pc:spChg chg="mod">
          <ac:chgData name="Paul Wassell" userId="609912a88ec840f0" providerId="LiveId" clId="{6635B56A-6D56-4C7F-95B5-E7C8CF9E6EE6}" dt="2025-02-06T16:27:40.738" v="205" actId="20577"/>
          <ac:spMkLst>
            <pc:docMk/>
            <pc:sldMk cId="1591414577" sldId="281"/>
            <ac:spMk id="13" creationId="{AF9A1A5B-B9DF-B688-67B6-692B22952828}"/>
          </ac:spMkLst>
        </pc:spChg>
        <pc:spChg chg="mod">
          <ac:chgData name="Paul Wassell" userId="609912a88ec840f0" providerId="LiveId" clId="{6635B56A-6D56-4C7F-95B5-E7C8CF9E6EE6}" dt="2025-02-06T16:27:50.932" v="206"/>
          <ac:spMkLst>
            <pc:docMk/>
            <pc:sldMk cId="1591414577" sldId="281"/>
            <ac:spMk id="14" creationId="{9980878A-0002-D18A-160F-270BB877F4E2}"/>
          </ac:spMkLst>
        </pc:spChg>
      </pc:sldChg>
      <pc:sldChg chg="modSp mod">
        <pc:chgData name="Paul Wassell" userId="609912a88ec840f0" providerId="LiveId" clId="{6635B56A-6D56-4C7F-95B5-E7C8CF9E6EE6}" dt="2025-02-06T16:41:45.704" v="260" actId="1076"/>
        <pc:sldMkLst>
          <pc:docMk/>
          <pc:sldMk cId="147740962" sldId="284"/>
        </pc:sldMkLst>
        <pc:spChg chg="mod">
          <ac:chgData name="Paul Wassell" userId="609912a88ec840f0" providerId="LiveId" clId="{6635B56A-6D56-4C7F-95B5-E7C8CF9E6EE6}" dt="2025-02-06T16:41:45.704" v="260" actId="1076"/>
          <ac:spMkLst>
            <pc:docMk/>
            <pc:sldMk cId="147740962" sldId="284"/>
            <ac:spMk id="5" creationId="{547E85BB-A0CB-F70C-D6BE-3E14EC02F82D}"/>
          </ac:spMkLst>
        </pc:spChg>
      </pc:sldChg>
      <pc:sldChg chg="modSp mod">
        <pc:chgData name="Paul Wassell" userId="609912a88ec840f0" providerId="LiveId" clId="{6635B56A-6D56-4C7F-95B5-E7C8CF9E6EE6}" dt="2025-02-06T16:57:55.649" v="1740" actId="20577"/>
        <pc:sldMkLst>
          <pc:docMk/>
          <pc:sldMk cId="485748622" sldId="285"/>
        </pc:sldMkLst>
        <pc:spChg chg="mod">
          <ac:chgData name="Paul Wassell" userId="609912a88ec840f0" providerId="LiveId" clId="{6635B56A-6D56-4C7F-95B5-E7C8CF9E6EE6}" dt="2025-02-06T16:57:55.649" v="1740" actId="20577"/>
          <ac:spMkLst>
            <pc:docMk/>
            <pc:sldMk cId="485748622" sldId="285"/>
            <ac:spMk id="2" creationId="{E9D75A94-9EBE-A293-47B8-6C0ED3DDFE52}"/>
          </ac:spMkLst>
        </pc:spChg>
        <pc:spChg chg="mod">
          <ac:chgData name="Paul Wassell" userId="609912a88ec840f0" providerId="LiveId" clId="{6635B56A-6D56-4C7F-95B5-E7C8CF9E6EE6}" dt="2025-02-06T16:42:48.778" v="390" actId="20577"/>
          <ac:spMkLst>
            <pc:docMk/>
            <pc:sldMk cId="485748622" sldId="285"/>
            <ac:spMk id="9" creationId="{26F1A4CC-97EC-0E6C-C2C8-2231D2E52E9F}"/>
          </ac:spMkLst>
        </pc:spChg>
      </pc:sldChg>
      <pc:sldChg chg="del">
        <pc:chgData name="Paul Wassell" userId="609912a88ec840f0" providerId="LiveId" clId="{6635B56A-6D56-4C7F-95B5-E7C8CF9E6EE6}" dt="2025-02-06T16:43:18.304" v="392" actId="47"/>
        <pc:sldMkLst>
          <pc:docMk/>
          <pc:sldMk cId="1614130780" sldId="286"/>
        </pc:sldMkLst>
      </pc:sldChg>
      <pc:sldChg chg="addSp delSp modSp new mod setBg">
        <pc:chgData name="Paul Wassell" userId="609912a88ec840f0" providerId="LiveId" clId="{6635B56A-6D56-4C7F-95B5-E7C8CF9E6EE6}" dt="2025-02-06T16:55:49.606" v="1614" actId="403"/>
        <pc:sldMkLst>
          <pc:docMk/>
          <pc:sldMk cId="3693523836" sldId="286"/>
        </pc:sldMkLst>
        <pc:spChg chg="mod">
          <ac:chgData name="Paul Wassell" userId="609912a88ec840f0" providerId="LiveId" clId="{6635B56A-6D56-4C7F-95B5-E7C8CF9E6EE6}" dt="2025-02-06T16:51:59.963" v="1176" actId="14861"/>
          <ac:spMkLst>
            <pc:docMk/>
            <pc:sldMk cId="3693523836" sldId="286"/>
            <ac:spMk id="2" creationId="{4DAD5C04-7AF4-FE01-1C2C-2974EBEC5199}"/>
          </ac:spMkLst>
        </pc:spChg>
        <pc:spChg chg="del">
          <ac:chgData name="Paul Wassell" userId="609912a88ec840f0" providerId="LiveId" clId="{6635B56A-6D56-4C7F-95B5-E7C8CF9E6EE6}" dt="2025-02-06T16:45:23.758" v="395" actId="478"/>
          <ac:spMkLst>
            <pc:docMk/>
            <pc:sldMk cId="3693523836" sldId="286"/>
            <ac:spMk id="3" creationId="{C6DF0515-574C-5B42-FA26-13C96EC67017}"/>
          </ac:spMkLst>
        </pc:spChg>
        <pc:spChg chg="add mod">
          <ac:chgData name="Paul Wassell" userId="609912a88ec840f0" providerId="LiveId" clId="{6635B56A-6D56-4C7F-95B5-E7C8CF9E6EE6}" dt="2025-02-06T16:52:02.154" v="1177" actId="1076"/>
          <ac:spMkLst>
            <pc:docMk/>
            <pc:sldMk cId="3693523836" sldId="286"/>
            <ac:spMk id="5" creationId="{F09ACC33-0690-C18D-DE9A-E6C99AD63288}"/>
          </ac:spMkLst>
        </pc:spChg>
        <pc:spChg chg="add mod">
          <ac:chgData name="Paul Wassell" userId="609912a88ec840f0" providerId="LiveId" clId="{6635B56A-6D56-4C7F-95B5-E7C8CF9E6EE6}" dt="2025-02-06T16:55:42.857" v="1611" actId="14861"/>
          <ac:spMkLst>
            <pc:docMk/>
            <pc:sldMk cId="3693523836" sldId="286"/>
            <ac:spMk id="7" creationId="{451DB363-696A-3E5E-F029-390490E0E512}"/>
          </ac:spMkLst>
        </pc:spChg>
        <pc:graphicFrameChg chg="add mod modGraphic">
          <ac:chgData name="Paul Wassell" userId="609912a88ec840f0" providerId="LiveId" clId="{6635B56A-6D56-4C7F-95B5-E7C8CF9E6EE6}" dt="2025-02-06T16:55:49.606" v="1614" actId="403"/>
          <ac:graphicFrameMkLst>
            <pc:docMk/>
            <pc:sldMk cId="3693523836" sldId="286"/>
            <ac:graphicFrameMk id="6" creationId="{8E1AD13F-8594-9391-11F3-BE97D8747D5D}"/>
          </ac:graphicFrameMkLst>
        </pc:graphicFrameChg>
      </pc:sldChg>
      <pc:sldChg chg="del">
        <pc:chgData name="Paul Wassell" userId="609912a88ec840f0" providerId="LiveId" clId="{6635B56A-6D56-4C7F-95B5-E7C8CF9E6EE6}" dt="2025-02-06T16:43:18.304" v="392" actId="47"/>
        <pc:sldMkLst>
          <pc:docMk/>
          <pc:sldMk cId="2916311930" sldId="287"/>
        </pc:sldMkLst>
      </pc:sldChg>
      <pc:sldChg chg="del">
        <pc:chgData name="Paul Wassell" userId="609912a88ec840f0" providerId="LiveId" clId="{6635B56A-6D56-4C7F-95B5-E7C8CF9E6EE6}" dt="2025-02-06T16:43:22.679" v="393" actId="47"/>
        <pc:sldMkLst>
          <pc:docMk/>
          <pc:sldMk cId="3581788870" sldId="288"/>
        </pc:sldMkLst>
      </pc:sldChg>
      <pc:sldChg chg="del">
        <pc:chgData name="Paul Wassell" userId="609912a88ec840f0" providerId="LiveId" clId="{6635B56A-6D56-4C7F-95B5-E7C8CF9E6EE6}" dt="2025-02-06T16:43:09.435" v="391" actId="47"/>
        <pc:sldMkLst>
          <pc:docMk/>
          <pc:sldMk cId="3756847360" sldId="289"/>
        </pc:sldMkLst>
      </pc:sldChg>
      <pc:sldMasterChg chg="del delSldLayout">
        <pc:chgData name="Paul Wassell" userId="609912a88ec840f0" providerId="LiveId" clId="{6635B56A-6D56-4C7F-95B5-E7C8CF9E6EE6}" dt="2025-02-06T16:43:18.304" v="392" actId="47"/>
        <pc:sldMasterMkLst>
          <pc:docMk/>
          <pc:sldMasterMk cId="720366292" sldId="2147483684"/>
        </pc:sldMasterMkLst>
        <pc:sldLayoutChg chg="del">
          <pc:chgData name="Paul Wassell" userId="609912a88ec840f0" providerId="LiveId" clId="{6635B56A-6D56-4C7F-95B5-E7C8CF9E6EE6}" dt="2025-02-06T16:43:18.304" v="392" actId="47"/>
          <pc:sldLayoutMkLst>
            <pc:docMk/>
            <pc:sldMasterMk cId="720366292" sldId="2147483684"/>
            <pc:sldLayoutMk cId="2974393069" sldId="2147483685"/>
          </pc:sldLayoutMkLst>
        </pc:sldLayoutChg>
        <pc:sldLayoutChg chg="del">
          <pc:chgData name="Paul Wassell" userId="609912a88ec840f0" providerId="LiveId" clId="{6635B56A-6D56-4C7F-95B5-E7C8CF9E6EE6}" dt="2025-02-06T16:43:18.304" v="392" actId="47"/>
          <pc:sldLayoutMkLst>
            <pc:docMk/>
            <pc:sldMasterMk cId="720366292" sldId="2147483684"/>
            <pc:sldLayoutMk cId="1276754800" sldId="2147483686"/>
          </pc:sldLayoutMkLst>
        </pc:sldLayoutChg>
        <pc:sldLayoutChg chg="del">
          <pc:chgData name="Paul Wassell" userId="609912a88ec840f0" providerId="LiveId" clId="{6635B56A-6D56-4C7F-95B5-E7C8CF9E6EE6}" dt="2025-02-06T16:43:18.304" v="392" actId="47"/>
          <pc:sldLayoutMkLst>
            <pc:docMk/>
            <pc:sldMasterMk cId="720366292" sldId="2147483684"/>
            <pc:sldLayoutMk cId="3834587059" sldId="2147483687"/>
          </pc:sldLayoutMkLst>
        </pc:sldLayoutChg>
        <pc:sldLayoutChg chg="del">
          <pc:chgData name="Paul Wassell" userId="609912a88ec840f0" providerId="LiveId" clId="{6635B56A-6D56-4C7F-95B5-E7C8CF9E6EE6}" dt="2025-02-06T16:43:18.304" v="392" actId="47"/>
          <pc:sldLayoutMkLst>
            <pc:docMk/>
            <pc:sldMasterMk cId="720366292" sldId="2147483684"/>
            <pc:sldLayoutMk cId="3271320017" sldId="2147483688"/>
          </pc:sldLayoutMkLst>
        </pc:sldLayoutChg>
        <pc:sldLayoutChg chg="del">
          <pc:chgData name="Paul Wassell" userId="609912a88ec840f0" providerId="LiveId" clId="{6635B56A-6D56-4C7F-95B5-E7C8CF9E6EE6}" dt="2025-02-06T16:43:18.304" v="392" actId="47"/>
          <pc:sldLayoutMkLst>
            <pc:docMk/>
            <pc:sldMasterMk cId="720366292" sldId="2147483684"/>
            <pc:sldLayoutMk cId="442003052" sldId="2147483689"/>
          </pc:sldLayoutMkLst>
        </pc:sldLayoutChg>
        <pc:sldLayoutChg chg="del">
          <pc:chgData name="Paul Wassell" userId="609912a88ec840f0" providerId="LiveId" clId="{6635B56A-6D56-4C7F-95B5-E7C8CF9E6EE6}" dt="2025-02-06T16:43:18.304" v="392" actId="47"/>
          <pc:sldLayoutMkLst>
            <pc:docMk/>
            <pc:sldMasterMk cId="720366292" sldId="2147483684"/>
            <pc:sldLayoutMk cId="1649453638" sldId="2147483690"/>
          </pc:sldLayoutMkLst>
        </pc:sldLayoutChg>
        <pc:sldLayoutChg chg="del">
          <pc:chgData name="Paul Wassell" userId="609912a88ec840f0" providerId="LiveId" clId="{6635B56A-6D56-4C7F-95B5-E7C8CF9E6EE6}" dt="2025-02-06T16:43:18.304" v="392" actId="47"/>
          <pc:sldLayoutMkLst>
            <pc:docMk/>
            <pc:sldMasterMk cId="720366292" sldId="2147483684"/>
            <pc:sldLayoutMk cId="1131635068" sldId="2147483691"/>
          </pc:sldLayoutMkLst>
        </pc:sldLayoutChg>
        <pc:sldLayoutChg chg="del">
          <pc:chgData name="Paul Wassell" userId="609912a88ec840f0" providerId="LiveId" clId="{6635B56A-6D56-4C7F-95B5-E7C8CF9E6EE6}" dt="2025-02-06T16:43:18.304" v="392" actId="47"/>
          <pc:sldLayoutMkLst>
            <pc:docMk/>
            <pc:sldMasterMk cId="720366292" sldId="2147483684"/>
            <pc:sldLayoutMk cId="2192638341" sldId="2147483692"/>
          </pc:sldLayoutMkLst>
        </pc:sldLayoutChg>
        <pc:sldLayoutChg chg="del">
          <pc:chgData name="Paul Wassell" userId="609912a88ec840f0" providerId="LiveId" clId="{6635B56A-6D56-4C7F-95B5-E7C8CF9E6EE6}" dt="2025-02-06T16:43:18.304" v="392" actId="47"/>
          <pc:sldLayoutMkLst>
            <pc:docMk/>
            <pc:sldMasterMk cId="720366292" sldId="2147483684"/>
            <pc:sldLayoutMk cId="3748626919" sldId="2147483693"/>
          </pc:sldLayoutMkLst>
        </pc:sldLayoutChg>
        <pc:sldLayoutChg chg="del">
          <pc:chgData name="Paul Wassell" userId="609912a88ec840f0" providerId="LiveId" clId="{6635B56A-6D56-4C7F-95B5-E7C8CF9E6EE6}" dt="2025-02-06T16:43:18.304" v="392" actId="47"/>
          <pc:sldLayoutMkLst>
            <pc:docMk/>
            <pc:sldMasterMk cId="720366292" sldId="2147483684"/>
            <pc:sldLayoutMk cId="383777953" sldId="2147483694"/>
          </pc:sldLayoutMkLst>
        </pc:sldLayoutChg>
        <pc:sldLayoutChg chg="del">
          <pc:chgData name="Paul Wassell" userId="609912a88ec840f0" providerId="LiveId" clId="{6635B56A-6D56-4C7F-95B5-E7C8CF9E6EE6}" dt="2025-02-06T16:43:18.304" v="392" actId="47"/>
          <pc:sldLayoutMkLst>
            <pc:docMk/>
            <pc:sldMasterMk cId="720366292" sldId="2147483684"/>
            <pc:sldLayoutMk cId="2271995691" sldId="214748369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CA8F16-DF08-4F85-9327-3B3147BF0E69}"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8CE737-2776-4339-B3BD-24317EED49E3}" type="slidenum">
              <a:rPr lang="en-GB" smtClean="0"/>
              <a:t>‹#›</a:t>
            </a:fld>
            <a:endParaRPr lang="en-GB"/>
          </a:p>
        </p:txBody>
      </p:sp>
    </p:spTree>
    <p:extLst>
      <p:ext uri="{BB962C8B-B14F-4D97-AF65-F5344CB8AC3E}">
        <p14:creationId xmlns:p14="http://schemas.microsoft.com/office/powerpoint/2010/main" val="3230420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Print for students</a:t>
            </a:r>
            <a:endParaRPr lang="en-GB" dirty="0"/>
          </a:p>
        </p:txBody>
      </p:sp>
      <p:sp>
        <p:nvSpPr>
          <p:cNvPr id="4" name="Slide Number Placeholder 3"/>
          <p:cNvSpPr>
            <a:spLocks noGrp="1"/>
          </p:cNvSpPr>
          <p:nvPr>
            <p:ph type="sldNum" sz="quarter" idx="5"/>
          </p:nvPr>
        </p:nvSpPr>
        <p:spPr/>
        <p:txBody>
          <a:bodyPr/>
          <a:lstStyle/>
          <a:p>
            <a:fld id="{0B8CE737-2776-4339-B3BD-24317EED49E3}" type="slidenum">
              <a:rPr lang="en-GB" smtClean="0"/>
              <a:t>11</a:t>
            </a:fld>
            <a:endParaRPr lang="en-GB"/>
          </a:p>
        </p:txBody>
      </p:sp>
    </p:spTree>
    <p:extLst>
      <p:ext uri="{BB962C8B-B14F-4D97-AF65-F5344CB8AC3E}">
        <p14:creationId xmlns:p14="http://schemas.microsoft.com/office/powerpoint/2010/main" val="3699335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FAFAF6-34A3-4163-A436-92FC7D7A74C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2204174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AFAF6-34A3-4163-A436-92FC7D7A74C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2972882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AFAF6-34A3-4163-A436-92FC7D7A74C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999406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97E481-C0BC-4F3B-9F51-240C4AEB52E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580025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97E481-C0BC-4F3B-9F51-240C4AEB52E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3668532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97E481-C0BC-4F3B-9F51-240C4AEB52E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6513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97E481-C0BC-4F3B-9F51-240C4AEB52E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1334809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97E481-C0BC-4F3B-9F51-240C4AEB52E2}"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2592857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97E481-C0BC-4F3B-9F51-240C4AEB52E2}"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33521473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97E481-C0BC-4F3B-9F51-240C4AEB52E2}"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368394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97E481-C0BC-4F3B-9F51-240C4AEB52E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4129440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FAFAF6-34A3-4163-A436-92FC7D7A74C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4888012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97E481-C0BC-4F3B-9F51-240C4AEB52E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9980309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97E481-C0BC-4F3B-9F51-240C4AEB52E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6265686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97E481-C0BC-4F3B-9F51-240C4AEB52E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AED0F-C611-4147-B4B5-DA1A07BA9257}" type="slidenum">
              <a:rPr lang="en-GB" smtClean="0"/>
              <a:t>‹#›</a:t>
            </a:fld>
            <a:endParaRPr lang="en-GB"/>
          </a:p>
        </p:txBody>
      </p:sp>
    </p:spTree>
    <p:extLst>
      <p:ext uri="{BB962C8B-B14F-4D97-AF65-F5344CB8AC3E}">
        <p14:creationId xmlns:p14="http://schemas.microsoft.com/office/powerpoint/2010/main" val="1321210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FAFAF6-34A3-4163-A436-92FC7D7A74C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2701616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FAFAF6-34A3-4163-A436-92FC7D7A74C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679520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FAFAF6-34A3-4163-A436-92FC7D7A74C2}"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4232490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FAFAF6-34A3-4163-A436-92FC7D7A74C2}"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2904213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AFAF6-34A3-4163-A436-92FC7D7A74C2}"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3036434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FAFAF6-34A3-4163-A436-92FC7D7A74C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311517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FAFAF6-34A3-4163-A436-92FC7D7A74C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5CA8DB-B9F5-4EA2-ACFD-545C992EE778}" type="slidenum">
              <a:rPr lang="en-GB" smtClean="0"/>
              <a:t>‹#›</a:t>
            </a:fld>
            <a:endParaRPr lang="en-GB"/>
          </a:p>
        </p:txBody>
      </p:sp>
    </p:spTree>
    <p:extLst>
      <p:ext uri="{BB962C8B-B14F-4D97-AF65-F5344CB8AC3E}">
        <p14:creationId xmlns:p14="http://schemas.microsoft.com/office/powerpoint/2010/main" val="3533102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0FAFAF6-34A3-4163-A436-92FC7D7A74C2}"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5CA8DB-B9F5-4EA2-ACFD-545C992EE778}" type="slidenum">
              <a:rPr lang="en-GB" smtClean="0"/>
              <a:t>‹#›</a:t>
            </a:fld>
            <a:endParaRPr lang="en-GB"/>
          </a:p>
        </p:txBody>
      </p:sp>
      <p:sp>
        <p:nvSpPr>
          <p:cNvPr id="7" name="Footer Placeholder 2">
            <a:extLst>
              <a:ext uri="{FF2B5EF4-FFF2-40B4-BE49-F238E27FC236}">
                <a16:creationId xmlns:a16="http://schemas.microsoft.com/office/drawing/2014/main" id="{46B2069C-E7CE-470A-2676-EF1E0D3A4ECE}"/>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1510672-218D-231D-9859-A823D5C8EF77}"/>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90BFD820-3705-B3CE-249D-C9CA38483D4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13775ACF-9EFB-CE4C-AEC8-5430B1063618}"/>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474391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7E481-C0BC-4F3B-9F51-240C4AEB52E2}"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AED0F-C611-4147-B4B5-DA1A07BA9257}" type="slidenum">
              <a:rPr lang="en-GB" smtClean="0"/>
              <a:t>‹#›</a:t>
            </a:fld>
            <a:endParaRPr lang="en-GB"/>
          </a:p>
        </p:txBody>
      </p:sp>
      <p:sp>
        <p:nvSpPr>
          <p:cNvPr id="7" name="Footer Placeholder 2">
            <a:extLst>
              <a:ext uri="{FF2B5EF4-FFF2-40B4-BE49-F238E27FC236}">
                <a16:creationId xmlns:a16="http://schemas.microsoft.com/office/drawing/2014/main" id="{CE6E2FA0-C89A-4142-CA19-541622B2CC8C}"/>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C443F6D-3C20-252E-D357-7A0A9C5007C5}"/>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37DEF63D-C8C7-E0BD-F837-B16B805120F3}"/>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B7E1AC12-9543-537A-2F27-0A52671A6B02}"/>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42920063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E99BC6-6B50-6358-BD3E-28FDEC6D4410}"/>
              </a:ext>
            </a:extLst>
          </p:cNvPr>
          <p:cNvSpPr txBox="1"/>
          <p:nvPr/>
        </p:nvSpPr>
        <p:spPr>
          <a:xfrm>
            <a:off x="266218" y="312516"/>
            <a:ext cx="8461093" cy="52322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US" sz="2800" b="1" u="sng" dirty="0"/>
              <a:t>English Language Paper 1 – Q2: Language Analysis</a:t>
            </a:r>
            <a:endParaRPr lang="en-GB" sz="2800" b="1" u="sng" dirty="0"/>
          </a:p>
        </p:txBody>
      </p:sp>
      <p:sp>
        <p:nvSpPr>
          <p:cNvPr id="4" name="TextBox 3">
            <a:extLst>
              <a:ext uri="{FF2B5EF4-FFF2-40B4-BE49-F238E27FC236}">
                <a16:creationId xmlns:a16="http://schemas.microsoft.com/office/drawing/2014/main" id="{48EE0C3F-535D-A8DD-8BB8-022F288FBB6E}"/>
              </a:ext>
            </a:extLst>
          </p:cNvPr>
          <p:cNvSpPr txBox="1"/>
          <p:nvPr/>
        </p:nvSpPr>
        <p:spPr>
          <a:xfrm>
            <a:off x="5173884" y="1269080"/>
            <a:ext cx="3553427" cy="489364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400" dirty="0"/>
              <a:t>In the previous lesson we began to explore Paper 1 Section A.</a:t>
            </a:r>
          </a:p>
          <a:p>
            <a:endParaRPr lang="en-US" sz="2400" dirty="0"/>
          </a:p>
          <a:p>
            <a:r>
              <a:rPr lang="en-US" sz="2400" dirty="0">
                <a:solidFill>
                  <a:srgbClr val="FF0000"/>
                </a:solidFill>
              </a:rPr>
              <a:t>What skills are you asked to show off for Q2?</a:t>
            </a:r>
          </a:p>
          <a:p>
            <a:r>
              <a:rPr lang="en-US" sz="2400" dirty="0">
                <a:solidFill>
                  <a:schemeClr val="accent2">
                    <a:lumMod val="50000"/>
                  </a:schemeClr>
                </a:solidFill>
              </a:rPr>
              <a:t>How can you ensure you answer Q2 effectively?</a:t>
            </a:r>
          </a:p>
          <a:p>
            <a:r>
              <a:rPr lang="en-US" sz="2400" dirty="0">
                <a:solidFill>
                  <a:srgbClr val="00B050"/>
                </a:solidFill>
              </a:rPr>
              <a:t>Why is it more important to explain the effects of devices than just mention the devices themselves?</a:t>
            </a:r>
            <a:endParaRPr lang="en-GB" sz="2400" dirty="0">
              <a:solidFill>
                <a:srgbClr val="00B050"/>
              </a:solidFill>
            </a:endParaRPr>
          </a:p>
        </p:txBody>
      </p:sp>
      <p:pic>
        <p:nvPicPr>
          <p:cNvPr id="5" name="Picture 4" descr="A black and white drawing of a stadium&#10;&#10;Description automatically generated">
            <a:extLst>
              <a:ext uri="{FF2B5EF4-FFF2-40B4-BE49-F238E27FC236}">
                <a16:creationId xmlns:a16="http://schemas.microsoft.com/office/drawing/2014/main" id="{4E1A2475-929E-C847-6E07-48C142D05A4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5709" b="89920" l="5625" r="94375">
                        <a14:foregroundMark x1="50313" y1="20607" x2="50313" y2="20607"/>
                        <a14:foregroundMark x1="10234" y1="21231" x2="10234" y2="21231"/>
                        <a14:foregroundMark x1="94375" y1="54683" x2="94375" y2="54683"/>
                        <a14:foregroundMark x1="50313" y1="36128" x2="50313" y2="36128"/>
                        <a14:foregroundMark x1="49297" y1="36931" x2="49297" y2="36931"/>
                        <a14:foregroundMark x1="49688" y1="19893" x2="49688" y2="19893"/>
                        <a14:foregroundMark x1="5781" y1="27832" x2="5781" y2="27832"/>
                        <a14:foregroundMark x1="14844" y1="28903" x2="14844" y2="28903"/>
                        <a14:foregroundMark x1="27969" y1="23104" x2="27969" y2="23104"/>
                        <a14:foregroundMark x1="30781" y1="7047" x2="30781" y2="7047"/>
                        <a14:foregroundMark x1="10078" y1="17574" x2="10078" y2="17574"/>
                        <a14:foregroundMark x1="35391" y1="20428" x2="35391" y2="20428"/>
                        <a14:foregroundMark x1="21797" y1="25513" x2="21797" y2="25513"/>
                        <a14:foregroundMark x1="68203" y1="21053" x2="68203" y2="21053"/>
                        <a14:foregroundMark x1="81016" y1="27029" x2="81016" y2="27029"/>
                        <a14:foregroundMark x1="85000" y1="34077" x2="85000" y2="34077"/>
                        <a14:foregroundMark x1="85625" y1="45227" x2="85625" y2="45227"/>
                        <a14:foregroundMark x1="85781" y1="56021" x2="85781" y2="56021"/>
                        <a14:foregroundMark x1="74844" y1="46744" x2="74844" y2="46744"/>
                        <a14:foregroundMark x1="15859" y1="48082" x2="15859" y2="48082"/>
                        <a14:foregroundMark x1="17031" y1="35147" x2="17031" y2="35147"/>
                        <a14:foregroundMark x1="16172" y1="53880" x2="16172" y2="53880"/>
                        <a14:foregroundMark x1="77031" y1="5709" x2="77031" y2="5709"/>
                        <a14:foregroundMark x1="48984" y1="28368" x2="48984" y2="28368"/>
                        <a14:foregroundMark x1="59766" y1="22302" x2="59766" y2="22302"/>
                        <a14:foregroundMark x1="50469" y1="22302" x2="50469" y2="22302"/>
                        <a14:backgroundMark x1="49688" y1="20071" x2="49688" y2="20071"/>
                        <a14:backgroundMark x1="49688" y1="19715" x2="49688" y2="19715"/>
                      </a14:backgroundRemoval>
                    </a14:imgEffect>
                  </a14:imgLayer>
                </a14:imgProps>
              </a:ext>
              <a:ext uri="{28A0092B-C50C-407E-A947-70E740481C1C}">
                <a14:useLocalDpi xmlns:a14="http://schemas.microsoft.com/office/drawing/2010/main" val="0"/>
              </a:ext>
            </a:extLst>
          </a:blip>
          <a:srcRect b="24557"/>
          <a:stretch/>
        </p:blipFill>
        <p:spPr>
          <a:xfrm>
            <a:off x="142670" y="1789841"/>
            <a:ext cx="4961766" cy="3278318"/>
          </a:xfrm>
          <a:prstGeom prst="rect">
            <a:avLst/>
          </a:prstGeom>
        </p:spPr>
      </p:pic>
    </p:spTree>
    <p:extLst>
      <p:ext uri="{BB962C8B-B14F-4D97-AF65-F5344CB8AC3E}">
        <p14:creationId xmlns:p14="http://schemas.microsoft.com/office/powerpoint/2010/main" val="415154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80A90D-75DA-FFE5-0D28-293EF58B6968}"/>
              </a:ext>
            </a:extLst>
          </p:cNvPr>
          <p:cNvPicPr>
            <a:picLocks noChangeAspect="1"/>
          </p:cNvPicPr>
          <p:nvPr/>
        </p:nvPicPr>
        <p:blipFill>
          <a:blip r:embed="rId2"/>
          <a:stretch>
            <a:fillRect/>
          </a:stretch>
        </p:blipFill>
        <p:spPr>
          <a:xfrm rot="21154568">
            <a:off x="831033" y="2128549"/>
            <a:ext cx="4572396" cy="3429297"/>
          </a:xfrm>
          <a:prstGeom prst="rect">
            <a:avLst/>
          </a:prstGeom>
          <a:ln w="38100">
            <a:solidFill>
              <a:srgbClr val="7030A0"/>
            </a:solidFill>
          </a:ln>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42539F51-126C-EFB5-0CFB-957B8FD1C4A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You have been given a good answer for Q2</a:t>
            </a:r>
            <a:endParaRPr lang="en-GB" dirty="0"/>
          </a:p>
        </p:txBody>
      </p:sp>
      <p:pic>
        <p:nvPicPr>
          <p:cNvPr id="4" name="Picture 3">
            <a:extLst>
              <a:ext uri="{FF2B5EF4-FFF2-40B4-BE49-F238E27FC236}">
                <a16:creationId xmlns:a16="http://schemas.microsoft.com/office/drawing/2014/main" id="{F026925A-13F7-7429-07D2-5EFABB1300D8}"/>
              </a:ext>
            </a:extLst>
          </p:cNvPr>
          <p:cNvPicPr>
            <a:picLocks noChangeAspect="1"/>
          </p:cNvPicPr>
          <p:nvPr/>
        </p:nvPicPr>
        <p:blipFill>
          <a:blip r:embed="rId3"/>
          <a:stretch>
            <a:fillRect/>
          </a:stretch>
        </p:blipFill>
        <p:spPr>
          <a:xfrm>
            <a:off x="5517983" y="1847525"/>
            <a:ext cx="3414056" cy="1883827"/>
          </a:xfrm>
          <a:prstGeom prst="rect">
            <a:avLst/>
          </a:prstGeom>
        </p:spPr>
      </p:pic>
      <p:sp>
        <p:nvSpPr>
          <p:cNvPr id="6" name="TextBox 5">
            <a:extLst>
              <a:ext uri="{FF2B5EF4-FFF2-40B4-BE49-F238E27FC236}">
                <a16:creationId xmlns:a16="http://schemas.microsoft.com/office/drawing/2014/main" id="{BFDA5A8F-C749-B8EA-A5BE-8AB354E6DD74}"/>
              </a:ext>
            </a:extLst>
          </p:cNvPr>
          <p:cNvSpPr txBox="1"/>
          <p:nvPr/>
        </p:nvSpPr>
        <p:spPr>
          <a:xfrm>
            <a:off x="4352081" y="4125797"/>
            <a:ext cx="4409954" cy="230832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1600" dirty="0">
                <a:solidFill>
                  <a:srgbClr val="7030A0"/>
                </a:solidFill>
              </a:rPr>
              <a:t>Go through the answer and find one good example for each of the five skills shown. You could this through arrows, annotations or highlighting.</a:t>
            </a:r>
          </a:p>
          <a:p>
            <a:endParaRPr lang="en-US" sz="1600" dirty="0">
              <a:solidFill>
                <a:srgbClr val="7030A0"/>
              </a:solidFill>
            </a:endParaRPr>
          </a:p>
          <a:p>
            <a:r>
              <a:rPr lang="en-US" sz="1600" b="1" dirty="0">
                <a:solidFill>
                  <a:srgbClr val="7030A0"/>
                </a:solidFill>
              </a:rPr>
              <a:t>Bonus Challenge: The student has avoided using words like “shows” too often. What other analytical verbs have they used instead?</a:t>
            </a:r>
          </a:p>
        </p:txBody>
      </p:sp>
    </p:spTree>
    <p:extLst>
      <p:ext uri="{BB962C8B-B14F-4D97-AF65-F5344CB8AC3E}">
        <p14:creationId xmlns:p14="http://schemas.microsoft.com/office/powerpoint/2010/main" val="1711384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7E85BB-A0CB-F70C-D6BE-3E14EC02F82D}"/>
              </a:ext>
            </a:extLst>
          </p:cNvPr>
          <p:cNvSpPr txBox="1"/>
          <p:nvPr/>
        </p:nvSpPr>
        <p:spPr>
          <a:xfrm>
            <a:off x="202556" y="38313"/>
            <a:ext cx="4751408" cy="6819687"/>
          </a:xfrm>
          <a:prstGeom prst="rect">
            <a:avLst/>
          </a:prstGeom>
          <a:noFill/>
        </p:spPr>
        <p:txBody>
          <a:bodyPr wrap="square">
            <a:spAutoFit/>
          </a:bodyPr>
          <a:lstStyle/>
          <a:p>
            <a:pPr>
              <a:lnSpc>
                <a:spcPct val="107000"/>
              </a:lnSpc>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The writer presents the stadium experience as one of sheer joy for the narrator, as well as being very personal to him. “Amongst the masses you find your seat – </a:t>
            </a:r>
            <a:r>
              <a:rPr lang="en-US" sz="1200" i="1" kern="100" dirty="0">
                <a:effectLst/>
                <a:latin typeface="Aptos" panose="020B0004020202020204" pitchFamily="34" charset="0"/>
                <a:ea typeface="Aptos" panose="020B0004020202020204" pitchFamily="34" charset="0"/>
                <a:cs typeface="Times New Roman" panose="02020603050405020304" pitchFamily="18" charset="0"/>
              </a:rPr>
              <a:t>your seat</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The writer describes the stadium as both impersonal and personal. Although there are masses of seats, the narrator has their own personal one.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Additionally, we are told,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the one your father’s blood and toil bought for you”. The seat is so important to the narrator because his father got it for him through “blood and toil”. This metaphor amplifies how much the narrator respects their father and the work he put in to get that seat at the stadium, as well as the importance of the seat to him in terms of what the stadium means to him personally.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Moreover, the narrator uses juxtaposition by describing the seat as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the one green plastic folding mass-produced product that is just like the tens of thousands that surround it in a sea of regularity. </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The seat is just one “in a sea of regularity” and its just “mass produced” and “green plastic”, all of these adjectives and metaphors combine to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emphasise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this to the reader. They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they</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combine this with “But its </a:t>
            </a:r>
            <a:r>
              <a:rPr lang="en-US" sz="1200" i="1" kern="100" dirty="0">
                <a:effectLst/>
                <a:latin typeface="Aptos" panose="020B0004020202020204" pitchFamily="34" charset="0"/>
                <a:ea typeface="Aptos" panose="020B0004020202020204" pitchFamily="34" charset="0"/>
                <a:cs typeface="Times New Roman" panose="02020603050405020304" pitchFamily="18" charset="0"/>
              </a:rPr>
              <a:t>yours</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The narrator repeats the possessive pronoun “yours” to highlight how important the stadium and its experiences are to him.</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200" kern="100" dirty="0" err="1">
                <a:effectLst/>
                <a:latin typeface="Aptos" panose="020B0004020202020204" pitchFamily="34" charset="0"/>
                <a:ea typeface="Aptos" panose="020B0004020202020204" pitchFamily="34" charset="0"/>
                <a:cs typeface="Times New Roman" panose="02020603050405020304" pitchFamily="18" charset="0"/>
              </a:rPr>
              <a:t>Furthmore</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the narrator uses anecdotes to reiterate the significance of the stadium to his own personal experiences: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It’s the place where you sat with your hands over your pallid face as the eternal doom of relegation threatened”.  The narrator remembers memories at the stadium, including the threat of relegation” and “the place where you leapt as close to the sun as you could</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and the glory of winning a trophy. The </a:t>
            </a:r>
            <a:r>
              <a:rPr lang="en-US" sz="1200" kern="100" dirty="0" err="1">
                <a:effectLst/>
                <a:latin typeface="Aptos" panose="020B0004020202020204" pitchFamily="34" charset="0"/>
                <a:ea typeface="Aptos" panose="020B0004020202020204" pitchFamily="34" charset="0"/>
                <a:cs typeface="Times New Roman" panose="02020603050405020304" pitchFamily="18" charset="0"/>
              </a:rPr>
              <a:t>hyberbole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of “eternal doom” and “leapt as close to the sun as you could” reiterate how important this place is to the narrator.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Finally, the extract ends with “A symbol of your ancestors, your people, your future.” The stadium is an symbol of the timelessness of the stadium and its impact on the narrator. The repetition of the pronoun and the use of anaphora working together to reiterate just how important the stadium is to the people who go there.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A6648FF2-44D7-6969-BC5A-2D248AC781EE}"/>
              </a:ext>
            </a:extLst>
          </p:cNvPr>
          <p:cNvPicPr>
            <a:picLocks noChangeAspect="1"/>
          </p:cNvPicPr>
          <p:nvPr/>
        </p:nvPicPr>
        <p:blipFill>
          <a:blip r:embed="rId3"/>
          <a:stretch>
            <a:fillRect/>
          </a:stretch>
        </p:blipFill>
        <p:spPr>
          <a:xfrm>
            <a:off x="7728675" y="356814"/>
            <a:ext cx="1033362" cy="838273"/>
          </a:xfrm>
          <a:prstGeom prst="rect">
            <a:avLst/>
          </a:prstGeom>
        </p:spPr>
      </p:pic>
      <p:pic>
        <p:nvPicPr>
          <p:cNvPr id="9" name="Picture 8">
            <a:extLst>
              <a:ext uri="{FF2B5EF4-FFF2-40B4-BE49-F238E27FC236}">
                <a16:creationId xmlns:a16="http://schemas.microsoft.com/office/drawing/2014/main" id="{124C5429-B381-7D5F-EF3D-7B48107AAACE}"/>
              </a:ext>
            </a:extLst>
          </p:cNvPr>
          <p:cNvPicPr>
            <a:picLocks noChangeAspect="1"/>
          </p:cNvPicPr>
          <p:nvPr/>
        </p:nvPicPr>
        <p:blipFill>
          <a:blip r:embed="rId4"/>
          <a:stretch>
            <a:fillRect/>
          </a:stretch>
        </p:blipFill>
        <p:spPr>
          <a:xfrm>
            <a:off x="7728675" y="1195087"/>
            <a:ext cx="1033362" cy="840753"/>
          </a:xfrm>
          <a:prstGeom prst="rect">
            <a:avLst/>
          </a:prstGeom>
        </p:spPr>
      </p:pic>
      <p:pic>
        <p:nvPicPr>
          <p:cNvPr id="10" name="Picture 9">
            <a:extLst>
              <a:ext uri="{FF2B5EF4-FFF2-40B4-BE49-F238E27FC236}">
                <a16:creationId xmlns:a16="http://schemas.microsoft.com/office/drawing/2014/main" id="{270CF24A-98FF-18F0-C1AD-6E2FC4962C59}"/>
              </a:ext>
            </a:extLst>
          </p:cNvPr>
          <p:cNvPicPr>
            <a:picLocks noChangeAspect="1"/>
          </p:cNvPicPr>
          <p:nvPr/>
        </p:nvPicPr>
        <p:blipFill>
          <a:blip r:embed="rId5"/>
          <a:stretch>
            <a:fillRect/>
          </a:stretch>
        </p:blipFill>
        <p:spPr>
          <a:xfrm>
            <a:off x="7772875" y="2064702"/>
            <a:ext cx="1002879" cy="841321"/>
          </a:xfrm>
          <a:prstGeom prst="rect">
            <a:avLst/>
          </a:prstGeom>
        </p:spPr>
      </p:pic>
      <p:pic>
        <p:nvPicPr>
          <p:cNvPr id="11" name="Picture 10">
            <a:extLst>
              <a:ext uri="{FF2B5EF4-FFF2-40B4-BE49-F238E27FC236}">
                <a16:creationId xmlns:a16="http://schemas.microsoft.com/office/drawing/2014/main" id="{477A3F1B-6C48-9B0B-7D7C-476A76DBBC52}"/>
              </a:ext>
            </a:extLst>
          </p:cNvPr>
          <p:cNvPicPr>
            <a:picLocks noChangeAspect="1"/>
          </p:cNvPicPr>
          <p:nvPr/>
        </p:nvPicPr>
        <p:blipFill>
          <a:blip r:embed="rId6"/>
          <a:stretch>
            <a:fillRect/>
          </a:stretch>
        </p:blipFill>
        <p:spPr>
          <a:xfrm>
            <a:off x="7734771" y="3844435"/>
            <a:ext cx="1051652" cy="835225"/>
          </a:xfrm>
          <a:prstGeom prst="rect">
            <a:avLst/>
          </a:prstGeom>
        </p:spPr>
      </p:pic>
      <p:pic>
        <p:nvPicPr>
          <p:cNvPr id="12" name="Picture 11">
            <a:extLst>
              <a:ext uri="{FF2B5EF4-FFF2-40B4-BE49-F238E27FC236}">
                <a16:creationId xmlns:a16="http://schemas.microsoft.com/office/drawing/2014/main" id="{03186196-4DE8-1FFF-F6F2-0021CE27894F}"/>
              </a:ext>
            </a:extLst>
          </p:cNvPr>
          <p:cNvPicPr>
            <a:picLocks noChangeAspect="1"/>
          </p:cNvPicPr>
          <p:nvPr/>
        </p:nvPicPr>
        <p:blipFill>
          <a:blip r:embed="rId7"/>
          <a:stretch>
            <a:fillRect/>
          </a:stretch>
        </p:blipFill>
        <p:spPr>
          <a:xfrm>
            <a:off x="7745440" y="2934885"/>
            <a:ext cx="1030314" cy="835225"/>
          </a:xfrm>
          <a:prstGeom prst="rect">
            <a:avLst/>
          </a:prstGeom>
        </p:spPr>
      </p:pic>
    </p:spTree>
    <p:extLst>
      <p:ext uri="{BB962C8B-B14F-4D97-AF65-F5344CB8AC3E}">
        <p14:creationId xmlns:p14="http://schemas.microsoft.com/office/powerpoint/2010/main" val="147740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Plenary: We will now peer assess our own answers</a:t>
            </a:r>
            <a:endParaRPr lang="en-GB" sz="32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p:txBody>
          <a:bodyPr/>
          <a:lstStyle/>
          <a:p>
            <a:pPr marL="0" indent="0">
              <a:buNone/>
            </a:pPr>
            <a:r>
              <a:rPr lang="en-US" dirty="0"/>
              <a:t>Swap your answers with another student.</a:t>
            </a:r>
          </a:p>
          <a:p>
            <a:pPr marL="0" indent="0">
              <a:buNone/>
            </a:pPr>
            <a:endParaRPr lang="en-US" dirty="0"/>
          </a:p>
          <a:p>
            <a:pPr marL="0" indent="0">
              <a:buNone/>
            </a:pPr>
            <a:endParaRPr lang="en-GB" dirty="0"/>
          </a:p>
        </p:txBody>
      </p:sp>
      <p:pic>
        <p:nvPicPr>
          <p:cNvPr id="4" name="Picture 3">
            <a:extLst>
              <a:ext uri="{FF2B5EF4-FFF2-40B4-BE49-F238E27FC236}">
                <a16:creationId xmlns:a16="http://schemas.microsoft.com/office/drawing/2014/main" id="{7CA646D4-F12C-FDF3-AF77-4E74261E9FAF}"/>
              </a:ext>
            </a:extLst>
          </p:cNvPr>
          <p:cNvPicPr>
            <a:picLocks noChangeAspect="1"/>
          </p:cNvPicPr>
          <p:nvPr/>
        </p:nvPicPr>
        <p:blipFill>
          <a:blip r:embed="rId2"/>
          <a:stretch>
            <a:fillRect/>
          </a:stretch>
        </p:blipFill>
        <p:spPr>
          <a:xfrm>
            <a:off x="628650" y="2336085"/>
            <a:ext cx="1033362" cy="838273"/>
          </a:xfrm>
          <a:prstGeom prst="rect">
            <a:avLst/>
          </a:prstGeom>
        </p:spPr>
      </p:pic>
      <p:pic>
        <p:nvPicPr>
          <p:cNvPr id="5" name="Picture 4">
            <a:extLst>
              <a:ext uri="{FF2B5EF4-FFF2-40B4-BE49-F238E27FC236}">
                <a16:creationId xmlns:a16="http://schemas.microsoft.com/office/drawing/2014/main" id="{B49CF5B6-D58D-2C38-D5D3-3B28EB76901B}"/>
              </a:ext>
            </a:extLst>
          </p:cNvPr>
          <p:cNvPicPr>
            <a:picLocks noChangeAspect="1"/>
          </p:cNvPicPr>
          <p:nvPr/>
        </p:nvPicPr>
        <p:blipFill>
          <a:blip r:embed="rId3"/>
          <a:stretch>
            <a:fillRect/>
          </a:stretch>
        </p:blipFill>
        <p:spPr>
          <a:xfrm>
            <a:off x="628650" y="3174358"/>
            <a:ext cx="1033362" cy="840753"/>
          </a:xfrm>
          <a:prstGeom prst="rect">
            <a:avLst/>
          </a:prstGeom>
        </p:spPr>
      </p:pic>
      <p:pic>
        <p:nvPicPr>
          <p:cNvPr id="6" name="Picture 5">
            <a:extLst>
              <a:ext uri="{FF2B5EF4-FFF2-40B4-BE49-F238E27FC236}">
                <a16:creationId xmlns:a16="http://schemas.microsoft.com/office/drawing/2014/main" id="{97DE7508-20D0-D5ED-F41F-4198E21319B4}"/>
              </a:ext>
            </a:extLst>
          </p:cNvPr>
          <p:cNvPicPr>
            <a:picLocks noChangeAspect="1"/>
          </p:cNvPicPr>
          <p:nvPr/>
        </p:nvPicPr>
        <p:blipFill>
          <a:blip r:embed="rId4"/>
          <a:stretch>
            <a:fillRect/>
          </a:stretch>
        </p:blipFill>
        <p:spPr>
          <a:xfrm>
            <a:off x="672850" y="4043973"/>
            <a:ext cx="1002879" cy="841321"/>
          </a:xfrm>
          <a:prstGeom prst="rect">
            <a:avLst/>
          </a:prstGeom>
        </p:spPr>
      </p:pic>
      <p:pic>
        <p:nvPicPr>
          <p:cNvPr id="7" name="Picture 6">
            <a:extLst>
              <a:ext uri="{FF2B5EF4-FFF2-40B4-BE49-F238E27FC236}">
                <a16:creationId xmlns:a16="http://schemas.microsoft.com/office/drawing/2014/main" id="{4138CE4D-CB48-FA09-F73B-A7DAC134FEF0}"/>
              </a:ext>
            </a:extLst>
          </p:cNvPr>
          <p:cNvPicPr>
            <a:picLocks noChangeAspect="1"/>
          </p:cNvPicPr>
          <p:nvPr/>
        </p:nvPicPr>
        <p:blipFill>
          <a:blip r:embed="rId5"/>
          <a:stretch>
            <a:fillRect/>
          </a:stretch>
        </p:blipFill>
        <p:spPr>
          <a:xfrm>
            <a:off x="634746" y="5823706"/>
            <a:ext cx="1051652" cy="835225"/>
          </a:xfrm>
          <a:prstGeom prst="rect">
            <a:avLst/>
          </a:prstGeom>
        </p:spPr>
      </p:pic>
      <p:pic>
        <p:nvPicPr>
          <p:cNvPr id="8" name="Picture 7">
            <a:extLst>
              <a:ext uri="{FF2B5EF4-FFF2-40B4-BE49-F238E27FC236}">
                <a16:creationId xmlns:a16="http://schemas.microsoft.com/office/drawing/2014/main" id="{986A4EB4-2887-0A30-FA13-D44D94C9E762}"/>
              </a:ext>
            </a:extLst>
          </p:cNvPr>
          <p:cNvPicPr>
            <a:picLocks noChangeAspect="1"/>
          </p:cNvPicPr>
          <p:nvPr/>
        </p:nvPicPr>
        <p:blipFill>
          <a:blip r:embed="rId6"/>
          <a:stretch>
            <a:fillRect/>
          </a:stretch>
        </p:blipFill>
        <p:spPr>
          <a:xfrm>
            <a:off x="645415" y="4914156"/>
            <a:ext cx="1030314" cy="835225"/>
          </a:xfrm>
          <a:prstGeom prst="rect">
            <a:avLst/>
          </a:prstGeom>
        </p:spPr>
      </p:pic>
      <p:sp>
        <p:nvSpPr>
          <p:cNvPr id="9" name="TextBox 8">
            <a:extLst>
              <a:ext uri="{FF2B5EF4-FFF2-40B4-BE49-F238E27FC236}">
                <a16:creationId xmlns:a16="http://schemas.microsoft.com/office/drawing/2014/main" id="{26F1A4CC-97EC-0E6C-C2C8-2231D2E52E9F}"/>
              </a:ext>
            </a:extLst>
          </p:cNvPr>
          <p:cNvSpPr txBox="1"/>
          <p:nvPr/>
        </p:nvSpPr>
        <p:spPr>
          <a:xfrm>
            <a:off x="2314937" y="2336085"/>
            <a:ext cx="6156213" cy="4093428"/>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000" b="1" dirty="0">
                <a:solidFill>
                  <a:srgbClr val="7030A0"/>
                </a:solidFill>
              </a:rPr>
              <a:t>1) What skills did the student use well in their answer?</a:t>
            </a:r>
          </a:p>
          <a:p>
            <a:endParaRPr lang="en-GB" sz="2000" b="1" dirty="0">
              <a:solidFill>
                <a:srgbClr val="7030A0"/>
              </a:solidFill>
            </a:endParaRPr>
          </a:p>
          <a:p>
            <a:r>
              <a:rPr lang="en-US" sz="2000" dirty="0">
                <a:solidFill>
                  <a:srgbClr val="7030A0"/>
                </a:solidFill>
              </a:rPr>
              <a:t>Example: </a:t>
            </a:r>
            <a:r>
              <a:rPr lang="en-US" sz="2000" i="1" dirty="0">
                <a:solidFill>
                  <a:srgbClr val="7030A0"/>
                </a:solidFill>
              </a:rPr>
              <a:t>They found two really good examples like “eternal doom” that showed how the narrator thinks the stadium is important to them. </a:t>
            </a:r>
          </a:p>
          <a:p>
            <a:endParaRPr lang="en-US" sz="2000" i="1" dirty="0">
              <a:solidFill>
                <a:srgbClr val="7030A0"/>
              </a:solidFill>
            </a:endParaRPr>
          </a:p>
          <a:p>
            <a:r>
              <a:rPr lang="en-US" sz="2000" b="1" dirty="0">
                <a:solidFill>
                  <a:srgbClr val="7030A0"/>
                </a:solidFill>
              </a:rPr>
              <a:t>2) What skills could the student improve on in their answer?</a:t>
            </a:r>
          </a:p>
          <a:p>
            <a:endParaRPr lang="en-US" sz="2000" dirty="0">
              <a:solidFill>
                <a:srgbClr val="7030A0"/>
              </a:solidFill>
            </a:endParaRPr>
          </a:p>
          <a:p>
            <a:r>
              <a:rPr lang="en-US" sz="2000" dirty="0">
                <a:solidFill>
                  <a:srgbClr val="7030A0"/>
                </a:solidFill>
              </a:rPr>
              <a:t>Example: </a:t>
            </a:r>
            <a:r>
              <a:rPr lang="en-US" sz="2000" i="1" dirty="0">
                <a:solidFill>
                  <a:srgbClr val="7030A0"/>
                </a:solidFill>
              </a:rPr>
              <a:t>They need to </a:t>
            </a:r>
            <a:r>
              <a:rPr lang="en-US" sz="2000" b="1" i="1" dirty="0">
                <a:solidFill>
                  <a:srgbClr val="7030A0"/>
                </a:solidFill>
              </a:rPr>
              <a:t>explain </a:t>
            </a:r>
            <a:r>
              <a:rPr lang="en-US" sz="2000" i="1" dirty="0">
                <a:solidFill>
                  <a:srgbClr val="7030A0"/>
                </a:solidFill>
              </a:rPr>
              <a:t>why describing relegation as “eternal doom” shows the importance of the stadium. </a:t>
            </a:r>
            <a:endParaRPr lang="en-US" sz="2000" dirty="0">
              <a:solidFill>
                <a:srgbClr val="7030A0"/>
              </a:solidFill>
            </a:endParaRPr>
          </a:p>
        </p:txBody>
      </p:sp>
    </p:spTree>
    <p:extLst>
      <p:ext uri="{BB962C8B-B14F-4D97-AF65-F5344CB8AC3E}">
        <p14:creationId xmlns:p14="http://schemas.microsoft.com/office/powerpoint/2010/main" val="485748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7958-5D4F-30C9-1963-A07B0C52CDAB}"/>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Q1 (4 marks)</a:t>
            </a:r>
            <a:endParaRPr lang="en-GB" dirty="0"/>
          </a:p>
        </p:txBody>
      </p:sp>
      <p:sp>
        <p:nvSpPr>
          <p:cNvPr id="3" name="Content Placeholder 2">
            <a:extLst>
              <a:ext uri="{FF2B5EF4-FFF2-40B4-BE49-F238E27FC236}">
                <a16:creationId xmlns:a16="http://schemas.microsoft.com/office/drawing/2014/main" id="{2561EA8C-1F4C-BA42-41A7-A510ACBA5E0C}"/>
              </a:ext>
            </a:extLst>
          </p:cNvPr>
          <p:cNvSpPr>
            <a:spLocks noGrp="1"/>
          </p:cNvSpPr>
          <p:nvPr>
            <p:ph idx="1"/>
          </p:nvPr>
        </p:nvSpPr>
        <p:spPr>
          <a:xfrm>
            <a:off x="628650" y="1825625"/>
            <a:ext cx="3943350"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US" dirty="0"/>
              <a:t>Question 1 will ask you to focus on a specific section of the text. </a:t>
            </a:r>
          </a:p>
          <a:p>
            <a:pPr marL="0" indent="0">
              <a:buNone/>
            </a:pPr>
            <a:endParaRPr lang="en-US" dirty="0"/>
          </a:p>
          <a:p>
            <a:pPr marL="0" indent="0">
              <a:buNone/>
            </a:pPr>
            <a:r>
              <a:rPr lang="en-US" dirty="0"/>
              <a:t>In the case of the football text, the question asks you to focus on lines 1 to 6.</a:t>
            </a:r>
          </a:p>
          <a:p>
            <a:pPr marL="0" indent="0">
              <a:buNone/>
            </a:pPr>
            <a:endParaRPr lang="en-US" dirty="0"/>
          </a:p>
          <a:p>
            <a:pPr marL="0" indent="0">
              <a:buNone/>
            </a:pPr>
            <a:r>
              <a:rPr lang="en-US" dirty="0"/>
              <a:t>There are four sections to this question </a:t>
            </a:r>
            <a:r>
              <a:rPr lang="en-US" b="1" dirty="0"/>
              <a:t>which are all multiple choice.</a:t>
            </a:r>
            <a:endParaRPr lang="en-GB" b="1" dirty="0"/>
          </a:p>
        </p:txBody>
      </p:sp>
      <p:sp>
        <p:nvSpPr>
          <p:cNvPr id="4" name="Rectangle: Rounded Corners 3">
            <a:extLst>
              <a:ext uri="{FF2B5EF4-FFF2-40B4-BE49-F238E27FC236}">
                <a16:creationId xmlns:a16="http://schemas.microsoft.com/office/drawing/2014/main" id="{5C8A8CF3-7644-CEFD-5808-460F64F3C9B4}"/>
              </a:ext>
            </a:extLst>
          </p:cNvPr>
          <p:cNvSpPr/>
          <p:nvPr/>
        </p:nvSpPr>
        <p:spPr>
          <a:xfrm>
            <a:off x="6628677" y="274617"/>
            <a:ext cx="1886673" cy="1551008"/>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5" name="Graphic 4">
            <a:extLst>
              <a:ext uri="{FF2B5EF4-FFF2-40B4-BE49-F238E27FC236}">
                <a16:creationId xmlns:a16="http://schemas.microsoft.com/office/drawing/2014/main" id="{1A675C2C-331D-0DF1-8FA4-F7C873B78D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4748" y="468754"/>
            <a:ext cx="874529" cy="859160"/>
          </a:xfrm>
          <a:prstGeom prst="rect">
            <a:avLst/>
          </a:prstGeom>
        </p:spPr>
      </p:pic>
      <p:sp>
        <p:nvSpPr>
          <p:cNvPr id="6" name="TextBox 5">
            <a:extLst>
              <a:ext uri="{FF2B5EF4-FFF2-40B4-BE49-F238E27FC236}">
                <a16:creationId xmlns:a16="http://schemas.microsoft.com/office/drawing/2014/main" id="{06A89DD9-D4FA-E280-DC12-860E60B34B07}"/>
              </a:ext>
            </a:extLst>
          </p:cNvPr>
          <p:cNvSpPr txBox="1"/>
          <p:nvPr/>
        </p:nvSpPr>
        <p:spPr>
          <a:xfrm>
            <a:off x="6790722" y="1455235"/>
            <a:ext cx="15625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Identifying</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aphicFrame>
        <p:nvGraphicFramePr>
          <p:cNvPr id="7" name="Table 6">
            <a:extLst>
              <a:ext uri="{FF2B5EF4-FFF2-40B4-BE49-F238E27FC236}">
                <a16:creationId xmlns:a16="http://schemas.microsoft.com/office/drawing/2014/main" id="{AA207118-558D-C0DA-ABBF-6B9C71E86410}"/>
              </a:ext>
            </a:extLst>
          </p:cNvPr>
          <p:cNvGraphicFramePr>
            <a:graphicFrameLocks noGrp="1"/>
          </p:cNvGraphicFramePr>
          <p:nvPr>
            <p:extLst>
              <p:ext uri="{D42A27DB-BD31-4B8C-83A1-F6EECF244321}">
                <p14:modId xmlns:p14="http://schemas.microsoft.com/office/powerpoint/2010/main" val="2181875583"/>
              </p:ext>
            </p:extLst>
          </p:nvPr>
        </p:nvGraphicFramePr>
        <p:xfrm>
          <a:off x="5826165" y="2075974"/>
          <a:ext cx="2689185" cy="19253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689185">
                  <a:extLst>
                    <a:ext uri="{9D8B030D-6E8A-4147-A177-3AD203B41FA5}">
                      <a16:colId xmlns:a16="http://schemas.microsoft.com/office/drawing/2014/main" val="1473488314"/>
                    </a:ext>
                  </a:extLst>
                </a:gridCol>
              </a:tblGrid>
              <a:tr h="370840">
                <a:tc>
                  <a:txBody>
                    <a:bodyPr/>
                    <a:lstStyle/>
                    <a:p>
                      <a:r>
                        <a:rPr lang="en-US" dirty="0"/>
                        <a:t>Success criteria for Q1</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546280995"/>
                  </a:ext>
                </a:extLst>
              </a:tr>
              <a:tr h="370840">
                <a:tc>
                  <a:txBody>
                    <a:bodyPr/>
                    <a:lstStyle/>
                    <a:p>
                      <a:r>
                        <a:rPr lang="en-US" dirty="0"/>
                        <a:t>Read this part of the text carefully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2372613895"/>
                  </a:ext>
                </a:extLst>
              </a:tr>
              <a:tr h="370840">
                <a:tc>
                  <a:txBody>
                    <a:bodyPr/>
                    <a:lstStyle/>
                    <a:p>
                      <a:r>
                        <a:rPr lang="en-US" dirty="0"/>
                        <a:t>Identify the information that best fits the three options for each question</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775171247"/>
                  </a:ext>
                </a:extLst>
              </a:tr>
            </a:tbl>
          </a:graphicData>
        </a:graphic>
      </p:graphicFrame>
    </p:spTree>
    <p:extLst>
      <p:ext uri="{BB962C8B-B14F-4D97-AF65-F5344CB8AC3E}">
        <p14:creationId xmlns:p14="http://schemas.microsoft.com/office/powerpoint/2010/main" val="104313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B995-B95B-09CD-2A09-A93A4001613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54C0DFBD-58D7-CAF2-806D-6008C90E883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0000"/>
                </a:solidFill>
                <a:effectLst/>
                <a:uLnTx/>
                <a:uFillTx/>
                <a:latin typeface="Calibri" panose="020F0502020204030204"/>
                <a:ea typeface="+mn-ea"/>
                <a:cs typeface="+mn-cs"/>
              </a:rPr>
              <a:t>To describe the use of language in the extract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rPr>
              <a:t>To explain how we can improve our language analysis in Q2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00B050"/>
                </a:solidFill>
                <a:effectLst/>
                <a:uLnTx/>
                <a:uFillTx/>
                <a:latin typeface="Calibri" panose="020F0502020204030204"/>
                <a:ea typeface="+mn-ea"/>
                <a:cs typeface="+mn-cs"/>
              </a:rPr>
              <a:t>To apply our understanding of </a:t>
            </a:r>
            <a:r>
              <a:rPr lang="en-US" sz="4000" dirty="0">
                <a:solidFill>
                  <a:srgbClr val="00B050"/>
                </a:solidFill>
                <a:latin typeface="Calibri" panose="020F0502020204030204"/>
              </a:rPr>
              <a:t>Q2 </a:t>
            </a:r>
            <a:r>
              <a:rPr kumimoji="0" lang="en-US" sz="4000" b="0" i="0" u="none" strike="noStrike" kern="1200" cap="none" spc="0" normalizeH="0" baseline="0" noProof="0" dirty="0">
                <a:ln>
                  <a:noFill/>
                </a:ln>
                <a:solidFill>
                  <a:srgbClr val="00B050"/>
                </a:solidFill>
                <a:effectLst/>
                <a:uLnTx/>
                <a:uFillTx/>
                <a:latin typeface="Calibri" panose="020F0502020204030204"/>
                <a:ea typeface="+mn-ea"/>
                <a:cs typeface="+mn-cs"/>
              </a:rPr>
              <a:t>skills to our own answers</a:t>
            </a:r>
          </a:p>
          <a:p>
            <a:pPr marL="0" indent="0">
              <a:buNone/>
            </a:pPr>
            <a:endParaRPr lang="en-GB" sz="4000" dirty="0"/>
          </a:p>
        </p:txBody>
      </p:sp>
    </p:spTree>
    <p:extLst>
      <p:ext uri="{BB962C8B-B14F-4D97-AF65-F5344CB8AC3E}">
        <p14:creationId xmlns:p14="http://schemas.microsoft.com/office/powerpoint/2010/main" val="2315878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7A9FC-E4C4-B695-5FEB-747F7B177E0C}"/>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Today we will focus on </a:t>
            </a:r>
            <a:r>
              <a:rPr lang="en-US" sz="3600" b="1" dirty="0"/>
              <a:t>language analysis</a:t>
            </a:r>
            <a:endParaRPr lang="en-GB" sz="3600" b="1" dirty="0"/>
          </a:p>
        </p:txBody>
      </p:sp>
      <p:sp>
        <p:nvSpPr>
          <p:cNvPr id="3" name="Content Placeholder 2">
            <a:extLst>
              <a:ext uri="{FF2B5EF4-FFF2-40B4-BE49-F238E27FC236}">
                <a16:creationId xmlns:a16="http://schemas.microsoft.com/office/drawing/2014/main" id="{89E37AD6-5D81-3305-3992-20537AB7E462}"/>
              </a:ext>
            </a:extLst>
          </p:cNvPr>
          <p:cNvSpPr>
            <a:spLocks noGrp="1"/>
          </p:cNvSpPr>
          <p:nvPr>
            <p:ph idx="1"/>
          </p:nvPr>
        </p:nvSpPr>
        <p:spPr>
          <a:xfrm>
            <a:off x="628650" y="1825625"/>
            <a:ext cx="3075249"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US" dirty="0"/>
              <a:t>Q2 will always ask you to analyse the language in a specific part of the text, for a specific reason.</a:t>
            </a:r>
          </a:p>
          <a:p>
            <a:pPr marL="0" indent="0">
              <a:buNone/>
            </a:pPr>
            <a:endParaRPr lang="en-US" dirty="0"/>
          </a:p>
          <a:p>
            <a:pPr marL="0" indent="0">
              <a:buNone/>
            </a:pPr>
            <a:r>
              <a:rPr lang="en-US" dirty="0"/>
              <a:t>In this paper, the exam task asks: “How does the writer use language here to </a:t>
            </a:r>
            <a:r>
              <a:rPr lang="en-US" dirty="0">
                <a:highlight>
                  <a:srgbClr val="FFFF00"/>
                </a:highlight>
              </a:rPr>
              <a:t>describe the stadium experience?</a:t>
            </a:r>
            <a:endParaRPr lang="en-GB" dirty="0">
              <a:highlight>
                <a:srgbClr val="FFFF00"/>
              </a:highlight>
            </a:endParaRPr>
          </a:p>
        </p:txBody>
      </p:sp>
      <p:sp>
        <p:nvSpPr>
          <p:cNvPr id="5" name="Rectangle: Rounded Corners 4">
            <a:extLst>
              <a:ext uri="{FF2B5EF4-FFF2-40B4-BE49-F238E27FC236}">
                <a16:creationId xmlns:a16="http://schemas.microsoft.com/office/drawing/2014/main" id="{21B2BD80-0602-FBF4-396D-138BE3E21EE8}"/>
              </a:ext>
            </a:extLst>
          </p:cNvPr>
          <p:cNvSpPr/>
          <p:nvPr/>
        </p:nvSpPr>
        <p:spPr>
          <a:xfrm>
            <a:off x="5116010" y="5324355"/>
            <a:ext cx="2821240" cy="486137"/>
          </a:xfrm>
          <a:prstGeom prst="roundRect">
            <a:avLst/>
          </a:prstGeom>
          <a:solidFill>
            <a:schemeClr val="accent2">
              <a:lumMod val="60000"/>
              <a:lumOff val="4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The stadium is amazing</a:t>
            </a:r>
            <a:endParaRPr lang="en-GB" sz="1600" dirty="0">
              <a:solidFill>
                <a:schemeClr val="tx1"/>
              </a:solidFill>
            </a:endParaRPr>
          </a:p>
        </p:txBody>
      </p:sp>
      <p:sp>
        <p:nvSpPr>
          <p:cNvPr id="7" name="TextBox 6">
            <a:extLst>
              <a:ext uri="{FF2B5EF4-FFF2-40B4-BE49-F238E27FC236}">
                <a16:creationId xmlns:a16="http://schemas.microsoft.com/office/drawing/2014/main" id="{577D80D8-6EE5-571F-71D3-42FA66D21704}"/>
              </a:ext>
            </a:extLst>
          </p:cNvPr>
          <p:cNvSpPr txBox="1"/>
          <p:nvPr/>
        </p:nvSpPr>
        <p:spPr>
          <a:xfrm>
            <a:off x="4213185" y="1825625"/>
            <a:ext cx="4302165" cy="1477328"/>
          </a:xfrm>
          <a:prstGeom prst="rect">
            <a:avLst/>
          </a:prstGeom>
          <a:solidFill>
            <a:schemeClr val="accent3">
              <a:lumMod val="20000"/>
              <a:lumOff val="80000"/>
            </a:schemeClr>
          </a:solidFill>
          <a:ln w="38100">
            <a:solidFill>
              <a:schemeClr val="accent1">
                <a:shade val="15000"/>
              </a:schemeClr>
            </a:solidFill>
          </a:ln>
          <a:effectLst>
            <a:outerShdw blurRad="50800" dist="38100" dir="2700000" algn="tl" rotWithShape="0">
              <a:prstClr val="black">
                <a:alpha val="40000"/>
              </a:prstClr>
            </a:outerShdw>
          </a:effectLst>
        </p:spPr>
        <p:txBody>
          <a:bodyPr wrap="square" rtlCol="0">
            <a:spAutoFit/>
          </a:bodyPr>
          <a:lstStyle/>
          <a:p>
            <a:r>
              <a:rPr lang="en-US" dirty="0"/>
              <a:t>We know the narrator wants to show us that he thinks the stadium is incredibly important and personal, but he uses his </a:t>
            </a:r>
            <a:r>
              <a:rPr lang="en-US" b="1" dirty="0"/>
              <a:t>language </a:t>
            </a:r>
            <a:r>
              <a:rPr lang="en-US" dirty="0"/>
              <a:t>to convey his sense of respect and love for it.</a:t>
            </a:r>
            <a:endParaRPr lang="en-GB" dirty="0"/>
          </a:p>
        </p:txBody>
      </p:sp>
      <p:sp>
        <p:nvSpPr>
          <p:cNvPr id="10" name="Rectangle: Rounded Corners 9">
            <a:extLst>
              <a:ext uri="{FF2B5EF4-FFF2-40B4-BE49-F238E27FC236}">
                <a16:creationId xmlns:a16="http://schemas.microsoft.com/office/drawing/2014/main" id="{30CA799B-2AA1-5DBC-43B5-FD73D814C1BD}"/>
              </a:ext>
            </a:extLst>
          </p:cNvPr>
          <p:cNvSpPr/>
          <p:nvPr/>
        </p:nvSpPr>
        <p:spPr>
          <a:xfrm>
            <a:off x="5116010" y="5911849"/>
            <a:ext cx="2821240" cy="486137"/>
          </a:xfrm>
          <a:prstGeom prst="roundRect">
            <a:avLst/>
          </a:prstGeom>
          <a:solidFill>
            <a:schemeClr val="accent3">
              <a:lumMod val="20000"/>
              <a:lumOff val="8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1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 symbol of your ancestors, your people, your future. </a:t>
            </a:r>
            <a:endParaRPr lang="en-GB" sz="1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2" name="Picture 11" descr="A red x on a black background&#10;&#10;Description automatically generated">
            <a:extLst>
              <a:ext uri="{FF2B5EF4-FFF2-40B4-BE49-F238E27FC236}">
                <a16:creationId xmlns:a16="http://schemas.microsoft.com/office/drawing/2014/main" id="{B2642BD1-23E0-9E41-A83B-4E94849C5F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6731" y="5129455"/>
            <a:ext cx="681037" cy="681037"/>
          </a:xfrm>
          <a:prstGeom prst="rect">
            <a:avLst/>
          </a:prstGeom>
        </p:spPr>
      </p:pic>
      <p:pic>
        <p:nvPicPr>
          <p:cNvPr id="14" name="Picture 13" descr="A green check mark on a black background&#10;&#10;Description automatically generated">
            <a:extLst>
              <a:ext uri="{FF2B5EF4-FFF2-40B4-BE49-F238E27FC236}">
                <a16:creationId xmlns:a16="http://schemas.microsoft.com/office/drawing/2014/main" id="{446D2D25-833E-878A-DABF-FC718D7579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1616" y="5832698"/>
            <a:ext cx="681037" cy="779024"/>
          </a:xfrm>
          <a:prstGeom prst="rect">
            <a:avLst/>
          </a:prstGeom>
        </p:spPr>
      </p:pic>
    </p:spTree>
    <p:extLst>
      <p:ext uri="{BB962C8B-B14F-4D97-AF65-F5344CB8AC3E}">
        <p14:creationId xmlns:p14="http://schemas.microsoft.com/office/powerpoint/2010/main" val="350690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D5C04-7AF4-FE01-1C2C-2974EBEC5199}"/>
              </a:ext>
            </a:extLst>
          </p:cNvPr>
          <p:cNvSpPr>
            <a:spLocks noGrp="1"/>
          </p:cNvSpPr>
          <p:nvPr>
            <p:ph type="title"/>
          </p:nvPr>
        </p:nvSpPr>
        <p:spPr>
          <a:xfrm>
            <a:off x="628650" y="365127"/>
            <a:ext cx="7886700" cy="722894"/>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Let’s explore language devices in the extract</a:t>
            </a:r>
            <a:endParaRPr lang="en-GB" sz="3200" dirty="0"/>
          </a:p>
        </p:txBody>
      </p:sp>
      <p:sp>
        <p:nvSpPr>
          <p:cNvPr id="5" name="TextBox 4">
            <a:extLst>
              <a:ext uri="{FF2B5EF4-FFF2-40B4-BE49-F238E27FC236}">
                <a16:creationId xmlns:a16="http://schemas.microsoft.com/office/drawing/2014/main" id="{F09ACC33-0690-C18D-DE9A-E6C99AD63288}"/>
              </a:ext>
            </a:extLst>
          </p:cNvPr>
          <p:cNvSpPr txBox="1"/>
          <p:nvPr/>
        </p:nvSpPr>
        <p:spPr>
          <a:xfrm>
            <a:off x="628650" y="1273226"/>
            <a:ext cx="4140120" cy="292669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lnSpc>
                <a:spcPct val="110000"/>
              </a:lnSpc>
              <a:spcBef>
                <a:spcPts val="0"/>
              </a:spcBef>
              <a:buNone/>
            </a:pPr>
            <a:r>
              <a:rPr lang="en-US" sz="14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Amongst the masses you find your seat – </a:t>
            </a:r>
            <a:r>
              <a:rPr lang="en-US" sz="14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your seat</a:t>
            </a:r>
            <a:r>
              <a:rPr lang="en-US" sz="14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a:t>
            </a:r>
            <a:r>
              <a:rPr lang="en-US" sz="14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 the one your father’s blood and toil bought for you, </a:t>
            </a:r>
            <a:r>
              <a:rPr lang="en-US" sz="1400" kern="100" dirty="0">
                <a:effectLst/>
                <a:highlight>
                  <a:srgbClr val="C0C0C0"/>
                </a:highlight>
                <a:latin typeface="Aptos" panose="020B0004020202020204" pitchFamily="34" charset="0"/>
                <a:ea typeface="Aptos" panose="020B0004020202020204" pitchFamily="34" charset="0"/>
                <a:cs typeface="Times New Roman" panose="02020603050405020304" pitchFamily="18" charset="0"/>
              </a:rPr>
              <a:t>the one green plastic folding mass-produced product that is just like the tens of thousands </a:t>
            </a:r>
            <a:r>
              <a:rPr lang="en-US" sz="14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that surround it in a sea of regularity. </a:t>
            </a:r>
            <a:r>
              <a:rPr lang="en-US" sz="1400" kern="100" dirty="0">
                <a:solidFill>
                  <a:schemeClr val="bg1"/>
                </a:solidFill>
                <a:effectLst/>
                <a:highlight>
                  <a:srgbClr val="008000"/>
                </a:highlight>
                <a:latin typeface="Aptos" panose="020B0004020202020204" pitchFamily="34" charset="0"/>
                <a:ea typeface="Aptos" panose="020B0004020202020204" pitchFamily="34" charset="0"/>
                <a:cs typeface="Times New Roman" panose="02020603050405020304" pitchFamily="18" charset="0"/>
              </a:rPr>
              <a:t>But its </a:t>
            </a:r>
            <a:r>
              <a:rPr lang="en-US" sz="1400" i="1" kern="100" dirty="0">
                <a:solidFill>
                  <a:schemeClr val="bg1"/>
                </a:solidFill>
                <a:effectLst/>
                <a:highlight>
                  <a:srgbClr val="008000"/>
                </a:highlight>
                <a:latin typeface="Aptos" panose="020B0004020202020204" pitchFamily="34" charset="0"/>
                <a:ea typeface="Aptos" panose="020B0004020202020204" pitchFamily="34" charset="0"/>
                <a:cs typeface="Times New Roman" panose="02020603050405020304" pitchFamily="18" charset="0"/>
              </a:rPr>
              <a:t>yours</a:t>
            </a:r>
            <a:r>
              <a:rPr lang="en-US" sz="1400" kern="100" dirty="0">
                <a:solidFill>
                  <a:schemeClr val="bg1"/>
                </a:solidFill>
                <a:effectLst/>
                <a:highlight>
                  <a:srgbClr val="008000"/>
                </a:highlight>
                <a:latin typeface="Aptos" panose="020B0004020202020204" pitchFamily="34" charset="0"/>
                <a:ea typeface="Aptos" panose="020B0004020202020204" pitchFamily="34" charset="0"/>
                <a:cs typeface="Times New Roman" panose="02020603050405020304" pitchFamily="18" charset="0"/>
              </a:rPr>
              <a:t>.</a:t>
            </a:r>
            <a:r>
              <a:rPr lang="en-US" sz="1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r>
              <a:rPr lang="en-US" sz="1400" kern="100" dirty="0">
                <a:solidFill>
                  <a:schemeClr val="bg1"/>
                </a:solidFill>
                <a:effectLst/>
                <a:highlight>
                  <a:srgbClr val="000080"/>
                </a:highlight>
                <a:latin typeface="Aptos" panose="020B0004020202020204" pitchFamily="34" charset="0"/>
                <a:ea typeface="Aptos" panose="020B0004020202020204" pitchFamily="34" charset="0"/>
                <a:cs typeface="Times New Roman" panose="02020603050405020304" pitchFamily="18" charset="0"/>
              </a:rPr>
              <a:t>It’s the place where you sat with your hands over your pallid face as the eternal doom of relegation threatened, </a:t>
            </a:r>
            <a:r>
              <a:rPr lang="en-US" sz="1400" kern="100" dirty="0">
                <a:solidFill>
                  <a:schemeClr val="bg1"/>
                </a:solidFill>
                <a:effectLst/>
                <a:highlight>
                  <a:srgbClr val="008080"/>
                </a:highlight>
                <a:latin typeface="Aptos" panose="020B0004020202020204" pitchFamily="34" charset="0"/>
                <a:ea typeface="Aptos" panose="020B0004020202020204" pitchFamily="34" charset="0"/>
                <a:cs typeface="Times New Roman" panose="02020603050405020304" pitchFamily="18" charset="0"/>
              </a:rPr>
              <a:t>the place where you leapt as close to the sun as you could </a:t>
            </a:r>
            <a:r>
              <a:rPr lang="en-US" sz="1400" kern="100" dirty="0">
                <a:solidFill>
                  <a:schemeClr val="bg1"/>
                </a:solidFill>
                <a:effectLst/>
                <a:highlight>
                  <a:srgbClr val="800080"/>
                </a:highlight>
                <a:latin typeface="Aptos" panose="020B0004020202020204" pitchFamily="34" charset="0"/>
                <a:ea typeface="Aptos" panose="020B0004020202020204" pitchFamily="34" charset="0"/>
                <a:cs typeface="Times New Roman" panose="02020603050405020304" pitchFamily="18" charset="0"/>
              </a:rPr>
              <a:t>when that tiny sparkle of silver reflected onto the faces of wide smiles and piercing evocations of a glorious past rekindled. </a:t>
            </a:r>
            <a:r>
              <a:rPr lang="en-US" sz="1400" kern="100" dirty="0">
                <a:solidFill>
                  <a:schemeClr val="bg1"/>
                </a:solidFill>
                <a:effectLst/>
                <a:highlight>
                  <a:srgbClr val="808000"/>
                </a:highlight>
                <a:latin typeface="Aptos" panose="020B0004020202020204" pitchFamily="34" charset="0"/>
                <a:ea typeface="Aptos" panose="020B0004020202020204" pitchFamily="34" charset="0"/>
                <a:cs typeface="Times New Roman" panose="02020603050405020304" pitchFamily="18" charset="0"/>
              </a:rPr>
              <a:t>A symbol of your ancestors, your people, your future. </a:t>
            </a:r>
            <a:endParaRPr lang="en-GB" sz="1400" kern="100" dirty="0">
              <a:solidFill>
                <a:schemeClr val="bg1"/>
              </a:solidFill>
              <a:effectLst/>
              <a:highlight>
                <a:srgbClr val="808000"/>
              </a:highligh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8E1AD13F-8594-9391-11F3-BE97D8747D5D}"/>
              </a:ext>
            </a:extLst>
          </p:cNvPr>
          <p:cNvGraphicFramePr>
            <a:graphicFrameLocks noGrp="1"/>
          </p:cNvGraphicFramePr>
          <p:nvPr>
            <p:extLst>
              <p:ext uri="{D42A27DB-BD31-4B8C-83A1-F6EECF244321}">
                <p14:modId xmlns:p14="http://schemas.microsoft.com/office/powerpoint/2010/main" val="888839991"/>
              </p:ext>
            </p:extLst>
          </p:nvPr>
        </p:nvGraphicFramePr>
        <p:xfrm>
          <a:off x="4953964" y="1273225"/>
          <a:ext cx="3561386" cy="532785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111170">
                  <a:extLst>
                    <a:ext uri="{9D8B030D-6E8A-4147-A177-3AD203B41FA5}">
                      <a16:colId xmlns:a16="http://schemas.microsoft.com/office/drawing/2014/main" val="2824169996"/>
                    </a:ext>
                  </a:extLst>
                </a:gridCol>
                <a:gridCol w="2450216">
                  <a:extLst>
                    <a:ext uri="{9D8B030D-6E8A-4147-A177-3AD203B41FA5}">
                      <a16:colId xmlns:a16="http://schemas.microsoft.com/office/drawing/2014/main" val="3685648567"/>
                    </a:ext>
                  </a:extLst>
                </a:gridCol>
              </a:tblGrid>
              <a:tr h="457121">
                <a:tc>
                  <a:txBody>
                    <a:bodyPr/>
                    <a:lstStyle/>
                    <a:p>
                      <a:r>
                        <a:rPr lang="en-US" sz="1100" dirty="0"/>
                        <a:t>Device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100" dirty="0"/>
                        <a:t>Meaning</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212475237"/>
                  </a:ext>
                </a:extLst>
              </a:tr>
              <a:tr h="676289">
                <a:tc>
                  <a:txBody>
                    <a:bodyPr/>
                    <a:lstStyle/>
                    <a:p>
                      <a:r>
                        <a:rPr lang="en-US" sz="1100" dirty="0"/>
                        <a:t>Metaphor</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tc>
                  <a:txBody>
                    <a:bodyPr/>
                    <a:lstStyle/>
                    <a:p>
                      <a:r>
                        <a:rPr lang="en-US" sz="1100" dirty="0"/>
                        <a:t>Transforming one thing into another, into something that is not literally applicable. </a:t>
                      </a:r>
                      <a:r>
                        <a:rPr lang="en-US" sz="1100" i="1" dirty="0"/>
                        <a:t>The sea is a blue carpet.</a:t>
                      </a:r>
                      <a:endParaRPr lang="en-GB" sz="11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2406606136"/>
                  </a:ext>
                </a:extLst>
              </a:tr>
              <a:tr h="488431">
                <a:tc>
                  <a:txBody>
                    <a:bodyPr/>
                    <a:lstStyle/>
                    <a:p>
                      <a:r>
                        <a:rPr lang="en-US" sz="1100" dirty="0"/>
                        <a:t>Pronouns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tc>
                  <a:txBody>
                    <a:bodyPr/>
                    <a:lstStyle/>
                    <a:p>
                      <a:r>
                        <a:rPr lang="en-US" sz="1100" dirty="0"/>
                        <a:t>Words that replace names, such as </a:t>
                      </a:r>
                      <a:r>
                        <a:rPr lang="en-US" sz="1100" i="1" dirty="0"/>
                        <a:t>you, he, she, they.</a:t>
                      </a:r>
                      <a:endParaRPr lang="en-GB" sz="11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4216647355"/>
                  </a:ext>
                </a:extLst>
              </a:tr>
              <a:tr h="488431">
                <a:tc>
                  <a:txBody>
                    <a:bodyPr/>
                    <a:lstStyle/>
                    <a:p>
                      <a:r>
                        <a:rPr lang="en-US" sz="1100" dirty="0"/>
                        <a:t>Short sentence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tc>
                  <a:txBody>
                    <a:bodyPr/>
                    <a:lstStyle/>
                    <a:p>
                      <a:r>
                        <a:rPr lang="en-US" sz="1100" dirty="0"/>
                        <a:t>A sentence that is short in length, used to </a:t>
                      </a:r>
                      <a:r>
                        <a:rPr lang="en-US" sz="1100" dirty="0" err="1"/>
                        <a:t>emphasise</a:t>
                      </a:r>
                      <a:r>
                        <a:rPr lang="en-US" sz="1100" dirty="0"/>
                        <a:t> or amplify a specific idea.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1446440068"/>
                  </a:ext>
                </a:extLst>
              </a:tr>
              <a:tr h="488431">
                <a:tc>
                  <a:txBody>
                    <a:bodyPr/>
                    <a:lstStyle/>
                    <a:p>
                      <a:r>
                        <a:rPr lang="en-US" sz="1100" dirty="0"/>
                        <a:t>Repetition</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tc>
                  <a:txBody>
                    <a:bodyPr/>
                    <a:lstStyle/>
                    <a:p>
                      <a:r>
                        <a:rPr lang="en-US" sz="1100" dirty="0"/>
                        <a:t>Repeating words or ideas again and again for emphasis.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1449535320"/>
                  </a:ext>
                </a:extLst>
              </a:tr>
              <a:tr h="488431">
                <a:tc>
                  <a:txBody>
                    <a:bodyPr/>
                    <a:lstStyle/>
                    <a:p>
                      <a:r>
                        <a:rPr lang="en-US" sz="1100" dirty="0"/>
                        <a:t>Anaphora</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tc>
                  <a:txBody>
                    <a:bodyPr/>
                    <a:lstStyle/>
                    <a:p>
                      <a:r>
                        <a:rPr lang="en-US" sz="1100" dirty="0"/>
                        <a:t>Repeating the same words at the start of different clauses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2776160012"/>
                  </a:ext>
                </a:extLst>
              </a:tr>
              <a:tr h="864147">
                <a:tc>
                  <a:txBody>
                    <a:bodyPr/>
                    <a:lstStyle/>
                    <a:p>
                      <a:r>
                        <a:rPr lang="en-US" sz="1100" dirty="0"/>
                        <a:t>Sibilance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tc>
                  <a:txBody>
                    <a:bodyPr/>
                    <a:lstStyle/>
                    <a:p>
                      <a:r>
                        <a:rPr lang="en-US" sz="1100" dirty="0"/>
                        <a:t>Repeating an ‘s’ sound in different words to create a hissing sound that creates powerful imagery. </a:t>
                      </a:r>
                      <a:r>
                        <a:rPr lang="en-US" sz="1100" i="1" dirty="0"/>
                        <a:t>The strange sinister snake.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2388440901"/>
                  </a:ext>
                </a:extLst>
              </a:tr>
              <a:tr h="676289">
                <a:tc>
                  <a:txBody>
                    <a:bodyPr/>
                    <a:lstStyle/>
                    <a:p>
                      <a:r>
                        <a:rPr lang="en-US" sz="1100" dirty="0"/>
                        <a:t>Adjectives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tc>
                  <a:txBody>
                    <a:bodyPr/>
                    <a:lstStyle/>
                    <a:p>
                      <a:r>
                        <a:rPr lang="en-US" sz="1100" dirty="0"/>
                        <a:t>Words that describe nouns (people, places, objects). Adjectives can build up tone and mood in description.</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3059076306"/>
                  </a:ext>
                </a:extLst>
              </a:tr>
              <a:tr h="488431">
                <a:tc>
                  <a:txBody>
                    <a:bodyPr/>
                    <a:lstStyle/>
                    <a:p>
                      <a:r>
                        <a:rPr lang="en-US" sz="1100" dirty="0"/>
                        <a:t>Hyperbole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tc>
                  <a:txBody>
                    <a:bodyPr/>
                    <a:lstStyle/>
                    <a:p>
                      <a:r>
                        <a:rPr lang="en-US" sz="1100" dirty="0"/>
                        <a:t>A form of exaggeration used to highlight key ideas or points. </a:t>
                      </a:r>
                      <a:r>
                        <a:rPr lang="en-US" sz="1100" i="1" dirty="0"/>
                        <a:t>The endless expanse.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FE7"/>
                    </a:solidFill>
                  </a:tcPr>
                </a:tc>
                <a:extLst>
                  <a:ext uri="{0D108BD9-81ED-4DB2-BD59-A6C34878D82A}">
                    <a16:rowId xmlns:a16="http://schemas.microsoft.com/office/drawing/2014/main" val="2131073497"/>
                  </a:ext>
                </a:extLst>
              </a:tr>
            </a:tbl>
          </a:graphicData>
        </a:graphic>
      </p:graphicFrame>
      <p:sp>
        <p:nvSpPr>
          <p:cNvPr id="7" name="TextBox 6">
            <a:extLst>
              <a:ext uri="{FF2B5EF4-FFF2-40B4-BE49-F238E27FC236}">
                <a16:creationId xmlns:a16="http://schemas.microsoft.com/office/drawing/2014/main" id="{451DB363-696A-3E5E-F029-390490E0E512}"/>
              </a:ext>
            </a:extLst>
          </p:cNvPr>
          <p:cNvSpPr txBox="1"/>
          <p:nvPr/>
        </p:nvSpPr>
        <p:spPr>
          <a:xfrm>
            <a:off x="628650" y="4444678"/>
            <a:ext cx="4140120" cy="203132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dirty="0">
                <a:solidFill>
                  <a:srgbClr val="FF0000"/>
                </a:solidFill>
              </a:rPr>
              <a:t>Go through the extract and annotate all the language devices you can find.</a:t>
            </a:r>
          </a:p>
          <a:p>
            <a:r>
              <a:rPr lang="en-GB" dirty="0">
                <a:solidFill>
                  <a:schemeClr val="accent2">
                    <a:lumMod val="50000"/>
                  </a:schemeClr>
                </a:solidFill>
              </a:rPr>
              <a:t>Explain how each one affects the reader and their understanding of the stadium.</a:t>
            </a:r>
          </a:p>
          <a:p>
            <a:r>
              <a:rPr lang="en-GB" dirty="0">
                <a:solidFill>
                  <a:srgbClr val="00B050"/>
                </a:solidFill>
              </a:rPr>
              <a:t>Evaluate how the devices convey the narrator’s sense of joy for the stadium and its experiences.</a:t>
            </a:r>
          </a:p>
        </p:txBody>
      </p:sp>
    </p:spTree>
    <p:extLst>
      <p:ext uri="{BB962C8B-B14F-4D97-AF65-F5344CB8AC3E}">
        <p14:creationId xmlns:p14="http://schemas.microsoft.com/office/powerpoint/2010/main" val="369352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ABB8B-D7AC-544C-3F0B-DFFAFF084326}"/>
              </a:ext>
            </a:extLst>
          </p:cNvPr>
          <p:cNvSpPr>
            <a:spLocks noGrp="1"/>
          </p:cNvSpPr>
          <p:nvPr>
            <p:ph type="title"/>
          </p:nvPr>
        </p:nvSpPr>
        <p:spPr>
          <a:xfrm>
            <a:off x="353029" y="365126"/>
            <a:ext cx="8162321" cy="1325563"/>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There is so much language you can analyse in this short extract</a:t>
            </a:r>
            <a:endParaRPr lang="en-GB" dirty="0"/>
          </a:p>
        </p:txBody>
      </p:sp>
      <p:sp>
        <p:nvSpPr>
          <p:cNvPr id="5" name="TextBox 4">
            <a:extLst>
              <a:ext uri="{FF2B5EF4-FFF2-40B4-BE49-F238E27FC236}">
                <a16:creationId xmlns:a16="http://schemas.microsoft.com/office/drawing/2014/main" id="{92FAF3E2-E8A8-B8BB-4D5F-EBAC00DFEA4F}"/>
              </a:ext>
            </a:extLst>
          </p:cNvPr>
          <p:cNvSpPr txBox="1"/>
          <p:nvPr/>
        </p:nvSpPr>
        <p:spPr>
          <a:xfrm>
            <a:off x="329879" y="2067403"/>
            <a:ext cx="3871732" cy="58477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6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Amongst the masses you find your seat – </a:t>
            </a:r>
            <a:r>
              <a:rPr lang="en-US"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your seat</a:t>
            </a:r>
            <a:endParaRPr lang="en-GB" sz="1600" dirty="0">
              <a:highlight>
                <a:srgbClr val="C0C0C0"/>
              </a:highlight>
            </a:endParaRPr>
          </a:p>
        </p:txBody>
      </p:sp>
      <p:sp>
        <p:nvSpPr>
          <p:cNvPr id="7" name="TextBox 6">
            <a:extLst>
              <a:ext uri="{FF2B5EF4-FFF2-40B4-BE49-F238E27FC236}">
                <a16:creationId xmlns:a16="http://schemas.microsoft.com/office/drawing/2014/main" id="{0AA10EA0-7FFB-2708-C822-C04BD23419AB}"/>
              </a:ext>
            </a:extLst>
          </p:cNvPr>
          <p:cNvSpPr txBox="1"/>
          <p:nvPr/>
        </p:nvSpPr>
        <p:spPr>
          <a:xfrm>
            <a:off x="353029" y="3440488"/>
            <a:ext cx="3871732"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the one your father’s blood and toil bought for you,</a:t>
            </a:r>
            <a:endParaRPr lang="en-GB" dirty="0">
              <a:highlight>
                <a:srgbClr val="00FFFF"/>
              </a:highlight>
            </a:endParaRPr>
          </a:p>
        </p:txBody>
      </p:sp>
      <p:sp>
        <p:nvSpPr>
          <p:cNvPr id="9" name="TextBox 8">
            <a:extLst>
              <a:ext uri="{FF2B5EF4-FFF2-40B4-BE49-F238E27FC236}">
                <a16:creationId xmlns:a16="http://schemas.microsoft.com/office/drawing/2014/main" id="{5BCD39B7-E1C0-0C15-FDD2-1207C2CA744E}"/>
              </a:ext>
            </a:extLst>
          </p:cNvPr>
          <p:cNvSpPr txBox="1"/>
          <p:nvPr/>
        </p:nvSpPr>
        <p:spPr>
          <a:xfrm>
            <a:off x="353029" y="5035418"/>
            <a:ext cx="3871732"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800" kern="100" dirty="0">
                <a:effectLst/>
                <a:highlight>
                  <a:srgbClr val="C0C0C0"/>
                </a:highlight>
                <a:latin typeface="Aptos" panose="020B0004020202020204" pitchFamily="34" charset="0"/>
                <a:ea typeface="Aptos" panose="020B0004020202020204" pitchFamily="34" charset="0"/>
                <a:cs typeface="Times New Roman" panose="02020603050405020304" pitchFamily="18" charset="0"/>
              </a:rPr>
              <a:t>the one green plastic folding mass-produced product that is just like the tens of thousands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that surround it in a sea of regularity. </a:t>
            </a:r>
            <a:endParaRPr lang="en-GB" dirty="0">
              <a:solidFill>
                <a:schemeClr val="bg1"/>
              </a:solidFill>
              <a:highlight>
                <a:srgbClr val="008080"/>
              </a:highlight>
            </a:endParaRPr>
          </a:p>
        </p:txBody>
      </p:sp>
      <p:sp>
        <p:nvSpPr>
          <p:cNvPr id="12" name="TextBox 11">
            <a:extLst>
              <a:ext uri="{FF2B5EF4-FFF2-40B4-BE49-F238E27FC236}">
                <a16:creationId xmlns:a16="http://schemas.microsoft.com/office/drawing/2014/main" id="{15EA40F2-2A51-8647-849C-C594A713D48E}"/>
              </a:ext>
            </a:extLst>
          </p:cNvPr>
          <p:cNvSpPr txBox="1"/>
          <p:nvPr/>
        </p:nvSpPr>
        <p:spPr>
          <a:xfrm>
            <a:off x="4456253" y="2067403"/>
            <a:ext cx="4059097" cy="954107"/>
          </a:xfrm>
          <a:prstGeom prst="rect">
            <a:avLst/>
          </a:prstGeom>
          <a:solidFill>
            <a:srgbClr val="FDFFE7"/>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dirty="0"/>
              <a:t>The writer describes the stadium as both impersonal and personal. </a:t>
            </a:r>
            <a:r>
              <a:rPr lang="en-US" sz="1400" dirty="0">
                <a:highlight>
                  <a:srgbClr val="FFFF00"/>
                </a:highlight>
              </a:rPr>
              <a:t>Although there are masses of seats, the narrator has their own personal one.</a:t>
            </a:r>
            <a:endParaRPr lang="en-GB" sz="1400" dirty="0"/>
          </a:p>
        </p:txBody>
      </p:sp>
      <p:sp>
        <p:nvSpPr>
          <p:cNvPr id="13" name="TextBox 12">
            <a:extLst>
              <a:ext uri="{FF2B5EF4-FFF2-40B4-BE49-F238E27FC236}">
                <a16:creationId xmlns:a16="http://schemas.microsoft.com/office/drawing/2014/main" id="{3811C552-99BA-ADFC-46CB-64AED0E4E6EF}"/>
              </a:ext>
            </a:extLst>
          </p:cNvPr>
          <p:cNvSpPr txBox="1"/>
          <p:nvPr/>
        </p:nvSpPr>
        <p:spPr>
          <a:xfrm>
            <a:off x="4456251" y="3429000"/>
            <a:ext cx="4059097" cy="1384995"/>
          </a:xfrm>
          <a:prstGeom prst="rect">
            <a:avLst/>
          </a:prstGeom>
          <a:solidFill>
            <a:srgbClr val="FDFFE7"/>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dirty="0"/>
              <a:t>The seat is so important to the narrator because his father got it for him through “</a:t>
            </a:r>
            <a:r>
              <a:rPr lang="en-US" sz="1400" dirty="0">
                <a:highlight>
                  <a:srgbClr val="00FFFF"/>
                </a:highlight>
              </a:rPr>
              <a:t>blood and toil”. </a:t>
            </a:r>
            <a:r>
              <a:rPr lang="en-US" sz="1400" dirty="0"/>
              <a:t>This metaphor amplifies how much the narrator respects their father and the work he put in to get that seat at the stadium.</a:t>
            </a:r>
            <a:endParaRPr lang="en-GB" sz="1400" dirty="0">
              <a:highlight>
                <a:srgbClr val="FFFF00"/>
              </a:highlight>
            </a:endParaRPr>
          </a:p>
          <a:p>
            <a:endParaRPr lang="en-GB" sz="1400" dirty="0"/>
          </a:p>
        </p:txBody>
      </p:sp>
      <p:sp>
        <p:nvSpPr>
          <p:cNvPr id="14" name="TextBox 13">
            <a:extLst>
              <a:ext uri="{FF2B5EF4-FFF2-40B4-BE49-F238E27FC236}">
                <a16:creationId xmlns:a16="http://schemas.microsoft.com/office/drawing/2014/main" id="{84FD694D-C3E7-2A45-4114-9ACF71B5E21C}"/>
              </a:ext>
            </a:extLst>
          </p:cNvPr>
          <p:cNvSpPr txBox="1"/>
          <p:nvPr/>
        </p:nvSpPr>
        <p:spPr>
          <a:xfrm>
            <a:off x="4456251" y="4969477"/>
            <a:ext cx="4059097" cy="954107"/>
          </a:xfrm>
          <a:prstGeom prst="rect">
            <a:avLst/>
          </a:prstGeom>
          <a:solidFill>
            <a:srgbClr val="FDFFE7"/>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dirty="0"/>
              <a:t>The seat is just one “</a:t>
            </a:r>
            <a:r>
              <a:rPr lang="en-US" sz="1400" dirty="0">
                <a:highlight>
                  <a:srgbClr val="00FF00"/>
                </a:highlight>
              </a:rPr>
              <a:t>in a sea of regularity</a:t>
            </a:r>
            <a:r>
              <a:rPr lang="en-US" sz="1400" dirty="0"/>
              <a:t>” and its just “</a:t>
            </a:r>
            <a:r>
              <a:rPr lang="en-US" sz="1400" dirty="0">
                <a:highlight>
                  <a:srgbClr val="C0C0C0"/>
                </a:highlight>
              </a:rPr>
              <a:t>mass produced</a:t>
            </a:r>
            <a:r>
              <a:rPr lang="en-US" sz="1400" dirty="0"/>
              <a:t>” and “</a:t>
            </a:r>
            <a:r>
              <a:rPr lang="en-US" sz="1400" dirty="0">
                <a:highlight>
                  <a:srgbClr val="C0C0C0"/>
                </a:highlight>
              </a:rPr>
              <a:t>green plastic</a:t>
            </a:r>
            <a:r>
              <a:rPr lang="en-US" sz="1400" dirty="0"/>
              <a:t>”, all of these adjectives and metaphors combine to </a:t>
            </a:r>
            <a:r>
              <a:rPr lang="en-US" sz="1400" dirty="0" err="1"/>
              <a:t>emphasise</a:t>
            </a:r>
            <a:r>
              <a:rPr lang="en-US" sz="1400" dirty="0"/>
              <a:t> this to the reader,</a:t>
            </a:r>
            <a:endParaRPr lang="en-GB" sz="1400" dirty="0">
              <a:solidFill>
                <a:schemeClr val="bg1"/>
              </a:solidFill>
              <a:highlight>
                <a:srgbClr val="008080"/>
              </a:highlight>
            </a:endParaRPr>
          </a:p>
        </p:txBody>
      </p:sp>
    </p:spTree>
    <p:extLst>
      <p:ext uri="{BB962C8B-B14F-4D97-AF65-F5344CB8AC3E}">
        <p14:creationId xmlns:p14="http://schemas.microsoft.com/office/powerpoint/2010/main" val="269297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D5DD6A3B-C459-E02C-AB64-E685ABA759AA}"/>
              </a:ext>
            </a:extLst>
          </p:cNvPr>
          <p:cNvSpPr txBox="1"/>
          <p:nvPr/>
        </p:nvSpPr>
        <p:spPr>
          <a:xfrm>
            <a:off x="457201" y="732868"/>
            <a:ext cx="3813857" cy="36933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800" kern="100" dirty="0">
                <a:solidFill>
                  <a:schemeClr val="bg1"/>
                </a:solidFill>
                <a:effectLst/>
                <a:highlight>
                  <a:srgbClr val="008000"/>
                </a:highlight>
                <a:latin typeface="Aptos" panose="020B0004020202020204" pitchFamily="34" charset="0"/>
                <a:ea typeface="Aptos" panose="020B0004020202020204" pitchFamily="34" charset="0"/>
                <a:cs typeface="Times New Roman" panose="02020603050405020304" pitchFamily="18" charset="0"/>
              </a:rPr>
              <a:t>But its </a:t>
            </a:r>
            <a:r>
              <a:rPr lang="en-US" sz="1800" i="1" kern="100" dirty="0">
                <a:solidFill>
                  <a:schemeClr val="bg1"/>
                </a:solidFill>
                <a:effectLst/>
                <a:highlight>
                  <a:srgbClr val="008000"/>
                </a:highlight>
                <a:latin typeface="Aptos" panose="020B0004020202020204" pitchFamily="34" charset="0"/>
                <a:ea typeface="Aptos" panose="020B0004020202020204" pitchFamily="34" charset="0"/>
                <a:cs typeface="Times New Roman" panose="02020603050405020304" pitchFamily="18" charset="0"/>
              </a:rPr>
              <a:t>yours</a:t>
            </a:r>
            <a:r>
              <a:rPr lang="en-US" sz="1800" kern="100" dirty="0">
                <a:solidFill>
                  <a:schemeClr val="bg1"/>
                </a:solidFill>
                <a:effectLst/>
                <a:highlight>
                  <a:srgbClr val="008000"/>
                </a:highlight>
                <a:latin typeface="Aptos" panose="020B0004020202020204" pitchFamily="34" charset="0"/>
                <a:ea typeface="Aptos" panose="020B0004020202020204" pitchFamily="34" charset="0"/>
                <a:cs typeface="Times New Roman" panose="02020603050405020304" pitchFamily="18" charset="0"/>
              </a:rPr>
              <a:t>.</a:t>
            </a:r>
            <a:endParaRPr lang="en-GB" dirty="0"/>
          </a:p>
        </p:txBody>
      </p:sp>
      <p:sp>
        <p:nvSpPr>
          <p:cNvPr id="5" name="TextBox 4">
            <a:extLst>
              <a:ext uri="{FF2B5EF4-FFF2-40B4-BE49-F238E27FC236}">
                <a16:creationId xmlns:a16="http://schemas.microsoft.com/office/drawing/2014/main" id="{33203598-4C46-E87D-CF17-01D3F05D9FB4}"/>
              </a:ext>
            </a:extLst>
          </p:cNvPr>
          <p:cNvSpPr txBox="1"/>
          <p:nvPr/>
        </p:nvSpPr>
        <p:spPr>
          <a:xfrm>
            <a:off x="457201" y="1849289"/>
            <a:ext cx="3813857" cy="175432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800" kern="100" dirty="0">
                <a:solidFill>
                  <a:schemeClr val="bg1"/>
                </a:solidFill>
                <a:effectLst/>
                <a:highlight>
                  <a:srgbClr val="000080"/>
                </a:highlight>
                <a:latin typeface="Aptos" panose="020B0004020202020204" pitchFamily="34" charset="0"/>
                <a:ea typeface="Aptos" panose="020B0004020202020204" pitchFamily="34" charset="0"/>
                <a:cs typeface="Times New Roman" panose="02020603050405020304" pitchFamily="18" charset="0"/>
              </a:rPr>
              <a:t>It’s the place where you sat with your hands over your pallid face as the eternal doom of relegation threatened, </a:t>
            </a:r>
            <a:r>
              <a:rPr lang="en-US" sz="1800" kern="100" dirty="0">
                <a:solidFill>
                  <a:schemeClr val="bg1"/>
                </a:solidFill>
                <a:effectLst/>
                <a:highlight>
                  <a:srgbClr val="008080"/>
                </a:highlight>
                <a:latin typeface="Aptos" panose="020B0004020202020204" pitchFamily="34" charset="0"/>
                <a:ea typeface="Aptos" panose="020B0004020202020204" pitchFamily="34" charset="0"/>
                <a:cs typeface="Times New Roman" panose="02020603050405020304" pitchFamily="18" charset="0"/>
              </a:rPr>
              <a:t>the place where you leapt as close to the sun as you could</a:t>
            </a:r>
            <a:endParaRPr lang="en-GB" dirty="0"/>
          </a:p>
        </p:txBody>
      </p:sp>
      <p:sp>
        <p:nvSpPr>
          <p:cNvPr id="7" name="TextBox 6">
            <a:extLst>
              <a:ext uri="{FF2B5EF4-FFF2-40B4-BE49-F238E27FC236}">
                <a16:creationId xmlns:a16="http://schemas.microsoft.com/office/drawing/2014/main" id="{7B10D739-378F-E5C8-4D82-5C7B9960CCA7}"/>
              </a:ext>
            </a:extLst>
          </p:cNvPr>
          <p:cNvSpPr txBox="1"/>
          <p:nvPr/>
        </p:nvSpPr>
        <p:spPr>
          <a:xfrm>
            <a:off x="457201" y="3842944"/>
            <a:ext cx="3813857"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GB" dirty="0"/>
              <a:t> </a:t>
            </a:r>
            <a:r>
              <a:rPr lang="en-US" sz="1800" kern="100" dirty="0">
                <a:solidFill>
                  <a:schemeClr val="bg1"/>
                </a:solidFill>
                <a:effectLst/>
                <a:highlight>
                  <a:srgbClr val="800080"/>
                </a:highlight>
                <a:latin typeface="Aptos" panose="020B0004020202020204" pitchFamily="34" charset="0"/>
                <a:ea typeface="Aptos" panose="020B0004020202020204" pitchFamily="34" charset="0"/>
                <a:cs typeface="Times New Roman" panose="02020603050405020304" pitchFamily="18" charset="0"/>
              </a:rPr>
              <a:t>when that tiny sparkle of silver reflected onto the faces of wide smiles and piercing evocations of a glorious past rekindled.</a:t>
            </a:r>
            <a:endParaRPr lang="en-GB" dirty="0"/>
          </a:p>
        </p:txBody>
      </p:sp>
      <p:sp>
        <p:nvSpPr>
          <p:cNvPr id="9" name="TextBox 8">
            <a:extLst>
              <a:ext uri="{FF2B5EF4-FFF2-40B4-BE49-F238E27FC236}">
                <a16:creationId xmlns:a16="http://schemas.microsoft.com/office/drawing/2014/main" id="{74E4AB0C-C2E5-0FE0-66DE-779DAC7A05B3}"/>
              </a:ext>
            </a:extLst>
          </p:cNvPr>
          <p:cNvSpPr txBox="1"/>
          <p:nvPr/>
        </p:nvSpPr>
        <p:spPr>
          <a:xfrm>
            <a:off x="457201" y="5289051"/>
            <a:ext cx="3813857"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US" sz="1800" kern="100" dirty="0">
                <a:solidFill>
                  <a:schemeClr val="bg1"/>
                </a:solidFill>
                <a:effectLst/>
                <a:highlight>
                  <a:srgbClr val="808000"/>
                </a:highlight>
                <a:latin typeface="Aptos" panose="020B0004020202020204" pitchFamily="34" charset="0"/>
                <a:ea typeface="Aptos" panose="020B0004020202020204" pitchFamily="34" charset="0"/>
                <a:cs typeface="Times New Roman" panose="02020603050405020304" pitchFamily="18" charset="0"/>
              </a:rPr>
              <a:t>A symbol of your ancestors, your people, your future.</a:t>
            </a:r>
            <a:endParaRPr lang="en-GB" dirty="0"/>
          </a:p>
        </p:txBody>
      </p:sp>
      <p:sp>
        <p:nvSpPr>
          <p:cNvPr id="10" name="TextBox 9">
            <a:extLst>
              <a:ext uri="{FF2B5EF4-FFF2-40B4-BE49-F238E27FC236}">
                <a16:creationId xmlns:a16="http://schemas.microsoft.com/office/drawing/2014/main" id="{3675804D-AD28-27EF-6070-EBDB7E31FA78}"/>
              </a:ext>
            </a:extLst>
          </p:cNvPr>
          <p:cNvSpPr txBox="1"/>
          <p:nvPr/>
        </p:nvSpPr>
        <p:spPr>
          <a:xfrm>
            <a:off x="4572000" y="678441"/>
            <a:ext cx="4059097" cy="738664"/>
          </a:xfrm>
          <a:prstGeom prst="rect">
            <a:avLst/>
          </a:prstGeom>
          <a:solidFill>
            <a:srgbClr val="FDFFE7"/>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dirty="0"/>
              <a:t>The narrator repeats the possessive pronoun “</a:t>
            </a:r>
            <a:r>
              <a:rPr lang="en-US" sz="1400" dirty="0">
                <a:solidFill>
                  <a:schemeClr val="bg1"/>
                </a:solidFill>
                <a:highlight>
                  <a:srgbClr val="008000"/>
                </a:highlight>
              </a:rPr>
              <a:t>yours</a:t>
            </a:r>
            <a:r>
              <a:rPr lang="en-US" sz="1400" dirty="0"/>
              <a:t>” to highlight how important the stadium and its experiences are to him.</a:t>
            </a:r>
            <a:endParaRPr lang="en-GB" sz="1400" dirty="0"/>
          </a:p>
        </p:txBody>
      </p:sp>
      <p:sp>
        <p:nvSpPr>
          <p:cNvPr id="12" name="TextBox 11">
            <a:extLst>
              <a:ext uri="{FF2B5EF4-FFF2-40B4-BE49-F238E27FC236}">
                <a16:creationId xmlns:a16="http://schemas.microsoft.com/office/drawing/2014/main" id="{39FDAFCE-8E65-A57B-A04E-AD57CC126654}"/>
              </a:ext>
            </a:extLst>
          </p:cNvPr>
          <p:cNvSpPr txBox="1"/>
          <p:nvPr/>
        </p:nvSpPr>
        <p:spPr>
          <a:xfrm>
            <a:off x="4571998" y="1849289"/>
            <a:ext cx="4059097" cy="1384995"/>
          </a:xfrm>
          <a:prstGeom prst="rect">
            <a:avLst/>
          </a:prstGeom>
          <a:solidFill>
            <a:srgbClr val="FDFFE7"/>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dirty="0"/>
              <a:t>The narrator remembers memories at the stadium, including the threat of relegation and the glory of winning a trophy. The </a:t>
            </a:r>
            <a:r>
              <a:rPr lang="en-US" sz="1400" dirty="0" err="1"/>
              <a:t>hyberbole</a:t>
            </a:r>
            <a:r>
              <a:rPr lang="en-US" sz="1400" dirty="0"/>
              <a:t> of “</a:t>
            </a:r>
            <a:r>
              <a:rPr lang="en-US" sz="1400" dirty="0">
                <a:solidFill>
                  <a:schemeClr val="bg1"/>
                </a:solidFill>
                <a:highlight>
                  <a:srgbClr val="000080"/>
                </a:highlight>
              </a:rPr>
              <a:t>eternal doom</a:t>
            </a:r>
            <a:r>
              <a:rPr lang="en-US" sz="1400" dirty="0"/>
              <a:t>” and “</a:t>
            </a:r>
            <a:r>
              <a:rPr lang="en-US" sz="1400" dirty="0">
                <a:solidFill>
                  <a:schemeClr val="bg1"/>
                </a:solidFill>
                <a:highlight>
                  <a:srgbClr val="008080"/>
                </a:highlight>
              </a:rPr>
              <a:t>leapt as close to the sun as you could</a:t>
            </a:r>
            <a:r>
              <a:rPr lang="en-US" sz="1400" dirty="0"/>
              <a:t>” reiterate how important this place is to the narrator. </a:t>
            </a:r>
            <a:endParaRPr lang="en-GB" sz="1400" dirty="0">
              <a:highlight>
                <a:srgbClr val="FFFF00"/>
              </a:highlight>
            </a:endParaRPr>
          </a:p>
        </p:txBody>
      </p:sp>
      <p:sp>
        <p:nvSpPr>
          <p:cNvPr id="13" name="TextBox 12">
            <a:extLst>
              <a:ext uri="{FF2B5EF4-FFF2-40B4-BE49-F238E27FC236}">
                <a16:creationId xmlns:a16="http://schemas.microsoft.com/office/drawing/2014/main" id="{AF9A1A5B-B9DF-B688-67B6-692B22952828}"/>
              </a:ext>
            </a:extLst>
          </p:cNvPr>
          <p:cNvSpPr txBox="1"/>
          <p:nvPr/>
        </p:nvSpPr>
        <p:spPr>
          <a:xfrm>
            <a:off x="4571999" y="3840458"/>
            <a:ext cx="4059097" cy="1169551"/>
          </a:xfrm>
          <a:prstGeom prst="rect">
            <a:avLst/>
          </a:prstGeom>
          <a:solidFill>
            <a:srgbClr val="FDFFE7"/>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dirty="0"/>
              <a:t>The narrator recalls the moment his team won a trophy and how it affected the spectators. The stadium is a magical place at times, as conveyed through the</a:t>
            </a:r>
            <a:r>
              <a:rPr lang="en-US" sz="1400" dirty="0">
                <a:solidFill>
                  <a:schemeClr val="bg1"/>
                </a:solidFill>
                <a:highlight>
                  <a:srgbClr val="800080"/>
                </a:highlight>
              </a:rPr>
              <a:t> “wide smiles” and “piercing evocations”.</a:t>
            </a:r>
            <a:endParaRPr lang="en-GB" sz="1400" dirty="0">
              <a:solidFill>
                <a:schemeClr val="bg1"/>
              </a:solidFill>
              <a:highlight>
                <a:srgbClr val="800080"/>
              </a:highlight>
            </a:endParaRPr>
          </a:p>
        </p:txBody>
      </p:sp>
      <p:sp>
        <p:nvSpPr>
          <p:cNvPr id="14" name="TextBox 13">
            <a:extLst>
              <a:ext uri="{FF2B5EF4-FFF2-40B4-BE49-F238E27FC236}">
                <a16:creationId xmlns:a16="http://schemas.microsoft.com/office/drawing/2014/main" id="{9980878A-0002-D18A-160F-270BB877F4E2}"/>
              </a:ext>
            </a:extLst>
          </p:cNvPr>
          <p:cNvSpPr txBox="1"/>
          <p:nvPr/>
        </p:nvSpPr>
        <p:spPr>
          <a:xfrm>
            <a:off x="4571998" y="5238156"/>
            <a:ext cx="4059097" cy="1169551"/>
          </a:xfrm>
          <a:prstGeom prst="rect">
            <a:avLst/>
          </a:prstGeom>
          <a:solidFill>
            <a:srgbClr val="FDFFE7"/>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1400" dirty="0"/>
              <a:t>The stadium is a “</a:t>
            </a:r>
            <a:r>
              <a:rPr lang="en-US" sz="1400" dirty="0">
                <a:solidFill>
                  <a:schemeClr val="bg1"/>
                </a:solidFill>
                <a:highlight>
                  <a:srgbClr val="808000"/>
                </a:highlight>
              </a:rPr>
              <a:t>symbol of your ancestors, your people, your future</a:t>
            </a:r>
            <a:r>
              <a:rPr lang="en-US" sz="1400" dirty="0"/>
              <a:t>”, the repetition of the pronoun and the use of anaphora working together to reiterate just how important the stadium is to the people who go there.</a:t>
            </a:r>
            <a:endParaRPr lang="en-GB" sz="1400" dirty="0">
              <a:solidFill>
                <a:schemeClr val="bg1"/>
              </a:solidFill>
              <a:highlight>
                <a:srgbClr val="800080"/>
              </a:highlight>
            </a:endParaRPr>
          </a:p>
        </p:txBody>
      </p:sp>
    </p:spTree>
    <p:extLst>
      <p:ext uri="{BB962C8B-B14F-4D97-AF65-F5344CB8AC3E}">
        <p14:creationId xmlns:p14="http://schemas.microsoft.com/office/powerpoint/2010/main" val="1591414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7565" y="365126"/>
            <a:ext cx="8441635" cy="607331"/>
          </a:xfrm>
          <a:solidFill>
            <a:schemeClr val="bg1">
              <a:lumMod val="95000"/>
            </a:schemeClr>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GB" dirty="0"/>
              <a:t>Q2: Language analysis</a:t>
            </a:r>
          </a:p>
        </p:txBody>
      </p:sp>
      <p:sp>
        <p:nvSpPr>
          <p:cNvPr id="3" name="Content Placeholder 2"/>
          <p:cNvSpPr>
            <a:spLocks noGrp="1"/>
          </p:cNvSpPr>
          <p:nvPr>
            <p:ph idx="1"/>
          </p:nvPr>
        </p:nvSpPr>
        <p:spPr>
          <a:xfrm>
            <a:off x="397565" y="1092356"/>
            <a:ext cx="5314122" cy="2693366"/>
          </a:xfrm>
          <a:solidFill>
            <a:schemeClr val="accent3">
              <a:lumMod val="20000"/>
              <a:lumOff val="80000"/>
            </a:schemeClr>
          </a:solidFill>
          <a:ln w="38100">
            <a:solidFill>
              <a:srgbClr val="00B05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GB" sz="2400" b="1" dirty="0"/>
              <a:t>This question asks you to explore another short section of the extract, this time focusing on how </a:t>
            </a:r>
            <a:r>
              <a:rPr lang="en-GB" sz="2400" b="1" dirty="0">
                <a:highlight>
                  <a:srgbClr val="FFFF00"/>
                </a:highlight>
              </a:rPr>
              <a:t>the </a:t>
            </a:r>
            <a:r>
              <a:rPr lang="en-GB" sz="2400" b="1" u="sng" dirty="0">
                <a:highlight>
                  <a:srgbClr val="FFFF00"/>
                </a:highlight>
              </a:rPr>
              <a:t>writer</a:t>
            </a:r>
            <a:r>
              <a:rPr lang="en-GB" sz="2400" b="1" dirty="0">
                <a:highlight>
                  <a:srgbClr val="FFFF00"/>
                </a:highlight>
              </a:rPr>
              <a:t> </a:t>
            </a:r>
            <a:r>
              <a:rPr lang="en-GB" sz="2400" b="1" dirty="0"/>
              <a:t>uses </a:t>
            </a:r>
            <a:r>
              <a:rPr lang="en-GB" sz="2400" b="1" u="sng" dirty="0">
                <a:highlight>
                  <a:srgbClr val="00FFFF"/>
                </a:highlight>
              </a:rPr>
              <a:t>language</a:t>
            </a:r>
            <a:r>
              <a:rPr lang="en-GB" sz="2400" b="1" dirty="0"/>
              <a:t> to </a:t>
            </a:r>
            <a:r>
              <a:rPr lang="en-GB" sz="2400" u="sng" dirty="0">
                <a:highlight>
                  <a:srgbClr val="C0C0C0"/>
                </a:highlight>
              </a:rPr>
              <a:t>describe the stadium experience.</a:t>
            </a:r>
          </a:p>
          <a:p>
            <a:pPr marL="0" indent="0">
              <a:buNone/>
            </a:pPr>
            <a:r>
              <a:rPr lang="en-GB" sz="2400" dirty="0"/>
              <a:t>You are asked to look at these areas in your analysis: </a:t>
            </a:r>
          </a:p>
          <a:p>
            <a:pPr marL="457200" lvl="1" indent="0">
              <a:buNone/>
            </a:pPr>
            <a:r>
              <a:rPr lang="en-GB" sz="2000" dirty="0">
                <a:sym typeface="Symbol" panose="05050102010706020507" pitchFamily="18" charset="2"/>
              </a:rPr>
              <a:t></a:t>
            </a:r>
            <a:r>
              <a:rPr lang="en-GB" sz="2000" dirty="0"/>
              <a:t> </a:t>
            </a:r>
            <a:r>
              <a:rPr lang="en-GB" sz="2000" dirty="0">
                <a:highlight>
                  <a:srgbClr val="FF00FF"/>
                </a:highlight>
              </a:rPr>
              <a:t>words and phrases </a:t>
            </a:r>
          </a:p>
          <a:p>
            <a:pPr marL="457200" lvl="1" indent="0">
              <a:buNone/>
            </a:pPr>
            <a:r>
              <a:rPr lang="en-GB" sz="2000" dirty="0">
                <a:solidFill>
                  <a:schemeClr val="bg1"/>
                </a:solidFill>
                <a:sym typeface="Symbol" panose="05050102010706020507" pitchFamily="18" charset="2"/>
              </a:rPr>
              <a:t></a:t>
            </a:r>
            <a:r>
              <a:rPr lang="en-GB" sz="2000" dirty="0">
                <a:solidFill>
                  <a:schemeClr val="bg1"/>
                </a:solidFill>
              </a:rPr>
              <a:t> </a:t>
            </a:r>
            <a:r>
              <a:rPr lang="en-GB" sz="2000" dirty="0">
                <a:solidFill>
                  <a:schemeClr val="bg1"/>
                </a:solidFill>
                <a:highlight>
                  <a:srgbClr val="0000FF"/>
                </a:highlight>
              </a:rPr>
              <a:t>language features and techniques </a:t>
            </a:r>
          </a:p>
          <a:p>
            <a:pPr marL="457200" lvl="1" indent="0">
              <a:buNone/>
            </a:pPr>
            <a:r>
              <a:rPr lang="en-GB" sz="2000" dirty="0">
                <a:sym typeface="Symbol" panose="05050102010706020507" pitchFamily="18" charset="2"/>
              </a:rPr>
              <a:t></a:t>
            </a:r>
            <a:r>
              <a:rPr lang="en-GB" sz="2000" dirty="0"/>
              <a:t> </a:t>
            </a:r>
            <a:r>
              <a:rPr lang="en-GB" sz="2000" dirty="0">
                <a:solidFill>
                  <a:schemeClr val="bg1"/>
                </a:solidFill>
                <a:highlight>
                  <a:srgbClr val="800080"/>
                </a:highlight>
              </a:rPr>
              <a:t>sentence forms. </a:t>
            </a:r>
            <a:r>
              <a:rPr lang="en-GB" sz="2000" dirty="0"/>
              <a:t>[8 marks]</a:t>
            </a:r>
          </a:p>
          <a:p>
            <a:endParaRPr lang="en-GB" sz="2400" dirty="0"/>
          </a:p>
        </p:txBody>
      </p:sp>
      <p:sp>
        <p:nvSpPr>
          <p:cNvPr id="4" name="TextBox 3"/>
          <p:cNvSpPr txBox="1"/>
          <p:nvPr/>
        </p:nvSpPr>
        <p:spPr>
          <a:xfrm>
            <a:off x="397565" y="3879145"/>
            <a:ext cx="5314122" cy="1938992"/>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In this question you will always be given a short extract from the chapter or text you are provided with. You must only write about this extract and not the rest of the chapter.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Plan and write out your answer to this question. </a:t>
            </a:r>
          </a:p>
        </p:txBody>
      </p:sp>
      <p:sp>
        <p:nvSpPr>
          <p:cNvPr id="5" name="TextBox 4"/>
          <p:cNvSpPr txBox="1"/>
          <p:nvPr/>
        </p:nvSpPr>
        <p:spPr>
          <a:xfrm>
            <a:off x="424071" y="6214533"/>
            <a:ext cx="5214730"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Timed conditions: 12 minutes</a:t>
            </a:r>
          </a:p>
        </p:txBody>
      </p:sp>
      <p:pic>
        <p:nvPicPr>
          <p:cNvPr id="6" name="Picture 4" descr="Image result for tim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3181" y="6046083"/>
            <a:ext cx="613939" cy="61393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850006" y="1092356"/>
            <a:ext cx="2989194" cy="5232202"/>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Possible sentence starters to use: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 description of the </a:t>
            </a:r>
            <a:r>
              <a:rPr lang="en-GB" sz="1600" dirty="0">
                <a:solidFill>
                  <a:prstClr val="black"/>
                </a:solidFill>
                <a:latin typeface="Calibri" panose="020F0502020204030204"/>
              </a:rPr>
              <a:t>stadium</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as… helps the reader to understand that the narrator sees it as…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When we are told: “…” [quotation]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This helps the reader to… because…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 use of [technique] emphasises to the reader…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In particular, the word(s) “…” show us that…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Therefore, the writer makes the reader see…</a:t>
            </a:r>
          </a:p>
        </p:txBody>
      </p:sp>
    </p:spTree>
    <p:extLst>
      <p:ext uri="{BB962C8B-B14F-4D97-AF65-F5344CB8AC3E}">
        <p14:creationId xmlns:p14="http://schemas.microsoft.com/office/powerpoint/2010/main" val="479061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29A2B-6EDB-B078-2EAA-91AF9FF80BAF}"/>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US" sz="3200" dirty="0"/>
              <a:t>It is far more important to explain your interpretations than find language devices</a:t>
            </a:r>
            <a:endParaRPr lang="en-GB" sz="3200" dirty="0"/>
          </a:p>
        </p:txBody>
      </p:sp>
      <p:sp>
        <p:nvSpPr>
          <p:cNvPr id="3" name="Content Placeholder 2">
            <a:extLst>
              <a:ext uri="{FF2B5EF4-FFF2-40B4-BE49-F238E27FC236}">
                <a16:creationId xmlns:a16="http://schemas.microsoft.com/office/drawing/2014/main" id="{F65F530C-614A-5497-F10D-EA79E7220C5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US" dirty="0"/>
              <a:t>It is good to know a range of devices when you head into the exam, but the most important thing for Q2 is to be </a:t>
            </a:r>
            <a:r>
              <a:rPr lang="en-US" b="1" dirty="0"/>
              <a:t>able to explain your interpretations.</a:t>
            </a:r>
            <a:endParaRPr lang="en-US" dirty="0"/>
          </a:p>
          <a:p>
            <a:pPr marL="0" indent="0">
              <a:buNone/>
            </a:pPr>
            <a:endParaRPr lang="en-US" dirty="0"/>
          </a:p>
          <a:p>
            <a:pPr marL="0" indent="0">
              <a:buNone/>
            </a:pPr>
            <a:r>
              <a:rPr lang="en-US" dirty="0"/>
              <a:t>That shows you understand how the language affects the reader’s thoughts and feelings. </a:t>
            </a:r>
          </a:p>
          <a:p>
            <a:pPr marL="0" indent="0">
              <a:buNone/>
            </a:pPr>
            <a:endParaRPr lang="en-US" dirty="0"/>
          </a:p>
          <a:p>
            <a:pPr marL="0" indent="0">
              <a:buNone/>
            </a:pPr>
            <a:r>
              <a:rPr lang="en-US" dirty="0"/>
              <a:t>We will explore improving our analyses now. </a:t>
            </a:r>
            <a:endParaRPr lang="en-GB" dirty="0"/>
          </a:p>
        </p:txBody>
      </p:sp>
    </p:spTree>
    <p:extLst>
      <p:ext uri="{BB962C8B-B14F-4D97-AF65-F5344CB8AC3E}">
        <p14:creationId xmlns:p14="http://schemas.microsoft.com/office/powerpoint/2010/main" val="40237229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1816</Words>
  <Application>Microsoft Office PowerPoint</Application>
  <PresentationFormat>On-screen Show (4:3)</PresentationFormat>
  <Paragraphs>114</Paragraphs>
  <Slides>12</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Aptos</vt:lpstr>
      <vt:lpstr>Aptos Display</vt:lpstr>
      <vt:lpstr>Arial</vt:lpstr>
      <vt:lpstr>Calibri</vt:lpstr>
      <vt:lpstr>Calibri Light</vt:lpstr>
      <vt:lpstr>gg sans</vt:lpstr>
      <vt:lpstr>Symbol</vt:lpstr>
      <vt:lpstr>Times New Roman</vt:lpstr>
      <vt:lpstr>Office Theme</vt:lpstr>
      <vt:lpstr>1_Office Theme</vt:lpstr>
      <vt:lpstr>PowerPoint Presentation</vt:lpstr>
      <vt:lpstr>Q1 (4 marks)</vt:lpstr>
      <vt:lpstr>Learning outcomes</vt:lpstr>
      <vt:lpstr>Today we will focus on language analysis</vt:lpstr>
      <vt:lpstr>Let’s explore language devices in the extract</vt:lpstr>
      <vt:lpstr>There is so much language you can analyse in this short extract</vt:lpstr>
      <vt:lpstr>PowerPoint Presentation</vt:lpstr>
      <vt:lpstr>Q2: Language analysis</vt:lpstr>
      <vt:lpstr>It is far more important to explain your interpretations than find language devices</vt:lpstr>
      <vt:lpstr>You have been given a good answer for Q2</vt:lpstr>
      <vt:lpstr>PowerPoint Presentation</vt:lpstr>
      <vt:lpstr>Plenary: We will now peer assess our own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3</cp:revision>
  <dcterms:created xsi:type="dcterms:W3CDTF">2025-02-01T12:30:48Z</dcterms:created>
  <dcterms:modified xsi:type="dcterms:W3CDTF">2025-08-12T09:51:43Z</dcterms:modified>
</cp:coreProperties>
</file>