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335" r:id="rId5"/>
    <p:sldId id="259" r:id="rId6"/>
    <p:sldId id="326" r:id="rId7"/>
    <p:sldId id="258" r:id="rId8"/>
    <p:sldId id="260" r:id="rId9"/>
    <p:sldId id="327" r:id="rId10"/>
    <p:sldId id="261" r:id="rId11"/>
    <p:sldId id="32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A271F745-46EB-495F-991B-F8C68919C652}"/>
    <pc:docChg chg="undo custSel delSld modSld">
      <pc:chgData name="Paul Wassell" userId="609912a88ec840f0" providerId="LiveId" clId="{A271F745-46EB-495F-991B-F8C68919C652}" dt="2025-04-01T13:55:18.512" v="985" actId="20577"/>
      <pc:docMkLst>
        <pc:docMk/>
      </pc:docMkLst>
      <pc:sldChg chg="modSp mod">
        <pc:chgData name="Paul Wassell" userId="609912a88ec840f0" providerId="LiveId" clId="{A271F745-46EB-495F-991B-F8C68919C652}" dt="2025-04-01T13:54:55.208" v="977" actId="20577"/>
        <pc:sldMkLst>
          <pc:docMk/>
          <pc:sldMk cId="3159460183" sldId="256"/>
        </pc:sldMkLst>
        <pc:spChg chg="mod">
          <ac:chgData name="Paul Wassell" userId="609912a88ec840f0" providerId="LiveId" clId="{A271F745-46EB-495F-991B-F8C68919C652}" dt="2025-04-01T13:40:06.106" v="9" actId="27636"/>
          <ac:spMkLst>
            <pc:docMk/>
            <pc:sldMk cId="3159460183" sldId="256"/>
            <ac:spMk id="2" creationId="{FE393819-D722-9120-63FF-4A5372B17A06}"/>
          </ac:spMkLst>
        </pc:spChg>
        <pc:spChg chg="mod">
          <ac:chgData name="Paul Wassell" userId="609912a88ec840f0" providerId="LiveId" clId="{A271F745-46EB-495F-991B-F8C68919C652}" dt="2025-04-01T13:54:55.208" v="977" actId="20577"/>
          <ac:spMkLst>
            <pc:docMk/>
            <pc:sldMk cId="3159460183" sldId="256"/>
            <ac:spMk id="4" creationId="{BD7D1242-83AE-7219-20FD-2B00A3AE3BFA}"/>
          </ac:spMkLst>
        </pc:spChg>
        <pc:spChg chg="mod">
          <ac:chgData name="Paul Wassell" userId="609912a88ec840f0" providerId="LiveId" clId="{A271F745-46EB-495F-991B-F8C68919C652}" dt="2025-04-01T13:40:13.488" v="21" actId="20577"/>
          <ac:spMkLst>
            <pc:docMk/>
            <pc:sldMk cId="3159460183" sldId="256"/>
            <ac:spMk id="8" creationId="{9642D512-CED5-DEE1-C28F-903EC761E1A7}"/>
          </ac:spMkLst>
        </pc:spChg>
      </pc:sldChg>
      <pc:sldChg chg="modSp mod">
        <pc:chgData name="Paul Wassell" userId="609912a88ec840f0" providerId="LiveId" clId="{A271F745-46EB-495F-991B-F8C68919C652}" dt="2025-04-01T13:55:18.512" v="985" actId="20577"/>
        <pc:sldMkLst>
          <pc:docMk/>
          <pc:sldMk cId="563344024" sldId="257"/>
        </pc:sldMkLst>
        <pc:spChg chg="mod">
          <ac:chgData name="Paul Wassell" userId="609912a88ec840f0" providerId="LiveId" clId="{A271F745-46EB-495F-991B-F8C68919C652}" dt="2025-04-01T13:55:18.512" v="985" actId="20577"/>
          <ac:spMkLst>
            <pc:docMk/>
            <pc:sldMk cId="563344024" sldId="257"/>
            <ac:spMk id="3" creationId="{78876D09-896F-3562-AA07-06A607A0B623}"/>
          </ac:spMkLst>
        </pc:spChg>
      </pc:sldChg>
      <pc:sldChg chg="modSp mod">
        <pc:chgData name="Paul Wassell" userId="609912a88ec840f0" providerId="LiveId" clId="{A271F745-46EB-495F-991B-F8C68919C652}" dt="2025-04-01T13:43:51.340" v="652" actId="6549"/>
        <pc:sldMkLst>
          <pc:docMk/>
          <pc:sldMk cId="2819081877" sldId="258"/>
        </pc:sldMkLst>
        <pc:spChg chg="mod">
          <ac:chgData name="Paul Wassell" userId="609912a88ec840f0" providerId="LiveId" clId="{A271F745-46EB-495F-991B-F8C68919C652}" dt="2025-04-01T13:42:48.814" v="467" actId="20577"/>
          <ac:spMkLst>
            <pc:docMk/>
            <pc:sldMk cId="2819081877" sldId="258"/>
            <ac:spMk id="3" creationId="{BF84B1FE-308E-3891-55D8-CBA54C6A79A7}"/>
          </ac:spMkLst>
        </pc:spChg>
        <pc:spChg chg="mod">
          <ac:chgData name="Paul Wassell" userId="609912a88ec840f0" providerId="LiveId" clId="{A271F745-46EB-495F-991B-F8C68919C652}" dt="2025-04-01T13:43:51.340" v="652" actId="6549"/>
          <ac:spMkLst>
            <pc:docMk/>
            <pc:sldMk cId="2819081877" sldId="258"/>
            <ac:spMk id="30" creationId="{ED7CA2C3-23F1-E59C-2742-B8AB69A0670D}"/>
          </ac:spMkLst>
        </pc:spChg>
      </pc:sldChg>
      <pc:sldChg chg="modSp mod">
        <pc:chgData name="Paul Wassell" userId="609912a88ec840f0" providerId="LiveId" clId="{A271F745-46EB-495F-991B-F8C68919C652}" dt="2025-04-01T13:41:53.248" v="359" actId="20577"/>
        <pc:sldMkLst>
          <pc:docMk/>
          <pc:sldMk cId="874904636" sldId="259"/>
        </pc:sldMkLst>
        <pc:spChg chg="mod">
          <ac:chgData name="Paul Wassell" userId="609912a88ec840f0" providerId="LiveId" clId="{A271F745-46EB-495F-991B-F8C68919C652}" dt="2025-04-01T13:41:53.248" v="359" actId="20577"/>
          <ac:spMkLst>
            <pc:docMk/>
            <pc:sldMk cId="874904636" sldId="259"/>
            <ac:spMk id="26" creationId="{9D688592-36E0-31A0-E19D-7C3F4B71399E}"/>
          </ac:spMkLst>
        </pc:spChg>
      </pc:sldChg>
      <pc:sldChg chg="modSp mod">
        <pc:chgData name="Paul Wassell" userId="609912a88ec840f0" providerId="LiveId" clId="{A271F745-46EB-495F-991B-F8C68919C652}" dt="2025-04-01T13:54:01.340" v="969" actId="20577"/>
        <pc:sldMkLst>
          <pc:docMk/>
          <pc:sldMk cId="954635471" sldId="261"/>
        </pc:sldMkLst>
        <pc:graphicFrameChg chg="modGraphic">
          <ac:chgData name="Paul Wassell" userId="609912a88ec840f0" providerId="LiveId" clId="{A271F745-46EB-495F-991B-F8C68919C652}" dt="2025-04-01T13:54:01.340" v="969" actId="20577"/>
          <ac:graphicFrameMkLst>
            <pc:docMk/>
            <pc:sldMk cId="954635471" sldId="261"/>
            <ac:graphicFrameMk id="8" creationId="{394104AD-E831-C5A8-B78E-53510A9E01F2}"/>
          </ac:graphicFrameMkLst>
        </pc:graphicFrameChg>
      </pc:sldChg>
      <pc:sldChg chg="modSp mod">
        <pc:chgData name="Paul Wassell" userId="609912a88ec840f0" providerId="LiveId" clId="{A271F745-46EB-495F-991B-F8C68919C652}" dt="2025-04-01T13:42:20.448" v="455" actId="20577"/>
        <pc:sldMkLst>
          <pc:docMk/>
          <pc:sldMk cId="1195666854" sldId="326"/>
        </pc:sldMkLst>
        <pc:spChg chg="mod">
          <ac:chgData name="Paul Wassell" userId="609912a88ec840f0" providerId="LiveId" clId="{A271F745-46EB-495F-991B-F8C68919C652}" dt="2025-04-01T13:42:20.448" v="455" actId="20577"/>
          <ac:spMkLst>
            <pc:docMk/>
            <pc:sldMk cId="1195666854" sldId="326"/>
            <ac:spMk id="26" creationId="{0BFF2286-3E5D-4EB9-40FB-A47BAD55D7BC}"/>
          </ac:spMkLst>
        </pc:spChg>
      </pc:sldChg>
      <pc:sldChg chg="modSp mod">
        <pc:chgData name="Paul Wassell" userId="609912a88ec840f0" providerId="LiveId" clId="{A271F745-46EB-495F-991B-F8C68919C652}" dt="2025-04-01T13:54:24.529" v="970" actId="14826"/>
        <pc:sldMkLst>
          <pc:docMk/>
          <pc:sldMk cId="1449466083" sldId="327"/>
        </pc:sldMkLst>
        <pc:spChg chg="mod">
          <ac:chgData name="Paul Wassell" userId="609912a88ec840f0" providerId="LiveId" clId="{A271F745-46EB-495F-991B-F8C68919C652}" dt="2025-04-01T13:44:11.568" v="660" actId="20577"/>
          <ac:spMkLst>
            <pc:docMk/>
            <pc:sldMk cId="1449466083" sldId="327"/>
            <ac:spMk id="2" creationId="{99E4C094-47BD-CBED-ACB4-0A9669C99982}"/>
          </ac:spMkLst>
        </pc:spChg>
        <pc:spChg chg="mod">
          <ac:chgData name="Paul Wassell" userId="609912a88ec840f0" providerId="LiveId" clId="{A271F745-46EB-495F-991B-F8C68919C652}" dt="2025-04-01T13:44:22.946" v="666" actId="403"/>
          <ac:spMkLst>
            <pc:docMk/>
            <pc:sldMk cId="1449466083" sldId="327"/>
            <ac:spMk id="3" creationId="{91F0D5D6-6519-2353-7839-74C3BA870439}"/>
          </ac:spMkLst>
        </pc:spChg>
        <pc:spChg chg="mod">
          <ac:chgData name="Paul Wassell" userId="609912a88ec840f0" providerId="LiveId" clId="{A271F745-46EB-495F-991B-F8C68919C652}" dt="2025-04-01T13:52:01.717" v="682" actId="20577"/>
          <ac:spMkLst>
            <pc:docMk/>
            <pc:sldMk cId="1449466083" sldId="327"/>
            <ac:spMk id="6" creationId="{923C0113-5CF7-4861-0A95-BC8AC0AB2911}"/>
          </ac:spMkLst>
        </pc:spChg>
        <pc:picChg chg="mod">
          <ac:chgData name="Paul Wassell" userId="609912a88ec840f0" providerId="LiveId" clId="{A271F745-46EB-495F-991B-F8C68919C652}" dt="2025-04-01T13:54:24.529" v="970" actId="14826"/>
          <ac:picMkLst>
            <pc:docMk/>
            <pc:sldMk cId="1449466083" sldId="327"/>
            <ac:picMk id="4" creationId="{1BC549B4-56BE-2C93-C74C-330F7D5930CA}"/>
          </ac:picMkLst>
        </pc:picChg>
      </pc:sldChg>
      <pc:sldChg chg="del">
        <pc:chgData name="Paul Wassell" userId="609912a88ec840f0" providerId="LiveId" clId="{A271F745-46EB-495F-991B-F8C68919C652}" dt="2025-04-01T13:44:07.632" v="653" actId="47"/>
        <pc:sldMkLst>
          <pc:docMk/>
          <pc:sldMk cId="3297186586" sldId="328"/>
        </pc:sldMkLst>
      </pc:sldChg>
      <pc:sldChg chg="modSp mod">
        <pc:chgData name="Paul Wassell" userId="609912a88ec840f0" providerId="LiveId" clId="{A271F745-46EB-495F-991B-F8C68919C652}" dt="2025-04-01T13:41:18.624" v="250" actId="20577"/>
        <pc:sldMkLst>
          <pc:docMk/>
          <pc:sldMk cId="3394825600" sldId="335"/>
        </pc:sldMkLst>
        <pc:spChg chg="mod">
          <ac:chgData name="Paul Wassell" userId="609912a88ec840f0" providerId="LiveId" clId="{A271F745-46EB-495F-991B-F8C68919C652}" dt="2025-04-01T13:41:18.624" v="250" actId="20577"/>
          <ac:spMkLst>
            <pc:docMk/>
            <pc:sldMk cId="3394825600" sldId="335"/>
            <ac:spMk id="19" creationId="{2B281499-73FC-CE73-10EF-9CE769AA7D17}"/>
          </ac:spMkLst>
        </pc:spChg>
        <pc:spChg chg="mod">
          <ac:chgData name="Paul Wassell" userId="609912a88ec840f0" providerId="LiveId" clId="{A271F745-46EB-495F-991B-F8C68919C652}" dt="2025-04-01T13:40:32.108" v="29" actId="20577"/>
          <ac:spMkLst>
            <pc:docMk/>
            <pc:sldMk cId="3394825600" sldId="335"/>
            <ac:spMk id="25" creationId="{EAAF8F96-ECBD-39E2-00EB-7525012B864D}"/>
          </ac:spMkLst>
        </pc:spChg>
        <pc:spChg chg="mod">
          <ac:chgData name="Paul Wassell" userId="609912a88ec840f0" providerId="LiveId" clId="{A271F745-46EB-495F-991B-F8C68919C652}" dt="2025-04-01T13:40:49.559" v="78" actId="20577"/>
          <ac:spMkLst>
            <pc:docMk/>
            <pc:sldMk cId="3394825600" sldId="335"/>
            <ac:spMk id="29" creationId="{0391ADCB-54D4-0DB8-FD36-6B120C87D4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7E77-1620-4425-91FB-0DB98C2E8CF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12A3-90FC-4BF0-A731-849CB920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2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12A3-90FC-4BF0-A731-849CB92094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2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4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8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9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7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03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5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41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70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03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98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3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78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27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6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6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7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6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1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0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0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9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CD4585B-573C-DC0C-AB92-84BCCAFCA86F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F55CF-4762-933C-FDB5-60CB315B3474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540285-A95E-A6E8-14B8-CE43EAE780A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32EF9-C8C5-B3FD-EE21-9298A02A06A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4788C-14DE-4548-BBF0-79EC2BE3A3F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5FA68-54DE-4D32-9132-737C8EF821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13696A5-5122-19E3-E85E-C057D576D98A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EC09B-856B-B41F-99A1-632014E8F816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E9030B-C04A-C791-B6C4-A2CD656C9DC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521B2-C91B-5A57-4A44-EEC98AE4591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6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7D1242-83AE-7219-20FD-2B00A3AE3BFA}"/>
              </a:ext>
            </a:extLst>
          </p:cNvPr>
          <p:cNvSpPr txBox="1"/>
          <p:nvPr/>
        </p:nvSpPr>
        <p:spPr>
          <a:xfrm>
            <a:off x="636608" y="335666"/>
            <a:ext cx="7928658" cy="400110"/>
          </a:xfrm>
          <a:prstGeom prst="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AQA English Language Paper 2 Section B: Article Writing Lesson</a:t>
            </a:r>
            <a:endParaRPr lang="en-GB" sz="2000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2D512-CED5-DEE1-C28F-903EC761E1A7}"/>
              </a:ext>
            </a:extLst>
          </p:cNvPr>
          <p:cNvSpPr txBox="1"/>
          <p:nvPr/>
        </p:nvSpPr>
        <p:spPr>
          <a:xfrm>
            <a:off x="616352" y="5322005"/>
            <a:ext cx="7969169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Write a list of success criteria for getting a top mark for this question.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Bonus Challenge: Which areas will you need to focus on today to make sure you have made improvements for your article?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393819-D722-9120-63FF-4A5372B17A06}"/>
              </a:ext>
            </a:extLst>
          </p:cNvPr>
          <p:cNvSpPr txBox="1">
            <a:spLocks/>
          </p:cNvSpPr>
          <p:nvPr/>
        </p:nvSpPr>
        <p:spPr>
          <a:xfrm>
            <a:off x="678566" y="1023851"/>
            <a:ext cx="7886700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‘People protest about the cruelty of keeping animals in captivity, but they seem happy enough to eat meat, keep pets and visit zoos. All animals should be free!’</a:t>
            </a:r>
          </a:p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</a:rPr>
              <a:t>Write an article </a:t>
            </a:r>
            <a:r>
              <a:rPr lang="en-GB" dirty="0">
                <a:highlight>
                  <a:srgbClr val="FF00FF"/>
                </a:highlight>
              </a:rPr>
              <a:t>for a magazine</a:t>
            </a:r>
            <a:r>
              <a:rPr lang="en-GB" dirty="0"/>
              <a:t> </a:t>
            </a:r>
            <a:r>
              <a:rPr lang="en-GB" dirty="0">
                <a:highlight>
                  <a:srgbClr val="00FF00"/>
                </a:highlight>
              </a:rPr>
              <a:t>in which you explain your point of view on this statement.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6A53C-0007-346A-1332-75375DB70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8" y="3230506"/>
            <a:ext cx="7176304" cy="19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6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1334-4829-4A7C-6312-97AC365E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84" y="145056"/>
            <a:ext cx="5482783" cy="26161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1400" b="1" dirty="0"/>
              <a:t>Plenary: Self-assessment reflection sheet</a:t>
            </a:r>
            <a:endParaRPr lang="en-GB" sz="14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B93023A-19DE-2B22-D6B3-7EAEA7399B27}"/>
              </a:ext>
            </a:extLst>
          </p:cNvPr>
          <p:cNvSpPr/>
          <p:nvPr/>
        </p:nvSpPr>
        <p:spPr>
          <a:xfrm>
            <a:off x="1886673" y="728440"/>
            <a:ext cx="2407541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50B67E2-E649-A53C-D6C9-E8FD10C2E4DF}"/>
              </a:ext>
            </a:extLst>
          </p:cNvPr>
          <p:cNvSpPr/>
          <p:nvPr/>
        </p:nvSpPr>
        <p:spPr>
          <a:xfrm>
            <a:off x="1875094" y="1362948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272AE0-D149-F18D-384B-4199B93E994B}"/>
              </a:ext>
            </a:extLst>
          </p:cNvPr>
          <p:cNvSpPr/>
          <p:nvPr/>
        </p:nvSpPr>
        <p:spPr>
          <a:xfrm>
            <a:off x="1875092" y="2080390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1D9507-5B37-BB97-9E28-C52110E7AAC8}"/>
              </a:ext>
            </a:extLst>
          </p:cNvPr>
          <p:cNvSpPr/>
          <p:nvPr/>
        </p:nvSpPr>
        <p:spPr>
          <a:xfrm>
            <a:off x="1875092" y="2780818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25D510-B175-7F0B-33BA-94A6945DD1C3}"/>
              </a:ext>
            </a:extLst>
          </p:cNvPr>
          <p:cNvSpPr/>
          <p:nvPr/>
        </p:nvSpPr>
        <p:spPr>
          <a:xfrm>
            <a:off x="1875091" y="3618354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8CAD94-711B-459D-909E-1A18497B30EB}"/>
              </a:ext>
            </a:extLst>
          </p:cNvPr>
          <p:cNvSpPr txBox="1"/>
          <p:nvPr/>
        </p:nvSpPr>
        <p:spPr>
          <a:xfrm>
            <a:off x="1759575" y="439183"/>
            <a:ext cx="2858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How confident do you feel about this area?</a:t>
            </a:r>
            <a:endParaRPr lang="en-GB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F7613B-7E00-2343-5016-8C6262F9E841}"/>
              </a:ext>
            </a:extLst>
          </p:cNvPr>
          <p:cNvSpPr txBox="1"/>
          <p:nvPr/>
        </p:nvSpPr>
        <p:spPr>
          <a:xfrm>
            <a:off x="1886672" y="760675"/>
            <a:ext cx="75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Not confident</a:t>
            </a:r>
            <a:endParaRPr lang="en-GB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608527-A024-9179-310A-2C9F258DFD9F}"/>
              </a:ext>
            </a:extLst>
          </p:cNvPr>
          <p:cNvSpPr txBox="1"/>
          <p:nvPr/>
        </p:nvSpPr>
        <p:spPr>
          <a:xfrm>
            <a:off x="3576583" y="760675"/>
            <a:ext cx="75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Very confident</a:t>
            </a:r>
            <a:endParaRPr lang="en-GB" sz="9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96B1B2-7B16-E4FF-24CF-A50410DE158D}"/>
              </a:ext>
            </a:extLst>
          </p:cNvPr>
          <p:cNvSpPr txBox="1"/>
          <p:nvPr/>
        </p:nvSpPr>
        <p:spPr>
          <a:xfrm>
            <a:off x="4964291" y="4424278"/>
            <a:ext cx="3783686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/>
              <a:t>Which areas do you feel you need to spend more time on?</a:t>
            </a:r>
          </a:p>
          <a:p>
            <a:endParaRPr lang="en-US" sz="1400" dirty="0"/>
          </a:p>
          <a:p>
            <a:r>
              <a:rPr lang="en-US" sz="1400" dirty="0"/>
              <a:t>1) ______________________________________________________________________________________</a:t>
            </a:r>
          </a:p>
          <a:p>
            <a:r>
              <a:rPr lang="en-GB" sz="1400" dirty="0"/>
              <a:t>2) </a:t>
            </a:r>
          </a:p>
          <a:p>
            <a:r>
              <a:rPr lang="en-US" sz="1400" dirty="0"/>
              <a:t>______________________________________________________________________________________</a:t>
            </a:r>
          </a:p>
          <a:p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3FA88-92E5-5408-F151-EA3DA32D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0" y="532090"/>
            <a:ext cx="782190" cy="705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C2CDA-EA68-D992-20B8-89091175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75" y="1278420"/>
            <a:ext cx="778534" cy="705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1F14FE-997A-7BB8-E498-0F8E34C3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75" y="2024750"/>
            <a:ext cx="782190" cy="705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1DFE7-1101-4829-A4C3-841326DF8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75" y="2808698"/>
            <a:ext cx="801143" cy="722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24F71-D972-A4A0-7006-8E7AB5316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75" y="3555028"/>
            <a:ext cx="801143" cy="725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10950-4C14-C80B-24E7-86A95E960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29" y="4356070"/>
            <a:ext cx="782189" cy="705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93E06-2535-4769-DB13-A7BD086E0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29" y="5141719"/>
            <a:ext cx="782189" cy="70543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0A5CD0-0BF1-6E07-3D9A-08AA2DA331E3}"/>
              </a:ext>
            </a:extLst>
          </p:cNvPr>
          <p:cNvSpPr/>
          <p:nvPr/>
        </p:nvSpPr>
        <p:spPr>
          <a:xfrm>
            <a:off x="1886674" y="4424278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524EA4-2AD9-8B9E-0C6C-90C6722E35BE}"/>
              </a:ext>
            </a:extLst>
          </p:cNvPr>
          <p:cNvSpPr/>
          <p:nvPr/>
        </p:nvSpPr>
        <p:spPr>
          <a:xfrm>
            <a:off x="1886674" y="5141719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AE2B3B-1C3A-7CD6-1E33-A12CB400DB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7112" y="560229"/>
            <a:ext cx="752355" cy="67852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CEDA02-AD31-E113-FAAC-720D29101ADF}"/>
              </a:ext>
            </a:extLst>
          </p:cNvPr>
          <p:cNvSpPr/>
          <p:nvPr/>
        </p:nvSpPr>
        <p:spPr>
          <a:xfrm>
            <a:off x="6007258" y="695912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A5E32-7363-298B-129E-EFBAC0E94E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0449" y="1256530"/>
            <a:ext cx="765675" cy="69053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19C0A8-4A14-70EE-1D8A-9F7438043002}"/>
              </a:ext>
            </a:extLst>
          </p:cNvPr>
          <p:cNvSpPr/>
          <p:nvPr/>
        </p:nvSpPr>
        <p:spPr>
          <a:xfrm>
            <a:off x="6007258" y="1414234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3FB3F8-CA0A-A1C9-00B0-0A8E0CE49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2714" y="1983852"/>
            <a:ext cx="801143" cy="72252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88C07D-CA13-282C-1E1B-086DAB342C64}"/>
              </a:ext>
            </a:extLst>
          </p:cNvPr>
          <p:cNvSpPr/>
          <p:nvPr/>
        </p:nvSpPr>
        <p:spPr>
          <a:xfrm>
            <a:off x="6007258" y="2080389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7D0B58-50ED-E2FD-144D-24B43FB2EB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2713" y="2780818"/>
            <a:ext cx="801143" cy="72252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49B654-5B15-22F9-BF45-FD11BF78D3B9}"/>
              </a:ext>
            </a:extLst>
          </p:cNvPr>
          <p:cNvSpPr/>
          <p:nvPr/>
        </p:nvSpPr>
        <p:spPr>
          <a:xfrm>
            <a:off x="6007258" y="2841324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2CD998-C381-4D2D-CE81-9457A77F93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0449" y="3524788"/>
            <a:ext cx="752356" cy="69962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29FB01E-C669-2F5A-6DC3-C71DDA954761}"/>
              </a:ext>
            </a:extLst>
          </p:cNvPr>
          <p:cNvSpPr/>
          <p:nvPr/>
        </p:nvSpPr>
        <p:spPr>
          <a:xfrm>
            <a:off x="6007258" y="3555028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2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165B-A873-B4D1-D7CE-42B8129772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76D09-896F-3562-AA07-06A607A0B62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To describe how to gain a top mark in Paper 2 Section B</a:t>
            </a:r>
            <a:r>
              <a:rPr lang="en-GB" sz="3600" dirty="0">
                <a:solidFill>
                  <a:srgbClr val="FF0000"/>
                </a:solidFill>
              </a:rPr>
              <a:t> (non-fiction writing)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To explain how you can improve your article based on your previous learning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B050"/>
                </a:solidFill>
              </a:rPr>
              <a:t>To evaluate the effectiveness of your learning based on success criteria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4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4EA417-9B5D-9378-4E86-AEC56F0A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8" y="1881686"/>
            <a:ext cx="7176304" cy="195633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EE74DD-6651-07E9-1AA6-D2BA97249F8B}"/>
              </a:ext>
            </a:extLst>
          </p:cNvPr>
          <p:cNvCxnSpPr/>
          <p:nvPr/>
        </p:nvCxnSpPr>
        <p:spPr>
          <a:xfrm>
            <a:off x="1770927" y="1284790"/>
            <a:ext cx="613458" cy="5968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D1FC4D-813E-3F9A-FE73-BDA3271F430E}"/>
              </a:ext>
            </a:extLst>
          </p:cNvPr>
          <p:cNvSpPr txBox="1"/>
          <p:nvPr/>
        </p:nvSpPr>
        <p:spPr>
          <a:xfrm>
            <a:off x="428263" y="428263"/>
            <a:ext cx="2176041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vocabulary that is ambitious, impressive and professional to add weight to your perspectives.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C48B69-3136-727E-FCC8-B960DC4DA14C}"/>
              </a:ext>
            </a:extLst>
          </p:cNvPr>
          <p:cNvCxnSpPr>
            <a:cxnSpLocks/>
          </p:cNvCxnSpPr>
          <p:nvPr/>
        </p:nvCxnSpPr>
        <p:spPr>
          <a:xfrm flipH="1">
            <a:off x="3686536" y="1076446"/>
            <a:ext cx="538223" cy="8720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2B9AA0-912F-81DE-FED3-48A3452D0B91}"/>
              </a:ext>
            </a:extLst>
          </p:cNvPr>
          <p:cNvSpPr txBox="1"/>
          <p:nvPr/>
        </p:nvSpPr>
        <p:spPr>
          <a:xfrm>
            <a:off x="2792390" y="366707"/>
            <a:ext cx="2326513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sentence structures for effect to ensure you engage with your audience and meet the purpose of the text.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4B3D84-E182-5403-B84F-71F1DAA361EC}"/>
              </a:ext>
            </a:extLst>
          </p:cNvPr>
          <p:cNvCxnSpPr>
            <a:cxnSpLocks/>
          </p:cNvCxnSpPr>
          <p:nvPr/>
        </p:nvCxnSpPr>
        <p:spPr>
          <a:xfrm flipH="1">
            <a:off x="4965541" y="1066323"/>
            <a:ext cx="538223" cy="8720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65A6F1-71F4-E083-2777-056555DF7ED0}"/>
              </a:ext>
            </a:extLst>
          </p:cNvPr>
          <p:cNvSpPr txBox="1"/>
          <p:nvPr/>
        </p:nvSpPr>
        <p:spPr>
          <a:xfrm>
            <a:off x="5234654" y="375790"/>
            <a:ext cx="1524962" cy="127727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your writing affects how the audience feels about the topic you are addressing, including through the use of language (DAFORREST)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EF02A7-8924-6E5C-0AE4-55B42ACD74CC}"/>
              </a:ext>
            </a:extLst>
          </p:cNvPr>
          <p:cNvCxnSpPr>
            <a:cxnSpLocks/>
          </p:cNvCxnSpPr>
          <p:nvPr/>
        </p:nvCxnSpPr>
        <p:spPr>
          <a:xfrm flipH="1">
            <a:off x="6039095" y="1502344"/>
            <a:ext cx="1782496" cy="44614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E4AF79-C5AF-395A-5133-AB615868DC4B}"/>
              </a:ext>
            </a:extLst>
          </p:cNvPr>
          <p:cNvSpPr txBox="1"/>
          <p:nvPr/>
        </p:nvSpPr>
        <p:spPr>
          <a:xfrm>
            <a:off x="7190775" y="382095"/>
            <a:ext cx="152496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check your spelling, punctuation and grammar to make sure it is accurate and effective.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55CDE9-2001-926A-3CF6-46C71B91EA09}"/>
              </a:ext>
            </a:extLst>
          </p:cNvPr>
          <p:cNvCxnSpPr>
            <a:cxnSpLocks/>
          </p:cNvCxnSpPr>
          <p:nvPr/>
        </p:nvCxnSpPr>
        <p:spPr>
          <a:xfrm flipV="1">
            <a:off x="752354" y="3757277"/>
            <a:ext cx="648188" cy="46008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B281499-73FC-CE73-10EF-9CE769AA7D17}"/>
              </a:ext>
            </a:extLst>
          </p:cNvPr>
          <p:cNvSpPr txBox="1"/>
          <p:nvPr/>
        </p:nvSpPr>
        <p:spPr>
          <a:xfrm>
            <a:off x="312522" y="4066640"/>
            <a:ext cx="1458406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Convey your perspectives to the audience clearly and effectively so that the audience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understands your perspectives clearly.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F172DB-00D5-8BA5-2414-CD72A84D9E8F}"/>
              </a:ext>
            </a:extLst>
          </p:cNvPr>
          <p:cNvCxnSpPr>
            <a:cxnSpLocks/>
          </p:cNvCxnSpPr>
          <p:nvPr/>
        </p:nvCxnSpPr>
        <p:spPr>
          <a:xfrm flipV="1">
            <a:off x="2384385" y="3757277"/>
            <a:ext cx="219919" cy="3093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D6F3EFD-57C3-7AC3-B591-D7A27E7895D5}"/>
              </a:ext>
            </a:extLst>
          </p:cNvPr>
          <p:cNvSpPr txBox="1"/>
          <p:nvPr/>
        </p:nvSpPr>
        <p:spPr>
          <a:xfrm>
            <a:off x="1875101" y="4066640"/>
            <a:ext cx="145840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a consistent tone to your writing so you come across as knowledgeable, professional and convincing.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B1C7AE-B5A7-5C5E-1382-C09265AD98AF}"/>
              </a:ext>
            </a:extLst>
          </p:cNvPr>
          <p:cNvCxnSpPr>
            <a:cxnSpLocks/>
          </p:cNvCxnSpPr>
          <p:nvPr/>
        </p:nvCxnSpPr>
        <p:spPr>
          <a:xfrm flipH="1" flipV="1">
            <a:off x="3657599" y="3772778"/>
            <a:ext cx="185192" cy="29386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AAF8F96-ECBD-39E2-00EB-7525012B864D}"/>
              </a:ext>
            </a:extLst>
          </p:cNvPr>
          <p:cNvSpPr txBox="1"/>
          <p:nvPr/>
        </p:nvSpPr>
        <p:spPr>
          <a:xfrm>
            <a:off x="3426104" y="4053215"/>
            <a:ext cx="1458406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all of the conventions of article writing and writing to argue to make sure you address the purpose and audience of the text.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962D0C-582E-F967-63C9-27188B5D9A04}"/>
              </a:ext>
            </a:extLst>
          </p:cNvPr>
          <p:cNvCxnSpPr>
            <a:cxnSpLocks/>
          </p:cNvCxnSpPr>
          <p:nvPr/>
        </p:nvCxnSpPr>
        <p:spPr>
          <a:xfrm flipH="1" flipV="1">
            <a:off x="5674500" y="3757277"/>
            <a:ext cx="185192" cy="29386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F144EB5-6E24-CB25-A28C-082696D0106E}"/>
              </a:ext>
            </a:extLst>
          </p:cNvPr>
          <p:cNvSpPr txBox="1"/>
          <p:nvPr/>
        </p:nvSpPr>
        <p:spPr>
          <a:xfrm>
            <a:off x="5116019" y="4087268"/>
            <a:ext cx="1458406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your writing addresses the purpose (why you are writing), the audience (who you are writing to and the form/type (what you are writing).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56A11E-B0EF-D0B1-3193-2C2390F024E4}"/>
              </a:ext>
            </a:extLst>
          </p:cNvPr>
          <p:cNvCxnSpPr>
            <a:cxnSpLocks/>
          </p:cNvCxnSpPr>
          <p:nvPr/>
        </p:nvCxnSpPr>
        <p:spPr>
          <a:xfrm flipH="1" flipV="1">
            <a:off x="7691401" y="3793967"/>
            <a:ext cx="185192" cy="29386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391ADCB-54D4-0DB8-FD36-6B120C87D49E}"/>
              </a:ext>
            </a:extLst>
          </p:cNvPr>
          <p:cNvSpPr txBox="1"/>
          <p:nvPr/>
        </p:nvSpPr>
        <p:spPr>
          <a:xfrm>
            <a:off x="7179220" y="4087268"/>
            <a:ext cx="1458406" cy="212365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how you are starting and ending your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article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how you have organised your ideas into clear paragraphs with links to make them flow well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, as well as subheadings and sections.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82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5E48-3DFF-3894-3F6F-BC3249A23D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This is what you need to achieve for top marks for AO5 (24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7B1D-9E69-150C-B8DE-FE434DD5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00282" cy="298944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Content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800080"/>
                </a:highlight>
              </a:rPr>
              <a:t>Communication is convincing and compelling and directly relevant to focus and task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808000"/>
                </a:highlight>
              </a:rPr>
              <a:t>Tone, </a:t>
            </a:r>
            <a:r>
              <a:rPr lang="en-US" sz="1800" dirty="0">
                <a:solidFill>
                  <a:schemeClr val="bg1"/>
                </a:solidFill>
                <a:highlight>
                  <a:srgbClr val="000000"/>
                </a:highlight>
              </a:rPr>
              <a:t>style </a:t>
            </a:r>
            <a:r>
              <a:rPr lang="en-US" sz="1800" dirty="0">
                <a:solidFill>
                  <a:schemeClr val="bg1"/>
                </a:solidFill>
                <a:highlight>
                  <a:srgbClr val="808000"/>
                </a:highlight>
              </a:rPr>
              <a:t>and register are assuredly matched to purpose and audience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</a:rPr>
              <a:t>Extensive and ambitious vocabulary with sustained crafting of linguistic devices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0D7EFA-3FFF-400A-40F7-F02C7CA6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0423"/>
            <a:ext cx="8229600" cy="10360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688592-36E0-31A0-E19D-7C3F4B71399E}"/>
              </a:ext>
            </a:extLst>
          </p:cNvPr>
          <p:cNvSpPr txBox="1"/>
          <p:nvPr/>
        </p:nvSpPr>
        <p:spPr>
          <a:xfrm>
            <a:off x="4572001" y="1825625"/>
            <a:ext cx="3943350" cy="300082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highlight>
                  <a:srgbClr val="800080"/>
                </a:highlight>
              </a:rPr>
              <a:t>You need to communicate your ideas well, so you need to think about what effects your article is having on your audience. Do you convincingly explain your perspectives?</a:t>
            </a:r>
          </a:p>
          <a:p>
            <a:endParaRPr lang="en-US" sz="1350" dirty="0">
              <a:solidFill>
                <a:schemeClr val="bg1"/>
              </a:solidFill>
              <a:highlight>
                <a:srgbClr val="008080"/>
              </a:highlight>
            </a:endParaRPr>
          </a:p>
          <a:p>
            <a:r>
              <a:rPr lang="en-US" sz="1350" dirty="0">
                <a:solidFill>
                  <a:schemeClr val="bg1"/>
                </a:solidFill>
                <a:highlight>
                  <a:srgbClr val="808000"/>
                </a:highlight>
              </a:rPr>
              <a:t>We’ve spent lots of time exploring tone. It is crucial to create a professional and authoritative tone so your audience will take your ideas seriously.</a:t>
            </a:r>
          </a:p>
          <a:p>
            <a:endParaRPr lang="en-US" sz="1350" dirty="0">
              <a:solidFill>
                <a:schemeClr val="bg1"/>
              </a:solidFill>
              <a:highlight>
                <a:srgbClr val="008080"/>
              </a:highlight>
            </a:endParaRPr>
          </a:p>
          <a:p>
            <a:r>
              <a:rPr lang="en-US" sz="1350" dirty="0">
                <a:solidFill>
                  <a:schemeClr val="bg1"/>
                </a:solidFill>
                <a:highlight>
                  <a:srgbClr val="000000"/>
                </a:highlight>
              </a:rPr>
              <a:t>Use the conventions of article writing to engage your audience and explain your ideas</a:t>
            </a:r>
          </a:p>
          <a:p>
            <a:endParaRPr lang="en-US" sz="1350" dirty="0">
              <a:solidFill>
                <a:schemeClr val="bg1"/>
              </a:solidFill>
              <a:highlight>
                <a:srgbClr val="008080"/>
              </a:highlight>
            </a:endParaRPr>
          </a:p>
          <a:p>
            <a:r>
              <a:rPr lang="en-US" sz="1350" dirty="0">
                <a:solidFill>
                  <a:schemeClr val="bg1"/>
                </a:solidFill>
                <a:highlight>
                  <a:srgbClr val="FF0000"/>
                </a:highlight>
              </a:rPr>
              <a:t>Consider your use of vocabulary and language and how these can interest and engage your audience.</a:t>
            </a:r>
            <a:endParaRPr lang="en-GB" sz="135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7490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14728-EC47-4213-7672-AF029457D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A729-0AB8-DAEE-1A76-E79F624117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This is what you need to achieve for top marks for AO5 (24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4C81-E5BC-E662-6DCE-1649411D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00282" cy="298944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Organisation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000080"/>
                </a:highlight>
              </a:rPr>
              <a:t>Varied and inventive use of structural features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800000"/>
                </a:highlight>
              </a:rPr>
              <a:t>Writing is compelling, incorporating a range of convincing and complex ideas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008080"/>
                </a:highlight>
              </a:rPr>
              <a:t>Fluently linked paragraphs with seamlessly integrated discourse markers</a:t>
            </a:r>
            <a:endParaRPr lang="en-GB" sz="18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FF2286-3E5D-4EB9-40FB-A47BAD55D7BC}"/>
              </a:ext>
            </a:extLst>
          </p:cNvPr>
          <p:cNvSpPr txBox="1"/>
          <p:nvPr/>
        </p:nvSpPr>
        <p:spPr>
          <a:xfrm>
            <a:off x="4572001" y="1825625"/>
            <a:ext cx="3943350" cy="280076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We have spent some time exploring how we can use connectives to link ideas, as well as using linking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sentencnes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. Don’t forget –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ispaced</a:t>
            </a:r>
            <a:r>
              <a:rPr lang="en-US" sz="1600" dirty="0">
                <a:solidFill>
                  <a:prstClr val="white"/>
                </a:solidFill>
                <a:highlight>
                  <a:srgbClr val="000080"/>
                </a:highlight>
                <a:latin typeface="Aptos" panose="02110004020202020204"/>
              </a:rPr>
              <a:t>!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highlight>
                <a:srgbClr val="008080"/>
              </a:highlight>
              <a:latin typeface="Aptos" panose="021100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00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Consider how you are using language and structure to engage your audience.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highlight>
                <a:srgbClr val="008080"/>
              </a:highlight>
              <a:latin typeface="Aptos" panose="021100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Remember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ToPTiPs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and how you can link paragraphs together using connectives and linking sentences.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8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6B9A81-4410-44B1-EC1B-DC49F0880308}"/>
              </a:ext>
            </a:extLst>
          </p:cNvPr>
          <p:cNvSpPr/>
          <p:nvPr/>
        </p:nvSpPr>
        <p:spPr>
          <a:xfrm>
            <a:off x="1215089" y="5251227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4ACF12-3710-B124-ACB9-6BF0A2ADB2C0}"/>
              </a:ext>
            </a:extLst>
          </p:cNvPr>
          <p:cNvSpPr/>
          <p:nvPr/>
        </p:nvSpPr>
        <p:spPr>
          <a:xfrm>
            <a:off x="2571256" y="5251227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5DA42-96FD-3763-57A1-A3484AB580AF}"/>
              </a:ext>
            </a:extLst>
          </p:cNvPr>
          <p:cNvSpPr txBox="1"/>
          <p:nvPr/>
        </p:nvSpPr>
        <p:spPr>
          <a:xfrm>
            <a:off x="1215090" y="6003062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</a:t>
            </a:r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13D75-60EB-552A-1830-D125C1A200D7}"/>
              </a:ext>
            </a:extLst>
          </p:cNvPr>
          <p:cNvSpPr txBox="1"/>
          <p:nvPr/>
        </p:nvSpPr>
        <p:spPr>
          <a:xfrm>
            <a:off x="2582831" y="6032122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Sentences</a:t>
            </a:r>
            <a:endParaRPr lang="en-GB" sz="1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9705B9-88E5-6786-253D-D015390967B0}"/>
              </a:ext>
            </a:extLst>
          </p:cNvPr>
          <p:cNvSpPr/>
          <p:nvPr/>
        </p:nvSpPr>
        <p:spPr>
          <a:xfrm>
            <a:off x="3954128" y="5251227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BEC6E-FBDF-D9E1-BF4B-B329DBFB012C}"/>
              </a:ext>
            </a:extLst>
          </p:cNvPr>
          <p:cNvSpPr txBox="1"/>
          <p:nvPr/>
        </p:nvSpPr>
        <p:spPr>
          <a:xfrm>
            <a:off x="3965703" y="6032122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Effects</a:t>
            </a:r>
            <a:endParaRPr lang="en-GB" sz="1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FE23EA-7E65-47C7-D0DB-76BEA9B029DD}"/>
              </a:ext>
            </a:extLst>
          </p:cNvPr>
          <p:cNvSpPr/>
          <p:nvPr/>
        </p:nvSpPr>
        <p:spPr>
          <a:xfrm>
            <a:off x="5337000" y="5251227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FD885-4269-8387-F541-11D7C0C869FF}"/>
              </a:ext>
            </a:extLst>
          </p:cNvPr>
          <p:cNvSpPr txBox="1"/>
          <p:nvPr/>
        </p:nvSpPr>
        <p:spPr>
          <a:xfrm>
            <a:off x="5348575" y="6074459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Spelling</a:t>
            </a:r>
            <a:endParaRPr lang="en-GB" sz="1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808DAB-63E5-79BD-DCCF-7325EE9A77EF}"/>
              </a:ext>
            </a:extLst>
          </p:cNvPr>
          <p:cNvSpPr/>
          <p:nvPr/>
        </p:nvSpPr>
        <p:spPr>
          <a:xfrm>
            <a:off x="6696178" y="5267384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65C45-1FD9-E8D8-87E5-B6C606F526A9}"/>
              </a:ext>
            </a:extLst>
          </p:cNvPr>
          <p:cNvSpPr txBox="1"/>
          <p:nvPr/>
        </p:nvSpPr>
        <p:spPr>
          <a:xfrm>
            <a:off x="6743022" y="6076612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Punctuation</a:t>
            </a:r>
            <a:endParaRPr lang="en-GB" sz="10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E6B13B-EA17-2BC7-18C4-39B1DE12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9140" y="5310458"/>
            <a:ext cx="576841" cy="7028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2A15AD7-B42E-E3BA-067D-C62DFA4A8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6849" y="5347756"/>
            <a:ext cx="929431" cy="61689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41A06E7-887B-A643-4B76-E38EF6EC0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000" y="5567586"/>
            <a:ext cx="504328" cy="46828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A1BAC95-AC8E-B3AA-49B5-F43DF6E532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52401" y="5392668"/>
            <a:ext cx="550903" cy="46828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6E0F29A-732F-0059-8A73-26EDA619DD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27157" y="5267384"/>
            <a:ext cx="882570" cy="88257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B31EEBC-47E0-772E-D195-8927B31516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232" y="5267384"/>
            <a:ext cx="581628" cy="5816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CE0421-8E47-6BAF-7839-F77C43163352}"/>
              </a:ext>
            </a:extLst>
          </p:cNvPr>
          <p:cNvSpPr txBox="1"/>
          <p:nvPr/>
        </p:nvSpPr>
        <p:spPr>
          <a:xfrm>
            <a:off x="6863535" y="5392668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?</a:t>
            </a:r>
            <a:endParaRPr lang="en-GB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F81AA-8E5F-8B39-44DC-56216C9DF89D}"/>
              </a:ext>
            </a:extLst>
          </p:cNvPr>
          <p:cNvSpPr txBox="1"/>
          <p:nvPr/>
        </p:nvSpPr>
        <p:spPr>
          <a:xfrm>
            <a:off x="7015935" y="5545068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!</a:t>
            </a:r>
            <a:endParaRPr lang="en-GB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49CE1F-26B2-2C8E-7E3E-9F58915A04AB}"/>
              </a:ext>
            </a:extLst>
          </p:cNvPr>
          <p:cNvSpPr txBox="1"/>
          <p:nvPr/>
        </p:nvSpPr>
        <p:spPr>
          <a:xfrm>
            <a:off x="7168335" y="5697468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:</a:t>
            </a:r>
            <a:endParaRPr lang="en-GB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9356DA-058E-9113-92C5-E4839A482611}"/>
              </a:ext>
            </a:extLst>
          </p:cNvPr>
          <p:cNvSpPr txBox="1"/>
          <p:nvPr/>
        </p:nvSpPr>
        <p:spPr>
          <a:xfrm>
            <a:off x="7310534" y="5375145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;</a:t>
            </a:r>
            <a:endParaRPr lang="en-GB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3FDC6A-4A6D-E1A5-096F-6440BE844556}"/>
              </a:ext>
            </a:extLst>
          </p:cNvPr>
          <p:cNvSpPr txBox="1"/>
          <p:nvPr/>
        </p:nvSpPr>
        <p:spPr>
          <a:xfrm>
            <a:off x="7462934" y="5527545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.</a:t>
            </a:r>
            <a:endParaRPr lang="en-GB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B6CE08-1A9B-508D-8F0E-623B28FFFD31}"/>
              </a:ext>
            </a:extLst>
          </p:cNvPr>
          <p:cNvSpPr txBox="1"/>
          <p:nvPr/>
        </p:nvSpPr>
        <p:spPr>
          <a:xfrm>
            <a:off x="7310534" y="5277947"/>
            <a:ext cx="95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“”</a:t>
            </a:r>
            <a:endParaRPr lang="en-GB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B7A303-95E4-7D31-2736-03D50587660A}"/>
              </a:ext>
            </a:extLst>
          </p:cNvPr>
          <p:cNvSpPr txBox="1"/>
          <p:nvPr/>
        </p:nvSpPr>
        <p:spPr>
          <a:xfrm>
            <a:off x="6775878" y="5780622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</a:t>
            </a:r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7CC487-8066-9687-8A7C-220D1EED5458}"/>
              </a:ext>
            </a:extLst>
          </p:cNvPr>
          <p:cNvSpPr txBox="1"/>
          <p:nvPr/>
        </p:nvSpPr>
        <p:spPr>
          <a:xfrm>
            <a:off x="6766645" y="5221735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9566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10F9-67BC-67FC-BDE6-888E42811E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200" dirty="0"/>
              <a:t>Examiners are given this list of success criteria to help them mark your speech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B1FE-308E-3891-55D8-CBA54C6A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3306742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en-US" sz="1800" noProof="0" dirty="0">
                <a:highlight>
                  <a:srgbClr val="FFFF00"/>
                </a:highlight>
              </a:rPr>
              <a:t>Convincing explanations</a:t>
            </a:r>
          </a:p>
          <a:p>
            <a:pPr marL="0" indent="0">
              <a:buNone/>
            </a:pPr>
            <a:r>
              <a:rPr lang="en-US" sz="1800" noProof="0" dirty="0">
                <a:solidFill>
                  <a:schemeClr val="bg1"/>
                </a:solidFill>
                <a:highlight>
                  <a:srgbClr val="000080"/>
                </a:highlight>
              </a:rPr>
              <a:t>• </a:t>
            </a:r>
            <a:r>
              <a:rPr lang="en-US" sz="1800" noProof="0" dirty="0" err="1">
                <a:solidFill>
                  <a:schemeClr val="bg1"/>
                </a:solidFill>
                <a:highlight>
                  <a:srgbClr val="000080"/>
                </a:highlight>
              </a:rPr>
              <a:t>Conceptualised</a:t>
            </a:r>
            <a:r>
              <a:rPr lang="en-US" sz="1800" noProof="0" dirty="0">
                <a:solidFill>
                  <a:schemeClr val="bg1"/>
                </a:solidFill>
                <a:highlight>
                  <a:srgbClr val="000080"/>
                </a:highlight>
              </a:rPr>
              <a:t> focus on task.</a:t>
            </a:r>
          </a:p>
          <a:p>
            <a:pPr marL="0" indent="0">
              <a:buNone/>
            </a:pPr>
            <a:r>
              <a:rPr lang="en-US" sz="1800" noProof="0" dirty="0">
                <a:solidFill>
                  <a:schemeClr val="bg1"/>
                </a:solidFill>
                <a:highlight>
                  <a:srgbClr val="008000"/>
                </a:highlight>
              </a:rPr>
              <a:t>• Detailed/complex ideas.</a:t>
            </a:r>
          </a:p>
          <a:p>
            <a:pPr marL="0" indent="0">
              <a:buNone/>
            </a:pPr>
            <a:r>
              <a:rPr lang="en-US" sz="1800" noProof="0" dirty="0">
                <a:solidFill>
                  <a:schemeClr val="bg1"/>
                </a:solidFill>
                <a:highlight>
                  <a:srgbClr val="800080"/>
                </a:highlight>
              </a:rPr>
              <a:t>• Fluid sequencing of ideas/</a:t>
            </a:r>
          </a:p>
          <a:p>
            <a:pPr marL="0" indent="0">
              <a:buNone/>
            </a:pPr>
            <a:r>
              <a:rPr lang="en-US" sz="1800" noProof="0" dirty="0">
                <a:solidFill>
                  <a:schemeClr val="bg1"/>
                </a:solidFill>
                <a:highlight>
                  <a:srgbClr val="800080"/>
                </a:highlight>
              </a:rPr>
              <a:t>argument.</a:t>
            </a:r>
          </a:p>
          <a:p>
            <a:pPr marL="0" indent="0">
              <a:buNone/>
            </a:pPr>
            <a:r>
              <a:rPr lang="en-US" sz="1800" noProof="0" dirty="0">
                <a:solidFill>
                  <a:schemeClr val="bg1"/>
                </a:solidFill>
                <a:highlight>
                  <a:srgbClr val="808000"/>
                </a:highlight>
              </a:rPr>
              <a:t>• Judicious choice of register.</a:t>
            </a:r>
          </a:p>
          <a:p>
            <a:pPr marL="0" indent="0">
              <a:buNone/>
            </a:pPr>
            <a:r>
              <a:rPr lang="en-US" sz="1800" noProof="0" dirty="0">
                <a:highlight>
                  <a:srgbClr val="00FFFF"/>
                </a:highlight>
              </a:rPr>
              <a:t>• Confident and varied tone.</a:t>
            </a:r>
          </a:p>
          <a:p>
            <a:pPr marL="0" indent="0">
              <a:buNone/>
            </a:pPr>
            <a:r>
              <a:rPr lang="en-US" sz="1800" noProof="0" dirty="0">
                <a:solidFill>
                  <a:schemeClr val="bg1"/>
                </a:solidFill>
                <a:highlight>
                  <a:srgbClr val="800000"/>
                </a:highlight>
              </a:rPr>
              <a:t>• Convincing and impressive</a:t>
            </a:r>
          </a:p>
          <a:p>
            <a:pPr marL="0" indent="0">
              <a:buNone/>
            </a:pPr>
            <a:r>
              <a:rPr lang="en-US" sz="1800" noProof="0" dirty="0">
                <a:solidFill>
                  <a:schemeClr val="bg1"/>
                </a:solidFill>
                <a:highlight>
                  <a:srgbClr val="800000"/>
                </a:highlight>
              </a:rPr>
              <a:t>vocabulary.</a:t>
            </a:r>
          </a:p>
          <a:p>
            <a:pPr marL="0" indent="0">
              <a:buNone/>
            </a:pPr>
            <a:r>
              <a:rPr lang="en-US" sz="1800" noProof="0" dirty="0">
                <a:highlight>
                  <a:srgbClr val="00FF00"/>
                </a:highlight>
              </a:rPr>
              <a:t>• Deliberate crafting of language</a:t>
            </a:r>
          </a:p>
          <a:p>
            <a:pPr marL="0" indent="0">
              <a:buNone/>
            </a:pPr>
            <a:r>
              <a:rPr lang="en-US" sz="1800" noProof="0" dirty="0">
                <a:highlight>
                  <a:srgbClr val="00FF00"/>
                </a:highlight>
              </a:rPr>
              <a:t>and use of rhetorical devices.</a:t>
            </a:r>
          </a:p>
          <a:p>
            <a:pPr marL="0" indent="0">
              <a:buNone/>
            </a:pPr>
            <a:r>
              <a:rPr lang="en-US" sz="1800" noProof="0" dirty="0">
                <a:solidFill>
                  <a:schemeClr val="bg1"/>
                </a:solidFill>
                <a:highlight>
                  <a:srgbClr val="0000FF"/>
                </a:highlight>
              </a:rPr>
              <a:t>• Subtle variation of pace.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1B0C15-2870-B3A9-44FC-022D57598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553" y="1821785"/>
            <a:ext cx="646382" cy="5829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6313BF-1A39-B3D8-26FC-0A9532E58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015" y="2468046"/>
            <a:ext cx="643361" cy="5829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A1B726-45BD-78B2-4F45-30F2C2128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195" y="3128041"/>
            <a:ext cx="646382" cy="5829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E6C9E8-B942-4EC6-A0C0-E739F1D95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195" y="3860481"/>
            <a:ext cx="662044" cy="5970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B143E4-34BE-9C21-51E2-5D327C5A7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195" y="4607047"/>
            <a:ext cx="662044" cy="5998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D7CA2C3-23F1-E59C-2742-B8AB69A0670D}"/>
              </a:ext>
            </a:extLst>
          </p:cNvPr>
          <p:cNvSpPr txBox="1"/>
          <p:nvPr/>
        </p:nvSpPr>
        <p:spPr>
          <a:xfrm>
            <a:off x="5116441" y="1825625"/>
            <a:ext cx="3398909" cy="449353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dirty="0">
                <a:highlight>
                  <a:srgbClr val="FFFF00"/>
                </a:highlight>
              </a:rPr>
              <a:t>The examiner wants your explanations to be convincing</a:t>
            </a:r>
            <a:r>
              <a:rPr lang="en-US" sz="1300" dirty="0"/>
              <a:t>. </a:t>
            </a:r>
            <a:r>
              <a:rPr lang="en-US" sz="1300" dirty="0">
                <a:solidFill>
                  <a:schemeClr val="bg1"/>
                </a:solidFill>
                <a:highlight>
                  <a:srgbClr val="008000"/>
                </a:highlight>
              </a:rPr>
              <a:t>That means your ideas need to be set out in detail </a:t>
            </a:r>
            <a:r>
              <a:rPr lang="en-US" sz="1300" dirty="0"/>
              <a:t>and </a:t>
            </a:r>
            <a:r>
              <a:rPr lang="en-US" sz="1300" dirty="0">
                <a:solidFill>
                  <a:schemeClr val="bg1"/>
                </a:solidFill>
                <a:highlight>
                  <a:srgbClr val="000080"/>
                </a:highlight>
              </a:rPr>
              <a:t>you show a deep understanding of the topic in the exam task.</a:t>
            </a:r>
          </a:p>
          <a:p>
            <a:endParaRPr lang="en-US" sz="13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r>
              <a:rPr lang="en-US" sz="1300" dirty="0">
                <a:solidFill>
                  <a:schemeClr val="bg1"/>
                </a:solidFill>
                <a:highlight>
                  <a:srgbClr val="800080"/>
                </a:highlight>
              </a:rPr>
              <a:t>Remember to make your paragraphs flow well together with the use of connectives and linked sentences between the endings and beginnings of paragraphs.</a:t>
            </a:r>
          </a:p>
          <a:p>
            <a:endParaRPr lang="en-US" sz="13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r>
              <a:rPr lang="en-US" sz="1300" dirty="0">
                <a:solidFill>
                  <a:schemeClr val="bg1"/>
                </a:solidFill>
                <a:highlight>
                  <a:srgbClr val="808000"/>
                </a:highlight>
              </a:rPr>
              <a:t>You will need to make </a:t>
            </a:r>
            <a:r>
              <a:rPr lang="en-US" sz="1300" dirty="0">
                <a:highlight>
                  <a:srgbClr val="00FFFF"/>
                </a:highlight>
              </a:rPr>
              <a:t>your tone </a:t>
            </a:r>
            <a:r>
              <a:rPr lang="en-US" sz="1300" dirty="0">
                <a:solidFill>
                  <a:schemeClr val="bg1"/>
                </a:solidFill>
                <a:highlight>
                  <a:srgbClr val="808000"/>
                </a:highlight>
              </a:rPr>
              <a:t>and register match the purpose and audience, so for our article they need to sound professional, authoritative and convincing.</a:t>
            </a:r>
          </a:p>
          <a:p>
            <a:endParaRPr lang="en-US" sz="13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r>
              <a:rPr lang="en-US" sz="1300" dirty="0">
                <a:solidFill>
                  <a:schemeClr val="bg1"/>
                </a:solidFill>
                <a:highlight>
                  <a:srgbClr val="000080"/>
                </a:highlight>
              </a:rPr>
              <a:t>Don’t forget to upgrade your vocabulary and use technical terms to show your  explanations are engaging.</a:t>
            </a:r>
          </a:p>
          <a:p>
            <a:endParaRPr lang="en-US" sz="1300" dirty="0">
              <a:highlight>
                <a:srgbClr val="00FF00"/>
              </a:highlight>
            </a:endParaRPr>
          </a:p>
          <a:p>
            <a:r>
              <a:rPr lang="en-US" sz="1300" dirty="0">
                <a:highlight>
                  <a:srgbClr val="00FF00"/>
                </a:highlight>
              </a:rPr>
              <a:t>Remember to use your DAFORREST techniques to engage  your audience with your ideas.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C2AAC5-9B21-C947-E75A-003DAE969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9195" y="5297833"/>
            <a:ext cx="646381" cy="5829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BEF503-70FB-E603-DA3A-1F6E781768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195" y="5971690"/>
            <a:ext cx="646381" cy="5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238FF-96CA-ACD5-6AEF-ADA1B2CB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3024167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Sentence demarcation is consistently secure and consistently accurate</a:t>
            </a:r>
          </a:p>
          <a:p>
            <a:r>
              <a:rPr lang="en-US" sz="1800" dirty="0">
                <a:highlight>
                  <a:srgbClr val="00FFFF"/>
                </a:highlight>
              </a:rPr>
              <a:t>Wide range of punctuation is used with a high level of accuracy</a:t>
            </a:r>
          </a:p>
          <a:p>
            <a:r>
              <a:rPr lang="en-US" sz="1800" dirty="0">
                <a:highlight>
                  <a:srgbClr val="00FF00"/>
                </a:highlight>
              </a:rPr>
              <a:t>Uses a full range of appropriate sentence forms for effect</a:t>
            </a:r>
          </a:p>
          <a:p>
            <a:r>
              <a:rPr lang="en-US" sz="1800" dirty="0">
                <a:highlight>
                  <a:srgbClr val="00FF00"/>
                </a:highlight>
              </a:rPr>
              <a:t>Uses Standard English consistently and appropriately with secure control of complex grammatical structures</a:t>
            </a:r>
          </a:p>
          <a:p>
            <a:r>
              <a:rPr lang="en-US" sz="1800" dirty="0">
                <a:highlight>
                  <a:srgbClr val="C0C0C0"/>
                </a:highlight>
              </a:rPr>
              <a:t>High level of accuracy in spelling, including ambitious vocabulary</a:t>
            </a:r>
          </a:p>
          <a:p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</a:rPr>
              <a:t>Extensive and ambitious use of vocabulary</a:t>
            </a:r>
            <a:endParaRPr lang="en-GB" sz="18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2324D1-08B2-DBE0-C8A4-894B7A5F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This is what you need to achieve for top marks for AO6 (16 marks)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BBC154-E974-5895-32B5-94E83BE15C79}"/>
              </a:ext>
            </a:extLst>
          </p:cNvPr>
          <p:cNvSpPr/>
          <p:nvPr/>
        </p:nvSpPr>
        <p:spPr>
          <a:xfrm>
            <a:off x="1157468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EAE479-5822-0028-B674-C3D27915A300}"/>
              </a:ext>
            </a:extLst>
          </p:cNvPr>
          <p:cNvSpPr/>
          <p:nvPr/>
        </p:nvSpPr>
        <p:spPr>
          <a:xfrm>
            <a:off x="2513635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AB627-705B-F0BE-721D-6AA0AD7FD123}"/>
              </a:ext>
            </a:extLst>
          </p:cNvPr>
          <p:cNvSpPr txBox="1"/>
          <p:nvPr/>
        </p:nvSpPr>
        <p:spPr>
          <a:xfrm>
            <a:off x="1157469" y="604936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F1A02-7E63-9DA4-E048-627BE556892D}"/>
              </a:ext>
            </a:extLst>
          </p:cNvPr>
          <p:cNvSpPr txBox="1"/>
          <p:nvPr/>
        </p:nvSpPr>
        <p:spPr>
          <a:xfrm>
            <a:off x="2525210" y="607842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Sentences</a:t>
            </a:r>
            <a:endParaRPr lang="en-GB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82D329-1116-EFAA-21AA-8B15FCAC9FF9}"/>
              </a:ext>
            </a:extLst>
          </p:cNvPr>
          <p:cNvSpPr/>
          <p:nvPr/>
        </p:nvSpPr>
        <p:spPr>
          <a:xfrm>
            <a:off x="3896507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17F05-836C-C5BB-A044-A29EBA6C40BE}"/>
              </a:ext>
            </a:extLst>
          </p:cNvPr>
          <p:cNvSpPr txBox="1"/>
          <p:nvPr/>
        </p:nvSpPr>
        <p:spPr>
          <a:xfrm>
            <a:off x="3908082" y="607842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Effects</a:t>
            </a:r>
            <a:endParaRPr lang="en-GB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474991-B14E-AE78-CB32-536CB83554CD}"/>
              </a:ext>
            </a:extLst>
          </p:cNvPr>
          <p:cNvSpPr/>
          <p:nvPr/>
        </p:nvSpPr>
        <p:spPr>
          <a:xfrm>
            <a:off x="5279379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1476B7-2022-FB94-4249-E46C4F81226F}"/>
              </a:ext>
            </a:extLst>
          </p:cNvPr>
          <p:cNvSpPr txBox="1"/>
          <p:nvPr/>
        </p:nvSpPr>
        <p:spPr>
          <a:xfrm>
            <a:off x="5290954" y="6120758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Spelling</a:t>
            </a:r>
            <a:endParaRPr lang="en-GB" sz="1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973FC2-754E-B0F4-61EF-EEEFDD4F0000}"/>
              </a:ext>
            </a:extLst>
          </p:cNvPr>
          <p:cNvSpPr/>
          <p:nvPr/>
        </p:nvSpPr>
        <p:spPr>
          <a:xfrm>
            <a:off x="6638557" y="5313683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40813-A8D7-BC46-9A45-41D48375397F}"/>
              </a:ext>
            </a:extLst>
          </p:cNvPr>
          <p:cNvSpPr txBox="1"/>
          <p:nvPr/>
        </p:nvSpPr>
        <p:spPr>
          <a:xfrm>
            <a:off x="6685401" y="612291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Punctuation</a:t>
            </a:r>
            <a:endParaRPr lang="en-GB" sz="1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58711CB-F3CA-3E35-0FB1-9F0BCA11D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519" y="5356757"/>
            <a:ext cx="576841" cy="70283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D51CB7-3025-852F-B87B-51BECDE99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228" y="5394055"/>
            <a:ext cx="929431" cy="61689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319EFBA-F3BF-380F-2CB1-E3E731432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4379" y="5613885"/>
            <a:ext cx="504328" cy="46828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9B4011A-3E06-0595-9129-7DDDC4DB1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4780" y="5438967"/>
            <a:ext cx="550903" cy="46828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82255F3-AC88-AF82-3835-F3260866AD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9536" y="5313683"/>
            <a:ext cx="882570" cy="88257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72C79D7-A3C1-A1B2-9C76-9809BE3D6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22611" y="5313683"/>
            <a:ext cx="581628" cy="5816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F8F87B-83F4-AD63-23A8-066EBEBA7B3D}"/>
              </a:ext>
            </a:extLst>
          </p:cNvPr>
          <p:cNvSpPr txBox="1"/>
          <p:nvPr/>
        </p:nvSpPr>
        <p:spPr>
          <a:xfrm>
            <a:off x="6805914" y="5438967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?</a:t>
            </a:r>
            <a:endParaRPr lang="en-GB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FCB771-5362-EF21-1690-1CB8EBE1C9C3}"/>
              </a:ext>
            </a:extLst>
          </p:cNvPr>
          <p:cNvSpPr txBox="1"/>
          <p:nvPr/>
        </p:nvSpPr>
        <p:spPr>
          <a:xfrm>
            <a:off x="6958314" y="5591367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!</a:t>
            </a:r>
            <a:endParaRPr lang="en-GB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868D5A-F87E-1849-B9CA-6EE384B99F77}"/>
              </a:ext>
            </a:extLst>
          </p:cNvPr>
          <p:cNvSpPr txBox="1"/>
          <p:nvPr/>
        </p:nvSpPr>
        <p:spPr>
          <a:xfrm>
            <a:off x="7110714" y="5743767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:</a:t>
            </a:r>
            <a:endParaRPr lang="en-GB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635A56-9B71-C97A-44DC-B54EB1860790}"/>
              </a:ext>
            </a:extLst>
          </p:cNvPr>
          <p:cNvSpPr txBox="1"/>
          <p:nvPr/>
        </p:nvSpPr>
        <p:spPr>
          <a:xfrm>
            <a:off x="7252913" y="5421444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;</a:t>
            </a:r>
            <a:endParaRPr lang="en-GB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E8D95-F0B2-8995-45C9-0C88ACD70DC4}"/>
              </a:ext>
            </a:extLst>
          </p:cNvPr>
          <p:cNvSpPr txBox="1"/>
          <p:nvPr/>
        </p:nvSpPr>
        <p:spPr>
          <a:xfrm>
            <a:off x="7405313" y="5573844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.</a:t>
            </a:r>
            <a:endParaRPr lang="en-GB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1B5C2E-CE82-2624-0717-ADED40EF15CD}"/>
              </a:ext>
            </a:extLst>
          </p:cNvPr>
          <p:cNvSpPr txBox="1"/>
          <p:nvPr/>
        </p:nvSpPr>
        <p:spPr>
          <a:xfrm>
            <a:off x="6718257" y="5826921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6D7139-33B3-0C96-BA59-FFB7512F2633}"/>
              </a:ext>
            </a:extLst>
          </p:cNvPr>
          <p:cNvSpPr txBox="1"/>
          <p:nvPr/>
        </p:nvSpPr>
        <p:spPr>
          <a:xfrm>
            <a:off x="6709024" y="5268034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D6B34-369C-7B07-7AD2-ACA51235A227}"/>
              </a:ext>
            </a:extLst>
          </p:cNvPr>
          <p:cNvSpPr txBox="1"/>
          <p:nvPr/>
        </p:nvSpPr>
        <p:spPr>
          <a:xfrm>
            <a:off x="4774255" y="1825625"/>
            <a:ext cx="3741096" cy="329320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dirty="0">
                <a:highlight>
                  <a:srgbClr val="FFFF00"/>
                </a:highlight>
              </a:rPr>
              <a:t>Make sure you’ve put your full stops and commas in the right places. 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highlight>
                  <a:srgbClr val="00FFFF"/>
                </a:highlight>
              </a:rPr>
              <a:t>Use other types of punctuation such as: colons, semicolons, speech marks, dashes, hyphens, exclamation marks, question marks and so on.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highlight>
                  <a:srgbClr val="00FF00"/>
                </a:highlight>
              </a:rPr>
              <a:t>Check your grammar and sentence structures to make sure they read well.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highlight>
                  <a:srgbClr val="C0C0C0"/>
                </a:highlight>
              </a:rPr>
              <a:t>Check your spelling of difficult words to make sure you haven’t made any mistakes.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solidFill>
                  <a:schemeClr val="bg1"/>
                </a:solidFill>
                <a:highlight>
                  <a:srgbClr val="0000FF"/>
                </a:highlight>
              </a:rPr>
              <a:t>Try to impress with your vocabulary, but don’t sacrifice your style by putting too many impressive words just for the sake of it!</a:t>
            </a:r>
            <a:endParaRPr lang="en-GB" sz="13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834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C094-47BD-CBED-ACB4-0A9669C9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1871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dirty="0"/>
              <a:t>You now have one hour to write your article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549B4-56BE-2C93-C74C-330F7D59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0351" y="3391387"/>
            <a:ext cx="4288618" cy="3216463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3C0113-5CF7-4861-0A95-BC8AC0AB2911}"/>
              </a:ext>
            </a:extLst>
          </p:cNvPr>
          <p:cNvSpPr txBox="1"/>
          <p:nvPr/>
        </p:nvSpPr>
        <p:spPr>
          <a:xfrm>
            <a:off x="628650" y="3391387"/>
            <a:ext cx="3283593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Use your checklist to help you write out your article.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You may refer to your notes from this term if you wish.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You have one hour to complete your article.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Good luck!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0D5D6-6519-2353-7839-74C3BA870439}"/>
              </a:ext>
            </a:extLst>
          </p:cNvPr>
          <p:cNvSpPr txBox="1">
            <a:spLocks/>
          </p:cNvSpPr>
          <p:nvPr/>
        </p:nvSpPr>
        <p:spPr>
          <a:xfrm>
            <a:off x="628650" y="1151172"/>
            <a:ext cx="7886700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‘People protest about the cruelty of keeping animals in captivity, but they seem happy enough to eat meat, keep pets and visit zoos. All animals should be free!’</a:t>
            </a:r>
          </a:p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</a:rPr>
              <a:t>Write an article </a:t>
            </a:r>
            <a:r>
              <a:rPr lang="en-GB" dirty="0">
                <a:highlight>
                  <a:srgbClr val="FF00FF"/>
                </a:highlight>
              </a:rPr>
              <a:t>for a magazine</a:t>
            </a:r>
            <a:r>
              <a:rPr lang="en-GB" dirty="0"/>
              <a:t> </a:t>
            </a:r>
            <a:r>
              <a:rPr lang="en-GB" dirty="0">
                <a:highlight>
                  <a:srgbClr val="00FF00"/>
                </a:highlight>
              </a:rPr>
              <a:t>in which you explain your point of view on this statement.</a:t>
            </a:r>
          </a:p>
        </p:txBody>
      </p:sp>
    </p:spTree>
    <p:extLst>
      <p:ext uri="{BB962C8B-B14F-4D97-AF65-F5344CB8AC3E}">
        <p14:creationId xmlns:p14="http://schemas.microsoft.com/office/powerpoint/2010/main" val="144946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4104AD-E831-C5A8-B78E-53510A9E0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81151"/>
              </p:ext>
            </p:extLst>
          </p:nvPr>
        </p:nvGraphicFramePr>
        <p:xfrm>
          <a:off x="288895" y="172721"/>
          <a:ext cx="8484713" cy="61354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35243">
                  <a:extLst>
                    <a:ext uri="{9D8B030D-6E8A-4147-A177-3AD203B41FA5}">
                      <a16:colId xmlns:a16="http://schemas.microsoft.com/office/drawing/2014/main" val="2383563880"/>
                    </a:ext>
                  </a:extLst>
                </a:gridCol>
                <a:gridCol w="460736">
                  <a:extLst>
                    <a:ext uri="{9D8B030D-6E8A-4147-A177-3AD203B41FA5}">
                      <a16:colId xmlns:a16="http://schemas.microsoft.com/office/drawing/2014/main" val="2061678244"/>
                    </a:ext>
                  </a:extLst>
                </a:gridCol>
                <a:gridCol w="2054636">
                  <a:extLst>
                    <a:ext uri="{9D8B030D-6E8A-4147-A177-3AD203B41FA5}">
                      <a16:colId xmlns:a16="http://schemas.microsoft.com/office/drawing/2014/main" val="4091169542"/>
                    </a:ext>
                  </a:extLst>
                </a:gridCol>
                <a:gridCol w="485641">
                  <a:extLst>
                    <a:ext uri="{9D8B030D-6E8A-4147-A177-3AD203B41FA5}">
                      <a16:colId xmlns:a16="http://schemas.microsoft.com/office/drawing/2014/main" val="4255139453"/>
                    </a:ext>
                  </a:extLst>
                </a:gridCol>
                <a:gridCol w="2278779">
                  <a:extLst>
                    <a:ext uri="{9D8B030D-6E8A-4147-A177-3AD203B41FA5}">
                      <a16:colId xmlns:a16="http://schemas.microsoft.com/office/drawing/2014/main" val="3834894530"/>
                    </a:ext>
                  </a:extLst>
                </a:gridCol>
                <a:gridCol w="369678">
                  <a:extLst>
                    <a:ext uri="{9D8B030D-6E8A-4147-A177-3AD203B41FA5}">
                      <a16:colId xmlns:a16="http://schemas.microsoft.com/office/drawing/2014/main" val="3790064705"/>
                    </a:ext>
                  </a:extLst>
                </a:gridCol>
              </a:tblGrid>
              <a:tr h="681720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 (Beginning):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Success Criteria (Sentences):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Success Criteria (Organisation):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64664"/>
                  </a:ext>
                </a:extLst>
              </a:tr>
              <a:tr h="681720">
                <a:tc>
                  <a:txBody>
                    <a:bodyPr/>
                    <a:lstStyle/>
                    <a:p>
                      <a:r>
                        <a:rPr lang="en-US" sz="1200" dirty="0"/>
                        <a:t>Include an overview paragraph that explains your perspective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–</a:t>
                      </a:r>
                      <a:r>
                        <a:rPr lang="en-US" sz="1200" dirty="0" err="1"/>
                        <a:t>ispaced</a:t>
                      </a:r>
                      <a:r>
                        <a:rPr lang="en-US" sz="1200" dirty="0"/>
                        <a:t> for sentence openers.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connectives to link paragraphs and sentences together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85425"/>
                  </a:ext>
                </a:extLst>
              </a:tr>
              <a:tr h="486943">
                <a:tc>
                  <a:txBody>
                    <a:bodyPr/>
                    <a:lstStyle/>
                    <a:p>
                      <a:r>
                        <a:rPr lang="en-US" sz="1200" dirty="0"/>
                        <a:t>Use a hook or rhetorical device at the beginning to engage your audience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simple, complex and compound sentences.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Divide up your article into subheadings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88582"/>
                  </a:ext>
                </a:extLst>
              </a:tr>
              <a:tr h="486943">
                <a:tc>
                  <a:txBody>
                    <a:bodyPr/>
                    <a:lstStyle/>
                    <a:p>
                      <a:r>
                        <a:rPr lang="en-GB" sz="1200" dirty="0"/>
                        <a:t>Include a title and strapline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language devices for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Used </a:t>
                      </a:r>
                      <a:r>
                        <a:rPr lang="en-US" sz="1200" dirty="0" err="1"/>
                        <a:t>ToPTiPs</a:t>
                      </a:r>
                      <a:r>
                        <a:rPr lang="en-US" sz="1200" dirty="0"/>
                        <a:t> for paragraphing.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18537"/>
                  </a:ext>
                </a:extLst>
              </a:tr>
              <a:tr h="292166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Linked the endings and beginnings of paragraphs together.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8229"/>
                  </a:ext>
                </a:extLst>
              </a:tr>
              <a:tr h="29216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Bonus Criterion: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68676"/>
                  </a:ext>
                </a:extLst>
              </a:tr>
              <a:tr h="681720">
                <a:tc>
                  <a:txBody>
                    <a:bodyPr/>
                    <a:lstStyle/>
                    <a:p>
                      <a:r>
                        <a:rPr lang="en-US" sz="1200" dirty="0"/>
                        <a:t>Consider which information you need to introduce first: Statistics? Opinions? Facts? 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Consider where you place your sentences for maximum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29219"/>
                  </a:ext>
                </a:extLst>
              </a:tr>
              <a:tr h="48694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(Vocabulary):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(Language):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(Ending):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24471"/>
                  </a:ext>
                </a:extLst>
              </a:tr>
              <a:tr h="876497">
                <a:tc>
                  <a:txBody>
                    <a:bodyPr/>
                    <a:lstStyle/>
                    <a:p>
                      <a:r>
                        <a:rPr lang="en-US" sz="1200" dirty="0"/>
                        <a:t>Use ambitious vocabulary for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Use DAFORREST techniques for effect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Include a powerful ending to leave the audience thinking about your perspective and sum up your ideas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05439"/>
                  </a:ext>
                </a:extLst>
              </a:tr>
              <a:tr h="681720">
                <a:tc>
                  <a:txBody>
                    <a:bodyPr/>
                    <a:lstStyle/>
                    <a:p>
                      <a:r>
                        <a:rPr lang="en-US" sz="1200" dirty="0"/>
                        <a:t>Use impressive verbs and nouns to build tone and register.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Build a professional tone. 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your article plan to make sure you have covered every area you needed to.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67857"/>
                  </a:ext>
                </a:extLst>
              </a:tr>
              <a:tr h="486943">
                <a:tc>
                  <a:txBody>
                    <a:bodyPr/>
                    <a:lstStyle/>
                    <a:p>
                      <a:r>
                        <a:rPr lang="en-US" sz="1200" dirty="0"/>
                        <a:t>Use technical terms to sound impressive and convincing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Re-read your speech to check for </a:t>
                      </a:r>
                      <a:r>
                        <a:rPr lang="en-US" sz="1200" dirty="0" err="1"/>
                        <a:t>SPaG</a:t>
                      </a:r>
                      <a:r>
                        <a:rPr lang="en-US" sz="1200" dirty="0"/>
                        <a:t> errors.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610386"/>
                  </a:ext>
                </a:extLst>
              </a:tr>
            </a:tbl>
          </a:graphicData>
        </a:graphic>
      </p:graphicFrame>
      <p:pic>
        <p:nvPicPr>
          <p:cNvPr id="9" name="Picture 8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43139773-A42E-D521-3095-0E564544CFC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0" y="278876"/>
            <a:ext cx="320968" cy="297397"/>
          </a:xfrm>
          <a:prstGeom prst="rect">
            <a:avLst/>
          </a:prstGeom>
        </p:spPr>
      </p:pic>
      <p:pic>
        <p:nvPicPr>
          <p:cNvPr id="10" name="Picture 9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D6886390-9CD9-87AE-13C2-D9AC2F799D4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42" y="278876"/>
            <a:ext cx="320968" cy="297397"/>
          </a:xfrm>
          <a:prstGeom prst="rect">
            <a:avLst/>
          </a:prstGeom>
        </p:spPr>
      </p:pic>
      <p:pic>
        <p:nvPicPr>
          <p:cNvPr id="11" name="Picture 10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B0D74397-02AF-361C-8695-7D9892CE0A2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2" y="278876"/>
            <a:ext cx="320968" cy="297397"/>
          </a:xfrm>
          <a:prstGeom prst="rect">
            <a:avLst/>
          </a:prstGeom>
        </p:spPr>
      </p:pic>
      <p:pic>
        <p:nvPicPr>
          <p:cNvPr id="12" name="Picture 11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E2308676-A103-3107-265D-235BF0C1A6F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75" y="2729916"/>
            <a:ext cx="320968" cy="297397"/>
          </a:xfrm>
          <a:prstGeom prst="rect">
            <a:avLst/>
          </a:prstGeom>
        </p:spPr>
      </p:pic>
      <p:pic>
        <p:nvPicPr>
          <p:cNvPr id="14" name="Picture 13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717D5972-6DDA-07DD-59EF-DD2ABFB9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0" y="2729916"/>
            <a:ext cx="320968" cy="297397"/>
          </a:xfrm>
          <a:prstGeom prst="rect">
            <a:avLst/>
          </a:prstGeom>
        </p:spPr>
      </p:pic>
      <p:pic>
        <p:nvPicPr>
          <p:cNvPr id="15" name="Picture 14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3C59DF16-BDD1-8A44-3CB7-A78E7E3375E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75" y="3864880"/>
            <a:ext cx="320968" cy="297397"/>
          </a:xfrm>
          <a:prstGeom prst="rect">
            <a:avLst/>
          </a:prstGeom>
        </p:spPr>
      </p:pic>
      <p:pic>
        <p:nvPicPr>
          <p:cNvPr id="16" name="Picture 15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A39C1486-5E30-970E-1AB0-3081AEF9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42" y="3830688"/>
            <a:ext cx="320968" cy="297397"/>
          </a:xfrm>
          <a:prstGeom prst="rect">
            <a:avLst/>
          </a:prstGeom>
        </p:spPr>
      </p:pic>
      <p:pic>
        <p:nvPicPr>
          <p:cNvPr id="17" name="Picture 16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AC98F8D0-5D86-B639-2897-D5702415FA0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0" y="3830687"/>
            <a:ext cx="320968" cy="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3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1321</Words>
  <Application>Microsoft Office PowerPoint</Application>
  <PresentationFormat>On-screen Show (4:3)</PresentationFormat>
  <Paragraphs>152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PowerPoint Presentation</vt:lpstr>
      <vt:lpstr>Learning outcomes</vt:lpstr>
      <vt:lpstr>PowerPoint Presentation</vt:lpstr>
      <vt:lpstr>This is what you need to achieve for top marks for AO5 (24 marks)</vt:lpstr>
      <vt:lpstr>This is what you need to achieve for top marks for AO5 (24 marks)</vt:lpstr>
      <vt:lpstr>Examiners are given this list of success criteria to help them mark your speech</vt:lpstr>
      <vt:lpstr>This is what you need to achieve for top marks for AO6 (16 marks)</vt:lpstr>
      <vt:lpstr>You now have one hour to write your article</vt:lpstr>
      <vt:lpstr>PowerPoint Presentation</vt:lpstr>
      <vt:lpstr>Plenary: Self-assessment reflection 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Wassell</dc:creator>
  <cp:lastModifiedBy>Chezka Mae Madrona</cp:lastModifiedBy>
  <cp:revision>4</cp:revision>
  <dcterms:created xsi:type="dcterms:W3CDTF">2025-03-18T11:02:23Z</dcterms:created>
  <dcterms:modified xsi:type="dcterms:W3CDTF">2025-08-12T10:06:08Z</dcterms:modified>
</cp:coreProperties>
</file>