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32" r:id="rId4"/>
  </p:sldMasterIdLst>
  <p:notesMasterIdLst>
    <p:notesMasterId r:id="rId21"/>
  </p:notesMasterIdLst>
  <p:sldIdLst>
    <p:sldId id="256" r:id="rId5"/>
    <p:sldId id="300" r:id="rId6"/>
    <p:sldId id="261" r:id="rId7"/>
    <p:sldId id="266" r:id="rId8"/>
    <p:sldId id="301" r:id="rId9"/>
    <p:sldId id="303" r:id="rId10"/>
    <p:sldId id="302" r:id="rId11"/>
    <p:sldId id="299" r:id="rId12"/>
    <p:sldId id="257" r:id="rId13"/>
    <p:sldId id="304" r:id="rId14"/>
    <p:sldId id="306" r:id="rId15"/>
    <p:sldId id="268" r:id="rId16"/>
    <p:sldId id="305" r:id="rId17"/>
    <p:sldId id="307" r:id="rId18"/>
    <p:sldId id="308"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0A1FC-092B-48CB-AC12-BBAECED4CE8D}" v="20" dt="2025-03-25T11:53:45.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6" autoAdjust="0"/>
    <p:restoredTop sz="79777" autoAdjust="0"/>
  </p:normalViewPr>
  <p:slideViewPr>
    <p:cSldViewPr snapToGrid="0">
      <p:cViewPr varScale="1">
        <p:scale>
          <a:sx n="92" d="100"/>
          <a:sy n="92" d="100"/>
        </p:scale>
        <p:origin x="3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A60A1FC-092B-48CB-AC12-BBAECED4CE8D}"/>
    <pc:docChg chg="undo custSel addSld delSld modSld sldOrd">
      <pc:chgData name="Paul Wassell" userId="609912a88ec840f0" providerId="LiveId" clId="{CA60A1FC-092B-48CB-AC12-BBAECED4CE8D}" dt="2025-03-25T11:55:54.786" v="1988" actId="113"/>
      <pc:docMkLst>
        <pc:docMk/>
      </pc:docMkLst>
      <pc:sldChg chg="modSp mod">
        <pc:chgData name="Paul Wassell" userId="609912a88ec840f0" providerId="LiveId" clId="{CA60A1FC-092B-48CB-AC12-BBAECED4CE8D}" dt="2025-03-25T11:55:54.786" v="1988" actId="113"/>
        <pc:sldMkLst>
          <pc:docMk/>
          <pc:sldMk cId="2839814183" sldId="256"/>
        </pc:sldMkLst>
        <pc:spChg chg="mod">
          <ac:chgData name="Paul Wassell" userId="609912a88ec840f0" providerId="LiveId" clId="{CA60A1FC-092B-48CB-AC12-BBAECED4CE8D}" dt="2025-03-25T11:24:51.190" v="65" actId="20577"/>
          <ac:spMkLst>
            <pc:docMk/>
            <pc:sldMk cId="2839814183" sldId="256"/>
            <ac:spMk id="2" creationId="{078CDB21-C327-4247-9FEF-D4708AEF988D}"/>
          </ac:spMkLst>
        </pc:spChg>
        <pc:spChg chg="mod">
          <ac:chgData name="Paul Wassell" userId="609912a88ec840f0" providerId="LiveId" clId="{CA60A1FC-092B-48CB-AC12-BBAECED4CE8D}" dt="2025-03-25T11:55:54.786" v="1988" actId="113"/>
          <ac:spMkLst>
            <pc:docMk/>
            <pc:sldMk cId="2839814183" sldId="256"/>
            <ac:spMk id="4" creationId="{15B9E355-C384-4996-8C98-C642EFF08121}"/>
          </ac:spMkLst>
        </pc:spChg>
      </pc:sldChg>
      <pc:sldChg chg="modSp mod">
        <pc:chgData name="Paul Wassell" userId="609912a88ec840f0" providerId="LiveId" clId="{CA60A1FC-092B-48CB-AC12-BBAECED4CE8D}" dt="2025-03-25T11:37:10.023" v="618" actId="14100"/>
        <pc:sldMkLst>
          <pc:docMk/>
          <pc:sldMk cId="3429450429" sldId="257"/>
        </pc:sldMkLst>
        <pc:spChg chg="mod">
          <ac:chgData name="Paul Wassell" userId="609912a88ec840f0" providerId="LiveId" clId="{CA60A1FC-092B-48CB-AC12-BBAECED4CE8D}" dt="2025-03-25T11:37:00.853" v="614" actId="14100"/>
          <ac:spMkLst>
            <pc:docMk/>
            <pc:sldMk cId="3429450429" sldId="257"/>
            <ac:spMk id="11" creationId="{95F6F527-B506-4CC1-B138-CC4A0ED999AA}"/>
          </ac:spMkLst>
        </pc:spChg>
        <pc:spChg chg="mod">
          <ac:chgData name="Paul Wassell" userId="609912a88ec840f0" providerId="LiveId" clId="{CA60A1FC-092B-48CB-AC12-BBAECED4CE8D}" dt="2025-03-25T11:37:10.023" v="618" actId="14100"/>
          <ac:spMkLst>
            <pc:docMk/>
            <pc:sldMk cId="3429450429" sldId="257"/>
            <ac:spMk id="12" creationId="{01CA8932-7545-4CB2-97EE-48AD4843969A}"/>
          </ac:spMkLst>
        </pc:spChg>
        <pc:spChg chg="mod">
          <ac:chgData name="Paul Wassell" userId="609912a88ec840f0" providerId="LiveId" clId="{CA60A1FC-092B-48CB-AC12-BBAECED4CE8D}" dt="2025-03-25T11:36:58.020" v="613" actId="14100"/>
          <ac:spMkLst>
            <pc:docMk/>
            <pc:sldMk cId="3429450429" sldId="257"/>
            <ac:spMk id="13" creationId="{14F59821-B46F-4243-8DC2-0DE51EE8F3DE}"/>
          </ac:spMkLst>
        </pc:spChg>
      </pc:sldChg>
      <pc:sldChg chg="modSp mod">
        <pc:chgData name="Paul Wassell" userId="609912a88ec840f0" providerId="LiveId" clId="{CA60A1FC-092B-48CB-AC12-BBAECED4CE8D}" dt="2025-03-25T11:55:41.591" v="1986" actId="20577"/>
        <pc:sldMkLst>
          <pc:docMk/>
          <pc:sldMk cId="189193464" sldId="264"/>
        </pc:sldMkLst>
        <pc:spChg chg="mod">
          <ac:chgData name="Paul Wassell" userId="609912a88ec840f0" providerId="LiveId" clId="{CA60A1FC-092B-48CB-AC12-BBAECED4CE8D}" dt="2025-03-25T11:55:41.591" v="1986" actId="20577"/>
          <ac:spMkLst>
            <pc:docMk/>
            <pc:sldMk cId="189193464" sldId="264"/>
            <ac:spMk id="6" creationId="{AE72AD43-A084-4BA9-98F9-FE9F67FC7104}"/>
          </ac:spMkLst>
        </pc:spChg>
      </pc:sldChg>
      <pc:sldChg chg="modSp mod">
        <pc:chgData name="Paul Wassell" userId="609912a88ec840f0" providerId="LiveId" clId="{CA60A1FC-092B-48CB-AC12-BBAECED4CE8D}" dt="2025-03-25T11:55:48.233" v="1987"/>
        <pc:sldMkLst>
          <pc:docMk/>
          <pc:sldMk cId="318875540" sldId="266"/>
        </pc:sldMkLst>
        <pc:spChg chg="mod">
          <ac:chgData name="Paul Wassell" userId="609912a88ec840f0" providerId="LiveId" clId="{CA60A1FC-092B-48CB-AC12-BBAECED4CE8D}" dt="2025-03-25T11:55:48.233" v="1987"/>
          <ac:spMkLst>
            <pc:docMk/>
            <pc:sldMk cId="318875540" sldId="266"/>
            <ac:spMk id="3" creationId="{6B23C8E2-73DC-4DA1-8EEA-BC6FC2DE1CEB}"/>
          </ac:spMkLst>
        </pc:spChg>
      </pc:sldChg>
      <pc:sldChg chg="delSp modSp mod">
        <pc:chgData name="Paul Wassell" userId="609912a88ec840f0" providerId="LiveId" clId="{CA60A1FC-092B-48CB-AC12-BBAECED4CE8D}" dt="2025-03-25T11:44:43.373" v="931" actId="115"/>
        <pc:sldMkLst>
          <pc:docMk/>
          <pc:sldMk cId="68825292" sldId="268"/>
        </pc:sldMkLst>
        <pc:spChg chg="mod">
          <ac:chgData name="Paul Wassell" userId="609912a88ec840f0" providerId="LiveId" clId="{CA60A1FC-092B-48CB-AC12-BBAECED4CE8D}" dt="2025-03-25T11:38:43.632" v="671" actId="20577"/>
          <ac:spMkLst>
            <pc:docMk/>
            <pc:sldMk cId="68825292" sldId="268"/>
            <ac:spMk id="2" creationId="{46DBD7B9-FDC3-4C92-B595-44B25ADC350C}"/>
          </ac:spMkLst>
        </pc:spChg>
        <pc:spChg chg="mod">
          <ac:chgData name="Paul Wassell" userId="609912a88ec840f0" providerId="LiveId" clId="{CA60A1FC-092B-48CB-AC12-BBAECED4CE8D}" dt="2025-03-25T11:44:43.373" v="931" actId="115"/>
          <ac:spMkLst>
            <pc:docMk/>
            <pc:sldMk cId="68825292" sldId="268"/>
            <ac:spMk id="3" creationId="{A26E1A73-83F7-47DF-8A6F-CE5C88FFF561}"/>
          </ac:spMkLst>
        </pc:spChg>
        <pc:picChg chg="mod">
          <ac:chgData name="Paul Wassell" userId="609912a88ec840f0" providerId="LiveId" clId="{CA60A1FC-092B-48CB-AC12-BBAECED4CE8D}" dt="2025-03-25T11:39:02.753" v="674" actId="1076"/>
          <ac:picMkLst>
            <pc:docMk/>
            <pc:sldMk cId="68825292" sldId="268"/>
            <ac:picMk id="9" creationId="{1A972E89-9892-4C7E-B11C-83CFDE6FB456}"/>
          </ac:picMkLst>
        </pc:picChg>
        <pc:picChg chg="del">
          <ac:chgData name="Paul Wassell" userId="609912a88ec840f0" providerId="LiveId" clId="{CA60A1FC-092B-48CB-AC12-BBAECED4CE8D}" dt="2025-03-25T11:27:12.484" v="85" actId="478"/>
          <ac:picMkLst>
            <pc:docMk/>
            <pc:sldMk cId="68825292" sldId="268"/>
            <ac:picMk id="1026" creationId="{4CACA86A-A1AA-4901-9522-0746DDEC19B4}"/>
          </ac:picMkLst>
        </pc:picChg>
      </pc:sldChg>
      <pc:sldChg chg="modSp del mod">
        <pc:chgData name="Paul Wassell" userId="609912a88ec840f0" providerId="LiveId" clId="{CA60A1FC-092B-48CB-AC12-BBAECED4CE8D}" dt="2025-03-25T11:55:11.860" v="1898" actId="2696"/>
        <pc:sldMkLst>
          <pc:docMk/>
          <pc:sldMk cId="139334469" sldId="269"/>
        </pc:sldMkLst>
        <pc:spChg chg="mod">
          <ac:chgData name="Paul Wassell" userId="609912a88ec840f0" providerId="LiveId" clId="{CA60A1FC-092B-48CB-AC12-BBAECED4CE8D}" dt="2025-03-25T11:26:30.206" v="76" actId="20577"/>
          <ac:spMkLst>
            <pc:docMk/>
            <pc:sldMk cId="139334469" sldId="269"/>
            <ac:spMk id="2" creationId="{F1B92666-E62C-45F0-8927-5ED880A6DB8B}"/>
          </ac:spMkLst>
        </pc:spChg>
        <pc:spChg chg="mod">
          <ac:chgData name="Paul Wassell" userId="609912a88ec840f0" providerId="LiveId" clId="{CA60A1FC-092B-48CB-AC12-BBAECED4CE8D}" dt="2025-03-25T11:26:40.819" v="84" actId="20577"/>
          <ac:spMkLst>
            <pc:docMk/>
            <pc:sldMk cId="139334469" sldId="269"/>
            <ac:spMk id="5" creationId="{023BA14D-5881-483A-B62D-E537D2DE3A96}"/>
          </ac:spMkLst>
        </pc:spChg>
      </pc:sldChg>
      <pc:sldChg chg="addSp modSp new mod ord setBg">
        <pc:chgData name="Paul Wassell" userId="609912a88ec840f0" providerId="LiveId" clId="{CA60A1FC-092B-48CB-AC12-BBAECED4CE8D}" dt="2025-03-25T11:30:09.783" v="510" actId="113"/>
        <pc:sldMkLst>
          <pc:docMk/>
          <pc:sldMk cId="2343045879" sldId="304"/>
        </pc:sldMkLst>
        <pc:spChg chg="mod">
          <ac:chgData name="Paul Wassell" userId="609912a88ec840f0" providerId="LiveId" clId="{CA60A1FC-092B-48CB-AC12-BBAECED4CE8D}" dt="2025-03-25T11:28:38.021" v="191" actId="14861"/>
          <ac:spMkLst>
            <pc:docMk/>
            <pc:sldMk cId="2343045879" sldId="304"/>
            <ac:spMk id="2" creationId="{B59AB983-9C83-EF1C-B0BD-40E705878ADD}"/>
          </ac:spMkLst>
        </pc:spChg>
        <pc:spChg chg="mod">
          <ac:chgData name="Paul Wassell" userId="609912a88ec840f0" providerId="LiveId" clId="{CA60A1FC-092B-48CB-AC12-BBAECED4CE8D}" dt="2025-03-25T11:28:57.789" v="206" actId="14861"/>
          <ac:spMkLst>
            <pc:docMk/>
            <pc:sldMk cId="2343045879" sldId="304"/>
            <ac:spMk id="3" creationId="{B0DC12DD-00DE-2DF1-9394-0625102B2AD8}"/>
          </ac:spMkLst>
        </pc:spChg>
        <pc:spChg chg="add mod">
          <ac:chgData name="Paul Wassell" userId="609912a88ec840f0" providerId="LiveId" clId="{CA60A1FC-092B-48CB-AC12-BBAECED4CE8D}" dt="2025-03-25T11:30:09.783" v="510" actId="113"/>
          <ac:spMkLst>
            <pc:docMk/>
            <pc:sldMk cId="2343045879" sldId="304"/>
            <ac:spMk id="4" creationId="{066504D8-C64C-70FF-0338-6614AE90004C}"/>
          </ac:spMkLst>
        </pc:spChg>
      </pc:sldChg>
      <pc:sldChg chg="del">
        <pc:chgData name="Paul Wassell" userId="609912a88ec840f0" providerId="LiveId" clId="{CA60A1FC-092B-48CB-AC12-BBAECED4CE8D}" dt="2025-03-25T11:26:20.639" v="66" actId="47"/>
        <pc:sldMkLst>
          <pc:docMk/>
          <pc:sldMk cId="2905170182" sldId="304"/>
        </pc:sldMkLst>
      </pc:sldChg>
      <pc:sldChg chg="addSp delSp modSp new mod">
        <pc:chgData name="Paul Wassell" userId="609912a88ec840f0" providerId="LiveId" clId="{CA60A1FC-092B-48CB-AC12-BBAECED4CE8D}" dt="2025-03-25T11:34:46.323" v="597" actId="14100"/>
        <pc:sldMkLst>
          <pc:docMk/>
          <pc:sldMk cId="1683283189" sldId="305"/>
        </pc:sldMkLst>
        <pc:spChg chg="del">
          <ac:chgData name="Paul Wassell" userId="609912a88ec840f0" providerId="LiveId" clId="{CA60A1FC-092B-48CB-AC12-BBAECED4CE8D}" dt="2025-03-25T11:30:30.406" v="515" actId="478"/>
          <ac:spMkLst>
            <pc:docMk/>
            <pc:sldMk cId="1683283189" sldId="305"/>
            <ac:spMk id="2" creationId="{3184921F-E6B5-945B-00DF-9B150DFE593A}"/>
          </ac:spMkLst>
        </pc:spChg>
        <pc:spChg chg="mod">
          <ac:chgData name="Paul Wassell" userId="609912a88ec840f0" providerId="LiveId" clId="{CA60A1FC-092B-48CB-AC12-BBAECED4CE8D}" dt="2025-03-25T11:33:52.875" v="577" actId="27636"/>
          <ac:spMkLst>
            <pc:docMk/>
            <pc:sldMk cId="1683283189" sldId="305"/>
            <ac:spMk id="3" creationId="{76EB7C71-1184-43F8-B7AE-4C7958431E81}"/>
          </ac:spMkLst>
        </pc:spChg>
        <pc:spChg chg="add mod">
          <ac:chgData name="Paul Wassell" userId="609912a88ec840f0" providerId="LiveId" clId="{CA60A1FC-092B-48CB-AC12-BBAECED4CE8D}" dt="2025-03-25T11:34:44.189" v="596" actId="14100"/>
          <ac:spMkLst>
            <pc:docMk/>
            <pc:sldMk cId="1683283189" sldId="305"/>
            <ac:spMk id="7" creationId="{B8BC8484-7F80-B889-0013-456BE44A3F1D}"/>
          </ac:spMkLst>
        </pc:spChg>
        <pc:graphicFrameChg chg="add del modGraphic">
          <ac:chgData name="Paul Wassell" userId="609912a88ec840f0" providerId="LiveId" clId="{CA60A1FC-092B-48CB-AC12-BBAECED4CE8D}" dt="2025-03-25T11:33:39.649" v="570" actId="21"/>
          <ac:graphicFrameMkLst>
            <pc:docMk/>
            <pc:sldMk cId="1683283189" sldId="305"/>
            <ac:graphicFrameMk id="4" creationId="{DB565F96-B7D5-99D7-2E12-BEA35A3D93B1}"/>
          </ac:graphicFrameMkLst>
        </pc:graphicFrameChg>
        <pc:picChg chg="add mod">
          <ac:chgData name="Paul Wassell" userId="609912a88ec840f0" providerId="LiveId" clId="{CA60A1FC-092B-48CB-AC12-BBAECED4CE8D}" dt="2025-03-25T11:32:18.490" v="560" actId="688"/>
          <ac:picMkLst>
            <pc:docMk/>
            <pc:sldMk cId="1683283189" sldId="305"/>
            <ac:picMk id="5" creationId="{732C798E-03C7-129C-F630-F390D0C2C090}"/>
          </ac:picMkLst>
        </pc:picChg>
        <pc:picChg chg="add mod">
          <ac:chgData name="Paul Wassell" userId="609912a88ec840f0" providerId="LiveId" clId="{CA60A1FC-092B-48CB-AC12-BBAECED4CE8D}" dt="2025-03-25T11:34:46.323" v="597" actId="14100"/>
          <ac:picMkLst>
            <pc:docMk/>
            <pc:sldMk cId="1683283189" sldId="305"/>
            <ac:picMk id="6" creationId="{CC639E4B-CE8B-F8B5-947A-34883D92ABF8}"/>
          </ac:picMkLst>
        </pc:picChg>
      </pc:sldChg>
      <pc:sldChg chg="del">
        <pc:chgData name="Paul Wassell" userId="609912a88ec840f0" providerId="LiveId" clId="{CA60A1FC-092B-48CB-AC12-BBAECED4CE8D}" dt="2025-03-25T11:26:20.639" v="66" actId="47"/>
        <pc:sldMkLst>
          <pc:docMk/>
          <pc:sldMk cId="2250046575" sldId="305"/>
        </pc:sldMkLst>
      </pc:sldChg>
      <pc:sldChg chg="addSp delSp modSp new mod setBg">
        <pc:chgData name="Paul Wassell" userId="609912a88ec840f0" providerId="LiveId" clId="{CA60A1FC-092B-48CB-AC12-BBAECED4CE8D}" dt="2025-03-25T11:38:25.810" v="631" actId="13926"/>
        <pc:sldMkLst>
          <pc:docMk/>
          <pc:sldMk cId="792398541" sldId="306"/>
        </pc:sldMkLst>
        <pc:spChg chg="del">
          <ac:chgData name="Paul Wassell" userId="609912a88ec840f0" providerId="LiveId" clId="{CA60A1FC-092B-48CB-AC12-BBAECED4CE8D}" dt="2025-03-25T11:32:26.131" v="564" actId="478"/>
          <ac:spMkLst>
            <pc:docMk/>
            <pc:sldMk cId="792398541" sldId="306"/>
            <ac:spMk id="2" creationId="{14A228E9-0AD2-BE44-3E4D-76189C13320D}"/>
          </ac:spMkLst>
        </pc:spChg>
        <pc:spChg chg="del">
          <ac:chgData name="Paul Wassell" userId="609912a88ec840f0" providerId="LiveId" clId="{CA60A1FC-092B-48CB-AC12-BBAECED4CE8D}" dt="2025-03-25T11:32:26.131" v="564" actId="478"/>
          <ac:spMkLst>
            <pc:docMk/>
            <pc:sldMk cId="792398541" sldId="306"/>
            <ac:spMk id="3" creationId="{60459D2F-6942-481F-CF70-D5634C436FC5}"/>
          </ac:spMkLst>
        </pc:spChg>
        <pc:spChg chg="add mod">
          <ac:chgData name="Paul Wassell" userId="609912a88ec840f0" providerId="LiveId" clId="{CA60A1FC-092B-48CB-AC12-BBAECED4CE8D}" dt="2025-03-25T11:37:47.457" v="621" actId="1076"/>
          <ac:spMkLst>
            <pc:docMk/>
            <pc:sldMk cId="792398541" sldId="306"/>
            <ac:spMk id="5" creationId="{F75301F1-ECD5-95CF-5EC9-ECA96B30B1D7}"/>
          </ac:spMkLst>
        </pc:spChg>
        <pc:spChg chg="add mod">
          <ac:chgData name="Paul Wassell" userId="609912a88ec840f0" providerId="LiveId" clId="{CA60A1FC-092B-48CB-AC12-BBAECED4CE8D}" dt="2025-03-25T11:37:47.457" v="621" actId="1076"/>
          <ac:spMkLst>
            <pc:docMk/>
            <pc:sldMk cId="792398541" sldId="306"/>
            <ac:spMk id="6" creationId="{AA22244D-F450-F229-2C55-4771E4F6C4BA}"/>
          </ac:spMkLst>
        </pc:spChg>
        <pc:spChg chg="add mod">
          <ac:chgData name="Paul Wassell" userId="609912a88ec840f0" providerId="LiveId" clId="{CA60A1FC-092B-48CB-AC12-BBAECED4CE8D}" dt="2025-03-25T11:35:44.793" v="609" actId="14100"/>
          <ac:spMkLst>
            <pc:docMk/>
            <pc:sldMk cId="792398541" sldId="306"/>
            <ac:spMk id="7" creationId="{9D526AB0-A28D-4125-121B-71FE6769A596}"/>
          </ac:spMkLst>
        </pc:spChg>
        <pc:spChg chg="add mod">
          <ac:chgData name="Paul Wassell" userId="609912a88ec840f0" providerId="LiveId" clId="{CA60A1FC-092B-48CB-AC12-BBAECED4CE8D}" dt="2025-03-25T11:38:25.810" v="631" actId="13926"/>
          <ac:spMkLst>
            <pc:docMk/>
            <pc:sldMk cId="792398541" sldId="306"/>
            <ac:spMk id="8" creationId="{41C28B41-6436-ADCC-CEC3-3609574FA073}"/>
          </ac:spMkLst>
        </pc:spChg>
        <pc:spChg chg="add mod">
          <ac:chgData name="Paul Wassell" userId="609912a88ec840f0" providerId="LiveId" clId="{CA60A1FC-092B-48CB-AC12-BBAECED4CE8D}" dt="2025-03-25T11:37:51.110" v="622" actId="1076"/>
          <ac:spMkLst>
            <pc:docMk/>
            <pc:sldMk cId="792398541" sldId="306"/>
            <ac:spMk id="9" creationId="{2D600E9C-30A7-042A-FD40-CFDBD25150C0}"/>
          </ac:spMkLst>
        </pc:spChg>
        <pc:graphicFrameChg chg="add mod modGraphic">
          <ac:chgData name="Paul Wassell" userId="609912a88ec840f0" providerId="LiveId" clId="{CA60A1FC-092B-48CB-AC12-BBAECED4CE8D}" dt="2025-03-25T11:38:03.939" v="628" actId="14100"/>
          <ac:graphicFrameMkLst>
            <pc:docMk/>
            <pc:sldMk cId="792398541" sldId="306"/>
            <ac:graphicFrameMk id="4" creationId="{BAAAE683-A4AB-F442-7149-3BEBBCDAC923}"/>
          </ac:graphicFrameMkLst>
        </pc:graphicFrameChg>
        <pc:picChg chg="add mod">
          <ac:chgData name="Paul Wassell" userId="609912a88ec840f0" providerId="LiveId" clId="{CA60A1FC-092B-48CB-AC12-BBAECED4CE8D}" dt="2025-03-25T11:37:52.846" v="623" actId="1076"/>
          <ac:picMkLst>
            <pc:docMk/>
            <pc:sldMk cId="792398541" sldId="306"/>
            <ac:picMk id="10" creationId="{E8BCFEC7-AA2D-69BA-51AD-4D913D089CBD}"/>
          </ac:picMkLst>
        </pc:picChg>
      </pc:sldChg>
      <pc:sldChg chg="addSp delSp modSp new mod setBg">
        <pc:chgData name="Paul Wassell" userId="609912a88ec840f0" providerId="LiveId" clId="{CA60A1FC-092B-48CB-AC12-BBAECED4CE8D}" dt="2025-03-25T11:53:38.636" v="1473" actId="20577"/>
        <pc:sldMkLst>
          <pc:docMk/>
          <pc:sldMk cId="2068619300" sldId="307"/>
        </pc:sldMkLst>
        <pc:spChg chg="del">
          <ac:chgData name="Paul Wassell" userId="609912a88ec840f0" providerId="LiveId" clId="{CA60A1FC-092B-48CB-AC12-BBAECED4CE8D}" dt="2025-03-25T11:39:14.227" v="676" actId="478"/>
          <ac:spMkLst>
            <pc:docMk/>
            <pc:sldMk cId="2068619300" sldId="307"/>
            <ac:spMk id="2" creationId="{8F5A8F2E-138D-496C-CC18-44DE7A777C5A}"/>
          </ac:spMkLst>
        </pc:spChg>
        <pc:spChg chg="del">
          <ac:chgData name="Paul Wassell" userId="609912a88ec840f0" providerId="LiveId" clId="{CA60A1FC-092B-48CB-AC12-BBAECED4CE8D}" dt="2025-03-25T11:39:14.227" v="676" actId="478"/>
          <ac:spMkLst>
            <pc:docMk/>
            <pc:sldMk cId="2068619300" sldId="307"/>
            <ac:spMk id="3" creationId="{A495F320-2AE6-A846-870C-C7BF24995D43}"/>
          </ac:spMkLst>
        </pc:spChg>
        <pc:spChg chg="add mod">
          <ac:chgData name="Paul Wassell" userId="609912a88ec840f0" providerId="LiveId" clId="{CA60A1FC-092B-48CB-AC12-BBAECED4CE8D}" dt="2025-03-25T11:50:30.716" v="977" actId="13926"/>
          <ac:spMkLst>
            <pc:docMk/>
            <pc:sldMk cId="2068619300" sldId="307"/>
            <ac:spMk id="5" creationId="{1EBC8433-EC0D-9745-A7F1-9B78DB3F8E60}"/>
          </ac:spMkLst>
        </pc:spChg>
        <pc:spChg chg="add mod">
          <ac:chgData name="Paul Wassell" userId="609912a88ec840f0" providerId="LiveId" clId="{CA60A1FC-092B-48CB-AC12-BBAECED4CE8D}" dt="2025-03-25T11:50:24.162" v="976" actId="13926"/>
          <ac:spMkLst>
            <pc:docMk/>
            <pc:sldMk cId="2068619300" sldId="307"/>
            <ac:spMk id="7" creationId="{D833B737-B75E-8485-EC40-567DCCC4DBB3}"/>
          </ac:spMkLst>
        </pc:spChg>
        <pc:spChg chg="add mod">
          <ac:chgData name="Paul Wassell" userId="609912a88ec840f0" providerId="LiveId" clId="{CA60A1FC-092B-48CB-AC12-BBAECED4CE8D}" dt="2025-03-25T11:47:10.444" v="956" actId="13926"/>
          <ac:spMkLst>
            <pc:docMk/>
            <pc:sldMk cId="2068619300" sldId="307"/>
            <ac:spMk id="8" creationId="{340787EB-2A13-3D4F-18FE-E357DA78A6AC}"/>
          </ac:spMkLst>
        </pc:spChg>
        <pc:spChg chg="add mod">
          <ac:chgData name="Paul Wassell" userId="609912a88ec840f0" providerId="LiveId" clId="{CA60A1FC-092B-48CB-AC12-BBAECED4CE8D}" dt="2025-03-25T11:45:29.633" v="941" actId="1076"/>
          <ac:spMkLst>
            <pc:docMk/>
            <pc:sldMk cId="2068619300" sldId="307"/>
            <ac:spMk id="9" creationId="{38553426-4916-B434-F9F0-F74337FFD6AE}"/>
          </ac:spMkLst>
        </pc:spChg>
        <pc:spChg chg="add mod">
          <ac:chgData name="Paul Wassell" userId="609912a88ec840f0" providerId="LiveId" clId="{CA60A1FC-092B-48CB-AC12-BBAECED4CE8D}" dt="2025-03-25T11:53:38.636" v="1473" actId="20577"/>
          <ac:spMkLst>
            <pc:docMk/>
            <pc:sldMk cId="2068619300" sldId="307"/>
            <ac:spMk id="10" creationId="{D813EC5B-A501-7D84-1922-108854384B05}"/>
          </ac:spMkLst>
        </pc:spChg>
      </pc:sldChg>
      <pc:sldChg chg="addSp modSp mod">
        <pc:chgData name="Paul Wassell" userId="609912a88ec840f0" providerId="LiveId" clId="{CA60A1FC-092B-48CB-AC12-BBAECED4CE8D}" dt="2025-03-25T11:54:45.526" v="1897" actId="20577"/>
        <pc:sldMkLst>
          <pc:docMk/>
          <pc:sldMk cId="1183324709" sldId="308"/>
        </pc:sldMkLst>
        <pc:spChg chg="add mod">
          <ac:chgData name="Paul Wassell" userId="609912a88ec840f0" providerId="LiveId" clId="{CA60A1FC-092B-48CB-AC12-BBAECED4CE8D}" dt="2025-03-25T11:49:57.590" v="972" actId="13926"/>
          <ac:spMkLst>
            <pc:docMk/>
            <pc:sldMk cId="1183324709" sldId="308"/>
            <ac:spMk id="2" creationId="{71619388-EABF-BE24-DAD5-BAC624C6F8C7}"/>
          </ac:spMkLst>
        </pc:spChg>
        <pc:spChg chg="add mod">
          <ac:chgData name="Paul Wassell" userId="609912a88ec840f0" providerId="LiveId" clId="{CA60A1FC-092B-48CB-AC12-BBAECED4CE8D}" dt="2025-03-25T11:48:24.556" v="968" actId="1076"/>
          <ac:spMkLst>
            <pc:docMk/>
            <pc:sldMk cId="1183324709" sldId="308"/>
            <ac:spMk id="3" creationId="{8CB09D2D-B1FC-FE49-76E8-839C8E7C165B}"/>
          </ac:spMkLst>
        </pc:spChg>
        <pc:spChg chg="add mod">
          <ac:chgData name="Paul Wassell" userId="609912a88ec840f0" providerId="LiveId" clId="{CA60A1FC-092B-48CB-AC12-BBAECED4CE8D}" dt="2025-03-25T11:54:45.526" v="1897" actId="20577"/>
          <ac:spMkLst>
            <pc:docMk/>
            <pc:sldMk cId="1183324709" sldId="308"/>
            <ac:spMk id="4" creationId="{57B6FB64-C37B-0FBB-B58B-C05C90EA14D9}"/>
          </ac:spMkLst>
        </pc:spChg>
        <pc:spChg chg="mod">
          <ac:chgData name="Paul Wassell" userId="609912a88ec840f0" providerId="LiveId" clId="{CA60A1FC-092B-48CB-AC12-BBAECED4CE8D}" dt="2025-03-25T11:51:08.532" v="982" actId="13926"/>
          <ac:spMkLst>
            <pc:docMk/>
            <pc:sldMk cId="1183324709" sldId="308"/>
            <ac:spMk id="5" creationId="{8BF60248-1BD6-2F94-87D9-DC6DBDC838AD}"/>
          </ac:spMkLst>
        </pc:spChg>
        <pc:spChg chg="mod">
          <ac:chgData name="Paul Wassell" userId="609912a88ec840f0" providerId="LiveId" clId="{CA60A1FC-092B-48CB-AC12-BBAECED4CE8D}" dt="2025-03-25T11:52:02.074" v="988" actId="13926"/>
          <ac:spMkLst>
            <pc:docMk/>
            <pc:sldMk cId="1183324709" sldId="308"/>
            <ac:spMk id="7" creationId="{F639AAB3-24BC-5085-7E59-22857A9EBE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26015-5D2A-4C20-A2FE-C2467ED0668B}"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E565E-A638-4504-AA0F-C62A43386187}" type="slidenum">
              <a:rPr lang="en-GB" smtClean="0"/>
              <a:t>‹#›</a:t>
            </a:fld>
            <a:endParaRPr lang="en-GB"/>
          </a:p>
        </p:txBody>
      </p:sp>
    </p:spTree>
    <p:extLst>
      <p:ext uri="{BB962C8B-B14F-4D97-AF65-F5344CB8AC3E}">
        <p14:creationId xmlns:p14="http://schemas.microsoft.com/office/powerpoint/2010/main" val="157526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E565E-A638-4504-AA0F-C62A43386187}" type="slidenum">
              <a:rPr lang="en-GB" smtClean="0"/>
              <a:t>6</a:t>
            </a:fld>
            <a:endParaRPr lang="en-GB"/>
          </a:p>
        </p:txBody>
      </p:sp>
    </p:spTree>
    <p:extLst>
      <p:ext uri="{BB962C8B-B14F-4D97-AF65-F5344CB8AC3E}">
        <p14:creationId xmlns:p14="http://schemas.microsoft.com/office/powerpoint/2010/main" val="75368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E565E-A638-4504-AA0F-C62A43386187}" type="slidenum">
              <a:rPr lang="en-GB" smtClean="0"/>
              <a:t>12</a:t>
            </a:fld>
            <a:endParaRPr lang="en-GB"/>
          </a:p>
        </p:txBody>
      </p:sp>
    </p:spTree>
    <p:extLst>
      <p:ext uri="{BB962C8B-B14F-4D97-AF65-F5344CB8AC3E}">
        <p14:creationId xmlns:p14="http://schemas.microsoft.com/office/powerpoint/2010/main" val="83226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don’t have dice you can use a generator like this one: https://www.random.org/dice/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CB297-1BD3-484A-84B2-502D704C1D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85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72660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9666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99785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74780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00994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07772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66370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386997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07557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238641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00472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4195202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382464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68560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39965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4045-23AF-432A-91D3-E000FBBB295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D5D08B5-97FE-4139-9EFE-1B271D56A9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154CD1-9AF7-49F1-947D-92B6033361EA}"/>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5" name="Footer Placeholder 4">
            <a:extLst>
              <a:ext uri="{FF2B5EF4-FFF2-40B4-BE49-F238E27FC236}">
                <a16:creationId xmlns:a16="http://schemas.microsoft.com/office/drawing/2014/main" id="{0828C424-4456-498A-8F7A-A0302A6923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8F8DA7-1D04-4BA2-ADF1-79912CFD440C}"/>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2298199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53D7-6C2C-4BE6-90B1-EA76908F62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6E7CA-360E-44FB-97F8-4952A08AB1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549689-CAE7-4702-8545-0A6A5B680A27}"/>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5" name="Footer Placeholder 4">
            <a:extLst>
              <a:ext uri="{FF2B5EF4-FFF2-40B4-BE49-F238E27FC236}">
                <a16:creationId xmlns:a16="http://schemas.microsoft.com/office/drawing/2014/main" id="{A43302DC-C213-4C3F-897F-7450D1EE1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07077-68AF-48A0-B0C7-B89292126461}"/>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399475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EC54-3EC4-4297-8B37-04757EE4EB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63A5EA-F166-4D13-9F63-453DC6CDB6F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999D39-CCDA-4E76-B9C7-2C7B02C9526B}"/>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5" name="Footer Placeholder 4">
            <a:extLst>
              <a:ext uri="{FF2B5EF4-FFF2-40B4-BE49-F238E27FC236}">
                <a16:creationId xmlns:a16="http://schemas.microsoft.com/office/drawing/2014/main" id="{F27186FD-F988-4F99-B54E-F4E1C3FAE1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71724E-47A7-4E82-8785-A8F193C7683B}"/>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246263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4D3C-3B3D-4C23-BBA1-C87B456567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DB76D4-560F-473F-ABB4-9D9A8521542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1F29AB-34AF-4F12-A933-9713AC7B6C6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94E393-085B-4C7C-9A0D-00612B6BD326}"/>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6" name="Footer Placeholder 5">
            <a:extLst>
              <a:ext uri="{FF2B5EF4-FFF2-40B4-BE49-F238E27FC236}">
                <a16:creationId xmlns:a16="http://schemas.microsoft.com/office/drawing/2014/main" id="{AFD76395-D354-4BA9-8E2D-8A21F0005F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1BC37A-8BC2-4B84-98A3-66E61192F5E1}"/>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2061389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82B-4F43-429F-B6AC-6BDB1EDAF90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CB3D4-3343-48A8-8BAF-D1947BA402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C1D4771-5027-4CCA-AAB8-64F2CBEA5A5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23F353-906F-4092-B070-1FC9113129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00FF23-6EE1-4A9E-9261-13721F5D169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7E405B-AF85-414A-A976-F145B8F3A452}"/>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8" name="Footer Placeholder 7">
            <a:extLst>
              <a:ext uri="{FF2B5EF4-FFF2-40B4-BE49-F238E27FC236}">
                <a16:creationId xmlns:a16="http://schemas.microsoft.com/office/drawing/2014/main" id="{DBFE2D93-9617-4E48-958A-3D79443F43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667A27-0EB3-4405-8963-C2965DB6A267}"/>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137324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2378-B571-498B-AD37-0EFC02A907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84F82E-A18A-41E1-9EA9-59A83F8C68B5}"/>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4" name="Footer Placeholder 3">
            <a:extLst>
              <a:ext uri="{FF2B5EF4-FFF2-40B4-BE49-F238E27FC236}">
                <a16:creationId xmlns:a16="http://schemas.microsoft.com/office/drawing/2014/main" id="{B95807B1-2CDC-462F-9C3C-F955CE7E05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D23D0-9AF0-4F7B-A887-B2BE485AEADE}"/>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2923279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42A42-DDB6-4E59-8E97-E8ADB2B36845}"/>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3" name="Footer Placeholder 2">
            <a:extLst>
              <a:ext uri="{FF2B5EF4-FFF2-40B4-BE49-F238E27FC236}">
                <a16:creationId xmlns:a16="http://schemas.microsoft.com/office/drawing/2014/main" id="{D275B177-1DD7-43DF-AA73-BE1A167EBD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781C9C-E5D5-4673-AF8A-C01D09967C1C}"/>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97310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08CDA-F937-4B5E-9CAA-AB476EAB745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2402569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A83B-3A9F-46C4-83BC-9BC45792081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AA5458-3B47-4B27-8925-ED1B83981F0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284772-37EB-49D5-A21A-581658279B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FC73300-2BD6-4CC9-AB07-6324D3A57561}"/>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6" name="Footer Placeholder 5">
            <a:extLst>
              <a:ext uri="{FF2B5EF4-FFF2-40B4-BE49-F238E27FC236}">
                <a16:creationId xmlns:a16="http://schemas.microsoft.com/office/drawing/2014/main" id="{0A9B0DAD-6355-4098-B696-A04227A9D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684C8-4864-4188-A299-B1A958416589}"/>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1719379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A658-AC7C-48C4-A85B-5EA33A7524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6C6EF6-3440-4A23-A958-07E1D623E2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3A2F7F-8C47-4431-92E4-B59AD2B004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FBA22B0-0804-4216-BD16-214ABD70876A}"/>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6" name="Footer Placeholder 5">
            <a:extLst>
              <a:ext uri="{FF2B5EF4-FFF2-40B4-BE49-F238E27FC236}">
                <a16:creationId xmlns:a16="http://schemas.microsoft.com/office/drawing/2014/main" id="{9A5ABE02-E2F7-46FF-B5DC-7B95C2A350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103CE-9358-412B-8E10-3AD9B7716778}"/>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483273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EEA9-0557-4E91-8878-A06A20FAC5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6E68C3-51CA-4089-9BF8-B65C925192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620BB-0826-46CB-9880-7CE755F629B6}"/>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5" name="Footer Placeholder 4">
            <a:extLst>
              <a:ext uri="{FF2B5EF4-FFF2-40B4-BE49-F238E27FC236}">
                <a16:creationId xmlns:a16="http://schemas.microsoft.com/office/drawing/2014/main" id="{159A3A44-0AAF-4426-9835-7BCD224C3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C61F8-ECFA-47DD-A089-AAD5445650C8}"/>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53319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499287-B3E7-46B5-890B-A1B947B6890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56450F-B900-487C-846E-0039D61A55F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C8339-4A9C-4EA5-9B9D-40848C75ED57}"/>
              </a:ext>
            </a:extLst>
          </p:cNvPr>
          <p:cNvSpPr>
            <a:spLocks noGrp="1"/>
          </p:cNvSpPr>
          <p:nvPr>
            <p:ph type="dt" sz="half" idx="10"/>
          </p:nvPr>
        </p:nvSpPr>
        <p:spPr/>
        <p:txBody>
          <a:bodyPr/>
          <a:lstStyle/>
          <a:p>
            <a:fld id="{356A9C63-7C10-4C17-ACA0-C97BBC6727F9}" type="datetimeFigureOut">
              <a:rPr lang="en-GB" smtClean="0"/>
              <a:t>12/08/2025</a:t>
            </a:fld>
            <a:endParaRPr lang="en-GB"/>
          </a:p>
        </p:txBody>
      </p:sp>
      <p:sp>
        <p:nvSpPr>
          <p:cNvPr id="5" name="Footer Placeholder 4">
            <a:extLst>
              <a:ext uri="{FF2B5EF4-FFF2-40B4-BE49-F238E27FC236}">
                <a16:creationId xmlns:a16="http://schemas.microsoft.com/office/drawing/2014/main" id="{0EAA690F-A412-481D-867F-F5E2A3431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23246-8EC7-4969-8A78-889980325878}"/>
              </a:ext>
            </a:extLst>
          </p:cNvPr>
          <p:cNvSpPr>
            <a:spLocks noGrp="1"/>
          </p:cNvSpPr>
          <p:nvPr>
            <p:ph type="sldNum" sz="quarter" idx="12"/>
          </p:nvPr>
        </p:nvSpPr>
        <p:spPr/>
        <p:txBody>
          <a:bodyPr/>
          <a:lstStyle/>
          <a:p>
            <a:fld id="{020BB6E0-FEFA-4682-B831-27FEAAE059B8}" type="slidenum">
              <a:rPr lang="en-GB" smtClean="0"/>
              <a:t>‹#›</a:t>
            </a:fld>
            <a:endParaRPr lang="en-GB"/>
          </a:p>
        </p:txBody>
      </p:sp>
    </p:spTree>
    <p:extLst>
      <p:ext uri="{BB962C8B-B14F-4D97-AF65-F5344CB8AC3E}">
        <p14:creationId xmlns:p14="http://schemas.microsoft.com/office/powerpoint/2010/main" val="338158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AE1E-4C03-4D52-9D23-48B23374AA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AF0DE92-2B28-4A68-B7DB-01CC28FEB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7EAEE5-838F-4DEE-8091-CAA5E7F4778F}"/>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3AB54D0E-5B8F-4939-A872-1CA31D043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33D96-9B97-4811-A8CA-54C8E476FC92}"/>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90753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9598-B866-4BA2-89D1-9FA03BAEE7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CCBC4-0749-4493-8363-41029AF67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54875-C586-48CA-A109-850ABF88F0C3}"/>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DE36FDB4-599E-449B-97BA-90E328978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B082E-B903-4402-B632-AEB10D0F41B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369703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4A79-8964-4713-82B5-BC0298FCD72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36050-47FB-4278-A5F6-7763759AD6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094F9-A480-40DB-ACAF-F7C5367C4A7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58F1196D-F497-44A0-813B-8AAAAA2605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056C-3997-438A-8EC8-71736912D36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830218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CF4F-5E4C-416D-9011-5E7DAB9518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9D0FC-C31E-4440-9FD1-53B115A842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E437C-CE62-47A9-B754-61D47118D5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C1EBDB-364E-4D37-AAD9-51DBCE905A5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73B901EF-6B61-4F5D-8082-A32E22A9E5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08D68-7040-469F-B51C-239F45035B7E}"/>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107253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0622-4E01-44F9-96C8-58B3A2A6BFD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7399C4-8D34-4FE6-96B1-13594531D0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30F36-DE48-42DE-A6B2-46782AD7EB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ABC725-7B5D-47C3-B6F0-5A6D770610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48C66-F158-466C-A694-DD37E461012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D96F45-A639-4C69-9E1C-F2297905FAB4}"/>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8" name="Footer Placeholder 7">
            <a:extLst>
              <a:ext uri="{FF2B5EF4-FFF2-40B4-BE49-F238E27FC236}">
                <a16:creationId xmlns:a16="http://schemas.microsoft.com/office/drawing/2014/main" id="{AC2B50DB-0BC3-4F44-B53E-219BC3950B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0E0297-6623-41CE-86FC-E0F8C51E924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700191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8E88-2908-4AC3-8FB5-37EDF26DE4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9FD345-83F7-4FF7-8A87-18F79C505AC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4" name="Footer Placeholder 3">
            <a:extLst>
              <a:ext uri="{FF2B5EF4-FFF2-40B4-BE49-F238E27FC236}">
                <a16:creationId xmlns:a16="http://schemas.microsoft.com/office/drawing/2014/main" id="{3A82EE35-23EA-4FA0-B3A2-EDD0DB110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506F4-1832-469C-8D00-10AF53F24055}"/>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73496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08CDA-F937-4B5E-9CAA-AB476EAB745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120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96AB3-4336-42B9-B28F-E513195D085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3" name="Footer Placeholder 2">
            <a:extLst>
              <a:ext uri="{FF2B5EF4-FFF2-40B4-BE49-F238E27FC236}">
                <a16:creationId xmlns:a16="http://schemas.microsoft.com/office/drawing/2014/main" id="{4F9F8B8F-1FDA-4075-8973-BA94EFD8D6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A0E6F1-2ECE-4B2E-A2E4-CDC9B655086F}"/>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753059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8873-6822-4265-A98E-FE5DE12EDA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7571B7-67D7-4219-B4C3-D4106C82DA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5AA48A-D1E4-4511-932E-D4589FE0B6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9317DF-A649-4215-AC33-8F8137BF6258}"/>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01CAFC3C-423C-4A90-AF10-38D766442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608A9-9A37-41B6-AFC7-D97662654A71}"/>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531587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6F8F-B0D3-4FDF-8662-E7D9F6B79A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735EA6-BBB5-492A-9C28-0FB191BD6C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799DCE0-F880-4BC6-8DF5-AD6C1B3A3A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D9BC3D-33CF-4380-AFC1-36CED46352D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CD10AE0C-27C2-4DA5-BCEF-7CF3C04E5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4ABF8-27B8-486B-B0C4-F99C6C9ABC79}"/>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954068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6BB4-ED16-4485-B8DF-3FE51D9872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97D422-8961-44A6-86E3-51012555D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EBBFA-DAF4-4291-BDF0-D0E797E6840C}"/>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E8703473-0BB4-42F1-8AAA-A7A049CF4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B26A4-1C70-426E-9D5B-6CF092F49A9C}"/>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146264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40AAC-FA73-489F-AAA3-1F10DD8238F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3E157-8F0B-419B-932A-DD87553F05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60BBB5-C2D7-453D-A1AE-ACBB18EA979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283B4563-1586-43AE-AC50-832D1B236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F7797-28D2-4E50-A39C-0AFFA5B42FA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95119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08CDA-F937-4B5E-9CAA-AB476EAB745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70158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08CDA-F937-4B5E-9CAA-AB476EAB745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75022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08CDA-F937-4B5E-9CAA-AB476EAB745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425866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08CDA-F937-4B5E-9CAA-AB476EAB745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292412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08CDA-F937-4B5E-9CAA-AB476EAB745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C4C6-CB4B-4973-B2B8-ABB7B6F76970}" type="slidenum">
              <a:rPr lang="en-GB" smtClean="0"/>
              <a:t>‹#›</a:t>
            </a:fld>
            <a:endParaRPr lang="en-GB"/>
          </a:p>
        </p:txBody>
      </p:sp>
    </p:spTree>
    <p:extLst>
      <p:ext uri="{BB962C8B-B14F-4D97-AF65-F5344CB8AC3E}">
        <p14:creationId xmlns:p14="http://schemas.microsoft.com/office/powerpoint/2010/main" val="31913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08CDA-F937-4B5E-9CAA-AB476EAB745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9C4C6-CB4B-4973-B2B8-ABB7B6F76970}" type="slidenum">
              <a:rPr lang="en-GB" smtClean="0"/>
              <a:t>‹#›</a:t>
            </a:fld>
            <a:endParaRPr lang="en-GB"/>
          </a:p>
        </p:txBody>
      </p:sp>
      <p:sp>
        <p:nvSpPr>
          <p:cNvPr id="7" name="Footer Placeholder 2">
            <a:extLst>
              <a:ext uri="{FF2B5EF4-FFF2-40B4-BE49-F238E27FC236}">
                <a16:creationId xmlns:a16="http://schemas.microsoft.com/office/drawing/2014/main" id="{F1F19DD1-A50A-EA55-A13F-723768AD425F}"/>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6A5852D-E240-0109-B574-CBB50CB2B25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0999777-A020-7E08-4657-C3448CE9553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91E9B5C6-C992-2B66-B952-95C37326CA0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33614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
        <p:nvSpPr>
          <p:cNvPr id="7" name="Footer Placeholder 2">
            <a:extLst>
              <a:ext uri="{FF2B5EF4-FFF2-40B4-BE49-F238E27FC236}">
                <a16:creationId xmlns:a16="http://schemas.microsoft.com/office/drawing/2014/main" id="{92928095-D79D-41AD-694D-949C8B7D7109}"/>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6872046-8CC6-25ED-CF8B-FD005D1AF8D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8DF443B-629B-D5FA-31EF-12516A62C6BD}"/>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5D00AE9-60FC-D226-3C2B-C193554B25A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817058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4BD5B-BA15-49DA-9710-1FEBD305C4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15B04B-5E3D-48B0-B686-9E04C1079B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DC03A-2FFD-4F59-BB34-D0AF32E98DC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6A9C63-7C10-4C17-ACA0-C97BBC6727F9}" type="datetimeFigureOut">
              <a:rPr lang="en-GB" smtClean="0"/>
              <a:t>12/08/2025</a:t>
            </a:fld>
            <a:endParaRPr lang="en-GB"/>
          </a:p>
        </p:txBody>
      </p:sp>
      <p:sp>
        <p:nvSpPr>
          <p:cNvPr id="5" name="Footer Placeholder 4">
            <a:extLst>
              <a:ext uri="{FF2B5EF4-FFF2-40B4-BE49-F238E27FC236}">
                <a16:creationId xmlns:a16="http://schemas.microsoft.com/office/drawing/2014/main" id="{76BE8FE3-314E-4BA3-AC92-04A38A67AC8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C16F6D-38A1-4625-AFFE-5D19E8B1CB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0BB6E0-FEFA-4682-B831-27FEAAE059B8}" type="slidenum">
              <a:rPr lang="en-GB" smtClean="0"/>
              <a:t>‹#›</a:t>
            </a:fld>
            <a:endParaRPr lang="en-GB"/>
          </a:p>
        </p:txBody>
      </p:sp>
      <p:sp>
        <p:nvSpPr>
          <p:cNvPr id="7" name="Footer Placeholder 2">
            <a:extLst>
              <a:ext uri="{FF2B5EF4-FFF2-40B4-BE49-F238E27FC236}">
                <a16:creationId xmlns:a16="http://schemas.microsoft.com/office/drawing/2014/main" id="{EC454743-43A5-C4DD-A020-7E479E45989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5F68E16-B52A-A06A-6B43-45BBA2A9D13A}"/>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2D87D71-FA27-42AC-814B-C282B48F496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0956556-9AF1-3635-4FED-3EB7D61DA35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803426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FF1FE-96DD-43EA-9B79-0DA2C85158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C5B5AB-65D2-47BE-A380-1E6983C3A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BAD94-D548-4F04-B627-1D8E3F28D8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8AAFBEAF-092F-4049-9BBE-30A2E06CD2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1F008D-6045-438F-810E-882BF46577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B25A57-50D0-49DD-90F8-FE20BE5D5309}" type="slidenum">
              <a:rPr lang="en-GB" smtClean="0"/>
              <a:t>‹#›</a:t>
            </a:fld>
            <a:endParaRPr lang="en-GB"/>
          </a:p>
        </p:txBody>
      </p:sp>
      <p:sp>
        <p:nvSpPr>
          <p:cNvPr id="7" name="Footer Placeholder 2">
            <a:extLst>
              <a:ext uri="{FF2B5EF4-FFF2-40B4-BE49-F238E27FC236}">
                <a16:creationId xmlns:a16="http://schemas.microsoft.com/office/drawing/2014/main" id="{E5FBB9D3-3066-3549-1CCC-1D201608F76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20AAE3-FFAD-A203-D489-44E1236B37E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17CF279-F0A9-35BB-F98B-EFDA60452315}"/>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A7BEBCB3-D5DC-7AC9-5922-A6D3C116D93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8351648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22887-FC35-4517-A6DC-DF36894BBE73}"/>
              </a:ext>
            </a:extLst>
          </p:cNvPr>
          <p:cNvPicPr>
            <a:picLocks noChangeAspect="1"/>
          </p:cNvPicPr>
          <p:nvPr/>
        </p:nvPicPr>
        <p:blipFill>
          <a:blip r:embed="rId2"/>
          <a:stretch>
            <a:fillRect/>
          </a:stretch>
        </p:blipFill>
        <p:spPr>
          <a:xfrm rot="21176360">
            <a:off x="372722" y="2153825"/>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8CDB21-C327-4247-9FEF-D4708AEF988D}"/>
              </a:ext>
            </a:extLst>
          </p:cNvPr>
          <p:cNvSpPr>
            <a:spLocks noGrp="1"/>
          </p:cNvSpPr>
          <p:nvPr>
            <p:ph type="ctrTitle"/>
          </p:nvPr>
        </p:nvSpPr>
        <p:spPr>
          <a:xfrm>
            <a:off x="685800" y="623204"/>
            <a:ext cx="7772400" cy="867971"/>
          </a:xfrm>
          <a:solidFill>
            <a:schemeClr val="bg1"/>
          </a:solidFill>
          <a:ln w="38100">
            <a:solidFill>
              <a:srgbClr val="7030A0"/>
            </a:solidFill>
          </a:ln>
          <a:effectLst>
            <a:outerShdw blurRad="50800" dist="38100" dir="2700000" algn="tl" rotWithShape="0">
              <a:prstClr val="black">
                <a:alpha val="40000"/>
              </a:prstClr>
            </a:outerShdw>
          </a:effectLst>
        </p:spPr>
        <p:txBody>
          <a:bodyPr anchor="t">
            <a:noAutofit/>
          </a:bodyPr>
          <a:lstStyle/>
          <a:p>
            <a:r>
              <a:rPr lang="en-GB" sz="2800" u="sng" dirty="0">
                <a:latin typeface="+mn-lt"/>
              </a:rPr>
              <a:t>AQA English Language Paper 2 Section B: </a:t>
            </a:r>
            <a:br>
              <a:rPr lang="en-GB" sz="2800" u="sng" dirty="0">
                <a:latin typeface="+mn-lt"/>
              </a:rPr>
            </a:br>
            <a:r>
              <a:rPr lang="en-GB" sz="2800" u="sng" dirty="0">
                <a:latin typeface="+mn-lt"/>
              </a:rPr>
              <a:t>Non-Fiction Writing</a:t>
            </a:r>
          </a:p>
        </p:txBody>
      </p:sp>
      <p:sp>
        <p:nvSpPr>
          <p:cNvPr id="4" name="TextBox 3">
            <a:extLst>
              <a:ext uri="{FF2B5EF4-FFF2-40B4-BE49-F238E27FC236}">
                <a16:creationId xmlns:a16="http://schemas.microsoft.com/office/drawing/2014/main" id="{15B9E355-C384-4996-8C98-C642EFF08121}"/>
              </a:ext>
            </a:extLst>
          </p:cNvPr>
          <p:cNvSpPr txBox="1"/>
          <p:nvPr/>
        </p:nvSpPr>
        <p:spPr>
          <a:xfrm>
            <a:off x="4572001" y="1649505"/>
            <a:ext cx="3886200" cy="433965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300" b="1" dirty="0"/>
              <a:t>This term we are going to focus on non-fiction writing.</a:t>
            </a:r>
          </a:p>
          <a:p>
            <a:endParaRPr lang="en-GB" sz="2300" dirty="0"/>
          </a:p>
          <a:p>
            <a:r>
              <a:rPr lang="en-GB" sz="2300" dirty="0">
                <a:solidFill>
                  <a:srgbClr val="FF0000"/>
                </a:solidFill>
              </a:rPr>
              <a:t>Match up the purposes to their definitions in your table.</a:t>
            </a:r>
          </a:p>
          <a:p>
            <a:r>
              <a:rPr lang="en-GB" sz="2300" dirty="0">
                <a:solidFill>
                  <a:schemeClr val="accent4">
                    <a:lumMod val="50000"/>
                  </a:schemeClr>
                </a:solidFill>
              </a:rPr>
              <a:t>How can changing the purpose of a non-fiction change how it is written? Make notes.</a:t>
            </a:r>
          </a:p>
          <a:p>
            <a:r>
              <a:rPr lang="en-GB" sz="2300" dirty="0">
                <a:solidFill>
                  <a:srgbClr val="00B050"/>
                </a:solidFill>
              </a:rPr>
              <a:t>Why is it absolutely essential to assess </a:t>
            </a:r>
            <a:r>
              <a:rPr lang="en-GB" sz="2300" b="1" dirty="0">
                <a:solidFill>
                  <a:srgbClr val="00B050"/>
                </a:solidFill>
              </a:rPr>
              <a:t>purpose and audience</a:t>
            </a:r>
            <a:r>
              <a:rPr lang="en-GB" sz="2300" dirty="0">
                <a:solidFill>
                  <a:srgbClr val="00B050"/>
                </a:solidFill>
              </a:rPr>
              <a:t> before planning out a non-fiction text?</a:t>
            </a:r>
          </a:p>
        </p:txBody>
      </p:sp>
    </p:spTree>
    <p:extLst>
      <p:ext uri="{BB962C8B-B14F-4D97-AF65-F5344CB8AC3E}">
        <p14:creationId xmlns:p14="http://schemas.microsoft.com/office/powerpoint/2010/main" val="283981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B983-9C83-EF1C-B0BD-40E705878ADD}"/>
              </a:ext>
            </a:extLst>
          </p:cNvPr>
          <p:cNvSpPr>
            <a:spLocks noGrp="1"/>
          </p:cNvSpPr>
          <p:nvPr>
            <p:ph type="title"/>
          </p:nvPr>
        </p:nvSpPr>
        <p:spPr>
          <a:xfrm>
            <a:off x="628650" y="365126"/>
            <a:ext cx="7886700" cy="895263"/>
          </a:xfr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a:normAutofit/>
          </a:bodyPr>
          <a:lstStyle/>
          <a:p>
            <a:r>
              <a:rPr lang="en-GB" sz="2800" dirty="0"/>
              <a:t>In Paper 2 Section B you will be given a task like this</a:t>
            </a:r>
          </a:p>
        </p:txBody>
      </p:sp>
      <p:sp>
        <p:nvSpPr>
          <p:cNvPr id="3" name="Content Placeholder 2">
            <a:extLst>
              <a:ext uri="{FF2B5EF4-FFF2-40B4-BE49-F238E27FC236}">
                <a16:creationId xmlns:a16="http://schemas.microsoft.com/office/drawing/2014/main" id="{B0DC12DD-00DE-2DF1-9394-0625102B2AD8}"/>
              </a:ext>
            </a:extLst>
          </p:cNvPr>
          <p:cNvSpPr>
            <a:spLocks noGrp="1"/>
          </p:cNvSpPr>
          <p:nvPr>
            <p:ph idx="1"/>
          </p:nvPr>
        </p:nvSpPr>
        <p:spPr>
          <a:xfrm>
            <a:off x="628650" y="1525588"/>
            <a:ext cx="7886700" cy="2060575"/>
          </a:xfr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a:lstStyle/>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'Cars are convenient, comfortable and save time. However, we need to use them less by making public transport such as trains, trams, and buses cheaper, more reliable and easier to access.'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Write </a:t>
            </a:r>
            <a:r>
              <a:rPr lang="en-GB"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speech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to be </a:t>
            </a:r>
            <a:r>
              <a:rPr lang="en-GB"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given at a meeting of your local council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in which </a:t>
            </a:r>
            <a:r>
              <a:rPr lang="en-GB"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you are to argue your point of view on this statement.</a:t>
            </a:r>
            <a:endParaRPr lang="en-GB"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066504D8-C64C-70FF-0338-6614AE90004C}"/>
              </a:ext>
            </a:extLst>
          </p:cNvPr>
          <p:cNvSpPr txBox="1"/>
          <p:nvPr/>
        </p:nvSpPr>
        <p:spPr>
          <a:xfrm>
            <a:off x="628650" y="3900488"/>
            <a:ext cx="7886700" cy="193899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400" b="1" dirty="0">
                <a:solidFill>
                  <a:srgbClr val="7030A0"/>
                </a:solidFill>
              </a:rPr>
              <a:t>Discuss: What are the text type, purpose and audience for this task?</a:t>
            </a:r>
          </a:p>
          <a:p>
            <a:endParaRPr lang="en-GB" sz="2400" b="1" dirty="0">
              <a:solidFill>
                <a:srgbClr val="7030A0"/>
              </a:solidFill>
            </a:endParaRPr>
          </a:p>
          <a:p>
            <a:r>
              <a:rPr lang="en-GB" sz="2400" b="1" dirty="0">
                <a:solidFill>
                  <a:srgbClr val="7030A0"/>
                </a:solidFill>
              </a:rPr>
              <a:t>Bonus Challenge: Which key features would you need to include in your writing piece?</a:t>
            </a:r>
          </a:p>
        </p:txBody>
      </p:sp>
    </p:spTree>
    <p:extLst>
      <p:ext uri="{BB962C8B-B14F-4D97-AF65-F5344CB8AC3E}">
        <p14:creationId xmlns:p14="http://schemas.microsoft.com/office/powerpoint/2010/main" val="234304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AAE683-A4AB-F442-7149-3BEBBCDAC923}"/>
              </a:ext>
            </a:extLst>
          </p:cNvPr>
          <p:cNvGraphicFramePr>
            <a:graphicFrameLocks noGrp="1"/>
          </p:cNvGraphicFramePr>
          <p:nvPr>
            <p:extLst>
              <p:ext uri="{D42A27DB-BD31-4B8C-83A1-F6EECF244321}">
                <p14:modId xmlns:p14="http://schemas.microsoft.com/office/powerpoint/2010/main" val="1292753830"/>
              </p:ext>
            </p:extLst>
          </p:nvPr>
        </p:nvGraphicFramePr>
        <p:xfrm>
          <a:off x="628650" y="2007553"/>
          <a:ext cx="3631914" cy="2108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15957">
                  <a:extLst>
                    <a:ext uri="{9D8B030D-6E8A-4147-A177-3AD203B41FA5}">
                      <a16:colId xmlns:a16="http://schemas.microsoft.com/office/drawing/2014/main" val="2613100854"/>
                    </a:ext>
                  </a:extLst>
                </a:gridCol>
                <a:gridCol w="1815957">
                  <a:extLst>
                    <a:ext uri="{9D8B030D-6E8A-4147-A177-3AD203B41FA5}">
                      <a16:colId xmlns:a16="http://schemas.microsoft.com/office/drawing/2014/main" val="3414167551"/>
                    </a:ext>
                  </a:extLst>
                </a:gridCol>
              </a:tblGrid>
              <a:tr h="370840">
                <a:tc gridSpan="2">
                  <a:txBody>
                    <a:bodyPr/>
                    <a:lstStyle/>
                    <a:p>
                      <a:r>
                        <a:rPr lang="en-GB" sz="1200" b="1" dirty="0">
                          <a:solidFill>
                            <a:schemeClr val="tx1"/>
                          </a:solidFill>
                          <a:highlight>
                            <a:srgbClr val="00FFFF"/>
                          </a:highlight>
                        </a:rPr>
                        <a:t>Writing to 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8057580"/>
                  </a:ext>
                </a:extLst>
              </a:tr>
              <a:tr h="370840">
                <a:tc>
                  <a:txBody>
                    <a:bodyPr/>
                    <a:lstStyle/>
                    <a:p>
                      <a:r>
                        <a:rPr lang="en-GB" sz="1200" b="1" dirty="0">
                          <a:solidFill>
                            <a:schemeClr val="tx1"/>
                          </a:solidFill>
                        </a:rPr>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200" b="0" dirty="0">
                          <a:solidFill>
                            <a:schemeClr val="tx1"/>
                          </a:solidFill>
                        </a:rPr>
                        <a:t>Giving the case for one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96378857"/>
                  </a:ext>
                </a:extLst>
              </a:tr>
              <a:tr h="370840">
                <a:tc>
                  <a:txBody>
                    <a:bodyPr/>
                    <a:lstStyle/>
                    <a:p>
                      <a:r>
                        <a:rPr lang="en-GB" sz="1200" b="1"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200" dirty="0"/>
                        <a:t>Being aware of the other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52608728"/>
                  </a:ext>
                </a:extLst>
              </a:tr>
              <a:tr h="370840">
                <a:tc>
                  <a:txBody>
                    <a:bodyPr/>
                    <a:lstStyle/>
                    <a:p>
                      <a:r>
                        <a:rPr lang="en-GB" sz="1200" b="1"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200" dirty="0"/>
                        <a:t>Includes counter-arguments, rhetorical questions, facts, statistics, 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83200351"/>
                  </a:ext>
                </a:extLst>
              </a:tr>
            </a:tbl>
          </a:graphicData>
        </a:graphic>
      </p:graphicFrame>
      <p:sp>
        <p:nvSpPr>
          <p:cNvPr id="5" name="Content Placeholder 2">
            <a:extLst>
              <a:ext uri="{FF2B5EF4-FFF2-40B4-BE49-F238E27FC236}">
                <a16:creationId xmlns:a16="http://schemas.microsoft.com/office/drawing/2014/main" id="{F75301F1-ECD5-95CF-5EC9-ECA96B30B1D7}"/>
              </a:ext>
            </a:extLst>
          </p:cNvPr>
          <p:cNvSpPr txBox="1">
            <a:spLocks/>
          </p:cNvSpPr>
          <p:nvPr/>
        </p:nvSpPr>
        <p:spPr>
          <a:xfrm>
            <a:off x="4445370" y="2084703"/>
            <a:ext cx="4069979" cy="22358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50" dirty="0">
                <a:highlight>
                  <a:srgbClr val="FFFF00"/>
                </a:highlight>
              </a:rPr>
              <a:t>Here are the basic features to include</a:t>
            </a:r>
            <a:r>
              <a:rPr lang="en-GB" sz="1350" dirty="0"/>
              <a:t>:</a:t>
            </a:r>
          </a:p>
          <a:p>
            <a:r>
              <a:rPr lang="en-US" sz="1350" dirty="0"/>
              <a:t>It has the purpose and audience at its heart and addresses the audience clearly</a:t>
            </a:r>
          </a:p>
          <a:p>
            <a:r>
              <a:rPr lang="en-US" sz="1350" dirty="0"/>
              <a:t>Paragraphs are linked and show sequence</a:t>
            </a:r>
          </a:p>
          <a:p>
            <a:r>
              <a:rPr lang="en-US" sz="1350" dirty="0"/>
              <a:t>Uses rhetorical devices to show the audience is at the heart of the speech</a:t>
            </a:r>
          </a:p>
          <a:p>
            <a:r>
              <a:rPr lang="en-US" sz="1350" dirty="0"/>
              <a:t>A sign off at the end of the speech, such as: "Thank you for listening."</a:t>
            </a:r>
            <a:endParaRPr lang="en-GB" sz="1350" dirty="0"/>
          </a:p>
        </p:txBody>
      </p:sp>
      <p:sp>
        <p:nvSpPr>
          <p:cNvPr id="6" name="Rectangle: Rounded Corners 5">
            <a:extLst>
              <a:ext uri="{FF2B5EF4-FFF2-40B4-BE49-F238E27FC236}">
                <a16:creationId xmlns:a16="http://schemas.microsoft.com/office/drawing/2014/main" id="{AA22244D-F450-F229-2C55-4771E4F6C4BA}"/>
              </a:ext>
            </a:extLst>
          </p:cNvPr>
          <p:cNvSpPr/>
          <p:nvPr/>
        </p:nvSpPr>
        <p:spPr>
          <a:xfrm rot="20901342">
            <a:off x="7432679" y="1987835"/>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Text of a speech</a:t>
            </a:r>
          </a:p>
        </p:txBody>
      </p:sp>
      <p:sp>
        <p:nvSpPr>
          <p:cNvPr id="7" name="Content Placeholder 2">
            <a:extLst>
              <a:ext uri="{FF2B5EF4-FFF2-40B4-BE49-F238E27FC236}">
                <a16:creationId xmlns:a16="http://schemas.microsoft.com/office/drawing/2014/main" id="{9D526AB0-A28D-4125-121B-71FE6769A596}"/>
              </a:ext>
            </a:extLst>
          </p:cNvPr>
          <p:cNvSpPr>
            <a:spLocks noGrp="1"/>
          </p:cNvSpPr>
          <p:nvPr>
            <p:ph idx="1"/>
          </p:nvPr>
        </p:nvSpPr>
        <p:spPr>
          <a:xfrm>
            <a:off x="628650" y="225197"/>
            <a:ext cx="7886700" cy="1375003"/>
          </a:xfr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a:normAutofit/>
          </a:bodyPr>
          <a:lstStyle/>
          <a:p>
            <a:pPr>
              <a:lnSpc>
                <a:spcPct val="107000"/>
              </a:lnSpc>
              <a:spcAft>
                <a:spcPts val="800"/>
              </a:spcAf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'Cars are convenient, comfortable and save time. However, we need to use them less by making public transport such as trains, trams, and buses cheaper, more reliable and easier to access.'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Write </a:t>
            </a:r>
            <a:r>
              <a:rPr lang="en-GB"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speech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to be </a:t>
            </a:r>
            <a:r>
              <a:rPr lang="en-GB"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given at a meeting of your local council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in which </a:t>
            </a:r>
            <a:r>
              <a:rPr lang="en-GB" sz="1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you are to argue your point of view on this statement.</a:t>
            </a:r>
            <a:endParaRPr lang="en-GB"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sp>
        <p:nvSpPr>
          <p:cNvPr id="8" name="TextBox 7">
            <a:extLst>
              <a:ext uri="{FF2B5EF4-FFF2-40B4-BE49-F238E27FC236}">
                <a16:creationId xmlns:a16="http://schemas.microsoft.com/office/drawing/2014/main" id="{41C28B41-6436-ADCC-CEC3-3609574FA073}"/>
              </a:ext>
            </a:extLst>
          </p:cNvPr>
          <p:cNvSpPr txBox="1"/>
          <p:nvPr/>
        </p:nvSpPr>
        <p:spPr>
          <a:xfrm>
            <a:off x="628650" y="4481875"/>
            <a:ext cx="3741329"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you are </a:t>
            </a: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writing to </a:t>
            </a:r>
            <a:r>
              <a:rPr kumimoji="0" lang="en-GB" sz="14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argue</a:t>
            </a: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you are showing you understand what this purpose of writing involves.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means you are presenting your opinions around a topic, </a:t>
            </a: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but you are also showing an awareness of other arguments and conveying how these ideas are wrong in comparison to your own.</a:t>
            </a:r>
          </a:p>
        </p:txBody>
      </p:sp>
      <p:sp>
        <p:nvSpPr>
          <p:cNvPr id="9" name="TextBox 8">
            <a:extLst>
              <a:ext uri="{FF2B5EF4-FFF2-40B4-BE49-F238E27FC236}">
                <a16:creationId xmlns:a16="http://schemas.microsoft.com/office/drawing/2014/main" id="{2D600E9C-30A7-042A-FD40-CFDBD25150C0}"/>
              </a:ext>
            </a:extLst>
          </p:cNvPr>
          <p:cNvSpPr txBox="1"/>
          <p:nvPr/>
        </p:nvSpPr>
        <p:spPr>
          <a:xfrm>
            <a:off x="4774020" y="4805041"/>
            <a:ext cx="3741329" cy="1384995"/>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Writing to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argue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is different to writing to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persuade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as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arguing</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involves showing an awareness of others’ ideas but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arguing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why they are wrong, whereas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persuading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means you talk about your own opinions and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convince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the audience you are right.</a:t>
            </a:r>
          </a:p>
        </p:txBody>
      </p:sp>
      <p:pic>
        <p:nvPicPr>
          <p:cNvPr id="10" name="Picture 9" descr="A close up of a sign&#10;&#10;Description automatically generated">
            <a:extLst>
              <a:ext uri="{FF2B5EF4-FFF2-40B4-BE49-F238E27FC236}">
                <a16:creationId xmlns:a16="http://schemas.microsoft.com/office/drawing/2014/main" id="{E8BCFEC7-AA2D-69BA-51AD-4D913D089CBD}"/>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9982" y="4441661"/>
            <a:ext cx="1022256" cy="726760"/>
          </a:xfrm>
          <a:prstGeom prst="rect">
            <a:avLst/>
          </a:prstGeom>
        </p:spPr>
      </p:pic>
    </p:spTree>
    <p:extLst>
      <p:ext uri="{BB962C8B-B14F-4D97-AF65-F5344CB8AC3E}">
        <p14:creationId xmlns:p14="http://schemas.microsoft.com/office/powerpoint/2010/main" val="79239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972E89-9892-4C7E-B11C-83CFDE6FB4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750426">
            <a:off x="6146462" y="3162466"/>
            <a:ext cx="2658086" cy="1993564"/>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6DBD7B9-FDC3-4C92-B595-44B25ADC350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let’s use our learning to analyse an example speech</a:t>
            </a:r>
          </a:p>
        </p:txBody>
      </p:sp>
      <p:sp>
        <p:nvSpPr>
          <p:cNvPr id="3" name="Content Placeholder 2">
            <a:extLst>
              <a:ext uri="{FF2B5EF4-FFF2-40B4-BE49-F238E27FC236}">
                <a16:creationId xmlns:a16="http://schemas.microsoft.com/office/drawing/2014/main" id="{A26E1A73-83F7-47DF-8A6F-CE5C88FFF561}"/>
              </a:ext>
            </a:extLst>
          </p:cNvPr>
          <p:cNvSpPr>
            <a:spLocks noGrp="1"/>
          </p:cNvSpPr>
          <p:nvPr>
            <p:ph idx="1"/>
          </p:nvPr>
        </p:nvSpPr>
        <p:spPr>
          <a:xfrm>
            <a:off x="628650" y="1825624"/>
            <a:ext cx="6274174" cy="4667249"/>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dirty="0"/>
              <a:t>Using your table and your new learning from today’s lesson, work with the person nearest to you to decide:</a:t>
            </a:r>
          </a:p>
          <a:p>
            <a:pPr marL="0" indent="0">
              <a:buNone/>
            </a:pPr>
            <a:endParaRPr lang="en-GB" b="1" dirty="0"/>
          </a:p>
          <a:p>
            <a:pPr marL="0" indent="0">
              <a:buNone/>
            </a:pPr>
            <a:r>
              <a:rPr lang="en-GB" b="1" dirty="0">
                <a:solidFill>
                  <a:srgbClr val="FF0000"/>
                </a:solidFill>
              </a:rPr>
              <a:t>What makes this a good speech?</a:t>
            </a:r>
          </a:p>
          <a:p>
            <a:pPr marL="0" indent="0">
              <a:buNone/>
            </a:pPr>
            <a:r>
              <a:rPr lang="en-GB" b="1" dirty="0">
                <a:solidFill>
                  <a:schemeClr val="accent4">
                    <a:lumMod val="50000"/>
                  </a:schemeClr>
                </a:solidFill>
              </a:rPr>
              <a:t>How does the writer make this a </a:t>
            </a:r>
            <a:r>
              <a:rPr lang="en-GB" b="1" u="sng" dirty="0">
                <a:solidFill>
                  <a:schemeClr val="accent4">
                    <a:lumMod val="50000"/>
                  </a:schemeClr>
                </a:solidFill>
              </a:rPr>
              <a:t>writing to argue </a:t>
            </a:r>
            <a:r>
              <a:rPr lang="en-GB" b="1" dirty="0">
                <a:solidFill>
                  <a:schemeClr val="accent4">
                    <a:lumMod val="50000"/>
                  </a:schemeClr>
                </a:solidFill>
              </a:rPr>
              <a:t>piece?</a:t>
            </a:r>
          </a:p>
          <a:p>
            <a:pPr marL="0" indent="0">
              <a:buNone/>
            </a:pPr>
            <a:r>
              <a:rPr lang="en-GB" b="1" dirty="0">
                <a:solidFill>
                  <a:srgbClr val="00B050"/>
                </a:solidFill>
              </a:rPr>
              <a:t>Why does this speech meet the requirements of the exam task? Provide examples.</a:t>
            </a:r>
          </a:p>
        </p:txBody>
      </p:sp>
    </p:spTree>
    <p:extLst>
      <p:ext uri="{BB962C8B-B14F-4D97-AF65-F5344CB8AC3E}">
        <p14:creationId xmlns:p14="http://schemas.microsoft.com/office/powerpoint/2010/main" val="6882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B7C71-1184-43F8-B7AE-4C7958431E81}"/>
              </a:ext>
            </a:extLst>
          </p:cNvPr>
          <p:cNvSpPr>
            <a:spLocks noGrp="1"/>
          </p:cNvSpPr>
          <p:nvPr>
            <p:ph idx="1"/>
          </p:nvPr>
        </p:nvSpPr>
        <p:spPr>
          <a:xfrm rot="16200000">
            <a:off x="2080420" y="-212728"/>
            <a:ext cx="5136355" cy="8447885"/>
          </a:xfrm>
        </p:spPr>
        <p:txBody>
          <a:bodyPr>
            <a:normAutofit fontScale="55000" lnSpcReduction="20000"/>
          </a:bodyPr>
          <a:lstStyle/>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to the honoured ladies and gentlemen of the council who have allowed me to stand before you this evening. As one of thousands of concerned citizens across our beautiful county, I feel it a priority to speak about the lack of quality public transport links in our communities that are resulting in many of us resorting to using polluting, traffic-inducing, noisy cars.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 time where we are all too aware of the harm car fumes are doing to our atmosphere and damaging the environment around us, it is pivotal that we embrace community buses, trams and trains. Instead of thirty separate vehicles travelling on our roads, we could have the same number of people or more in one bus, making roads less congested, massively reducing our carbon footprint, and making journeys affordable for all.</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cost of living rocketing due to ever-increasing inflation, the number of jobs available plummeting and the wages of workers stagnating, it is becoming a greater challenge for many people to afford their own vehicle, to maintain it and to pay for the fuel needed to make essential journeys. Why are we not using council funds to increase the number of bus services available? Yes, taking a bus is less convenient and comfortable than a car, it is very hard to argue against that, but a journey by coach removes the responsibility of the individual to pay for fuel, vehicle maintenance and takes away the stresses of driving.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Moreover, we all want our local towns to thrive, and we are competing against out-of-town retailers and online merchants at the same time. We need to offer incentives for potential customers and clients to visit our towns. Installing park-and-ride schemes would wipe out traffic in our major town centres and allow visitors access to the town and back to their parked vehicles with ease. I have seen such a successful scheme created in Shrewsbury in Shropshire and it has meant pedestrians feel safer now that traffic through narrow and winding streets has been vastly reduced.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Additionally, tram services are becoming commonplace in larger cities and towns. Take the services being offered between Birmingham and Wolverhampton. They allow commuters a cheaper and less stressful method of going to and from work each day; they mean places just outside of the city centre have experienced greater footfall; they have reduced traffic and in turn – because the trams are fully electric – they have helped to reduce the cities’ pollution output. Of course, there is great cost involved, but the initial overheads are worth the eventual savings and benefits that can come from such investment.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Not only this, but the amount we spend on maintaining roads and filling in potholes is ludicrous. It is certainly a common enough complaint from residents: 42% of those interviewed for a recent survey for the local Advertiser newspaper said they were frustrated by the number of potholes they found on their car journeys. These potholes are caused by wear and tear to the road surface which is, of course, exacerbated by the volume of traffic on our roads. If we reduce the traffic, we will reduce the pothole issue, meaning in turn that we can use the money saved to continue to improve our infrastructure and transport systems.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Recently I visited Derby and saw first hand the advantages to increasing spending on local transport links. The bus services to and from Nottingham are absolutely wonderful: the buses have table seats, USB chargers for phones and other gadgets, curtains on the windows for a comfier journey, and all of the bus stops were well maintained and had digital timetables. These services are lightyears away from what we are offering at the moment, and I implore the members of the council to begin to take this issue seriously, so that we can move our county forwards into a brighter, cleaner and greener future. Thank you.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pic>
        <p:nvPicPr>
          <p:cNvPr id="6" name="Picture 5">
            <a:extLst>
              <a:ext uri="{FF2B5EF4-FFF2-40B4-BE49-F238E27FC236}">
                <a16:creationId xmlns:a16="http://schemas.microsoft.com/office/drawing/2014/main" id="{CC639E4B-CE8B-F8B5-947A-34883D92ABF8}"/>
              </a:ext>
            </a:extLst>
          </p:cNvPr>
          <p:cNvPicPr>
            <a:picLocks noChangeAspect="1"/>
          </p:cNvPicPr>
          <p:nvPr/>
        </p:nvPicPr>
        <p:blipFill>
          <a:blip r:embed="rId2"/>
          <a:stretch>
            <a:fillRect/>
          </a:stretch>
        </p:blipFill>
        <p:spPr>
          <a:xfrm rot="16200000">
            <a:off x="512882" y="-111296"/>
            <a:ext cx="1374536" cy="1857376"/>
          </a:xfrm>
          <a:prstGeom prst="rect">
            <a:avLst/>
          </a:prstGeom>
        </p:spPr>
      </p:pic>
      <p:sp>
        <p:nvSpPr>
          <p:cNvPr id="7" name="Content Placeholder 2">
            <a:extLst>
              <a:ext uri="{FF2B5EF4-FFF2-40B4-BE49-F238E27FC236}">
                <a16:creationId xmlns:a16="http://schemas.microsoft.com/office/drawing/2014/main" id="{B8BC8484-7F80-B889-0013-456BE44A3F1D}"/>
              </a:ext>
            </a:extLst>
          </p:cNvPr>
          <p:cNvSpPr txBox="1">
            <a:spLocks/>
          </p:cNvSpPr>
          <p:nvPr/>
        </p:nvSpPr>
        <p:spPr>
          <a:xfrm rot="16200000">
            <a:off x="3527034" y="-987823"/>
            <a:ext cx="1285873" cy="357584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t>Here are the basic features to include:</a:t>
            </a:r>
          </a:p>
          <a:p>
            <a:r>
              <a:rPr lang="en-US" sz="1000" dirty="0"/>
              <a:t>It has the purpose and audience at its heart and addresses the audience clearly</a:t>
            </a:r>
          </a:p>
          <a:p>
            <a:r>
              <a:rPr lang="en-US" sz="1000" dirty="0"/>
              <a:t>Paragraphs are linked and show sequence</a:t>
            </a:r>
          </a:p>
          <a:p>
            <a:r>
              <a:rPr lang="en-US" sz="1000" dirty="0"/>
              <a:t>Uses rhetorical devices to show the audience is at the heart of the speech</a:t>
            </a:r>
          </a:p>
          <a:p>
            <a:r>
              <a:rPr lang="en-US" sz="1000" dirty="0"/>
              <a:t>A sign off at the end of the speech, such as: "Thank you for listening."</a:t>
            </a:r>
            <a:endParaRPr lang="en-GB" sz="1000" dirty="0"/>
          </a:p>
        </p:txBody>
      </p:sp>
    </p:spTree>
    <p:extLst>
      <p:ext uri="{BB962C8B-B14F-4D97-AF65-F5344CB8AC3E}">
        <p14:creationId xmlns:p14="http://schemas.microsoft.com/office/powerpoint/2010/main" val="168328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BC8433-EC0D-9745-A7F1-9B78DB3F8E60}"/>
              </a:ext>
            </a:extLst>
          </p:cNvPr>
          <p:cNvSpPr txBox="1"/>
          <p:nvPr/>
        </p:nvSpPr>
        <p:spPr>
          <a:xfrm>
            <a:off x="428625" y="351210"/>
            <a:ext cx="4572000" cy="275524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indent="457200">
              <a:lnSpc>
                <a:spcPct val="107000"/>
              </a:lnSpc>
              <a:spcAft>
                <a:spcPts val="800"/>
              </a:spcAft>
              <a:buNone/>
            </a:pP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Thank you to the honoured ladies and gentlemen of the council who have allowed me to stand before you this evening. </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As one of thousands of concerned citizens across our beautiful county, </a:t>
            </a: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 feel it a priority to speak about the lack of quality public transport links in our communities </a:t>
            </a:r>
            <a:r>
              <a:rPr lang="en-GB" sz="1200" dirty="0">
                <a:effectLst/>
                <a:latin typeface="Calibri" panose="020F0502020204030204" pitchFamily="34" charset="0"/>
                <a:ea typeface="Calibri" panose="020F0502020204030204" pitchFamily="34" charset="0"/>
                <a:cs typeface="Times New Roman" panose="02020603050405020304" pitchFamily="18" charset="0"/>
              </a:rPr>
              <a:t>that </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are resulting in many of us resorting to using polluting, traffic-inducing</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noisy cars. </a:t>
            </a:r>
          </a:p>
          <a:p>
            <a:pPr indent="457200">
              <a:lnSpc>
                <a:spcPct val="107000"/>
              </a:lnSpc>
              <a:spcAft>
                <a:spcPts val="800"/>
              </a:spcAft>
            </a:pP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At a time where we are all too aware of the harm car fumes </a:t>
            </a: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are doing to our atmosphere and damaging the environment around us</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it is pivotal that we embrace community buses, trams and trains. </a:t>
            </a: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Instead of thirty separate vehicles travelling on our roads, </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we could have the same number of people or more in one bus, making roads less congested, massively reducing our carbon footprint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and making journeys affordable for all.</a:t>
            </a:r>
          </a:p>
        </p:txBody>
      </p:sp>
      <p:sp>
        <p:nvSpPr>
          <p:cNvPr id="7" name="TextBox 6">
            <a:extLst>
              <a:ext uri="{FF2B5EF4-FFF2-40B4-BE49-F238E27FC236}">
                <a16:creationId xmlns:a16="http://schemas.microsoft.com/office/drawing/2014/main" id="{D833B737-B75E-8485-EC40-567DCCC4DBB3}"/>
              </a:ext>
            </a:extLst>
          </p:cNvPr>
          <p:cNvSpPr txBox="1"/>
          <p:nvPr/>
        </p:nvSpPr>
        <p:spPr>
          <a:xfrm>
            <a:off x="428625" y="3429000"/>
            <a:ext cx="4572000" cy="20597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indent="457200">
              <a:lnSpc>
                <a:spcPct val="107000"/>
              </a:lnSpc>
              <a:spcAft>
                <a:spcPts val="800"/>
              </a:spcAft>
            </a:pP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With the cost of living rocketing due to ever-increasing inflation, the number of jobs available plummeting and the wages of workers stagnating,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 is becoming a greater challenge for many people to afford their own vehicle, to maintain it and to pay for the fuel needed to make essential journeys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Why are we not using council funds to increase the number of bus services available? </a:t>
            </a: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Yes, taking a bus is less convenient and comfortable than a car, it is very hard to argue against that,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but a journey by coach removes the responsibility of the individual to pay for fuel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vehicle maintenance and takes away the stresses of driving. </a:t>
            </a:r>
          </a:p>
        </p:txBody>
      </p:sp>
      <p:sp>
        <p:nvSpPr>
          <p:cNvPr id="8" name="Content Placeholder 2">
            <a:extLst>
              <a:ext uri="{FF2B5EF4-FFF2-40B4-BE49-F238E27FC236}">
                <a16:creationId xmlns:a16="http://schemas.microsoft.com/office/drawing/2014/main" id="{340787EB-2A13-3D4F-18FE-E357DA78A6AC}"/>
              </a:ext>
            </a:extLst>
          </p:cNvPr>
          <p:cNvSpPr txBox="1">
            <a:spLocks/>
          </p:cNvSpPr>
          <p:nvPr/>
        </p:nvSpPr>
        <p:spPr>
          <a:xfrm>
            <a:off x="5323462" y="379848"/>
            <a:ext cx="3434775" cy="2260849"/>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50" dirty="0"/>
              <a:t>Here are the basic features to include:</a:t>
            </a:r>
          </a:p>
          <a:p>
            <a:r>
              <a:rPr lang="en-US" sz="1350" dirty="0">
                <a:highlight>
                  <a:srgbClr val="00FF00"/>
                </a:highlight>
              </a:rPr>
              <a:t>It has the purpose and audience at its heart and addresses the audience clearly</a:t>
            </a:r>
          </a:p>
          <a:p>
            <a:r>
              <a:rPr lang="en-US" sz="1350" dirty="0">
                <a:highlight>
                  <a:srgbClr val="00FFFF"/>
                </a:highlight>
              </a:rPr>
              <a:t>Paragraphs are linked and show sequence</a:t>
            </a:r>
          </a:p>
          <a:p>
            <a:r>
              <a:rPr lang="en-US" sz="1350" dirty="0">
                <a:highlight>
                  <a:srgbClr val="C0C0C0"/>
                </a:highlight>
              </a:rPr>
              <a:t>Uses rhetorical devices to show the audience is at the heart of the speech</a:t>
            </a:r>
          </a:p>
          <a:p>
            <a:r>
              <a:rPr lang="en-US" sz="1350" dirty="0"/>
              <a:t>A sign off at the end of the speech, such as: "Thank you for listening."</a:t>
            </a:r>
            <a:endParaRPr lang="en-GB" sz="1350" dirty="0"/>
          </a:p>
        </p:txBody>
      </p:sp>
      <p:sp>
        <p:nvSpPr>
          <p:cNvPr id="9" name="Rectangle: Rounded Corners 8">
            <a:extLst>
              <a:ext uri="{FF2B5EF4-FFF2-40B4-BE49-F238E27FC236}">
                <a16:creationId xmlns:a16="http://schemas.microsoft.com/office/drawing/2014/main" id="{38553426-4916-B434-F9F0-F74337FFD6AE}"/>
              </a:ext>
            </a:extLst>
          </p:cNvPr>
          <p:cNvSpPr/>
          <p:nvPr/>
        </p:nvSpPr>
        <p:spPr>
          <a:xfrm rot="20901342">
            <a:off x="7642148" y="2348844"/>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Text of a speech</a:t>
            </a:r>
          </a:p>
        </p:txBody>
      </p:sp>
      <p:sp>
        <p:nvSpPr>
          <p:cNvPr id="10" name="TextBox 9">
            <a:extLst>
              <a:ext uri="{FF2B5EF4-FFF2-40B4-BE49-F238E27FC236}">
                <a16:creationId xmlns:a16="http://schemas.microsoft.com/office/drawing/2014/main" id="{D813EC5B-A501-7D84-1922-108854384B05}"/>
              </a:ext>
            </a:extLst>
          </p:cNvPr>
          <p:cNvSpPr txBox="1"/>
          <p:nvPr/>
        </p:nvSpPr>
        <p:spPr>
          <a:xfrm>
            <a:off x="5323462" y="3000375"/>
            <a:ext cx="3391913" cy="310854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400" dirty="0"/>
              <a:t>The speech is directed at a </a:t>
            </a:r>
            <a:r>
              <a:rPr lang="en-GB" sz="1400" b="1" dirty="0"/>
              <a:t>local </a:t>
            </a:r>
            <a:r>
              <a:rPr lang="en-GB" sz="1400" dirty="0"/>
              <a:t>council, which means it has to address local issues that are of concern to people in the area and to the council.</a:t>
            </a:r>
          </a:p>
          <a:p>
            <a:endParaRPr lang="en-GB" sz="1400" dirty="0"/>
          </a:p>
          <a:p>
            <a:r>
              <a:rPr lang="en-GB" sz="1400" dirty="0"/>
              <a:t>The writer effectively combines arguments directed at the council but also appeals to them by highlighting how important it is for local people to have good local transport services.</a:t>
            </a:r>
          </a:p>
          <a:p>
            <a:endParaRPr lang="en-GB" sz="1400" dirty="0"/>
          </a:p>
          <a:p>
            <a:r>
              <a:rPr lang="en-GB" sz="1400" dirty="0"/>
              <a:t>As well as this, the writer links their paragraphs together effectively so each one flows into the other.</a:t>
            </a:r>
          </a:p>
        </p:txBody>
      </p:sp>
    </p:spTree>
    <p:extLst>
      <p:ext uri="{BB962C8B-B14F-4D97-AF65-F5344CB8AC3E}">
        <p14:creationId xmlns:p14="http://schemas.microsoft.com/office/powerpoint/2010/main" val="206861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940774A-6AB6-718D-D45D-5697312FD3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BF60248-1BD6-2F94-87D9-DC6DBDC838AD}"/>
              </a:ext>
            </a:extLst>
          </p:cNvPr>
          <p:cNvSpPr txBox="1"/>
          <p:nvPr/>
        </p:nvSpPr>
        <p:spPr>
          <a:xfrm>
            <a:off x="428624" y="288405"/>
            <a:ext cx="4943475" cy="278024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indent="457200">
              <a:lnSpc>
                <a:spcPct val="107000"/>
              </a:lnSpc>
              <a:spcAft>
                <a:spcPts val="800"/>
              </a:spcAft>
              <a:buNone/>
            </a:pP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Moreover, we all want our local towns to thrive, and we are competing against out-of-town retailers and online merchants at the same time. </a:t>
            </a:r>
            <a:r>
              <a:rPr lang="en-GB" sz="105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need to offer incentives for potential customers and clients to visit our towns. Installing park-and-ride schemes would wipe out traffic in our major town centres and allow visitors access to the town and back to their parked vehicles with ease.</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I have seen such a successful scheme created in Shrewsbury in Shropshire and it has meant pedestrians feel safer now that traffic</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through narrow and winding streets has been vastly reduced. </a:t>
            </a:r>
          </a:p>
          <a:p>
            <a:pPr indent="457200">
              <a:lnSpc>
                <a:spcPct val="107000"/>
              </a:lnSpc>
              <a:spcAft>
                <a:spcPts val="800"/>
              </a:spcAft>
            </a:pP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Additionally, tram services are becoming commonplace in larger cities and towns. </a:t>
            </a:r>
            <a:r>
              <a:rPr lang="en-GB" sz="105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Take the services being offered between Birmingham and Wolverhampton. They allow commuters a cheaper and less stressful method of going to and from work each day; they mean places just outside of the city centre have experienced greater footfall; they have reduced traffic and in turn – because the trams are fully electric – they have helped to reduce the cities’ pollution output. </a:t>
            </a:r>
            <a:r>
              <a:rPr lang="en-GB" sz="105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 course, there is great cost involved</a:t>
            </a: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but the initial overheads are worth the eventual savings and benefits that can come from such investment. </a:t>
            </a:r>
          </a:p>
        </p:txBody>
      </p:sp>
      <p:sp>
        <p:nvSpPr>
          <p:cNvPr id="7" name="TextBox 6">
            <a:extLst>
              <a:ext uri="{FF2B5EF4-FFF2-40B4-BE49-F238E27FC236}">
                <a16:creationId xmlns:a16="http://schemas.microsoft.com/office/drawing/2014/main" id="{F639AAB3-24BC-5085-7E59-22857A9EBE7E}"/>
              </a:ext>
            </a:extLst>
          </p:cNvPr>
          <p:cNvSpPr txBox="1"/>
          <p:nvPr/>
        </p:nvSpPr>
        <p:spPr>
          <a:xfrm>
            <a:off x="428624" y="3429000"/>
            <a:ext cx="4943474" cy="295311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indent="457200">
              <a:lnSpc>
                <a:spcPct val="107000"/>
              </a:lnSpc>
              <a:spcAft>
                <a:spcPts val="800"/>
              </a:spcAft>
              <a:buNone/>
            </a:pP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Not only this, but the amount we spend on maintaining roads and filling in potholes is ludicrous</a:t>
            </a:r>
            <a:r>
              <a:rPr lang="en-GB" sz="105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It is certainly a common enough complaint from residents: </a:t>
            </a:r>
            <a:r>
              <a:rPr lang="en-GB" sz="105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42% of those interviewed for a recent survey for the local Advertiser newspaper said they were frustrated by the number of potholes they found on their car journeys. These potholes are caused by wear and tear to the road surface which is, of course, exacerbated by the volume of traffic on our roads. </a:t>
            </a:r>
            <a:r>
              <a:rPr lang="en-GB" sz="105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If we reduce the traffic, we will reduce the pothole issue, meaning in turn that </a:t>
            </a: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we can use the money saved to continue to improve our infrastructure and transport systems. </a:t>
            </a:r>
          </a:p>
          <a:p>
            <a:pPr indent="457200">
              <a:lnSpc>
                <a:spcPct val="107000"/>
              </a:lnSpc>
              <a:spcAft>
                <a:spcPts val="800"/>
              </a:spcAft>
            </a:pPr>
            <a:r>
              <a:rPr lang="en-GB" sz="105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Recently I visited Derby and saw first hand the advantages to increasing spending on local transport links</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The bus services to and from Nottingham are absolutely wonderful: the buses have table seats, USB chargers for phones and other gadgets, curtains on the windows for a comfier journey, and all of the bus stops were well maintained and had digital timetables.</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These services are lightyears away from what we are offering at the moment, and</a:t>
            </a:r>
            <a:r>
              <a:rPr lang="en-GB" sz="1050" dirty="0">
                <a:solidFill>
                  <a:schemeClr val="bg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050" dirty="0">
                <a:solidFill>
                  <a:schemeClr val="bg1"/>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I implore the members of the council to begin to take this issue seriously, so that we can move our county forwards into a brighter, cleaner and greener future. Thank you. </a:t>
            </a:r>
          </a:p>
        </p:txBody>
      </p:sp>
      <p:sp>
        <p:nvSpPr>
          <p:cNvPr id="2" name="Content Placeholder 2">
            <a:extLst>
              <a:ext uri="{FF2B5EF4-FFF2-40B4-BE49-F238E27FC236}">
                <a16:creationId xmlns:a16="http://schemas.microsoft.com/office/drawing/2014/main" id="{71619388-EABF-BE24-DAD5-BAC624C6F8C7}"/>
              </a:ext>
            </a:extLst>
          </p:cNvPr>
          <p:cNvSpPr txBox="1">
            <a:spLocks/>
          </p:cNvSpPr>
          <p:nvPr/>
        </p:nvSpPr>
        <p:spPr>
          <a:xfrm>
            <a:off x="5657850" y="379848"/>
            <a:ext cx="3100387" cy="2688805"/>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50" dirty="0"/>
              <a:t>Here are the basic features to include:</a:t>
            </a:r>
          </a:p>
          <a:p>
            <a:r>
              <a:rPr lang="en-US" sz="1350" dirty="0">
                <a:highlight>
                  <a:srgbClr val="00FF00"/>
                </a:highlight>
              </a:rPr>
              <a:t>It has the purpose and audience at its heart and addresses the audience clearly</a:t>
            </a:r>
          </a:p>
          <a:p>
            <a:r>
              <a:rPr lang="en-US" sz="1350" dirty="0">
                <a:highlight>
                  <a:srgbClr val="00FFFF"/>
                </a:highlight>
              </a:rPr>
              <a:t>Paragraphs are linked and show sequence</a:t>
            </a:r>
          </a:p>
          <a:p>
            <a:r>
              <a:rPr lang="en-US" sz="1350" dirty="0">
                <a:highlight>
                  <a:srgbClr val="C0C0C0"/>
                </a:highlight>
              </a:rPr>
              <a:t>Uses rhetorical devices to show the audience is at the heart of the speech</a:t>
            </a:r>
          </a:p>
          <a:p>
            <a:r>
              <a:rPr lang="en-US" sz="1350" dirty="0">
                <a:solidFill>
                  <a:schemeClr val="bg1"/>
                </a:solidFill>
                <a:highlight>
                  <a:srgbClr val="FF00FF"/>
                </a:highlight>
              </a:rPr>
              <a:t>A sign off at the end of the speech, such as: "Thank you for listening."</a:t>
            </a:r>
            <a:endParaRPr lang="en-GB" sz="1350" dirty="0">
              <a:solidFill>
                <a:schemeClr val="bg1"/>
              </a:solidFill>
              <a:highlight>
                <a:srgbClr val="FF00FF"/>
              </a:highlight>
            </a:endParaRPr>
          </a:p>
        </p:txBody>
      </p:sp>
      <p:sp>
        <p:nvSpPr>
          <p:cNvPr id="3" name="Rectangle: Rounded Corners 2">
            <a:extLst>
              <a:ext uri="{FF2B5EF4-FFF2-40B4-BE49-F238E27FC236}">
                <a16:creationId xmlns:a16="http://schemas.microsoft.com/office/drawing/2014/main" id="{8CB09D2D-B1FC-FE49-76E8-839C8E7C165B}"/>
              </a:ext>
            </a:extLst>
          </p:cNvPr>
          <p:cNvSpPr/>
          <p:nvPr/>
        </p:nvSpPr>
        <p:spPr>
          <a:xfrm rot="20901342">
            <a:off x="7763131" y="2936034"/>
            <a:ext cx="1267130" cy="265237"/>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Text of a speech</a:t>
            </a:r>
          </a:p>
        </p:txBody>
      </p:sp>
      <p:sp>
        <p:nvSpPr>
          <p:cNvPr id="4" name="TextBox 3">
            <a:extLst>
              <a:ext uri="{FF2B5EF4-FFF2-40B4-BE49-F238E27FC236}">
                <a16:creationId xmlns:a16="http://schemas.microsoft.com/office/drawing/2014/main" id="{57B6FB64-C37B-0FBB-B58B-C05C90EA14D9}"/>
              </a:ext>
            </a:extLst>
          </p:cNvPr>
          <p:cNvSpPr txBox="1"/>
          <p:nvPr/>
        </p:nvSpPr>
        <p:spPr>
          <a:xfrm>
            <a:off x="5657850" y="3273573"/>
            <a:ext cx="3057526" cy="310854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400" dirty="0"/>
              <a:t>The writer has used examples, anecdotes, rhetorical questions, statistics, rule of three and many other rhetorical devices and language features to put across their argument.</a:t>
            </a:r>
          </a:p>
          <a:p>
            <a:endParaRPr lang="en-GB" sz="1400" dirty="0"/>
          </a:p>
          <a:p>
            <a:r>
              <a:rPr lang="en-GB" sz="1400" dirty="0"/>
              <a:t>They also make sure they consider counter-arguments and other points of view and respond to these to show they are aware of them and why they disagree.</a:t>
            </a:r>
          </a:p>
          <a:p>
            <a:endParaRPr lang="en-GB" sz="1400" dirty="0"/>
          </a:p>
          <a:p>
            <a:r>
              <a:rPr lang="en-GB" sz="1400" dirty="0"/>
              <a:t>Finally, they include a sign off at the end of the speech.</a:t>
            </a:r>
          </a:p>
        </p:txBody>
      </p:sp>
    </p:spTree>
    <p:extLst>
      <p:ext uri="{BB962C8B-B14F-4D97-AF65-F5344CB8AC3E}">
        <p14:creationId xmlns:p14="http://schemas.microsoft.com/office/powerpoint/2010/main" val="118332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remote, controller, game, indoor&#10;&#10;Description generated with very high confidence">
            <a:extLst>
              <a:ext uri="{FF2B5EF4-FFF2-40B4-BE49-F238E27FC236}">
                <a16:creationId xmlns:a16="http://schemas.microsoft.com/office/drawing/2014/main" id="{13AB5640-ECD8-4A94-AF01-5BE7FA49A270}"/>
              </a:ext>
            </a:extLst>
          </p:cNvPr>
          <p:cNvPicPr>
            <a:picLocks noChangeAspect="1"/>
          </p:cNvPicPr>
          <p:nvPr/>
        </p:nvPicPr>
        <p:blipFill rotWithShape="1">
          <a:blip r:embed="rId3">
            <a:extLst>
              <a:ext uri="{28A0092B-C50C-407E-A947-70E740481C1C}">
                <a14:useLocalDpi xmlns:a14="http://schemas.microsoft.com/office/drawing/2010/main" val="0"/>
              </a:ext>
            </a:extLst>
          </a:blip>
          <a:srcRect l="24926" r="23293"/>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D0107626-3914-48DC-B95F-A9E41F190263}"/>
              </a:ext>
            </a:extLst>
          </p:cNvPr>
          <p:cNvSpPr>
            <a:spLocks noGrp="1"/>
          </p:cNvSpPr>
          <p:nvPr>
            <p:ph type="title"/>
          </p:nvPr>
        </p:nvSpPr>
        <p:spPr>
          <a:xfrm>
            <a:off x="491490" y="365125"/>
            <a:ext cx="8123121" cy="84785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Plenary: Roll the dice</a:t>
            </a:r>
          </a:p>
        </p:txBody>
      </p:sp>
      <p:sp>
        <p:nvSpPr>
          <p:cNvPr id="3" name="Content Placeholder 2">
            <a:extLst>
              <a:ext uri="{FF2B5EF4-FFF2-40B4-BE49-F238E27FC236}">
                <a16:creationId xmlns:a16="http://schemas.microsoft.com/office/drawing/2014/main" id="{F54B9C9F-80D4-4829-B532-E84908E1C8EC}"/>
              </a:ext>
            </a:extLst>
          </p:cNvPr>
          <p:cNvSpPr>
            <a:spLocks noGrp="1"/>
          </p:cNvSpPr>
          <p:nvPr>
            <p:ph idx="1"/>
          </p:nvPr>
        </p:nvSpPr>
        <p:spPr>
          <a:xfrm>
            <a:off x="491491" y="1427370"/>
            <a:ext cx="3917646" cy="243877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1400" dirty="0"/>
              <a:t>Each person has been given a number between 1-6. </a:t>
            </a:r>
          </a:p>
          <a:p>
            <a:r>
              <a:rPr lang="en-GB" sz="1400" dirty="0"/>
              <a:t>You are now part of a team, either 1, 2, 3, 4, 5 or 6.</a:t>
            </a:r>
          </a:p>
          <a:p>
            <a:r>
              <a:rPr lang="en-GB" sz="1400" dirty="0"/>
              <a:t>Once one team member has answered a question, they cannot answer another.</a:t>
            </a:r>
          </a:p>
          <a:p>
            <a:r>
              <a:rPr lang="en-GB" sz="1400" dirty="0"/>
              <a:t>We will roll the dice to see who will get to answer the questions.</a:t>
            </a:r>
          </a:p>
          <a:p>
            <a:r>
              <a:rPr lang="en-GB" sz="1400" dirty="0"/>
              <a:t>The team with the highest score at the end wins the game.</a:t>
            </a:r>
          </a:p>
        </p:txBody>
      </p:sp>
      <p:sp>
        <p:nvSpPr>
          <p:cNvPr id="6" name="Rectangle 5">
            <a:extLst>
              <a:ext uri="{FF2B5EF4-FFF2-40B4-BE49-F238E27FC236}">
                <a16:creationId xmlns:a16="http://schemas.microsoft.com/office/drawing/2014/main" id="{AE72AD43-A084-4BA9-98F9-FE9F67FC7104}"/>
              </a:ext>
            </a:extLst>
          </p:cNvPr>
          <p:cNvSpPr/>
          <p:nvPr/>
        </p:nvSpPr>
        <p:spPr>
          <a:xfrm>
            <a:off x="491490" y="4000846"/>
            <a:ext cx="3917645" cy="22467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000" dirty="0">
                <a:solidFill>
                  <a:srgbClr val="FF0000"/>
                </a:solidFill>
              </a:rPr>
              <a:t>To describe purposes and audiences of non-fiction texts</a:t>
            </a:r>
          </a:p>
          <a:p>
            <a:r>
              <a:rPr lang="en-GB" sz="2000" dirty="0">
                <a:solidFill>
                  <a:schemeClr val="accent4">
                    <a:lumMod val="50000"/>
                  </a:schemeClr>
                </a:solidFill>
              </a:rPr>
              <a:t>To explain the key features of different types of text</a:t>
            </a:r>
          </a:p>
          <a:p>
            <a:r>
              <a:rPr lang="en-GB" sz="2000" dirty="0">
                <a:solidFill>
                  <a:srgbClr val="00B050"/>
                </a:solidFill>
              </a:rPr>
              <a:t>To evaluate the effectiveness of an example speech in meeting the requirements of an exam task</a:t>
            </a:r>
          </a:p>
        </p:txBody>
      </p:sp>
    </p:spTree>
    <p:extLst>
      <p:ext uri="{BB962C8B-B14F-4D97-AF65-F5344CB8AC3E}">
        <p14:creationId xmlns:p14="http://schemas.microsoft.com/office/powerpoint/2010/main" val="18919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89DE62B-FB33-4B45-BE42-7C3E63908222}"/>
              </a:ext>
            </a:extLst>
          </p:cNvPr>
          <p:cNvGraphicFramePr>
            <a:graphicFrameLocks noGrp="1"/>
          </p:cNvGraphicFramePr>
          <p:nvPr>
            <p:extLst>
              <p:ext uri="{D42A27DB-BD31-4B8C-83A1-F6EECF244321}">
                <p14:modId xmlns:p14="http://schemas.microsoft.com/office/powerpoint/2010/main" val="1022767614"/>
              </p:ext>
            </p:extLst>
          </p:nvPr>
        </p:nvGraphicFramePr>
        <p:xfrm>
          <a:off x="304798" y="1397000"/>
          <a:ext cx="8534400" cy="5308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06880">
                  <a:extLst>
                    <a:ext uri="{9D8B030D-6E8A-4147-A177-3AD203B41FA5}">
                      <a16:colId xmlns:a16="http://schemas.microsoft.com/office/drawing/2014/main" val="6563989"/>
                    </a:ext>
                  </a:extLst>
                </a:gridCol>
                <a:gridCol w="1706880">
                  <a:extLst>
                    <a:ext uri="{9D8B030D-6E8A-4147-A177-3AD203B41FA5}">
                      <a16:colId xmlns:a16="http://schemas.microsoft.com/office/drawing/2014/main" val="2463263375"/>
                    </a:ext>
                  </a:extLst>
                </a:gridCol>
                <a:gridCol w="1706880">
                  <a:extLst>
                    <a:ext uri="{9D8B030D-6E8A-4147-A177-3AD203B41FA5}">
                      <a16:colId xmlns:a16="http://schemas.microsoft.com/office/drawing/2014/main" val="741706426"/>
                    </a:ext>
                  </a:extLst>
                </a:gridCol>
                <a:gridCol w="1706880">
                  <a:extLst>
                    <a:ext uri="{9D8B030D-6E8A-4147-A177-3AD203B41FA5}">
                      <a16:colId xmlns:a16="http://schemas.microsoft.com/office/drawing/2014/main" val="2812352699"/>
                    </a:ext>
                  </a:extLst>
                </a:gridCol>
                <a:gridCol w="1706880">
                  <a:extLst>
                    <a:ext uri="{9D8B030D-6E8A-4147-A177-3AD203B41FA5}">
                      <a16:colId xmlns:a16="http://schemas.microsoft.com/office/drawing/2014/main" val="2428517801"/>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2683549"/>
                  </a:ext>
                </a:extLst>
              </a:tr>
              <a:tr h="370840">
                <a:tc>
                  <a:txBody>
                    <a:bodyPr/>
                    <a:lstStyle/>
                    <a:p>
                      <a:r>
                        <a:rPr lang="en-GB" b="1"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Giving the case for one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Convincing someone that your opinion is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Providing ways forward for someone.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067206"/>
                  </a:ext>
                </a:extLst>
              </a:tr>
              <a:tr h="370840">
                <a:tc>
                  <a:txBody>
                    <a:bodyPr/>
                    <a:lstStyle/>
                    <a:p>
                      <a:r>
                        <a:rPr lang="en-GB" b="1"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Being aware of the other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Using your language to convince your leader.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Not telling someone what to do but giving them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You are not convincing people or advising.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41011581"/>
                  </a:ext>
                </a:extLst>
              </a:tr>
              <a:tr h="370840">
                <a:tc>
                  <a:txBody>
                    <a:bodyPr/>
                    <a:lstStyle/>
                    <a:p>
                      <a:r>
                        <a:rPr lang="en-GB" b="1"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counter-arguments, rhetorical questions, facts, statistics, 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triplets, repetition, emotive language, rhetorical questions, direct address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modal verbs, imperatives, an understanding tone but one that is direct. Provide helpful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facts, opinions, a complex and detailed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14503706"/>
                  </a:ext>
                </a:extLst>
              </a:tr>
            </a:tbl>
          </a:graphicData>
        </a:graphic>
      </p:graphicFrame>
      <p:sp>
        <p:nvSpPr>
          <p:cNvPr id="5" name="TextBox 4">
            <a:extLst>
              <a:ext uri="{FF2B5EF4-FFF2-40B4-BE49-F238E27FC236}">
                <a16:creationId xmlns:a16="http://schemas.microsoft.com/office/drawing/2014/main" id="{DA49FE79-3A5D-48B1-A052-81639F6821CC}"/>
              </a:ext>
            </a:extLst>
          </p:cNvPr>
          <p:cNvSpPr txBox="1"/>
          <p:nvPr/>
        </p:nvSpPr>
        <p:spPr>
          <a:xfrm>
            <a:off x="304800" y="196645"/>
            <a:ext cx="8534400"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ADVISE		ARGUE		PERSUADE 	EXPLAIN/INFORM</a:t>
            </a:r>
          </a:p>
        </p:txBody>
      </p:sp>
      <p:sp>
        <p:nvSpPr>
          <p:cNvPr id="6" name="TextBox 5">
            <a:extLst>
              <a:ext uri="{FF2B5EF4-FFF2-40B4-BE49-F238E27FC236}">
                <a16:creationId xmlns:a16="http://schemas.microsoft.com/office/drawing/2014/main" id="{CCEF90A8-3BB5-4E6C-AA3C-40FAA9CC32CA}"/>
              </a:ext>
            </a:extLst>
          </p:cNvPr>
          <p:cNvSpPr txBox="1"/>
          <p:nvPr/>
        </p:nvSpPr>
        <p:spPr>
          <a:xfrm>
            <a:off x="304800" y="845573"/>
            <a:ext cx="8534400"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Which purpose of writing goes with which column? Think, pair, share…</a:t>
            </a:r>
          </a:p>
        </p:txBody>
      </p:sp>
    </p:spTree>
    <p:extLst>
      <p:ext uri="{BB962C8B-B14F-4D97-AF65-F5344CB8AC3E}">
        <p14:creationId xmlns:p14="http://schemas.microsoft.com/office/powerpoint/2010/main" val="199408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89DE62B-FB33-4B45-BE42-7C3E63908222}"/>
              </a:ext>
            </a:extLst>
          </p:cNvPr>
          <p:cNvGraphicFramePr>
            <a:graphicFrameLocks noGrp="1"/>
          </p:cNvGraphicFramePr>
          <p:nvPr/>
        </p:nvGraphicFramePr>
        <p:xfrm>
          <a:off x="127818" y="1397000"/>
          <a:ext cx="8927690" cy="5613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85538">
                  <a:extLst>
                    <a:ext uri="{9D8B030D-6E8A-4147-A177-3AD203B41FA5}">
                      <a16:colId xmlns:a16="http://schemas.microsoft.com/office/drawing/2014/main" val="6563989"/>
                    </a:ext>
                  </a:extLst>
                </a:gridCol>
                <a:gridCol w="1785538">
                  <a:extLst>
                    <a:ext uri="{9D8B030D-6E8A-4147-A177-3AD203B41FA5}">
                      <a16:colId xmlns:a16="http://schemas.microsoft.com/office/drawing/2014/main" val="2463263375"/>
                    </a:ext>
                  </a:extLst>
                </a:gridCol>
                <a:gridCol w="1785538">
                  <a:extLst>
                    <a:ext uri="{9D8B030D-6E8A-4147-A177-3AD203B41FA5}">
                      <a16:colId xmlns:a16="http://schemas.microsoft.com/office/drawing/2014/main" val="741706426"/>
                    </a:ext>
                  </a:extLst>
                </a:gridCol>
                <a:gridCol w="1785538">
                  <a:extLst>
                    <a:ext uri="{9D8B030D-6E8A-4147-A177-3AD203B41FA5}">
                      <a16:colId xmlns:a16="http://schemas.microsoft.com/office/drawing/2014/main" val="2812352699"/>
                    </a:ext>
                  </a:extLst>
                </a:gridCol>
                <a:gridCol w="1785538">
                  <a:extLst>
                    <a:ext uri="{9D8B030D-6E8A-4147-A177-3AD203B41FA5}">
                      <a16:colId xmlns:a16="http://schemas.microsoft.com/office/drawing/2014/main" val="2428517801"/>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t>WRITING TO 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t>WRITING TO PERSUADE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t>WRITING TO ADVISE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t>WRITING TO EXPLAIN/INFORM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42683549"/>
                  </a:ext>
                </a:extLst>
              </a:tr>
              <a:tr h="370840">
                <a:tc>
                  <a:txBody>
                    <a:bodyPr/>
                    <a:lstStyle/>
                    <a:p>
                      <a:r>
                        <a:rPr lang="en-GB" b="1"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Giving the case for one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Convincing someone that your opinion is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Providing ways forward for someone.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05067206"/>
                  </a:ext>
                </a:extLst>
              </a:tr>
              <a:tr h="370840">
                <a:tc>
                  <a:txBody>
                    <a:bodyPr/>
                    <a:lstStyle/>
                    <a:p>
                      <a:r>
                        <a:rPr lang="en-GB" b="1"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Being aware of the other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Using your language to convince your leader.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Not telling someone what to do but giving them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You are not convincing people or advising.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41011581"/>
                  </a:ext>
                </a:extLst>
              </a:tr>
              <a:tr h="370840">
                <a:tc>
                  <a:txBody>
                    <a:bodyPr/>
                    <a:lstStyle/>
                    <a:p>
                      <a:r>
                        <a:rPr lang="en-GB" b="1"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counter-arguments, rhetorical questions, facts, statistics, 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triplets, repetition, emotive language, rhetorical questions, direct address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modal verbs, imperatives, an understanding tone but one that is direct. Provide helpful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t>Includes facts, opinions, a complex and detailed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14503706"/>
                  </a:ext>
                </a:extLst>
              </a:tr>
              <a:tr h="370840">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10558221"/>
                  </a:ext>
                </a:extLst>
              </a:tr>
            </a:tbl>
          </a:graphicData>
        </a:graphic>
      </p:graphicFrame>
      <p:sp>
        <p:nvSpPr>
          <p:cNvPr id="5" name="TextBox 4">
            <a:extLst>
              <a:ext uri="{FF2B5EF4-FFF2-40B4-BE49-F238E27FC236}">
                <a16:creationId xmlns:a16="http://schemas.microsoft.com/office/drawing/2014/main" id="{DA49FE79-3A5D-48B1-A052-81639F6821CC}"/>
              </a:ext>
            </a:extLst>
          </p:cNvPr>
          <p:cNvSpPr txBox="1"/>
          <p:nvPr/>
        </p:nvSpPr>
        <p:spPr>
          <a:xfrm>
            <a:off x="127817" y="196645"/>
            <a:ext cx="8927689"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ADVISE		ARGUE	PERSUADE 	EXPLAIN/INFORM</a:t>
            </a:r>
          </a:p>
        </p:txBody>
      </p:sp>
      <p:sp>
        <p:nvSpPr>
          <p:cNvPr id="2" name="Arrow: Down 1">
            <a:extLst>
              <a:ext uri="{FF2B5EF4-FFF2-40B4-BE49-F238E27FC236}">
                <a16:creationId xmlns:a16="http://schemas.microsoft.com/office/drawing/2014/main" id="{9B7F2AA4-0161-44DC-BDC7-CDF95F4AC369}"/>
              </a:ext>
            </a:extLst>
          </p:cNvPr>
          <p:cNvSpPr/>
          <p:nvPr/>
        </p:nvSpPr>
        <p:spPr>
          <a:xfrm rot="16793937">
            <a:off x="3163915" y="-1244023"/>
            <a:ext cx="374914" cy="4578567"/>
          </a:xfrm>
          <a:prstGeom prst="downArrow">
            <a:avLst/>
          </a:prstGeom>
          <a:solidFill>
            <a:srgbClr val="FFC00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31634262-1FF8-460A-8DF5-3FD1642C2F25}"/>
              </a:ext>
            </a:extLst>
          </p:cNvPr>
          <p:cNvSpPr/>
          <p:nvPr/>
        </p:nvSpPr>
        <p:spPr>
          <a:xfrm rot="2670621">
            <a:off x="2510271" y="518011"/>
            <a:ext cx="374914" cy="965589"/>
          </a:xfrm>
          <a:prstGeom prst="downArrow">
            <a:avLst/>
          </a:prstGeom>
          <a:solidFill>
            <a:srgbClr val="0070C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D2E1CC03-F259-442C-8880-495DBF4DBD16}"/>
              </a:ext>
            </a:extLst>
          </p:cNvPr>
          <p:cNvSpPr/>
          <p:nvPr/>
        </p:nvSpPr>
        <p:spPr>
          <a:xfrm rot="17757204">
            <a:off x="7308027" y="303500"/>
            <a:ext cx="374914" cy="1387549"/>
          </a:xfrm>
          <a:prstGeom prst="downArrow">
            <a:avLst/>
          </a:prstGeom>
          <a:solidFill>
            <a:srgbClr val="FF000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6940F57D-053F-47CB-8C60-D402DBB19410}"/>
              </a:ext>
            </a:extLst>
          </p:cNvPr>
          <p:cNvSpPr/>
          <p:nvPr/>
        </p:nvSpPr>
        <p:spPr>
          <a:xfrm rot="21279150">
            <a:off x="4364402" y="522072"/>
            <a:ext cx="374914" cy="955327"/>
          </a:xfrm>
          <a:prstGeom prst="downArrow">
            <a:avLst/>
          </a:prstGeom>
          <a:solidFill>
            <a:srgbClr val="FFFF0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0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830E-0EEC-43FF-B704-B808C3EB86D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6B23C8E2-73DC-4DA1-8EEA-BC6FC2DE1CEB}"/>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4000" dirty="0">
                <a:solidFill>
                  <a:srgbClr val="FF0000"/>
                </a:solidFill>
              </a:rPr>
              <a:t>To describe purposes and audiences of non-fiction texts</a:t>
            </a:r>
          </a:p>
          <a:p>
            <a:r>
              <a:rPr lang="en-GB" sz="4000" dirty="0">
                <a:solidFill>
                  <a:schemeClr val="accent4">
                    <a:lumMod val="50000"/>
                  </a:schemeClr>
                </a:solidFill>
              </a:rPr>
              <a:t>To explain the key features of different types of text</a:t>
            </a:r>
          </a:p>
          <a:p>
            <a:r>
              <a:rPr lang="en-GB" sz="4000" dirty="0">
                <a:solidFill>
                  <a:srgbClr val="00B050"/>
                </a:solidFill>
              </a:rPr>
              <a:t>To evaluate the effectiveness of an example speech in meeting the requirements of an exam task</a:t>
            </a:r>
          </a:p>
        </p:txBody>
      </p:sp>
    </p:spTree>
    <p:extLst>
      <p:ext uri="{BB962C8B-B14F-4D97-AF65-F5344CB8AC3E}">
        <p14:creationId xmlns:p14="http://schemas.microsoft.com/office/powerpoint/2010/main" val="31887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close up of a flower&#10;&#10;Description automatically generated">
            <a:extLst>
              <a:ext uri="{FF2B5EF4-FFF2-40B4-BE49-F238E27FC236}">
                <a16:creationId xmlns:a16="http://schemas.microsoft.com/office/drawing/2014/main" id="{0AFE655A-3C56-4421-B1B3-30FABE61D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81"/>
            <a:ext cx="9144000" cy="6700838"/>
          </a:xfrm>
          <a:prstGeom prst="rect">
            <a:avLst/>
          </a:prstGeom>
        </p:spPr>
      </p:pic>
      <p:sp>
        <p:nvSpPr>
          <p:cNvPr id="2" name="Title 1">
            <a:extLst>
              <a:ext uri="{FF2B5EF4-FFF2-40B4-BE49-F238E27FC236}">
                <a16:creationId xmlns:a16="http://schemas.microsoft.com/office/drawing/2014/main" id="{8A6593F4-4B30-4F04-A7CB-BAD3948FC22E}"/>
              </a:ext>
            </a:extLst>
          </p:cNvPr>
          <p:cNvSpPr>
            <a:spLocks noGrp="1"/>
          </p:cNvSpPr>
          <p:nvPr>
            <p:ph type="title"/>
          </p:nvPr>
        </p:nvSpPr>
        <p:spPr>
          <a:xfrm>
            <a:off x="165806" y="252237"/>
            <a:ext cx="4812594"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What are purpose, audience and key features?</a:t>
            </a:r>
          </a:p>
        </p:txBody>
      </p:sp>
      <p:sp>
        <p:nvSpPr>
          <p:cNvPr id="3" name="Content Placeholder 2">
            <a:extLst>
              <a:ext uri="{FF2B5EF4-FFF2-40B4-BE49-F238E27FC236}">
                <a16:creationId xmlns:a16="http://schemas.microsoft.com/office/drawing/2014/main" id="{80743368-2690-4517-98CA-999B223028C0}"/>
              </a:ext>
            </a:extLst>
          </p:cNvPr>
          <p:cNvSpPr>
            <a:spLocks noGrp="1"/>
          </p:cNvSpPr>
          <p:nvPr>
            <p:ph idx="1"/>
          </p:nvPr>
        </p:nvSpPr>
        <p:spPr>
          <a:xfrm>
            <a:off x="4274961" y="2428081"/>
            <a:ext cx="4665839" cy="4351338"/>
          </a:xfrm>
          <a:solidFill>
            <a:schemeClr val="accent4">
              <a:lumMod val="20000"/>
              <a:lumOff val="80000"/>
            </a:schemeClr>
          </a:solidFill>
          <a:ln w="38100">
            <a:solidFill>
              <a:srgbClr val="7030A0"/>
            </a:solidFill>
          </a:ln>
        </p:spPr>
        <p:txBody>
          <a:bodyPr>
            <a:normAutofit fontScale="92500" lnSpcReduction="20000"/>
          </a:bodyPr>
          <a:lstStyle/>
          <a:p>
            <a:pPr marL="0" indent="0">
              <a:buNone/>
            </a:pPr>
            <a:r>
              <a:rPr lang="en-GB" b="1" dirty="0"/>
              <a:t>Purpose </a:t>
            </a:r>
            <a:r>
              <a:rPr lang="en-GB" dirty="0"/>
              <a:t>is the reason why you have created a piece of writing. For instance, the purpose of your notes in your exercise book are to help you to be able to describe and explain your ideas.</a:t>
            </a:r>
          </a:p>
          <a:p>
            <a:pPr marL="0" indent="0">
              <a:buNone/>
            </a:pPr>
            <a:endParaRPr lang="en-GB" dirty="0"/>
          </a:p>
          <a:p>
            <a:pPr marL="0" indent="0">
              <a:buNone/>
            </a:pPr>
            <a:r>
              <a:rPr lang="en-GB" b="1" dirty="0"/>
              <a:t>Audience</a:t>
            </a:r>
            <a:r>
              <a:rPr lang="en-GB" dirty="0"/>
              <a:t> is the people or groups of people you are targeting when you are creating your writing. </a:t>
            </a:r>
            <a:r>
              <a:rPr lang="en-GB" i="1" dirty="0"/>
              <a:t>Example: Football match programmes are designed for football fans of a particular team</a:t>
            </a:r>
            <a:r>
              <a:rPr lang="en-GB" dirty="0"/>
              <a:t>.</a:t>
            </a:r>
          </a:p>
          <a:p>
            <a:pPr marL="0" indent="0">
              <a:buNone/>
            </a:pPr>
            <a:endParaRPr lang="en-GB" b="1" dirty="0"/>
          </a:p>
          <a:p>
            <a:pPr marL="0" indent="0">
              <a:buNone/>
            </a:pPr>
            <a:r>
              <a:rPr lang="en-GB" b="1" dirty="0"/>
              <a:t>Key features </a:t>
            </a:r>
            <a:r>
              <a:rPr lang="en-GB" dirty="0"/>
              <a:t>are the elements you expect to find in a particular type of writing. For instance, in a persuasive piece of writing you will be looking for persuasive language techniques like rhetorical questions.</a:t>
            </a:r>
            <a:endParaRPr lang="en-GB" b="1" dirty="0"/>
          </a:p>
        </p:txBody>
      </p:sp>
    </p:spTree>
    <p:extLst>
      <p:ext uri="{BB962C8B-B14F-4D97-AF65-F5344CB8AC3E}">
        <p14:creationId xmlns:p14="http://schemas.microsoft.com/office/powerpoint/2010/main" val="49683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59796-A405-4EAC-909B-7CE43D081486}"/>
              </a:ext>
            </a:extLst>
          </p:cNvPr>
          <p:cNvPicPr>
            <a:picLocks noChangeAspect="1"/>
          </p:cNvPicPr>
          <p:nvPr/>
        </p:nvPicPr>
        <p:blipFill>
          <a:blip r:embed="rId3"/>
          <a:stretch>
            <a:fillRect/>
          </a:stretch>
        </p:blipFill>
        <p:spPr>
          <a:xfrm rot="763910">
            <a:off x="4530638" y="3028796"/>
            <a:ext cx="4070724" cy="3053043"/>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4262970-BCF2-4652-A65C-768961EA0D8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 must also consider ‘text types’ carefully</a:t>
            </a:r>
          </a:p>
        </p:txBody>
      </p:sp>
      <p:sp>
        <p:nvSpPr>
          <p:cNvPr id="3" name="Content Placeholder 2">
            <a:extLst>
              <a:ext uri="{FF2B5EF4-FFF2-40B4-BE49-F238E27FC236}">
                <a16:creationId xmlns:a16="http://schemas.microsoft.com/office/drawing/2014/main" id="{686218AF-AB2B-40CF-A0C3-C62EA4506AB1}"/>
              </a:ext>
            </a:extLst>
          </p:cNvPr>
          <p:cNvSpPr>
            <a:spLocks noGrp="1"/>
          </p:cNvSpPr>
          <p:nvPr>
            <p:ph idx="1"/>
          </p:nvPr>
        </p:nvSpPr>
        <p:spPr>
          <a:xfrm>
            <a:off x="628650" y="1825625"/>
            <a:ext cx="7886700" cy="109686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sz="2400" dirty="0">
                <a:solidFill>
                  <a:prstClr val="black"/>
                </a:solidFill>
              </a:rPr>
              <a:t>As well as purpose and audience, we must also think about text type or form. There are many different text types, but we will be focusing on the five key types for the rest of the term.</a:t>
            </a:r>
          </a:p>
        </p:txBody>
      </p:sp>
      <p:sp>
        <p:nvSpPr>
          <p:cNvPr id="5" name="Content Placeholder 2">
            <a:extLst>
              <a:ext uri="{FF2B5EF4-FFF2-40B4-BE49-F238E27FC236}">
                <a16:creationId xmlns:a16="http://schemas.microsoft.com/office/drawing/2014/main" id="{3F3C7B53-9677-4D2D-B132-D0F39A47679A}"/>
              </a:ext>
            </a:extLst>
          </p:cNvPr>
          <p:cNvSpPr txBox="1">
            <a:spLocks/>
          </p:cNvSpPr>
          <p:nvPr/>
        </p:nvSpPr>
        <p:spPr>
          <a:xfrm>
            <a:off x="628650" y="3057430"/>
            <a:ext cx="4069979" cy="343544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1" i="0" u="none" strike="noStrike" kern="1200" cap="none" spc="0" normalizeH="0" baseline="0" noProof="0" dirty="0">
                <a:ln>
                  <a:noFill/>
                </a:ln>
                <a:solidFill>
                  <a:srgbClr val="7030A0"/>
                </a:solidFill>
                <a:effectLst/>
                <a:uLnTx/>
                <a:uFillTx/>
                <a:latin typeface="Calibri" panose="020F0502020204030204"/>
                <a:ea typeface="+mn-ea"/>
                <a:cs typeface="+mn-cs"/>
              </a:rPr>
              <a:t>On your worksheet, </a:t>
            </a:r>
            <a:r>
              <a:rPr lang="en-GB" sz="2300" b="1" dirty="0">
                <a:solidFill>
                  <a:srgbClr val="7030A0"/>
                </a:solidFill>
                <a:latin typeface="Calibri" panose="020F0502020204030204"/>
              </a:rPr>
              <a:t>write down what you think are the basic features to include in each text type.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 Provide</a:t>
            </a:r>
            <a:r>
              <a:rPr lang="en-GB" sz="2300" b="1" dirty="0">
                <a:solidFill>
                  <a:srgbClr val="7030A0"/>
                </a:solidFill>
                <a:latin typeface="Calibri" panose="020F0502020204030204"/>
              </a:rPr>
              <a:t> examples of how you can show these features in a non-fiction text. For instance: </a:t>
            </a:r>
            <a:r>
              <a:rPr lang="en-GB" sz="2300" b="1" i="1" dirty="0">
                <a:solidFill>
                  <a:srgbClr val="7030A0"/>
                </a:solidFill>
                <a:latin typeface="Calibri" panose="020F0502020204030204"/>
              </a:rPr>
              <a:t>I can use connectives to help organise my leaflet. </a:t>
            </a:r>
            <a:endParaRPr kumimoji="0" lang="en-GB" sz="2300" b="1" i="0" u="none" strike="noStrike" kern="1200" cap="none" spc="0" normalizeH="0" baseline="0" noProof="0" dirty="0">
              <a:ln>
                <a:noFill/>
              </a:ln>
              <a:solidFill>
                <a:srgbClr val="7030A0"/>
              </a:solidFill>
              <a:effectLst/>
              <a:uLnTx/>
              <a:uFillTx/>
              <a:latin typeface="Calibri" panose="020F0502020204030204"/>
            </a:endParaRPr>
          </a:p>
        </p:txBody>
      </p:sp>
    </p:spTree>
    <p:extLst>
      <p:ext uri="{BB962C8B-B14F-4D97-AF65-F5344CB8AC3E}">
        <p14:creationId xmlns:p14="http://schemas.microsoft.com/office/powerpoint/2010/main" val="173770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FF96FA-4DA1-449D-8282-D7867C23F93A}"/>
              </a:ext>
            </a:extLst>
          </p:cNvPr>
          <p:cNvSpPr>
            <a:spLocks noGrp="1"/>
          </p:cNvSpPr>
          <p:nvPr>
            <p:ph idx="1"/>
          </p:nvPr>
        </p:nvSpPr>
        <p:spPr>
          <a:xfrm>
            <a:off x="286868" y="158190"/>
            <a:ext cx="4069979" cy="2011269"/>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buNone/>
            </a:pPr>
            <a:r>
              <a:rPr lang="en-GB" sz="1200" dirty="0"/>
              <a:t>Here are the basic features to include:</a:t>
            </a:r>
          </a:p>
          <a:p>
            <a:pPr marL="0" indent="0">
              <a:buNone/>
            </a:pPr>
            <a:endParaRPr lang="en-GB" sz="1200" dirty="0"/>
          </a:p>
        </p:txBody>
      </p:sp>
      <p:sp>
        <p:nvSpPr>
          <p:cNvPr id="5" name="Content Placeholder 2">
            <a:extLst>
              <a:ext uri="{FF2B5EF4-FFF2-40B4-BE49-F238E27FC236}">
                <a16:creationId xmlns:a16="http://schemas.microsoft.com/office/drawing/2014/main" id="{9B7F4CC8-35FC-4E5E-9E9F-7D967B28AE84}"/>
              </a:ext>
            </a:extLst>
          </p:cNvPr>
          <p:cNvSpPr txBox="1">
            <a:spLocks/>
          </p:cNvSpPr>
          <p:nvPr/>
        </p:nvSpPr>
        <p:spPr>
          <a:xfrm>
            <a:off x="4786031" y="158190"/>
            <a:ext cx="4069979"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p:txBody>
      </p:sp>
      <p:sp>
        <p:nvSpPr>
          <p:cNvPr id="6" name="Content Placeholder 2">
            <a:extLst>
              <a:ext uri="{FF2B5EF4-FFF2-40B4-BE49-F238E27FC236}">
                <a16:creationId xmlns:a16="http://schemas.microsoft.com/office/drawing/2014/main" id="{0338D2F5-078E-4F1D-931C-4C6A0A3EED0F}"/>
              </a:ext>
            </a:extLst>
          </p:cNvPr>
          <p:cNvSpPr txBox="1">
            <a:spLocks/>
          </p:cNvSpPr>
          <p:nvPr/>
        </p:nvSpPr>
        <p:spPr>
          <a:xfrm>
            <a:off x="286870" y="2390403"/>
            <a:ext cx="4069978"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8255758-D5F9-47FC-A660-88C1761454FA}"/>
              </a:ext>
            </a:extLst>
          </p:cNvPr>
          <p:cNvSpPr txBox="1">
            <a:spLocks/>
          </p:cNvSpPr>
          <p:nvPr/>
        </p:nvSpPr>
        <p:spPr>
          <a:xfrm>
            <a:off x="4786031" y="2390402"/>
            <a:ext cx="4069979"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81ACE275-55AB-4BDB-B427-1E9F8F6166C0}"/>
              </a:ext>
            </a:extLst>
          </p:cNvPr>
          <p:cNvSpPr txBox="1">
            <a:spLocks/>
          </p:cNvSpPr>
          <p:nvPr/>
        </p:nvSpPr>
        <p:spPr>
          <a:xfrm>
            <a:off x="308550" y="4622614"/>
            <a:ext cx="4069979"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p:txBody>
      </p:sp>
      <p:sp>
        <p:nvSpPr>
          <p:cNvPr id="10" name="Rectangle: Rounded Corners 9">
            <a:extLst>
              <a:ext uri="{FF2B5EF4-FFF2-40B4-BE49-F238E27FC236}">
                <a16:creationId xmlns:a16="http://schemas.microsoft.com/office/drawing/2014/main" id="{04995F0A-153C-4E8B-9893-9E4A89E0AD31}"/>
              </a:ext>
            </a:extLst>
          </p:cNvPr>
          <p:cNvSpPr/>
          <p:nvPr/>
        </p:nvSpPr>
        <p:spPr>
          <a:xfrm rot="20901342">
            <a:off x="3295859" y="2359460"/>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Text of a leaflet</a:t>
            </a:r>
          </a:p>
        </p:txBody>
      </p:sp>
      <p:sp>
        <p:nvSpPr>
          <p:cNvPr id="12" name="Rectangle: Rounded Corners 11">
            <a:extLst>
              <a:ext uri="{FF2B5EF4-FFF2-40B4-BE49-F238E27FC236}">
                <a16:creationId xmlns:a16="http://schemas.microsoft.com/office/drawing/2014/main" id="{419896C0-C951-4519-BA59-2438AC5E444E}"/>
              </a:ext>
            </a:extLst>
          </p:cNvPr>
          <p:cNvSpPr/>
          <p:nvPr/>
        </p:nvSpPr>
        <p:spPr>
          <a:xfrm rot="20901342">
            <a:off x="3295858" y="228229"/>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Letter</a:t>
            </a:r>
          </a:p>
        </p:txBody>
      </p:sp>
      <p:sp>
        <p:nvSpPr>
          <p:cNvPr id="14" name="Rectangle: Rounded Corners 13">
            <a:extLst>
              <a:ext uri="{FF2B5EF4-FFF2-40B4-BE49-F238E27FC236}">
                <a16:creationId xmlns:a16="http://schemas.microsoft.com/office/drawing/2014/main" id="{25E85382-4811-4D42-9BE8-93B1086C4D89}"/>
              </a:ext>
            </a:extLst>
          </p:cNvPr>
          <p:cNvSpPr/>
          <p:nvPr/>
        </p:nvSpPr>
        <p:spPr>
          <a:xfrm rot="20901342">
            <a:off x="7797694" y="226170"/>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Article</a:t>
            </a:r>
          </a:p>
        </p:txBody>
      </p:sp>
      <p:sp>
        <p:nvSpPr>
          <p:cNvPr id="16" name="Rectangle: Rounded Corners 15">
            <a:extLst>
              <a:ext uri="{FF2B5EF4-FFF2-40B4-BE49-F238E27FC236}">
                <a16:creationId xmlns:a16="http://schemas.microsoft.com/office/drawing/2014/main" id="{71C0F037-F2E6-48AD-B909-F64FEEB86BD1}"/>
              </a:ext>
            </a:extLst>
          </p:cNvPr>
          <p:cNvSpPr/>
          <p:nvPr/>
        </p:nvSpPr>
        <p:spPr>
          <a:xfrm rot="20901342">
            <a:off x="7797693" y="2298451"/>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Essay</a:t>
            </a:r>
          </a:p>
        </p:txBody>
      </p:sp>
      <p:sp>
        <p:nvSpPr>
          <p:cNvPr id="18" name="Rectangle: Rounded Corners 17">
            <a:extLst>
              <a:ext uri="{FF2B5EF4-FFF2-40B4-BE49-F238E27FC236}">
                <a16:creationId xmlns:a16="http://schemas.microsoft.com/office/drawing/2014/main" id="{B559EBBF-5D77-49B7-BA89-4A786FCD6D65}"/>
              </a:ext>
            </a:extLst>
          </p:cNvPr>
          <p:cNvSpPr/>
          <p:nvPr/>
        </p:nvSpPr>
        <p:spPr>
          <a:xfrm rot="20901342">
            <a:off x="3295859" y="4525746"/>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Text of a speech</a:t>
            </a:r>
          </a:p>
        </p:txBody>
      </p:sp>
      <p:sp>
        <p:nvSpPr>
          <p:cNvPr id="2" name="Content Placeholder 2">
            <a:extLst>
              <a:ext uri="{FF2B5EF4-FFF2-40B4-BE49-F238E27FC236}">
                <a16:creationId xmlns:a16="http://schemas.microsoft.com/office/drawing/2014/main" id="{8C91C3A7-66D5-4A48-919C-3451F72EA658}"/>
              </a:ext>
            </a:extLst>
          </p:cNvPr>
          <p:cNvSpPr txBox="1">
            <a:spLocks/>
          </p:cNvSpPr>
          <p:nvPr/>
        </p:nvSpPr>
        <p:spPr>
          <a:xfrm>
            <a:off x="4765471" y="4622614"/>
            <a:ext cx="4069979" cy="201126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solidFill>
                  <a:prstClr val="black"/>
                </a:solidFill>
                <a:latin typeface="Calibri" panose="020F0502020204030204"/>
              </a:rPr>
              <a:t>As well as purpose and audience, we must also think about text type or form. There are many different text types, but we will be focusing on these five for the rest of the term.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In each box, </a:t>
            </a:r>
            <a:r>
              <a:rPr lang="en-GB" sz="1400" b="1" dirty="0">
                <a:solidFill>
                  <a:srgbClr val="7030A0"/>
                </a:solidFill>
                <a:latin typeface="Calibri" panose="020F0502020204030204"/>
              </a:rPr>
              <a:t>write down what you think are the basic features to include in each text type.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 Provide</a:t>
            </a:r>
            <a:r>
              <a:rPr lang="en-GB" sz="1400" b="1" dirty="0">
                <a:solidFill>
                  <a:srgbClr val="7030A0"/>
                </a:solidFill>
                <a:latin typeface="Calibri" panose="020F0502020204030204"/>
              </a:rPr>
              <a:t> examples of how you can show these features in a non-fiction text. For instance: </a:t>
            </a:r>
            <a:r>
              <a:rPr lang="en-GB" sz="1400" b="1" i="1" dirty="0">
                <a:solidFill>
                  <a:srgbClr val="7030A0"/>
                </a:solidFill>
                <a:latin typeface="Calibri" panose="020F0502020204030204"/>
              </a:rPr>
              <a:t>I can use connectives to help organise my leaflet. </a:t>
            </a:r>
            <a:endParaRPr kumimoji="0" lang="en-GB" sz="1400" b="1" i="0" u="none" strike="noStrike" kern="1200" cap="none" spc="0" normalizeH="0" baseline="0" noProof="0" dirty="0">
              <a:ln>
                <a:noFill/>
              </a:ln>
              <a:solidFill>
                <a:srgbClr val="7030A0"/>
              </a:solidFill>
              <a:effectLst/>
              <a:uLnTx/>
              <a:uFillTx/>
              <a:latin typeface="Calibri" panose="020F0502020204030204"/>
            </a:endParaRPr>
          </a:p>
        </p:txBody>
      </p:sp>
    </p:spTree>
    <p:extLst>
      <p:ext uri="{BB962C8B-B14F-4D97-AF65-F5344CB8AC3E}">
        <p14:creationId xmlns:p14="http://schemas.microsoft.com/office/powerpoint/2010/main" val="87610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FF96FA-4DA1-449D-8282-D7867C23F93A}"/>
              </a:ext>
            </a:extLst>
          </p:cNvPr>
          <p:cNvSpPr>
            <a:spLocks noGrp="1"/>
          </p:cNvSpPr>
          <p:nvPr>
            <p:ph idx="1"/>
          </p:nvPr>
        </p:nvSpPr>
        <p:spPr>
          <a:xfrm>
            <a:off x="286868" y="158190"/>
            <a:ext cx="4069979" cy="2011269"/>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buNone/>
            </a:pPr>
            <a:r>
              <a:rPr lang="en-GB" sz="1350" dirty="0"/>
              <a:t>Here are the basic features to include:</a:t>
            </a:r>
          </a:p>
          <a:p>
            <a:r>
              <a:rPr lang="en-GB" sz="1350" dirty="0"/>
              <a:t>the use of addresses</a:t>
            </a:r>
          </a:p>
          <a:p>
            <a:r>
              <a:rPr lang="en-GB" sz="1350" dirty="0"/>
              <a:t>a date</a:t>
            </a:r>
          </a:p>
          <a:p>
            <a:r>
              <a:rPr lang="en-GB" sz="1350" dirty="0"/>
              <a:t>a formal mode of address if required e.g. Dear Sir/Madam or a named recipient effectively/fluently sequenced paragraphs</a:t>
            </a:r>
          </a:p>
          <a:p>
            <a:r>
              <a:rPr lang="en-GB" sz="1350" dirty="0"/>
              <a:t>an appropriate mode of signing off: Yours sincerely/faithfully.</a:t>
            </a:r>
          </a:p>
          <a:p>
            <a:pPr marL="0" indent="0">
              <a:buNone/>
            </a:pPr>
            <a:endParaRPr lang="en-GB" sz="1350" dirty="0"/>
          </a:p>
        </p:txBody>
      </p:sp>
      <p:sp>
        <p:nvSpPr>
          <p:cNvPr id="5" name="Content Placeholder 2">
            <a:extLst>
              <a:ext uri="{FF2B5EF4-FFF2-40B4-BE49-F238E27FC236}">
                <a16:creationId xmlns:a16="http://schemas.microsoft.com/office/drawing/2014/main" id="{9B7F4CC8-35FC-4E5E-9E9F-7D967B28AE84}"/>
              </a:ext>
            </a:extLst>
          </p:cNvPr>
          <p:cNvSpPr txBox="1">
            <a:spLocks/>
          </p:cNvSpPr>
          <p:nvPr/>
        </p:nvSpPr>
        <p:spPr>
          <a:xfrm>
            <a:off x="4786031" y="158190"/>
            <a:ext cx="4069979"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Here are the basic features to include:</a:t>
            </a:r>
          </a:p>
          <a:p>
            <a:r>
              <a:rPr lang="en-GB" sz="1400" dirty="0"/>
              <a:t>a clear/apt/original title</a:t>
            </a:r>
          </a:p>
          <a:p>
            <a:r>
              <a:rPr lang="en-GB" sz="1400" dirty="0"/>
              <a:t>a strapline (heading beneath the main headline)</a:t>
            </a:r>
          </a:p>
          <a:p>
            <a:r>
              <a:rPr lang="en-GB" sz="1400" dirty="0"/>
              <a:t>subheadings</a:t>
            </a:r>
          </a:p>
          <a:p>
            <a:r>
              <a:rPr lang="en-GB" sz="1400" dirty="0"/>
              <a:t>an introductory (overview) paragraph</a:t>
            </a:r>
          </a:p>
          <a:p>
            <a:r>
              <a:rPr lang="en-GB" sz="1400" dirty="0"/>
              <a:t>effectively/fluently sequenced paragraphs.</a:t>
            </a:r>
          </a:p>
          <a:p>
            <a:pPr marL="0" indent="0">
              <a:buFont typeface="Arial" panose="020B0604020202020204" pitchFamily="34" charset="0"/>
              <a:buNone/>
            </a:pPr>
            <a:endParaRPr lang="en-GB" sz="1400" dirty="0"/>
          </a:p>
        </p:txBody>
      </p:sp>
      <p:sp>
        <p:nvSpPr>
          <p:cNvPr id="6" name="Content Placeholder 2">
            <a:extLst>
              <a:ext uri="{FF2B5EF4-FFF2-40B4-BE49-F238E27FC236}">
                <a16:creationId xmlns:a16="http://schemas.microsoft.com/office/drawing/2014/main" id="{0338D2F5-078E-4F1D-931C-4C6A0A3EED0F}"/>
              </a:ext>
            </a:extLst>
          </p:cNvPr>
          <p:cNvSpPr txBox="1">
            <a:spLocks/>
          </p:cNvSpPr>
          <p:nvPr/>
        </p:nvSpPr>
        <p:spPr>
          <a:xfrm>
            <a:off x="286870" y="2390403"/>
            <a:ext cx="4069978"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Here are the basic features to include:</a:t>
            </a:r>
          </a:p>
          <a:p>
            <a:r>
              <a:rPr lang="en-US" sz="1400" dirty="0"/>
              <a:t>A title that is fitting for the purpose and audience</a:t>
            </a:r>
          </a:p>
          <a:p>
            <a:r>
              <a:rPr lang="en-US" sz="1400" dirty="0"/>
              <a:t>Using </a:t>
            </a:r>
            <a:r>
              <a:rPr lang="en-GB" sz="1400" dirty="0"/>
              <a:t>organisational</a:t>
            </a:r>
            <a:r>
              <a:rPr lang="en-US" sz="1400" dirty="0"/>
              <a:t> devices to assist with structure and layout. This could include subheadings, boxes or bullet points.</a:t>
            </a:r>
          </a:p>
          <a:p>
            <a:r>
              <a:rPr lang="en-US" sz="1400" dirty="0"/>
              <a:t>Paragraphs that are effectively and sequenced carefully.</a:t>
            </a:r>
            <a:endParaRPr lang="en-GB" sz="1400" dirty="0"/>
          </a:p>
        </p:txBody>
      </p:sp>
      <p:sp>
        <p:nvSpPr>
          <p:cNvPr id="7" name="Content Placeholder 2">
            <a:extLst>
              <a:ext uri="{FF2B5EF4-FFF2-40B4-BE49-F238E27FC236}">
                <a16:creationId xmlns:a16="http://schemas.microsoft.com/office/drawing/2014/main" id="{58255758-D5F9-47FC-A660-88C1761454FA}"/>
              </a:ext>
            </a:extLst>
          </p:cNvPr>
          <p:cNvSpPr txBox="1">
            <a:spLocks/>
          </p:cNvSpPr>
          <p:nvPr/>
        </p:nvSpPr>
        <p:spPr>
          <a:xfrm>
            <a:off x="4786031" y="2390402"/>
            <a:ext cx="4069979"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Here are the basic features to include:</a:t>
            </a:r>
          </a:p>
          <a:p>
            <a:r>
              <a:rPr lang="en-US" sz="1400" dirty="0"/>
              <a:t>An introduction that sets out the purpose, structure and organisation of the essay.</a:t>
            </a:r>
          </a:p>
          <a:p>
            <a:r>
              <a:rPr lang="en-US" sz="1400" dirty="0"/>
              <a:t>A conclusion that carefully sums up the essay's ideas.</a:t>
            </a:r>
          </a:p>
          <a:p>
            <a:r>
              <a:rPr lang="en-US" sz="1400" dirty="0"/>
              <a:t>Paragraphs that are effectively and sequenced carefully.</a:t>
            </a:r>
          </a:p>
          <a:p>
            <a:endParaRPr lang="en-US" sz="1400" dirty="0"/>
          </a:p>
          <a:p>
            <a:pPr marL="0" indent="0">
              <a:buFont typeface="Arial" panose="020B0604020202020204" pitchFamily="34" charset="0"/>
              <a:buNone/>
            </a:pPr>
            <a:endParaRPr lang="en-GB" sz="1400" dirty="0"/>
          </a:p>
        </p:txBody>
      </p:sp>
      <p:sp>
        <p:nvSpPr>
          <p:cNvPr id="9" name="Content Placeholder 2">
            <a:extLst>
              <a:ext uri="{FF2B5EF4-FFF2-40B4-BE49-F238E27FC236}">
                <a16:creationId xmlns:a16="http://schemas.microsoft.com/office/drawing/2014/main" id="{81ACE275-55AB-4BDB-B427-1E9F8F6166C0}"/>
              </a:ext>
            </a:extLst>
          </p:cNvPr>
          <p:cNvSpPr txBox="1">
            <a:spLocks/>
          </p:cNvSpPr>
          <p:nvPr/>
        </p:nvSpPr>
        <p:spPr>
          <a:xfrm>
            <a:off x="308550" y="4622614"/>
            <a:ext cx="4069979" cy="20112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50" dirty="0"/>
              <a:t>Here are the basic features to include:</a:t>
            </a:r>
          </a:p>
          <a:p>
            <a:r>
              <a:rPr lang="en-US" sz="1350" dirty="0"/>
              <a:t>It has the purpose and audience at its heart and addresses the audience clearly</a:t>
            </a:r>
          </a:p>
          <a:p>
            <a:r>
              <a:rPr lang="en-US" sz="1350" dirty="0"/>
              <a:t>Paragraphs are linked and show sequence</a:t>
            </a:r>
          </a:p>
          <a:p>
            <a:r>
              <a:rPr lang="en-US" sz="1350" dirty="0"/>
              <a:t>Uses rhetorical devices to show the audience is at the heart of the speech</a:t>
            </a:r>
          </a:p>
          <a:p>
            <a:r>
              <a:rPr lang="en-US" sz="1350" dirty="0"/>
              <a:t>A sign off at the end of the speech, such as: "Thank you for listening."</a:t>
            </a:r>
            <a:endParaRPr lang="en-GB" sz="1350" dirty="0"/>
          </a:p>
        </p:txBody>
      </p:sp>
      <p:sp>
        <p:nvSpPr>
          <p:cNvPr id="10" name="Rectangle: Rounded Corners 9">
            <a:extLst>
              <a:ext uri="{FF2B5EF4-FFF2-40B4-BE49-F238E27FC236}">
                <a16:creationId xmlns:a16="http://schemas.microsoft.com/office/drawing/2014/main" id="{04995F0A-153C-4E8B-9893-9E4A89E0AD31}"/>
              </a:ext>
            </a:extLst>
          </p:cNvPr>
          <p:cNvSpPr/>
          <p:nvPr/>
        </p:nvSpPr>
        <p:spPr>
          <a:xfrm rot="20901342">
            <a:off x="3295859" y="2359460"/>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Text of a leaflet</a:t>
            </a:r>
          </a:p>
        </p:txBody>
      </p:sp>
      <p:sp>
        <p:nvSpPr>
          <p:cNvPr id="12" name="Rectangle: Rounded Corners 11">
            <a:extLst>
              <a:ext uri="{FF2B5EF4-FFF2-40B4-BE49-F238E27FC236}">
                <a16:creationId xmlns:a16="http://schemas.microsoft.com/office/drawing/2014/main" id="{419896C0-C951-4519-BA59-2438AC5E444E}"/>
              </a:ext>
            </a:extLst>
          </p:cNvPr>
          <p:cNvSpPr/>
          <p:nvPr/>
        </p:nvSpPr>
        <p:spPr>
          <a:xfrm rot="20901342">
            <a:off x="3295858" y="228229"/>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Letter</a:t>
            </a:r>
          </a:p>
        </p:txBody>
      </p:sp>
      <p:sp>
        <p:nvSpPr>
          <p:cNvPr id="14" name="Rectangle: Rounded Corners 13">
            <a:extLst>
              <a:ext uri="{FF2B5EF4-FFF2-40B4-BE49-F238E27FC236}">
                <a16:creationId xmlns:a16="http://schemas.microsoft.com/office/drawing/2014/main" id="{25E85382-4811-4D42-9BE8-93B1086C4D89}"/>
              </a:ext>
            </a:extLst>
          </p:cNvPr>
          <p:cNvSpPr/>
          <p:nvPr/>
        </p:nvSpPr>
        <p:spPr>
          <a:xfrm rot="20901342">
            <a:off x="7797694" y="226170"/>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Article</a:t>
            </a:r>
          </a:p>
        </p:txBody>
      </p:sp>
      <p:sp>
        <p:nvSpPr>
          <p:cNvPr id="16" name="Rectangle: Rounded Corners 15">
            <a:extLst>
              <a:ext uri="{FF2B5EF4-FFF2-40B4-BE49-F238E27FC236}">
                <a16:creationId xmlns:a16="http://schemas.microsoft.com/office/drawing/2014/main" id="{71C0F037-F2E6-48AD-B909-F64FEEB86BD1}"/>
              </a:ext>
            </a:extLst>
          </p:cNvPr>
          <p:cNvSpPr/>
          <p:nvPr/>
        </p:nvSpPr>
        <p:spPr>
          <a:xfrm rot="20901342">
            <a:off x="7797693" y="2298451"/>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Essay</a:t>
            </a:r>
          </a:p>
        </p:txBody>
      </p:sp>
      <p:sp>
        <p:nvSpPr>
          <p:cNvPr id="18" name="Rectangle: Rounded Corners 17">
            <a:extLst>
              <a:ext uri="{FF2B5EF4-FFF2-40B4-BE49-F238E27FC236}">
                <a16:creationId xmlns:a16="http://schemas.microsoft.com/office/drawing/2014/main" id="{B559EBBF-5D77-49B7-BA89-4A786FCD6D65}"/>
              </a:ext>
            </a:extLst>
          </p:cNvPr>
          <p:cNvSpPr/>
          <p:nvPr/>
        </p:nvSpPr>
        <p:spPr>
          <a:xfrm rot="20901342">
            <a:off x="3295859" y="4525746"/>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Text of a speech</a:t>
            </a:r>
          </a:p>
        </p:txBody>
      </p:sp>
      <p:sp>
        <p:nvSpPr>
          <p:cNvPr id="20" name="Content Placeholder 2">
            <a:extLst>
              <a:ext uri="{FF2B5EF4-FFF2-40B4-BE49-F238E27FC236}">
                <a16:creationId xmlns:a16="http://schemas.microsoft.com/office/drawing/2014/main" id="{A4238FE1-CFEC-46E2-B99C-0E62DF8FADB1}"/>
              </a:ext>
            </a:extLst>
          </p:cNvPr>
          <p:cNvSpPr txBox="1">
            <a:spLocks/>
          </p:cNvSpPr>
          <p:nvPr/>
        </p:nvSpPr>
        <p:spPr>
          <a:xfrm>
            <a:off x="4765471" y="4622614"/>
            <a:ext cx="4069979" cy="201126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solidFill>
                  <a:prstClr val="black"/>
                </a:solidFill>
                <a:latin typeface="Calibri" panose="020F0502020204030204"/>
              </a:rPr>
              <a:t>As well as purpose and audience, we must also think about text type or form. There are many different text types, but we will be focusing on these five for the rest of the term.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In each box, </a:t>
            </a:r>
            <a:r>
              <a:rPr lang="en-GB" sz="1400" b="1" dirty="0">
                <a:solidFill>
                  <a:srgbClr val="7030A0"/>
                </a:solidFill>
                <a:latin typeface="Calibri" panose="020F0502020204030204"/>
              </a:rPr>
              <a:t>write down what you think are the basic features to include in each text type.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 Provide</a:t>
            </a:r>
            <a:r>
              <a:rPr lang="en-GB" sz="1400" b="1" dirty="0">
                <a:solidFill>
                  <a:srgbClr val="7030A0"/>
                </a:solidFill>
                <a:latin typeface="Calibri" panose="020F0502020204030204"/>
              </a:rPr>
              <a:t> examples of how you can show these features in a non-fiction text. For instance: </a:t>
            </a:r>
            <a:r>
              <a:rPr lang="en-GB" sz="1400" b="1" i="1" dirty="0">
                <a:solidFill>
                  <a:srgbClr val="7030A0"/>
                </a:solidFill>
                <a:latin typeface="Calibri" panose="020F0502020204030204"/>
              </a:rPr>
              <a:t>I can use connectives to help organise my leaflet. </a:t>
            </a:r>
            <a:endParaRPr kumimoji="0" lang="en-GB" sz="1400" b="1" i="0" u="none" strike="noStrike" kern="1200" cap="none" spc="0" normalizeH="0" baseline="0" noProof="0" dirty="0">
              <a:ln>
                <a:noFill/>
              </a:ln>
              <a:solidFill>
                <a:srgbClr val="7030A0"/>
              </a:solidFill>
              <a:effectLst/>
              <a:uLnTx/>
              <a:uFillTx/>
              <a:latin typeface="Calibri" panose="020F0502020204030204"/>
            </a:endParaRPr>
          </a:p>
        </p:txBody>
      </p:sp>
    </p:spTree>
    <p:extLst>
      <p:ext uri="{BB962C8B-B14F-4D97-AF65-F5344CB8AC3E}">
        <p14:creationId xmlns:p14="http://schemas.microsoft.com/office/powerpoint/2010/main" val="93954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7B36B-CF69-441A-B052-33FF362D048A}"/>
              </a:ext>
            </a:extLst>
          </p:cNvPr>
          <p:cNvSpPr/>
          <p:nvPr/>
        </p:nvSpPr>
        <p:spPr>
          <a:xfrm>
            <a:off x="1600200" y="1657597"/>
            <a:ext cx="5943600"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‘Controversial statement that can be argued a number of 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Write a letter/speech/article/essay/text of a leaflet </a:t>
            </a:r>
            <a:r>
              <a:rPr kumimoji="0" lang="en-GB" sz="18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to [audience]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explaining/informing/advising/persuading/arguing your opinion on this statement.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(24 marks for content and organisation 16 marks for technical accuracy) [40 marks]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are advised to plan your answer to Question 5 before you start to write. </a:t>
            </a:r>
          </a:p>
        </p:txBody>
      </p:sp>
      <p:sp>
        <p:nvSpPr>
          <p:cNvPr id="3" name="TextBox 2">
            <a:extLst>
              <a:ext uri="{FF2B5EF4-FFF2-40B4-BE49-F238E27FC236}">
                <a16:creationId xmlns:a16="http://schemas.microsoft.com/office/drawing/2014/main" id="{B1F59188-8F4E-457A-BDAB-67D26BE0824B}"/>
              </a:ext>
            </a:extLst>
          </p:cNvPr>
          <p:cNvSpPr txBox="1"/>
          <p:nvPr/>
        </p:nvSpPr>
        <p:spPr>
          <a:xfrm>
            <a:off x="1600200" y="244549"/>
            <a:ext cx="5943600"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examiner’s template in a nutshell</a:t>
            </a:r>
          </a:p>
        </p:txBody>
      </p:sp>
      <p:pic>
        <p:nvPicPr>
          <p:cNvPr id="8" name="Picture 7" descr="A close up of food&#10;&#10;Description automatically generated">
            <a:extLst>
              <a:ext uri="{FF2B5EF4-FFF2-40B4-BE49-F238E27FC236}">
                <a16:creationId xmlns:a16="http://schemas.microsoft.com/office/drawing/2014/main" id="{562679E7-F5C9-4A04-87F7-19158185E21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5928" y="-87446"/>
            <a:ext cx="2045503" cy="1203864"/>
          </a:xfrm>
          <a:prstGeom prst="rect">
            <a:avLst/>
          </a:prstGeom>
        </p:spPr>
      </p:pic>
      <p:sp>
        <p:nvSpPr>
          <p:cNvPr id="9" name="Arrow: Curved Left 8">
            <a:extLst>
              <a:ext uri="{FF2B5EF4-FFF2-40B4-BE49-F238E27FC236}">
                <a16:creationId xmlns:a16="http://schemas.microsoft.com/office/drawing/2014/main" id="{D96A27A9-30E8-4AAD-BD34-7C849532435E}"/>
              </a:ext>
            </a:extLst>
          </p:cNvPr>
          <p:cNvSpPr/>
          <p:nvPr/>
        </p:nvSpPr>
        <p:spPr>
          <a:xfrm rot="9010658">
            <a:off x="7538544" y="847794"/>
            <a:ext cx="430498" cy="5372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D85E34B-B7AB-4784-B1EB-B88637DD2A38}"/>
              </a:ext>
            </a:extLst>
          </p:cNvPr>
          <p:cNvSpPr txBox="1"/>
          <p:nvPr/>
        </p:nvSpPr>
        <p:spPr>
          <a:xfrm>
            <a:off x="7923164" y="1116418"/>
            <a:ext cx="1073888" cy="195438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 a nutshell’ means to sum up something complex into something small. William Shakespeare may have been the first person to write this phrase down!</a:t>
            </a:r>
          </a:p>
        </p:txBody>
      </p:sp>
      <p:sp>
        <p:nvSpPr>
          <p:cNvPr id="11" name="TextBox 10">
            <a:extLst>
              <a:ext uri="{FF2B5EF4-FFF2-40B4-BE49-F238E27FC236}">
                <a16:creationId xmlns:a16="http://schemas.microsoft.com/office/drawing/2014/main" id="{95F6F527-B506-4CC1-B138-CC4A0ED999AA}"/>
              </a:ext>
            </a:extLst>
          </p:cNvPr>
          <p:cNvSpPr txBox="1"/>
          <p:nvPr/>
        </p:nvSpPr>
        <p:spPr>
          <a:xfrm>
            <a:off x="146948" y="934322"/>
            <a:ext cx="1273580" cy="178510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statement will be related to whatever topic you’ve been looking at in Section A. You </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are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allowed to use ideas from Section A in your Section B writing.</a:t>
            </a:r>
          </a:p>
        </p:txBody>
      </p:sp>
      <p:sp>
        <p:nvSpPr>
          <p:cNvPr id="12" name="TextBox 11">
            <a:extLst>
              <a:ext uri="{FF2B5EF4-FFF2-40B4-BE49-F238E27FC236}">
                <a16:creationId xmlns:a16="http://schemas.microsoft.com/office/drawing/2014/main" id="{01CA8932-7545-4CB2-97EE-48AD4843969A}"/>
              </a:ext>
            </a:extLst>
          </p:cNvPr>
          <p:cNvSpPr txBox="1"/>
          <p:nvPr/>
        </p:nvSpPr>
        <p:spPr>
          <a:xfrm>
            <a:off x="146948" y="3042592"/>
            <a:ext cx="1273580" cy="60016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Purpose – Why?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Audience- Who?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Form – What?</a:t>
            </a:r>
          </a:p>
        </p:txBody>
      </p:sp>
      <p:sp>
        <p:nvSpPr>
          <p:cNvPr id="13" name="TextBox 12">
            <a:extLst>
              <a:ext uri="{FF2B5EF4-FFF2-40B4-BE49-F238E27FC236}">
                <a16:creationId xmlns:a16="http://schemas.microsoft.com/office/drawing/2014/main" id="{14F59821-B46F-4243-8DC2-0DE51EE8F3DE}"/>
              </a:ext>
            </a:extLst>
          </p:cNvPr>
          <p:cNvSpPr txBox="1"/>
          <p:nvPr/>
        </p:nvSpPr>
        <p:spPr>
          <a:xfrm>
            <a:off x="7690748" y="5148359"/>
            <a:ext cx="1306304" cy="43088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Oh! Planning! We’ll come on to that.</a:t>
            </a:r>
          </a:p>
        </p:txBody>
      </p:sp>
    </p:spTree>
    <p:extLst>
      <p:ext uri="{BB962C8B-B14F-4D97-AF65-F5344CB8AC3E}">
        <p14:creationId xmlns:p14="http://schemas.microsoft.com/office/powerpoint/2010/main" val="3429450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3679</Words>
  <Application>Microsoft Office PowerPoint</Application>
  <PresentationFormat>On-screen Show (4:3)</PresentationFormat>
  <Paragraphs>205</Paragraphs>
  <Slides>16</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Calibri Light</vt:lpstr>
      <vt:lpstr>gg sans</vt:lpstr>
      <vt:lpstr>Times New Roman</vt:lpstr>
      <vt:lpstr>Office Theme</vt:lpstr>
      <vt:lpstr>1_Office Theme</vt:lpstr>
      <vt:lpstr>4_Office Theme</vt:lpstr>
      <vt:lpstr>2_Office Theme</vt:lpstr>
      <vt:lpstr>AQA English Language Paper 2 Section B:  Non-Fiction Writing</vt:lpstr>
      <vt:lpstr>PowerPoint Presentation</vt:lpstr>
      <vt:lpstr>PowerPoint Presentation</vt:lpstr>
      <vt:lpstr>Learning outcomes</vt:lpstr>
      <vt:lpstr>What are purpose, audience and key features?</vt:lpstr>
      <vt:lpstr>We must also consider ‘text types’ carefully</vt:lpstr>
      <vt:lpstr>PowerPoint Presentation</vt:lpstr>
      <vt:lpstr>PowerPoint Presentation</vt:lpstr>
      <vt:lpstr>PowerPoint Presentation</vt:lpstr>
      <vt:lpstr>In Paper 2 Section B you will be given a task like this</vt:lpstr>
      <vt:lpstr>PowerPoint Presentation</vt:lpstr>
      <vt:lpstr>Now, let’s use our learning to analyse an example speech</vt:lpstr>
      <vt:lpstr>PowerPoint Presentation</vt:lpstr>
      <vt:lpstr>PowerPoint Presentation</vt:lpstr>
      <vt:lpstr>PowerPoint Presentation</vt:lpstr>
      <vt:lpstr>Plenary: Roll the dice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Non-fiction Magazine Project</dc:title>
  <dc:creator>P Wassell</dc:creator>
  <cp:lastModifiedBy>Chezka Mae Madrona</cp:lastModifiedBy>
  <cp:revision>48</cp:revision>
  <dcterms:created xsi:type="dcterms:W3CDTF">2020-05-13T19:13:37Z</dcterms:created>
  <dcterms:modified xsi:type="dcterms:W3CDTF">2025-08-12T10:02:38Z</dcterms:modified>
</cp:coreProperties>
</file>