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58" r:id="rId3"/>
    <p:sldId id="257" r:id="rId4"/>
    <p:sldId id="259" r:id="rId5"/>
    <p:sldId id="260" r:id="rId6"/>
    <p:sldId id="261" r:id="rId7"/>
    <p:sldId id="262" r:id="rId8"/>
    <p:sldId id="263" r:id="rId9"/>
    <p:sldId id="264" r:id="rId10"/>
    <p:sldId id="265" r:id="rId11"/>
    <p:sldId id="266" r:id="rId12"/>
    <p:sldId id="267" r:id="rId13"/>
    <p:sldId id="285" r:id="rId14"/>
    <p:sldId id="286" r:id="rId15"/>
    <p:sldId id="287" r:id="rId16"/>
    <p:sldId id="288" r:id="rId17"/>
    <p:sldId id="289" r:id="rId18"/>
    <p:sldId id="313" r:id="rId19"/>
    <p:sldId id="269"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DA3599-D801-48B6-958B-1EFD570BFA5F}" v="2" dt="2025-02-11T13:32:10.9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6/11/relationships/changesInfo" Target="changesInfos/changesInfo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27DA3599-D801-48B6-958B-1EFD570BFA5F}"/>
    <pc:docChg chg="undo custSel delSld modSld delMainMaster">
      <pc:chgData name="Paul Wassell" userId="609912a88ec840f0" providerId="LiveId" clId="{27DA3599-D801-48B6-958B-1EFD570BFA5F}" dt="2025-02-11T13:32:29.323" v="2011"/>
      <pc:docMkLst>
        <pc:docMk/>
      </pc:docMkLst>
      <pc:sldChg chg="modSp mod">
        <pc:chgData name="Paul Wassell" userId="609912a88ec840f0" providerId="LiveId" clId="{27DA3599-D801-48B6-958B-1EFD570BFA5F}" dt="2025-02-11T13:14:13.852" v="186" actId="20577"/>
        <pc:sldMkLst>
          <pc:docMk/>
          <pc:sldMk cId="2487724992" sldId="258"/>
        </pc:sldMkLst>
        <pc:spChg chg="mod">
          <ac:chgData name="Paul Wassell" userId="609912a88ec840f0" providerId="LiveId" clId="{27DA3599-D801-48B6-958B-1EFD570BFA5F}" dt="2025-02-11T13:14:06.156" v="184" actId="20577"/>
          <ac:spMkLst>
            <pc:docMk/>
            <pc:sldMk cId="2487724992" sldId="258"/>
            <ac:spMk id="3" creationId="{7E2767E5-9B44-993C-AE76-C223311059CC}"/>
          </ac:spMkLst>
        </pc:spChg>
        <pc:spChg chg="mod">
          <ac:chgData name="Paul Wassell" userId="609912a88ec840f0" providerId="LiveId" clId="{27DA3599-D801-48B6-958B-1EFD570BFA5F}" dt="2025-02-11T13:14:13.852" v="186" actId="20577"/>
          <ac:spMkLst>
            <pc:docMk/>
            <pc:sldMk cId="2487724992" sldId="258"/>
            <ac:spMk id="5" creationId="{2939B28E-04C1-43C7-D393-35D31F73D17B}"/>
          </ac:spMkLst>
        </pc:spChg>
      </pc:sldChg>
      <pc:sldChg chg="modSp mod">
        <pc:chgData name="Paul Wassell" userId="609912a88ec840f0" providerId="LiveId" clId="{27DA3599-D801-48B6-958B-1EFD570BFA5F}" dt="2025-02-11T13:14:51.504" v="187"/>
        <pc:sldMkLst>
          <pc:docMk/>
          <pc:sldMk cId="3748667243" sldId="260"/>
        </pc:sldMkLst>
        <pc:spChg chg="mod">
          <ac:chgData name="Paul Wassell" userId="609912a88ec840f0" providerId="LiveId" clId="{27DA3599-D801-48B6-958B-1EFD570BFA5F}" dt="2025-02-11T13:14:51.504" v="187"/>
          <ac:spMkLst>
            <pc:docMk/>
            <pc:sldMk cId="3748667243" sldId="260"/>
            <ac:spMk id="4" creationId="{597C06B4-8D64-4873-9F4D-12FEC703E7FF}"/>
          </ac:spMkLst>
        </pc:spChg>
      </pc:sldChg>
      <pc:sldChg chg="modSp mod">
        <pc:chgData name="Paul Wassell" userId="609912a88ec840f0" providerId="LiveId" clId="{27DA3599-D801-48B6-958B-1EFD570BFA5F}" dt="2025-02-11T13:23:53.265" v="802" actId="13926"/>
        <pc:sldMkLst>
          <pc:docMk/>
          <pc:sldMk cId="875827935" sldId="261"/>
        </pc:sldMkLst>
        <pc:spChg chg="mod">
          <ac:chgData name="Paul Wassell" userId="609912a88ec840f0" providerId="LiveId" clId="{27DA3599-D801-48B6-958B-1EFD570BFA5F}" dt="2025-02-11T13:23:53.265" v="802" actId="13926"/>
          <ac:spMkLst>
            <pc:docMk/>
            <pc:sldMk cId="875827935" sldId="261"/>
            <ac:spMk id="5" creationId="{C23F2B7A-AE38-1CAE-194D-307BEFC224E8}"/>
          </ac:spMkLst>
        </pc:spChg>
        <pc:spChg chg="mod">
          <ac:chgData name="Paul Wassell" userId="609912a88ec840f0" providerId="LiveId" clId="{27DA3599-D801-48B6-958B-1EFD570BFA5F}" dt="2025-02-11T13:23:39.817" v="801" actId="20577"/>
          <ac:spMkLst>
            <pc:docMk/>
            <pc:sldMk cId="875827935" sldId="261"/>
            <ac:spMk id="6" creationId="{DEECD36B-30C2-7EAF-7E04-E64FB48FFC09}"/>
          </ac:spMkLst>
        </pc:spChg>
      </pc:sldChg>
      <pc:sldChg chg="modSp mod">
        <pc:chgData name="Paul Wassell" userId="609912a88ec840f0" providerId="LiveId" clId="{27DA3599-D801-48B6-958B-1EFD570BFA5F}" dt="2025-02-11T13:24:34.052" v="997" actId="20577"/>
        <pc:sldMkLst>
          <pc:docMk/>
          <pc:sldMk cId="3784346451" sldId="262"/>
        </pc:sldMkLst>
        <pc:spChg chg="mod">
          <ac:chgData name="Paul Wassell" userId="609912a88ec840f0" providerId="LiveId" clId="{27DA3599-D801-48B6-958B-1EFD570BFA5F}" dt="2025-02-11T13:24:19.150" v="911" actId="313"/>
          <ac:spMkLst>
            <pc:docMk/>
            <pc:sldMk cId="3784346451" sldId="262"/>
            <ac:spMk id="5" creationId="{A44F67EF-C3D3-3E90-781F-84948723227C}"/>
          </ac:spMkLst>
        </pc:spChg>
        <pc:spChg chg="mod">
          <ac:chgData name="Paul Wassell" userId="609912a88ec840f0" providerId="LiveId" clId="{27DA3599-D801-48B6-958B-1EFD570BFA5F}" dt="2025-02-11T13:24:07.084" v="857" actId="313"/>
          <ac:spMkLst>
            <pc:docMk/>
            <pc:sldMk cId="3784346451" sldId="262"/>
            <ac:spMk id="6" creationId="{A25C6B88-5ECD-60F5-9BF4-2E7549B65558}"/>
          </ac:spMkLst>
        </pc:spChg>
        <pc:spChg chg="mod">
          <ac:chgData name="Paul Wassell" userId="609912a88ec840f0" providerId="LiveId" clId="{27DA3599-D801-48B6-958B-1EFD570BFA5F}" dt="2025-02-11T13:24:34.052" v="997" actId="20577"/>
          <ac:spMkLst>
            <pc:docMk/>
            <pc:sldMk cId="3784346451" sldId="262"/>
            <ac:spMk id="7" creationId="{600D7098-DF2B-D8EE-5B7E-583D5ED4F33C}"/>
          </ac:spMkLst>
        </pc:spChg>
      </pc:sldChg>
      <pc:sldChg chg="modSp mod">
        <pc:chgData name="Paul Wassell" userId="609912a88ec840f0" providerId="LiveId" clId="{27DA3599-D801-48B6-958B-1EFD570BFA5F}" dt="2025-02-11T13:25:22.900" v="1073" actId="313"/>
        <pc:sldMkLst>
          <pc:docMk/>
          <pc:sldMk cId="3245179925" sldId="263"/>
        </pc:sldMkLst>
        <pc:spChg chg="mod">
          <ac:chgData name="Paul Wassell" userId="609912a88ec840f0" providerId="LiveId" clId="{27DA3599-D801-48B6-958B-1EFD570BFA5F}" dt="2025-02-11T13:24:58.304" v="1063" actId="6549"/>
          <ac:spMkLst>
            <pc:docMk/>
            <pc:sldMk cId="3245179925" sldId="263"/>
            <ac:spMk id="5" creationId="{E9D36718-3B91-44CE-C4E7-43610459BF3E}"/>
          </ac:spMkLst>
        </pc:spChg>
        <pc:spChg chg="mod">
          <ac:chgData name="Paul Wassell" userId="609912a88ec840f0" providerId="LiveId" clId="{27DA3599-D801-48B6-958B-1EFD570BFA5F}" dt="2025-02-11T13:25:22.900" v="1073" actId="313"/>
          <ac:spMkLst>
            <pc:docMk/>
            <pc:sldMk cId="3245179925" sldId="263"/>
            <ac:spMk id="11" creationId="{4A16666E-E78C-D8AE-F79D-2E793F90CC01}"/>
          </ac:spMkLst>
        </pc:spChg>
      </pc:sldChg>
      <pc:sldChg chg="modSp mod">
        <pc:chgData name="Paul Wassell" userId="609912a88ec840f0" providerId="LiveId" clId="{27DA3599-D801-48B6-958B-1EFD570BFA5F}" dt="2025-02-11T13:29:22.792" v="1936" actId="13926"/>
        <pc:sldMkLst>
          <pc:docMk/>
          <pc:sldMk cId="3076209830" sldId="264"/>
        </pc:sldMkLst>
        <pc:spChg chg="mod">
          <ac:chgData name="Paul Wassell" userId="609912a88ec840f0" providerId="LiveId" clId="{27DA3599-D801-48B6-958B-1EFD570BFA5F}" dt="2025-02-11T13:29:08.253" v="1935" actId="13926"/>
          <ac:spMkLst>
            <pc:docMk/>
            <pc:sldMk cId="3076209830" sldId="264"/>
            <ac:spMk id="3" creationId="{0A47CA96-8F04-6529-E971-8B7B19D9E769}"/>
          </ac:spMkLst>
        </pc:spChg>
        <pc:spChg chg="mod">
          <ac:chgData name="Paul Wassell" userId="609912a88ec840f0" providerId="LiveId" clId="{27DA3599-D801-48B6-958B-1EFD570BFA5F}" dt="2025-02-11T13:29:22.792" v="1936" actId="13926"/>
          <ac:spMkLst>
            <pc:docMk/>
            <pc:sldMk cId="3076209830" sldId="264"/>
            <ac:spMk id="4" creationId="{56860DE6-62C1-AF6D-248D-B415220469F1}"/>
          </ac:spMkLst>
        </pc:spChg>
      </pc:sldChg>
      <pc:sldChg chg="modSp mod">
        <pc:chgData name="Paul Wassell" userId="609912a88ec840f0" providerId="LiveId" clId="{27DA3599-D801-48B6-958B-1EFD570BFA5F}" dt="2025-02-11T13:31:08.757" v="1990" actId="20577"/>
        <pc:sldMkLst>
          <pc:docMk/>
          <pc:sldMk cId="1880613192" sldId="265"/>
        </pc:sldMkLst>
        <pc:spChg chg="mod">
          <ac:chgData name="Paul Wassell" userId="609912a88ec840f0" providerId="LiveId" clId="{27DA3599-D801-48B6-958B-1EFD570BFA5F}" dt="2025-02-11T13:30:42.760" v="1967" actId="13926"/>
          <ac:spMkLst>
            <pc:docMk/>
            <pc:sldMk cId="1880613192" sldId="265"/>
            <ac:spMk id="4" creationId="{2482BFEF-4437-3869-696F-D417E0EBFEA8}"/>
          </ac:spMkLst>
        </pc:spChg>
        <pc:spChg chg="mod">
          <ac:chgData name="Paul Wassell" userId="609912a88ec840f0" providerId="LiveId" clId="{27DA3599-D801-48B6-958B-1EFD570BFA5F}" dt="2025-02-11T13:31:08.757" v="1990" actId="20577"/>
          <ac:spMkLst>
            <pc:docMk/>
            <pc:sldMk cId="1880613192" sldId="265"/>
            <ac:spMk id="5" creationId="{00AF1459-566F-A795-A14A-AA2590108562}"/>
          </ac:spMkLst>
        </pc:spChg>
      </pc:sldChg>
      <pc:sldChg chg="modSp mod setBg">
        <pc:chgData name="Paul Wassell" userId="609912a88ec840f0" providerId="LiveId" clId="{27DA3599-D801-48B6-958B-1EFD570BFA5F}" dt="2025-02-11T13:32:29.323" v="2011"/>
        <pc:sldMkLst>
          <pc:docMk/>
          <pc:sldMk cId="1854110511" sldId="269"/>
        </pc:sldMkLst>
        <pc:spChg chg="mod">
          <ac:chgData name="Paul Wassell" userId="609912a88ec840f0" providerId="LiveId" clId="{27DA3599-D801-48B6-958B-1EFD570BFA5F}" dt="2025-02-11T13:32:20.593" v="2010" actId="14861"/>
          <ac:spMkLst>
            <pc:docMk/>
            <pc:sldMk cId="1854110511" sldId="269"/>
            <ac:spMk id="2" creationId="{10735B35-820F-43A2-AC76-DB3EF5B97E76}"/>
          </ac:spMkLst>
        </pc:spChg>
        <pc:spChg chg="mod">
          <ac:chgData name="Paul Wassell" userId="609912a88ec840f0" providerId="LiveId" clId="{27DA3599-D801-48B6-958B-1EFD570BFA5F}" dt="2025-02-11T13:32:20.593" v="2010" actId="14861"/>
          <ac:spMkLst>
            <pc:docMk/>
            <pc:sldMk cId="1854110511" sldId="269"/>
            <ac:spMk id="3" creationId="{AE5482DF-6FBC-4B67-A0FD-6D1634C061ED}"/>
          </ac:spMkLst>
        </pc:spChg>
        <pc:spChg chg="mod">
          <ac:chgData name="Paul Wassell" userId="609912a88ec840f0" providerId="LiveId" clId="{27DA3599-D801-48B6-958B-1EFD570BFA5F}" dt="2025-02-11T13:32:29.323" v="2011"/>
          <ac:spMkLst>
            <pc:docMk/>
            <pc:sldMk cId="1854110511" sldId="269"/>
            <ac:spMk id="4" creationId="{8127F4C0-2492-4F23-97C8-7D11744B70E1}"/>
          </ac:spMkLst>
        </pc:spChg>
      </pc:sldChg>
      <pc:sldChg chg="modSp mod">
        <pc:chgData name="Paul Wassell" userId="609912a88ec840f0" providerId="LiveId" clId="{27DA3599-D801-48B6-958B-1EFD570BFA5F}" dt="2025-02-11T13:31:41.927" v="2006" actId="20577"/>
        <pc:sldMkLst>
          <pc:docMk/>
          <pc:sldMk cId="1674218179" sldId="313"/>
        </pc:sldMkLst>
        <pc:spChg chg="mod">
          <ac:chgData name="Paul Wassell" userId="609912a88ec840f0" providerId="LiveId" clId="{27DA3599-D801-48B6-958B-1EFD570BFA5F}" dt="2025-02-11T13:31:41.927" v="2006" actId="20577"/>
          <ac:spMkLst>
            <pc:docMk/>
            <pc:sldMk cId="1674218179" sldId="313"/>
            <ac:spMk id="3" creationId="{455E2E5E-9561-0DA3-D0AC-E7A86578F7D2}"/>
          </ac:spMkLst>
        </pc:spChg>
      </pc:sldChg>
      <pc:sldChg chg="del">
        <pc:chgData name="Paul Wassell" userId="609912a88ec840f0" providerId="LiveId" clId="{27DA3599-D801-48B6-958B-1EFD570BFA5F}" dt="2025-02-11T13:31:44.316" v="2007" actId="47"/>
        <pc:sldMkLst>
          <pc:docMk/>
          <pc:sldMk cId="2698403396" sldId="314"/>
        </pc:sldMkLst>
      </pc:sldChg>
      <pc:sldMasterChg chg="del delSldLayout">
        <pc:chgData name="Paul Wassell" userId="609912a88ec840f0" providerId="LiveId" clId="{27DA3599-D801-48B6-958B-1EFD570BFA5F}" dt="2025-02-11T13:31:44.316" v="2007" actId="47"/>
        <pc:sldMasterMkLst>
          <pc:docMk/>
          <pc:sldMasterMk cId="1773468298" sldId="2147483672"/>
        </pc:sldMasterMkLst>
        <pc:sldLayoutChg chg="del">
          <pc:chgData name="Paul Wassell" userId="609912a88ec840f0" providerId="LiveId" clId="{27DA3599-D801-48B6-958B-1EFD570BFA5F}" dt="2025-02-11T13:31:44.316" v="2007" actId="47"/>
          <pc:sldLayoutMkLst>
            <pc:docMk/>
            <pc:sldMasterMk cId="1773468298" sldId="2147483672"/>
            <pc:sldLayoutMk cId="4272819559" sldId="2147483673"/>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3184428413" sldId="2147483674"/>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195038088" sldId="2147483675"/>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1355919215" sldId="2147483676"/>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690363192" sldId="2147483677"/>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2627748816" sldId="2147483678"/>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864903555" sldId="2147483679"/>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3229897096" sldId="2147483680"/>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1125006075" sldId="2147483681"/>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3216246831" sldId="2147483682"/>
          </pc:sldLayoutMkLst>
        </pc:sldLayoutChg>
        <pc:sldLayoutChg chg="del">
          <pc:chgData name="Paul Wassell" userId="609912a88ec840f0" providerId="LiveId" clId="{27DA3599-D801-48B6-958B-1EFD570BFA5F}" dt="2025-02-11T13:31:44.316" v="2007" actId="47"/>
          <pc:sldLayoutMkLst>
            <pc:docMk/>
            <pc:sldMasterMk cId="1773468298" sldId="2147483672"/>
            <pc:sldLayoutMk cId="1968674111" sldId="214748368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BBFABB-115E-463C-BA05-CBD9F3BA6C37}"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DB7F87-CB66-4D81-A3B9-3DF83737A2DB}" type="slidenum">
              <a:rPr lang="en-GB" smtClean="0"/>
              <a:t>‹#›</a:t>
            </a:fld>
            <a:endParaRPr lang="en-GB"/>
          </a:p>
        </p:txBody>
      </p:sp>
    </p:spTree>
    <p:extLst>
      <p:ext uri="{BB962C8B-B14F-4D97-AF65-F5344CB8AC3E}">
        <p14:creationId xmlns:p14="http://schemas.microsoft.com/office/powerpoint/2010/main" val="34668810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print out for students</a:t>
            </a:r>
            <a:endParaRPr lang="en-GB" dirty="0"/>
          </a:p>
        </p:txBody>
      </p:sp>
      <p:sp>
        <p:nvSpPr>
          <p:cNvPr id="4" name="Slide Number Placeholder 3"/>
          <p:cNvSpPr>
            <a:spLocks noGrp="1"/>
          </p:cNvSpPr>
          <p:nvPr>
            <p:ph type="sldNum" sz="quarter" idx="5"/>
          </p:nvPr>
        </p:nvSpPr>
        <p:spPr/>
        <p:txBody>
          <a:bodyPr/>
          <a:lstStyle/>
          <a:p>
            <a:fld id="{F6DB7F87-CB66-4D81-A3B9-3DF83737A2DB}" type="slidenum">
              <a:rPr lang="en-GB" smtClean="0"/>
              <a:t>13</a:t>
            </a:fld>
            <a:endParaRPr lang="en-GB"/>
          </a:p>
        </p:txBody>
      </p:sp>
    </p:spTree>
    <p:extLst>
      <p:ext uri="{BB962C8B-B14F-4D97-AF65-F5344CB8AC3E}">
        <p14:creationId xmlns:p14="http://schemas.microsoft.com/office/powerpoint/2010/main" val="413850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4B7B0F1-F5F0-45B1-85C3-05DDE6F8BC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16366004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B7B0F1-F5F0-45B1-85C3-05DDE6F8BC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147157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B7B0F1-F5F0-45B1-85C3-05DDE6F8BC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9688543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7942632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9710036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354599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51365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7C208-4014-4E9C-8BB7-80F5B7F9073C}"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7601625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97C208-4014-4E9C-8BB7-80F5B7F9073C}"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415387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7C208-4014-4E9C-8BB7-80F5B7F9073C}"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6193151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459601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4B7B0F1-F5F0-45B1-85C3-05DDE6F8BC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964294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787588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0760474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2549724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B7B0F1-F5F0-45B1-85C3-05DDE6F8BCB6}"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3924048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4B7B0F1-F5F0-45B1-85C3-05DDE6F8BC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2113958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4B7B0F1-F5F0-45B1-85C3-05DDE6F8BCB6}"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259254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B7B0F1-F5F0-45B1-85C3-05DDE6F8BCB6}"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1479484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B7B0F1-F5F0-45B1-85C3-05DDE6F8BCB6}"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23485306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7B0F1-F5F0-45B1-85C3-05DDE6F8BC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39953964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4B7B0F1-F5F0-45B1-85C3-05DDE6F8BCB6}"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2BC3883-3009-4424-A6DB-F484350E03EA}" type="slidenum">
              <a:rPr lang="en-GB" smtClean="0"/>
              <a:t>‹#›</a:t>
            </a:fld>
            <a:endParaRPr lang="en-GB"/>
          </a:p>
        </p:txBody>
      </p:sp>
    </p:spTree>
    <p:extLst>
      <p:ext uri="{BB962C8B-B14F-4D97-AF65-F5344CB8AC3E}">
        <p14:creationId xmlns:p14="http://schemas.microsoft.com/office/powerpoint/2010/main" val="2474479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4B7B0F1-F5F0-45B1-85C3-05DDE6F8BCB6}"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2BC3883-3009-4424-A6DB-F484350E03EA}" type="slidenum">
              <a:rPr lang="en-GB" smtClean="0"/>
              <a:t>‹#›</a:t>
            </a:fld>
            <a:endParaRPr lang="en-GB"/>
          </a:p>
        </p:txBody>
      </p:sp>
      <p:sp>
        <p:nvSpPr>
          <p:cNvPr id="7" name="Footer Placeholder 2">
            <a:extLst>
              <a:ext uri="{FF2B5EF4-FFF2-40B4-BE49-F238E27FC236}">
                <a16:creationId xmlns:a16="http://schemas.microsoft.com/office/drawing/2014/main" id="{3A4EDCB1-2053-7F97-E4AE-A1F9C0D3FC42}"/>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1AB9A460-80C9-4F20-7792-AB0C81A63B90}"/>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94BCB753-F542-BC5F-393F-CF3E4A250B56}"/>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A93149D-2129-E3EA-C30F-425C4D94808C}"/>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5988528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C208-4014-4E9C-8BB7-80F5B7F9073C}" type="datetimeFigureOut">
              <a:rPr lang="en-US" smtClean="0"/>
              <a:t>8/12/2025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5D716-3BE6-4433-BEBF-8FE4D7B5E4A7}" type="slidenum">
              <a:rPr lang="en-US" smtClean="0"/>
              <a:t>‹#›</a:t>
            </a:fld>
            <a:endParaRPr lang="en-US"/>
          </a:p>
        </p:txBody>
      </p:sp>
      <p:sp>
        <p:nvSpPr>
          <p:cNvPr id="7" name="Footer Placeholder 2">
            <a:extLst>
              <a:ext uri="{FF2B5EF4-FFF2-40B4-BE49-F238E27FC236}">
                <a16:creationId xmlns:a16="http://schemas.microsoft.com/office/drawing/2014/main" id="{5D4040A4-03EB-0AAB-CAF2-370650EC52F8}"/>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12E362E-309D-D1FA-9059-F3C6C961FB7C}"/>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8930F49-78AA-1E4F-4A5C-25AD2A17691F}"/>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9E79CEC9-D239-99F6-E113-C339C891086A}"/>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127588176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701546-D8A0-4757-8C57-41CCFC566484}"/>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algn="ctr"/>
            <a:r>
              <a:rPr lang="en-US" u="sng" dirty="0"/>
              <a:t>English Language Paper 1 – Q3: Improving Structure Analyses</a:t>
            </a:r>
            <a:endParaRPr lang="en-GB" u="sng" dirty="0"/>
          </a:p>
        </p:txBody>
      </p:sp>
      <p:sp>
        <p:nvSpPr>
          <p:cNvPr id="3" name="Content Placeholder 2">
            <a:extLst>
              <a:ext uri="{FF2B5EF4-FFF2-40B4-BE49-F238E27FC236}">
                <a16:creationId xmlns:a16="http://schemas.microsoft.com/office/drawing/2014/main" id="{7E2767E5-9B44-993C-AE76-C223311059CC}"/>
              </a:ext>
            </a:extLst>
          </p:cNvPr>
          <p:cNvSpPr>
            <a:spLocks noGrp="1"/>
          </p:cNvSpPr>
          <p:nvPr>
            <p:ph idx="1"/>
          </p:nvPr>
        </p:nvSpPr>
        <p:spPr>
          <a:xfrm>
            <a:off x="628650" y="1897317"/>
            <a:ext cx="5008221" cy="1785675"/>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2400" dirty="0"/>
              <a:t>The narrator talks about the stadium and the people and then moves on to talking about his seat in the stadium. Then the narrator talks about his father passing away.</a:t>
            </a:r>
            <a:endParaRPr lang="en-GB" sz="2400" dirty="0"/>
          </a:p>
        </p:txBody>
      </p:sp>
      <p:sp>
        <p:nvSpPr>
          <p:cNvPr id="5" name="TextBox 4">
            <a:extLst>
              <a:ext uri="{FF2B5EF4-FFF2-40B4-BE49-F238E27FC236}">
                <a16:creationId xmlns:a16="http://schemas.microsoft.com/office/drawing/2014/main" id="{2939B28E-04C1-43C7-D393-35D31F73D17B}"/>
              </a:ext>
            </a:extLst>
          </p:cNvPr>
          <p:cNvSpPr txBox="1"/>
          <p:nvPr/>
        </p:nvSpPr>
        <p:spPr>
          <a:xfrm>
            <a:off x="628650" y="4037733"/>
            <a:ext cx="3480363" cy="206210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1600" dirty="0"/>
              <a:t>Read the student answer to Q3 above.</a:t>
            </a:r>
          </a:p>
          <a:p>
            <a:endParaRPr lang="en-US" sz="1600" dirty="0"/>
          </a:p>
          <a:p>
            <a:r>
              <a:rPr lang="en-US" sz="1600" dirty="0">
                <a:solidFill>
                  <a:srgbClr val="FF0000"/>
                </a:solidFill>
              </a:rPr>
              <a:t>What skills did they use in their answer?</a:t>
            </a:r>
          </a:p>
          <a:p>
            <a:r>
              <a:rPr lang="en-US" sz="1600" dirty="0">
                <a:solidFill>
                  <a:schemeClr val="accent2">
                    <a:lumMod val="50000"/>
                  </a:schemeClr>
                </a:solidFill>
              </a:rPr>
              <a:t>How could they improve this answer?</a:t>
            </a:r>
            <a:r>
              <a:rPr lang="en-GB" sz="1600" dirty="0">
                <a:solidFill>
                  <a:schemeClr val="accent2">
                    <a:lumMod val="50000"/>
                  </a:schemeClr>
                </a:solidFill>
              </a:rPr>
              <a:t> </a:t>
            </a:r>
          </a:p>
          <a:p>
            <a:r>
              <a:rPr lang="en-GB" sz="1600" dirty="0">
                <a:solidFill>
                  <a:srgbClr val="00B050"/>
                </a:solidFill>
              </a:rPr>
              <a:t>Why does this answer not address AO2 effectively? Provide examples.</a:t>
            </a:r>
            <a:endParaRPr lang="en-US" sz="1600" dirty="0">
              <a:solidFill>
                <a:srgbClr val="00B050"/>
              </a:solidFill>
            </a:endParaRPr>
          </a:p>
        </p:txBody>
      </p:sp>
      <p:sp>
        <p:nvSpPr>
          <p:cNvPr id="7" name="TextBox 6">
            <a:extLst>
              <a:ext uri="{FF2B5EF4-FFF2-40B4-BE49-F238E27FC236}">
                <a16:creationId xmlns:a16="http://schemas.microsoft.com/office/drawing/2014/main" id="{F1EE5681-2B58-DAD1-8AA2-FAD192284155}"/>
              </a:ext>
            </a:extLst>
          </p:cNvPr>
          <p:cNvSpPr txBox="1"/>
          <p:nvPr/>
        </p:nvSpPr>
        <p:spPr>
          <a:xfrm>
            <a:off x="4550295" y="5371559"/>
            <a:ext cx="4119141" cy="1169551"/>
          </a:xfrm>
          <a:prstGeom prst="rect">
            <a:avLst/>
          </a:prstGeom>
          <a:solidFill>
            <a:schemeClr val="accent2">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a:spAutoFit/>
          </a:bodyPr>
          <a:lstStyle/>
          <a:p>
            <a:r>
              <a:rPr lang="en-GB" sz="1400" b="1" dirty="0"/>
              <a:t>AO2</a:t>
            </a:r>
          </a:p>
          <a:p>
            <a:r>
              <a:rPr lang="en-GB" sz="1400" dirty="0"/>
              <a:t>Explain, comment on and analyse how writers use structure to achieve effects and influence readers, using relevant subject terminology to support their views</a:t>
            </a:r>
          </a:p>
        </p:txBody>
      </p:sp>
      <p:pic>
        <p:nvPicPr>
          <p:cNvPr id="11" name="Picture 10">
            <a:extLst>
              <a:ext uri="{FF2B5EF4-FFF2-40B4-BE49-F238E27FC236}">
                <a16:creationId xmlns:a16="http://schemas.microsoft.com/office/drawing/2014/main" id="{A98801CD-ACD6-B380-D4A5-073269F4497B}"/>
              </a:ext>
            </a:extLst>
          </p:cNvPr>
          <p:cNvPicPr>
            <a:picLocks noChangeAspect="1"/>
          </p:cNvPicPr>
          <p:nvPr/>
        </p:nvPicPr>
        <p:blipFill>
          <a:blip r:embed="rId2"/>
          <a:stretch>
            <a:fillRect/>
          </a:stretch>
        </p:blipFill>
        <p:spPr>
          <a:xfrm>
            <a:off x="6087900" y="1837458"/>
            <a:ext cx="2581536" cy="3399938"/>
          </a:xfrm>
          <a:prstGeom prst="rect">
            <a:avLst/>
          </a:prstGeom>
        </p:spPr>
      </p:pic>
    </p:spTree>
    <p:extLst>
      <p:ext uri="{BB962C8B-B14F-4D97-AF65-F5344CB8AC3E}">
        <p14:creationId xmlns:p14="http://schemas.microsoft.com/office/powerpoint/2010/main" val="24877249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85B23-AD7E-DDAF-1AE8-1E9F9BD0AD67}"/>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You must </a:t>
            </a:r>
            <a:r>
              <a:rPr lang="en-US" sz="4000" b="1" dirty="0"/>
              <a:t>explain</a:t>
            </a:r>
            <a:r>
              <a:rPr lang="en-US" sz="4000" dirty="0"/>
              <a:t> your interpretations</a:t>
            </a:r>
            <a:endParaRPr lang="en-GB" sz="4000" dirty="0"/>
          </a:p>
        </p:txBody>
      </p:sp>
      <p:sp>
        <p:nvSpPr>
          <p:cNvPr id="5" name="TextBox 4">
            <a:extLst>
              <a:ext uri="{FF2B5EF4-FFF2-40B4-BE49-F238E27FC236}">
                <a16:creationId xmlns:a16="http://schemas.microsoft.com/office/drawing/2014/main" id="{7525FFE8-4C77-BC4F-2D8F-9D5778A8A43C}"/>
              </a:ext>
            </a:extLst>
          </p:cNvPr>
          <p:cNvSpPr txBox="1"/>
          <p:nvPr/>
        </p:nvSpPr>
        <p:spPr>
          <a:xfrm>
            <a:off x="4896091" y="1990846"/>
            <a:ext cx="3619259" cy="4154984"/>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400" dirty="0"/>
              <a:t>Remember that it is </a:t>
            </a:r>
            <a:r>
              <a:rPr lang="en-US" sz="2400" u="sng" dirty="0"/>
              <a:t>crucial</a:t>
            </a:r>
            <a:r>
              <a:rPr lang="en-US" sz="2400" dirty="0"/>
              <a:t> that you include explanations as to </a:t>
            </a:r>
            <a:r>
              <a:rPr lang="en-US" sz="2400" b="1" dirty="0"/>
              <a:t>why the examples and devices have effects on the reader.</a:t>
            </a:r>
          </a:p>
          <a:p>
            <a:endParaRPr lang="en-US" sz="2400" b="1" dirty="0"/>
          </a:p>
          <a:p>
            <a:r>
              <a:rPr lang="en-US" sz="2400" b="1" dirty="0"/>
              <a:t>How do those examples and changes in structure make the reader </a:t>
            </a:r>
            <a:r>
              <a:rPr lang="en-US" sz="2400" b="1" u="sng" dirty="0"/>
              <a:t>think and feel?</a:t>
            </a:r>
            <a:endParaRPr lang="en-GB" sz="2400" dirty="0"/>
          </a:p>
        </p:txBody>
      </p:sp>
      <p:pic>
        <p:nvPicPr>
          <p:cNvPr id="3" name="Picture 2">
            <a:extLst>
              <a:ext uri="{FF2B5EF4-FFF2-40B4-BE49-F238E27FC236}">
                <a16:creationId xmlns:a16="http://schemas.microsoft.com/office/drawing/2014/main" id="{A7853A51-C896-75CA-CE55-C036B2AECA37}"/>
              </a:ext>
            </a:extLst>
          </p:cNvPr>
          <p:cNvPicPr>
            <a:picLocks noChangeAspect="1"/>
          </p:cNvPicPr>
          <p:nvPr/>
        </p:nvPicPr>
        <p:blipFill>
          <a:blip r:embed="rId2"/>
          <a:stretch>
            <a:fillRect/>
          </a:stretch>
        </p:blipFill>
        <p:spPr>
          <a:xfrm>
            <a:off x="628650" y="1990846"/>
            <a:ext cx="2581536" cy="3399938"/>
          </a:xfrm>
          <a:prstGeom prst="rect">
            <a:avLst/>
          </a:prstGeom>
        </p:spPr>
      </p:pic>
    </p:spTree>
    <p:extLst>
      <p:ext uri="{BB962C8B-B14F-4D97-AF65-F5344CB8AC3E}">
        <p14:creationId xmlns:p14="http://schemas.microsoft.com/office/powerpoint/2010/main" val="1637340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525C5-91CD-65C5-1205-F5A050D26C2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Last lesson we wrote our own Q3 answers</a:t>
            </a:r>
            <a:endParaRPr lang="en-GB" sz="3200" dirty="0"/>
          </a:p>
        </p:txBody>
      </p:sp>
      <p:sp>
        <p:nvSpPr>
          <p:cNvPr id="3" name="Content Placeholder 2">
            <a:extLst>
              <a:ext uri="{FF2B5EF4-FFF2-40B4-BE49-F238E27FC236}">
                <a16:creationId xmlns:a16="http://schemas.microsoft.com/office/drawing/2014/main" id="{8E2F6B19-FF10-ADC0-4476-6AB51F14E80D}"/>
              </a:ext>
            </a:extLst>
          </p:cNvPr>
          <p:cNvSpPr>
            <a:spLocks noGrp="1"/>
          </p:cNvSpPr>
          <p:nvPr>
            <p:ph idx="1"/>
          </p:nvPr>
        </p:nvSpPr>
        <p:spPr>
          <a:xfrm>
            <a:off x="628650" y="1825625"/>
            <a:ext cx="4441061" cy="4351338"/>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sz="3600" dirty="0"/>
              <a:t>Drafting and redrafting is an important activity in English because it helps you to become a more effective English analyst.</a:t>
            </a:r>
          </a:p>
          <a:p>
            <a:pPr marL="0" indent="0">
              <a:buNone/>
            </a:pPr>
            <a:endParaRPr lang="en-US" sz="3600" dirty="0"/>
          </a:p>
          <a:p>
            <a:pPr marL="0" indent="0">
              <a:buNone/>
            </a:pPr>
            <a:r>
              <a:rPr lang="en-GB" sz="3600" dirty="0">
                <a:solidFill>
                  <a:srgbClr val="7030A0"/>
                </a:solidFill>
              </a:rPr>
              <a:t>Using your learning from today and the success criteria, rewrite your answer.</a:t>
            </a:r>
          </a:p>
        </p:txBody>
      </p:sp>
      <p:graphicFrame>
        <p:nvGraphicFramePr>
          <p:cNvPr id="4" name="Table 3">
            <a:extLst>
              <a:ext uri="{FF2B5EF4-FFF2-40B4-BE49-F238E27FC236}">
                <a16:creationId xmlns:a16="http://schemas.microsoft.com/office/drawing/2014/main" id="{11D3C578-0ADD-7BD9-3D67-F69450EF903B}"/>
              </a:ext>
            </a:extLst>
          </p:cNvPr>
          <p:cNvGraphicFramePr>
            <a:graphicFrameLocks noGrp="1"/>
          </p:cNvGraphicFramePr>
          <p:nvPr>
            <p:extLst>
              <p:ext uri="{D42A27DB-BD31-4B8C-83A1-F6EECF244321}">
                <p14:modId xmlns:p14="http://schemas.microsoft.com/office/powerpoint/2010/main" val="3840669602"/>
              </p:ext>
            </p:extLst>
          </p:nvPr>
        </p:nvGraphicFramePr>
        <p:xfrm>
          <a:off x="5370652" y="1825625"/>
          <a:ext cx="3144698" cy="475996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572349">
                  <a:extLst>
                    <a:ext uri="{9D8B030D-6E8A-4147-A177-3AD203B41FA5}">
                      <a16:colId xmlns:a16="http://schemas.microsoft.com/office/drawing/2014/main" val="1687930855"/>
                    </a:ext>
                  </a:extLst>
                </a:gridCol>
                <a:gridCol w="1572349">
                  <a:extLst>
                    <a:ext uri="{9D8B030D-6E8A-4147-A177-3AD203B41FA5}">
                      <a16:colId xmlns:a16="http://schemas.microsoft.com/office/drawing/2014/main" val="247876497"/>
                    </a:ext>
                  </a:extLst>
                </a:gridCol>
              </a:tblGrid>
              <a:tr h="370840">
                <a:tc>
                  <a:txBody>
                    <a:bodyPr/>
                    <a:lstStyle/>
                    <a:p>
                      <a:r>
                        <a:rPr lang="en-US" sz="1400" dirty="0"/>
                        <a:t>Your answer for Q3</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370840">
                <a:tc>
                  <a:txBody>
                    <a:bodyPr/>
                    <a:lstStyle/>
                    <a:p>
                      <a:r>
                        <a:rPr lang="en-US" sz="1400" dirty="0" err="1"/>
                        <a:t>Analysed</a:t>
                      </a:r>
                      <a:r>
                        <a:rPr lang="en-US" sz="1400" dirty="0"/>
                        <a:t> the effects of the structure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400" dirty="0"/>
                        <a:t>Included examples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400" dirty="0"/>
                        <a:t>Included subject terminology (devices)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r h="370840">
                <a:tc>
                  <a:txBody>
                    <a:bodyPr/>
                    <a:lstStyle/>
                    <a:p>
                      <a:r>
                        <a:rPr lang="en-US" sz="1400" dirty="0">
                          <a:solidFill>
                            <a:schemeClr val="bg1"/>
                          </a:solidFill>
                        </a:rPr>
                        <a:t>Bonus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205184329"/>
                  </a:ext>
                </a:extLst>
              </a:tr>
              <a:tr h="370840">
                <a:tc>
                  <a:txBody>
                    <a:bodyPr/>
                    <a:lstStyle/>
                    <a:p>
                      <a:r>
                        <a:rPr lang="en-US" sz="1400" dirty="0"/>
                        <a:t>Included analytical verbs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404808"/>
                  </a:ext>
                </a:extLst>
              </a:tr>
              <a:tr h="370840">
                <a:tc>
                  <a:txBody>
                    <a:bodyPr/>
                    <a:lstStyle/>
                    <a:p>
                      <a:r>
                        <a:rPr lang="en-US" sz="1400" dirty="0"/>
                        <a:t>Used a range of examples  to support your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7406904"/>
                  </a:ext>
                </a:extLst>
              </a:tr>
            </a:tbl>
          </a:graphicData>
        </a:graphic>
      </p:graphicFrame>
    </p:spTree>
    <p:extLst>
      <p:ext uri="{BB962C8B-B14F-4D97-AF65-F5344CB8AC3E}">
        <p14:creationId xmlns:p14="http://schemas.microsoft.com/office/powerpoint/2010/main" val="3861370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75A94-9EBE-A293-47B8-6C0ED3DDFE5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200" dirty="0"/>
              <a:t>We will now peer assess our new answers</a:t>
            </a:r>
            <a:endParaRPr lang="en-GB" sz="3200" dirty="0"/>
          </a:p>
        </p:txBody>
      </p:sp>
      <p:sp>
        <p:nvSpPr>
          <p:cNvPr id="3" name="Content Placeholder 2">
            <a:extLst>
              <a:ext uri="{FF2B5EF4-FFF2-40B4-BE49-F238E27FC236}">
                <a16:creationId xmlns:a16="http://schemas.microsoft.com/office/drawing/2014/main" id="{32CD4445-4E12-ABE3-014D-C836C2BB3A74}"/>
              </a:ext>
            </a:extLst>
          </p:cNvPr>
          <p:cNvSpPr>
            <a:spLocks noGrp="1"/>
          </p:cNvSpPr>
          <p:nvPr>
            <p:ph idx="1"/>
          </p:nvPr>
        </p:nvSpPr>
        <p:spPr/>
        <p:txBody>
          <a:bodyPr/>
          <a:lstStyle/>
          <a:p>
            <a:pPr marL="0" indent="0">
              <a:buNone/>
            </a:pPr>
            <a:r>
              <a:rPr lang="en-US" dirty="0"/>
              <a:t>Swap your answers with another student.</a:t>
            </a:r>
          </a:p>
          <a:p>
            <a:pPr marL="0" indent="0">
              <a:buNone/>
            </a:pPr>
            <a:endParaRPr lang="en-US" dirty="0"/>
          </a:p>
          <a:p>
            <a:pPr marL="0" indent="0">
              <a:buNone/>
            </a:pPr>
            <a:endParaRPr lang="en-GB" dirty="0"/>
          </a:p>
        </p:txBody>
      </p:sp>
      <p:graphicFrame>
        <p:nvGraphicFramePr>
          <p:cNvPr id="10" name="Table 9">
            <a:extLst>
              <a:ext uri="{FF2B5EF4-FFF2-40B4-BE49-F238E27FC236}">
                <a16:creationId xmlns:a16="http://schemas.microsoft.com/office/drawing/2014/main" id="{F5728E7C-713E-8492-0826-A2727BD1BF59}"/>
              </a:ext>
            </a:extLst>
          </p:cNvPr>
          <p:cNvGraphicFramePr>
            <a:graphicFrameLocks noGrp="1"/>
          </p:cNvGraphicFramePr>
          <p:nvPr>
            <p:extLst>
              <p:ext uri="{D42A27DB-BD31-4B8C-83A1-F6EECF244321}">
                <p14:modId xmlns:p14="http://schemas.microsoft.com/office/powerpoint/2010/main" val="3685240047"/>
              </p:ext>
            </p:extLst>
          </p:nvPr>
        </p:nvGraphicFramePr>
        <p:xfrm>
          <a:off x="2372810" y="2372993"/>
          <a:ext cx="6186741" cy="3938907"/>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062247">
                  <a:extLst>
                    <a:ext uri="{9D8B030D-6E8A-4147-A177-3AD203B41FA5}">
                      <a16:colId xmlns:a16="http://schemas.microsoft.com/office/drawing/2014/main" val="1687930855"/>
                    </a:ext>
                  </a:extLst>
                </a:gridCol>
                <a:gridCol w="808275">
                  <a:extLst>
                    <a:ext uri="{9D8B030D-6E8A-4147-A177-3AD203B41FA5}">
                      <a16:colId xmlns:a16="http://schemas.microsoft.com/office/drawing/2014/main" val="247876497"/>
                    </a:ext>
                  </a:extLst>
                </a:gridCol>
                <a:gridCol w="3316219">
                  <a:extLst>
                    <a:ext uri="{9D8B030D-6E8A-4147-A177-3AD203B41FA5}">
                      <a16:colId xmlns:a16="http://schemas.microsoft.com/office/drawing/2014/main" val="3646840743"/>
                    </a:ext>
                  </a:extLst>
                </a:gridCol>
              </a:tblGrid>
              <a:tr h="552639">
                <a:tc>
                  <a:txBody>
                    <a:bodyPr/>
                    <a:lstStyle/>
                    <a:p>
                      <a:r>
                        <a:rPr lang="en-US" sz="1400" dirty="0"/>
                        <a:t>Student’s Q2 answer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400" dirty="0"/>
                        <a:t>What could they add or change to improve their answer?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552639">
                <a:tc>
                  <a:txBody>
                    <a:bodyPr/>
                    <a:lstStyle/>
                    <a:p>
                      <a:r>
                        <a:rPr lang="en-US" sz="1400" dirty="0" err="1"/>
                        <a:t>Analysed</a:t>
                      </a:r>
                      <a:r>
                        <a:rPr lang="en-US" sz="1400" dirty="0"/>
                        <a:t> the effects of the language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552639">
                <a:tc>
                  <a:txBody>
                    <a:bodyPr/>
                    <a:lstStyle/>
                    <a:p>
                      <a:r>
                        <a:rPr lang="en-US" sz="1400" dirty="0"/>
                        <a:t>Included quotes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780196">
                <a:tc>
                  <a:txBody>
                    <a:bodyPr/>
                    <a:lstStyle/>
                    <a:p>
                      <a:r>
                        <a:rPr lang="en-US" sz="1400" dirty="0"/>
                        <a:t>Included subject terminology (devices)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r h="395516">
                <a:tc>
                  <a:txBody>
                    <a:bodyPr/>
                    <a:lstStyle/>
                    <a:p>
                      <a:r>
                        <a:rPr lang="en-US" sz="1400" dirty="0">
                          <a:solidFill>
                            <a:schemeClr val="bg1"/>
                          </a:solidFill>
                        </a:rPr>
                        <a:t>Bonus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205184329"/>
                  </a:ext>
                </a:extLst>
              </a:tr>
              <a:tr h="552639">
                <a:tc>
                  <a:txBody>
                    <a:bodyPr/>
                    <a:lstStyle/>
                    <a:p>
                      <a:r>
                        <a:rPr lang="en-US" sz="1400" dirty="0"/>
                        <a:t>Included analytical verbs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404808"/>
                  </a:ext>
                </a:extLst>
              </a:tr>
              <a:tr h="552639">
                <a:tc>
                  <a:txBody>
                    <a:bodyPr/>
                    <a:lstStyle/>
                    <a:p>
                      <a:r>
                        <a:rPr lang="en-US" sz="1400" dirty="0"/>
                        <a:t>Used a range of quotes to support your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7406904"/>
                  </a:ext>
                </a:extLst>
              </a:tr>
            </a:tbl>
          </a:graphicData>
        </a:graphic>
      </p:graphicFrame>
      <p:pic>
        <p:nvPicPr>
          <p:cNvPr id="9" name="Picture 8">
            <a:extLst>
              <a:ext uri="{FF2B5EF4-FFF2-40B4-BE49-F238E27FC236}">
                <a16:creationId xmlns:a16="http://schemas.microsoft.com/office/drawing/2014/main" id="{44ED8B96-DA18-ABF1-40A8-3E46C8C0AFD3}"/>
              </a:ext>
            </a:extLst>
          </p:cNvPr>
          <p:cNvPicPr>
            <a:picLocks noChangeAspect="1"/>
          </p:cNvPicPr>
          <p:nvPr/>
        </p:nvPicPr>
        <p:blipFill>
          <a:blip r:embed="rId2"/>
          <a:stretch>
            <a:fillRect/>
          </a:stretch>
        </p:blipFill>
        <p:spPr>
          <a:xfrm>
            <a:off x="628650" y="2280997"/>
            <a:ext cx="877949" cy="4469556"/>
          </a:xfrm>
          <a:prstGeom prst="rect">
            <a:avLst/>
          </a:prstGeom>
        </p:spPr>
      </p:pic>
    </p:spTree>
    <p:extLst>
      <p:ext uri="{BB962C8B-B14F-4D97-AF65-F5344CB8AC3E}">
        <p14:creationId xmlns:p14="http://schemas.microsoft.com/office/powerpoint/2010/main" val="4857486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5BF7B062-CE33-9D4E-F80D-E46B8521F4B9}"/>
              </a:ext>
            </a:extLst>
          </p:cNvPr>
          <p:cNvGraphicFramePr>
            <a:graphicFrameLocks noGrp="1"/>
          </p:cNvGraphicFramePr>
          <p:nvPr>
            <p:extLst>
              <p:ext uri="{D42A27DB-BD31-4B8C-83A1-F6EECF244321}">
                <p14:modId xmlns:p14="http://schemas.microsoft.com/office/powerpoint/2010/main" val="1390788525"/>
              </p:ext>
            </p:extLst>
          </p:nvPr>
        </p:nvGraphicFramePr>
        <p:xfrm>
          <a:off x="370389" y="254826"/>
          <a:ext cx="8530543" cy="6192275"/>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843514">
                  <a:extLst>
                    <a:ext uri="{9D8B030D-6E8A-4147-A177-3AD203B41FA5}">
                      <a16:colId xmlns:a16="http://schemas.microsoft.com/office/drawing/2014/main" val="1687930855"/>
                    </a:ext>
                  </a:extLst>
                </a:gridCol>
                <a:gridCol w="605743">
                  <a:extLst>
                    <a:ext uri="{9D8B030D-6E8A-4147-A177-3AD203B41FA5}">
                      <a16:colId xmlns:a16="http://schemas.microsoft.com/office/drawing/2014/main" val="247876497"/>
                    </a:ext>
                  </a:extLst>
                </a:gridCol>
                <a:gridCol w="5081286">
                  <a:extLst>
                    <a:ext uri="{9D8B030D-6E8A-4147-A177-3AD203B41FA5}">
                      <a16:colId xmlns:a16="http://schemas.microsoft.com/office/drawing/2014/main" val="3646840743"/>
                    </a:ext>
                  </a:extLst>
                </a:gridCol>
              </a:tblGrid>
              <a:tr h="499013">
                <a:tc>
                  <a:txBody>
                    <a:bodyPr/>
                    <a:lstStyle/>
                    <a:p>
                      <a:r>
                        <a:rPr lang="en-US" sz="1400" dirty="0"/>
                        <a:t>Student’s Q3 answer: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r>
                        <a:rPr lang="en-US" sz="1400" dirty="0"/>
                        <a:t>What could they add or change to improve their answer?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606916935"/>
                  </a:ext>
                </a:extLst>
              </a:tr>
              <a:tr h="1186525">
                <a:tc>
                  <a:txBody>
                    <a:bodyPr/>
                    <a:lstStyle/>
                    <a:p>
                      <a:r>
                        <a:rPr lang="en-US" sz="1400" dirty="0" err="1"/>
                        <a:t>Analysed</a:t>
                      </a:r>
                      <a:r>
                        <a:rPr lang="en-US" sz="1400" dirty="0"/>
                        <a:t> the effects of the structure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818049">
                <a:tc>
                  <a:txBody>
                    <a:bodyPr/>
                    <a:lstStyle/>
                    <a:p>
                      <a:r>
                        <a:rPr lang="en-US" sz="1400" dirty="0"/>
                        <a:t>Included examples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1186525">
                <a:tc>
                  <a:txBody>
                    <a:bodyPr/>
                    <a:lstStyle/>
                    <a:p>
                      <a:r>
                        <a:rPr lang="en-US" sz="1400" dirty="0"/>
                        <a:t>Included subject terminology (devices)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r h="497589">
                <a:tc>
                  <a:txBody>
                    <a:bodyPr/>
                    <a:lstStyle/>
                    <a:p>
                      <a:r>
                        <a:rPr lang="en-US" sz="1400" b="1" dirty="0">
                          <a:solidFill>
                            <a:schemeClr val="bg1"/>
                          </a:solidFill>
                        </a:rPr>
                        <a:t>Bonus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14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205184329"/>
                  </a:ext>
                </a:extLst>
              </a:tr>
              <a:tr h="818049">
                <a:tc>
                  <a:txBody>
                    <a:bodyPr/>
                    <a:lstStyle/>
                    <a:p>
                      <a:r>
                        <a:rPr lang="en-US" sz="1400" dirty="0"/>
                        <a:t>Included analytical verbs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3099404808"/>
                  </a:ext>
                </a:extLst>
              </a:tr>
              <a:tr h="1186525">
                <a:tc>
                  <a:txBody>
                    <a:bodyPr/>
                    <a:lstStyle/>
                    <a:p>
                      <a:r>
                        <a:rPr lang="en-US" sz="1400" dirty="0"/>
                        <a:t>Used a range of examples  to support your ideas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767406904"/>
                  </a:ext>
                </a:extLst>
              </a:tr>
            </a:tbl>
          </a:graphicData>
        </a:graphic>
      </p:graphicFrame>
    </p:spTree>
    <p:extLst>
      <p:ext uri="{BB962C8B-B14F-4D97-AF65-F5344CB8AC3E}">
        <p14:creationId xmlns:p14="http://schemas.microsoft.com/office/powerpoint/2010/main" val="6243691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F3B7-537A-358A-62F6-3098E077ED3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Let’s recap Paper 1 Section A so far</a:t>
            </a:r>
            <a:endParaRPr lang="en-GB" sz="3600" dirty="0"/>
          </a:p>
        </p:txBody>
      </p:sp>
      <p:sp>
        <p:nvSpPr>
          <p:cNvPr id="3" name="Content Placeholder 2">
            <a:extLst>
              <a:ext uri="{FF2B5EF4-FFF2-40B4-BE49-F238E27FC236}">
                <a16:creationId xmlns:a16="http://schemas.microsoft.com/office/drawing/2014/main" id="{462B161B-53CF-0D47-236A-E7AB5B418DD7}"/>
              </a:ext>
            </a:extLst>
          </p:cNvPr>
          <p:cNvSpPr>
            <a:spLocks noGrp="1"/>
          </p:cNvSpPr>
          <p:nvPr>
            <p:ph idx="1"/>
          </p:nvPr>
        </p:nvSpPr>
        <p:spPr>
          <a:xfrm>
            <a:off x="628650" y="1825624"/>
            <a:ext cx="7886700" cy="4343681"/>
          </a:xfrm>
          <a:solidFill>
            <a:schemeClr val="bg1"/>
          </a:solidFill>
          <a:ln w="38100">
            <a:solidFill>
              <a:srgbClr val="00B050"/>
            </a:solidFill>
          </a:ln>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US" sz="3200" dirty="0"/>
              <a:t>Close your exercise books and cover up your notes.</a:t>
            </a:r>
          </a:p>
          <a:p>
            <a:pPr marL="0" indent="0">
              <a:buNone/>
            </a:pPr>
            <a:endParaRPr lang="en-US" sz="3200" dirty="0"/>
          </a:p>
          <a:p>
            <a:pPr marL="0" indent="0">
              <a:buNone/>
            </a:pPr>
            <a:r>
              <a:rPr lang="en-US" sz="3200" dirty="0">
                <a:solidFill>
                  <a:srgbClr val="7030A0"/>
                </a:solidFill>
              </a:rPr>
              <a:t>What skills do you need to show for Q1? (4 marks)</a:t>
            </a:r>
          </a:p>
          <a:p>
            <a:pPr marL="0" indent="0">
              <a:buNone/>
            </a:pPr>
            <a:endParaRPr lang="en-US" sz="3200" dirty="0">
              <a:solidFill>
                <a:srgbClr val="7030A0"/>
              </a:solidFill>
            </a:endParaRPr>
          </a:p>
          <a:p>
            <a:pPr marL="0" indent="0">
              <a:buNone/>
            </a:pPr>
            <a:r>
              <a:rPr lang="en-US" sz="3200" dirty="0">
                <a:solidFill>
                  <a:srgbClr val="7030A0"/>
                </a:solidFill>
              </a:rPr>
              <a:t>What skills do you need to show for Q2? (8 marks)</a:t>
            </a:r>
          </a:p>
          <a:p>
            <a:pPr marL="0" indent="0">
              <a:buNone/>
            </a:pPr>
            <a:endParaRPr lang="en-US" sz="3200" dirty="0">
              <a:solidFill>
                <a:srgbClr val="7030A0"/>
              </a:solidFill>
            </a:endParaRPr>
          </a:p>
          <a:p>
            <a:pPr marL="0" indent="0">
              <a:buNone/>
            </a:pPr>
            <a:r>
              <a:rPr lang="en-US" sz="3200" dirty="0">
                <a:solidFill>
                  <a:srgbClr val="7030A0"/>
                </a:solidFill>
              </a:rPr>
              <a:t>What skills do you need to show for Q3? (8 marks)</a:t>
            </a:r>
            <a:endParaRPr lang="en-GB" sz="3200" dirty="0">
              <a:solidFill>
                <a:srgbClr val="7030A0"/>
              </a:solidFill>
            </a:endParaRPr>
          </a:p>
        </p:txBody>
      </p:sp>
    </p:spTree>
    <p:extLst>
      <p:ext uri="{BB962C8B-B14F-4D97-AF65-F5344CB8AC3E}">
        <p14:creationId xmlns:p14="http://schemas.microsoft.com/office/powerpoint/2010/main" val="2876958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E1840-F14F-15AB-AA22-A344E2925C01}"/>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Q1 Recap</a:t>
            </a:r>
            <a:endParaRPr lang="en-GB" dirty="0"/>
          </a:p>
        </p:txBody>
      </p:sp>
      <p:sp>
        <p:nvSpPr>
          <p:cNvPr id="3" name="Content Placeholder 2">
            <a:extLst>
              <a:ext uri="{FF2B5EF4-FFF2-40B4-BE49-F238E27FC236}">
                <a16:creationId xmlns:a16="http://schemas.microsoft.com/office/drawing/2014/main" id="{C0A0997F-222F-3C87-D2FA-6892C789F9DC}"/>
              </a:ext>
            </a:extLst>
          </p:cNvPr>
          <p:cNvSpPr>
            <a:spLocks noGrp="1"/>
          </p:cNvSpPr>
          <p:nvPr>
            <p:ph idx="1"/>
          </p:nvPr>
        </p:nvSpPr>
        <p:spPr>
          <a:xfrm>
            <a:off x="628650" y="1825625"/>
            <a:ext cx="4533659" cy="4351338"/>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US" dirty="0"/>
              <a:t>Q1: You are given a short extract from the beginning of the text. </a:t>
            </a:r>
          </a:p>
          <a:p>
            <a:pPr marL="0" indent="0">
              <a:buNone/>
            </a:pPr>
            <a:r>
              <a:rPr lang="en-US" dirty="0"/>
              <a:t>You are given four multiple choice questions: three options in each one.</a:t>
            </a:r>
          </a:p>
          <a:p>
            <a:pPr marL="0" indent="0">
              <a:buNone/>
            </a:pPr>
            <a:r>
              <a:rPr lang="en-US" dirty="0"/>
              <a:t>Put a tick next to the correct answer for each question.</a:t>
            </a:r>
          </a:p>
          <a:p>
            <a:pPr marL="0" indent="0">
              <a:buNone/>
            </a:pPr>
            <a:r>
              <a:rPr lang="en-US" dirty="0"/>
              <a:t>Do not put more than one tick per question.</a:t>
            </a:r>
          </a:p>
        </p:txBody>
      </p:sp>
      <p:sp>
        <p:nvSpPr>
          <p:cNvPr id="4" name="Rectangle: Rounded Corners 3">
            <a:extLst>
              <a:ext uri="{FF2B5EF4-FFF2-40B4-BE49-F238E27FC236}">
                <a16:creationId xmlns:a16="http://schemas.microsoft.com/office/drawing/2014/main" id="{8D972C47-8B12-BD8C-A28F-810A2F808928}"/>
              </a:ext>
            </a:extLst>
          </p:cNvPr>
          <p:cNvSpPr/>
          <p:nvPr/>
        </p:nvSpPr>
        <p:spPr>
          <a:xfrm>
            <a:off x="6628677" y="1877992"/>
            <a:ext cx="1886673" cy="1551008"/>
          </a:xfrm>
          <a:prstGeom prst="roundRect">
            <a:avLst/>
          </a:prstGeom>
          <a:solidFill>
            <a:schemeClr val="bg1"/>
          </a:solidFill>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 name="Graphic 4">
            <a:extLst>
              <a:ext uri="{FF2B5EF4-FFF2-40B4-BE49-F238E27FC236}">
                <a16:creationId xmlns:a16="http://schemas.microsoft.com/office/drawing/2014/main" id="{A83135C6-402C-A480-D301-26F14F9A0DB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134748" y="2072129"/>
            <a:ext cx="874529" cy="859160"/>
          </a:xfrm>
          <a:prstGeom prst="rect">
            <a:avLst/>
          </a:prstGeom>
        </p:spPr>
      </p:pic>
      <p:sp>
        <p:nvSpPr>
          <p:cNvPr id="6" name="TextBox 5">
            <a:extLst>
              <a:ext uri="{FF2B5EF4-FFF2-40B4-BE49-F238E27FC236}">
                <a16:creationId xmlns:a16="http://schemas.microsoft.com/office/drawing/2014/main" id="{850DED02-6191-DFF2-7019-316A4A348DC0}"/>
              </a:ext>
            </a:extLst>
          </p:cNvPr>
          <p:cNvSpPr txBox="1"/>
          <p:nvPr/>
        </p:nvSpPr>
        <p:spPr>
          <a:xfrm>
            <a:off x="6790722" y="3058610"/>
            <a:ext cx="1562582" cy="369332"/>
          </a:xfrm>
          <a:prstGeom prst="rect">
            <a:avLst/>
          </a:prstGeom>
          <a:noFill/>
        </p:spPr>
        <p:txBody>
          <a:bodyPr wrap="square" rtlCol="0">
            <a:spAutoFit/>
          </a:bodyPr>
          <a:lstStyle/>
          <a:p>
            <a:pPr algn="ctr"/>
            <a:r>
              <a:rPr lang="en-US" dirty="0"/>
              <a:t>Identifying</a:t>
            </a:r>
            <a:endParaRPr lang="en-GB" dirty="0"/>
          </a:p>
        </p:txBody>
      </p:sp>
    </p:spTree>
    <p:extLst>
      <p:ext uri="{BB962C8B-B14F-4D97-AF65-F5344CB8AC3E}">
        <p14:creationId xmlns:p14="http://schemas.microsoft.com/office/powerpoint/2010/main" val="33997640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3F774E62-B278-1511-454C-15C8F10E41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A676E03-3B0C-CE17-EC17-C52C17D94BEE}"/>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Q2 Recap</a:t>
            </a:r>
            <a:endParaRPr lang="en-GB" dirty="0"/>
          </a:p>
        </p:txBody>
      </p:sp>
      <p:sp>
        <p:nvSpPr>
          <p:cNvPr id="3" name="Content Placeholder 2">
            <a:extLst>
              <a:ext uri="{FF2B5EF4-FFF2-40B4-BE49-F238E27FC236}">
                <a16:creationId xmlns:a16="http://schemas.microsoft.com/office/drawing/2014/main" id="{43EF248A-E186-4D6B-488F-436E2375F419}"/>
              </a:ext>
            </a:extLst>
          </p:cNvPr>
          <p:cNvSpPr>
            <a:spLocks noGrp="1"/>
          </p:cNvSpPr>
          <p:nvPr>
            <p:ph idx="1"/>
          </p:nvPr>
        </p:nvSpPr>
        <p:spPr>
          <a:xfrm>
            <a:off x="628650" y="1825625"/>
            <a:ext cx="4533659"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85000" lnSpcReduction="10000"/>
          </a:bodyPr>
          <a:lstStyle/>
          <a:p>
            <a:pPr marL="0" indent="0">
              <a:buNone/>
            </a:pPr>
            <a:r>
              <a:rPr lang="en-US" dirty="0"/>
              <a:t>Q2: You are given a short extract from the text.</a:t>
            </a:r>
          </a:p>
          <a:p>
            <a:pPr marL="0" indent="0">
              <a:buNone/>
            </a:pPr>
            <a:r>
              <a:rPr lang="en-US" dirty="0"/>
              <a:t>You are asked to </a:t>
            </a:r>
            <a:r>
              <a:rPr lang="en-US" b="1" dirty="0"/>
              <a:t>explain</a:t>
            </a:r>
            <a:r>
              <a:rPr lang="en-US" dirty="0"/>
              <a:t> how the writer describes something in that part of the text.</a:t>
            </a:r>
          </a:p>
          <a:p>
            <a:pPr marL="0" indent="0">
              <a:buNone/>
            </a:pPr>
            <a:r>
              <a:rPr lang="en-US" dirty="0"/>
              <a:t>You </a:t>
            </a:r>
            <a:r>
              <a:rPr lang="en-US" b="1" dirty="0"/>
              <a:t>must</a:t>
            </a:r>
            <a:r>
              <a:rPr lang="en-US" dirty="0"/>
              <a:t> include quotes or evidence to support your ideas.</a:t>
            </a:r>
          </a:p>
          <a:p>
            <a:pPr marL="0" indent="0">
              <a:buNone/>
            </a:pPr>
            <a:r>
              <a:rPr lang="en-US" dirty="0"/>
              <a:t>You </a:t>
            </a:r>
            <a:r>
              <a:rPr lang="en-US" b="1" dirty="0"/>
              <a:t>should</a:t>
            </a:r>
            <a:r>
              <a:rPr lang="en-US" dirty="0"/>
              <a:t> include some language devices.</a:t>
            </a:r>
          </a:p>
          <a:p>
            <a:pPr marL="0" indent="0">
              <a:buNone/>
            </a:pPr>
            <a:r>
              <a:rPr lang="en-US" dirty="0"/>
              <a:t>You </a:t>
            </a:r>
            <a:r>
              <a:rPr lang="en-US" b="1" dirty="0"/>
              <a:t>must </a:t>
            </a:r>
            <a:r>
              <a:rPr lang="en-US" dirty="0"/>
              <a:t>explain how those quotes and devices support your ideas.</a:t>
            </a:r>
          </a:p>
        </p:txBody>
      </p:sp>
      <p:pic>
        <p:nvPicPr>
          <p:cNvPr id="7" name="Picture 6">
            <a:extLst>
              <a:ext uri="{FF2B5EF4-FFF2-40B4-BE49-F238E27FC236}">
                <a16:creationId xmlns:a16="http://schemas.microsoft.com/office/drawing/2014/main" id="{AADA0964-81B1-2CA6-3C0E-D9C8B5DF3C20}"/>
              </a:ext>
            </a:extLst>
          </p:cNvPr>
          <p:cNvPicPr>
            <a:picLocks noChangeAspect="1"/>
          </p:cNvPicPr>
          <p:nvPr/>
        </p:nvPicPr>
        <p:blipFill>
          <a:blip r:embed="rId2"/>
          <a:stretch>
            <a:fillRect/>
          </a:stretch>
        </p:blipFill>
        <p:spPr>
          <a:xfrm>
            <a:off x="7457602" y="1825625"/>
            <a:ext cx="1033362" cy="838273"/>
          </a:xfrm>
          <a:prstGeom prst="rect">
            <a:avLst/>
          </a:prstGeom>
        </p:spPr>
      </p:pic>
      <p:pic>
        <p:nvPicPr>
          <p:cNvPr id="8" name="Picture 7">
            <a:extLst>
              <a:ext uri="{FF2B5EF4-FFF2-40B4-BE49-F238E27FC236}">
                <a16:creationId xmlns:a16="http://schemas.microsoft.com/office/drawing/2014/main" id="{4C2E3134-4FAC-8E35-9319-1C163A12538C}"/>
              </a:ext>
            </a:extLst>
          </p:cNvPr>
          <p:cNvPicPr>
            <a:picLocks noChangeAspect="1"/>
          </p:cNvPicPr>
          <p:nvPr/>
        </p:nvPicPr>
        <p:blipFill>
          <a:blip r:embed="rId3"/>
          <a:stretch>
            <a:fillRect/>
          </a:stretch>
        </p:blipFill>
        <p:spPr>
          <a:xfrm>
            <a:off x="7457602" y="2663898"/>
            <a:ext cx="1033362" cy="840753"/>
          </a:xfrm>
          <a:prstGeom prst="rect">
            <a:avLst/>
          </a:prstGeom>
        </p:spPr>
      </p:pic>
      <p:pic>
        <p:nvPicPr>
          <p:cNvPr id="9" name="Picture 8">
            <a:extLst>
              <a:ext uri="{FF2B5EF4-FFF2-40B4-BE49-F238E27FC236}">
                <a16:creationId xmlns:a16="http://schemas.microsoft.com/office/drawing/2014/main" id="{1FA4BD73-A5AD-6B11-920F-090C182DEDFA}"/>
              </a:ext>
            </a:extLst>
          </p:cNvPr>
          <p:cNvPicPr>
            <a:picLocks noChangeAspect="1"/>
          </p:cNvPicPr>
          <p:nvPr/>
        </p:nvPicPr>
        <p:blipFill>
          <a:blip r:embed="rId4"/>
          <a:stretch>
            <a:fillRect/>
          </a:stretch>
        </p:blipFill>
        <p:spPr>
          <a:xfrm>
            <a:off x="7501802" y="3533513"/>
            <a:ext cx="1002879" cy="841321"/>
          </a:xfrm>
          <a:prstGeom prst="rect">
            <a:avLst/>
          </a:prstGeom>
        </p:spPr>
      </p:pic>
      <p:pic>
        <p:nvPicPr>
          <p:cNvPr id="10" name="Picture 9">
            <a:extLst>
              <a:ext uri="{FF2B5EF4-FFF2-40B4-BE49-F238E27FC236}">
                <a16:creationId xmlns:a16="http://schemas.microsoft.com/office/drawing/2014/main" id="{6929F27D-28D7-A1A6-206D-928182D89E13}"/>
              </a:ext>
            </a:extLst>
          </p:cNvPr>
          <p:cNvPicPr>
            <a:picLocks noChangeAspect="1"/>
          </p:cNvPicPr>
          <p:nvPr/>
        </p:nvPicPr>
        <p:blipFill>
          <a:blip r:embed="rId5"/>
          <a:stretch>
            <a:fillRect/>
          </a:stretch>
        </p:blipFill>
        <p:spPr>
          <a:xfrm>
            <a:off x="7463698" y="5313246"/>
            <a:ext cx="1051652" cy="835225"/>
          </a:xfrm>
          <a:prstGeom prst="rect">
            <a:avLst/>
          </a:prstGeom>
        </p:spPr>
      </p:pic>
      <p:pic>
        <p:nvPicPr>
          <p:cNvPr id="11" name="Picture 10">
            <a:extLst>
              <a:ext uri="{FF2B5EF4-FFF2-40B4-BE49-F238E27FC236}">
                <a16:creationId xmlns:a16="http://schemas.microsoft.com/office/drawing/2014/main" id="{19C23ED6-7E05-50F0-58C2-0ACD7A433174}"/>
              </a:ext>
            </a:extLst>
          </p:cNvPr>
          <p:cNvPicPr>
            <a:picLocks noChangeAspect="1"/>
          </p:cNvPicPr>
          <p:nvPr/>
        </p:nvPicPr>
        <p:blipFill>
          <a:blip r:embed="rId6"/>
          <a:stretch>
            <a:fillRect/>
          </a:stretch>
        </p:blipFill>
        <p:spPr>
          <a:xfrm>
            <a:off x="7474367" y="4403696"/>
            <a:ext cx="1030314" cy="835225"/>
          </a:xfrm>
          <a:prstGeom prst="rect">
            <a:avLst/>
          </a:prstGeom>
        </p:spPr>
      </p:pic>
    </p:spTree>
    <p:extLst>
      <p:ext uri="{BB962C8B-B14F-4D97-AF65-F5344CB8AC3E}">
        <p14:creationId xmlns:p14="http://schemas.microsoft.com/office/powerpoint/2010/main" val="20084143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872560DF-6147-E0AE-5E2B-C4CB365FC5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22D7ECF-E559-887A-9281-967C693918D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Q3 Recap</a:t>
            </a:r>
            <a:endParaRPr lang="en-GB" dirty="0"/>
          </a:p>
        </p:txBody>
      </p:sp>
      <p:sp>
        <p:nvSpPr>
          <p:cNvPr id="3" name="Content Placeholder 2">
            <a:extLst>
              <a:ext uri="{FF2B5EF4-FFF2-40B4-BE49-F238E27FC236}">
                <a16:creationId xmlns:a16="http://schemas.microsoft.com/office/drawing/2014/main" id="{455E2E5E-9561-0DA3-D0AC-E7A86578F7D2}"/>
              </a:ext>
            </a:extLst>
          </p:cNvPr>
          <p:cNvSpPr>
            <a:spLocks noGrp="1"/>
          </p:cNvSpPr>
          <p:nvPr>
            <p:ph idx="1"/>
          </p:nvPr>
        </p:nvSpPr>
        <p:spPr>
          <a:xfrm>
            <a:off x="628650" y="1825625"/>
            <a:ext cx="4533659"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20000"/>
          </a:bodyPr>
          <a:lstStyle/>
          <a:p>
            <a:pPr marL="0" indent="0">
              <a:buNone/>
            </a:pPr>
            <a:r>
              <a:rPr lang="en-US" dirty="0"/>
              <a:t>Q3: You must explore the </a:t>
            </a:r>
            <a:r>
              <a:rPr lang="en-US" b="1" dirty="0"/>
              <a:t>whole extract</a:t>
            </a:r>
            <a:endParaRPr lang="en-US" dirty="0"/>
          </a:p>
          <a:p>
            <a:pPr marL="0" indent="0">
              <a:buNone/>
            </a:pPr>
            <a:r>
              <a:rPr lang="en-US" dirty="0"/>
              <a:t>You are asked to </a:t>
            </a:r>
            <a:r>
              <a:rPr lang="en-US" b="1" dirty="0"/>
              <a:t>explain</a:t>
            </a:r>
            <a:r>
              <a:rPr lang="en-US" dirty="0"/>
              <a:t> how the writer uses structure to build a particular area (such as atmosphere).</a:t>
            </a:r>
          </a:p>
          <a:p>
            <a:pPr marL="0" indent="0">
              <a:buNone/>
            </a:pPr>
            <a:r>
              <a:rPr lang="en-US" dirty="0"/>
              <a:t>You </a:t>
            </a:r>
            <a:r>
              <a:rPr lang="en-US" b="1" dirty="0"/>
              <a:t>must</a:t>
            </a:r>
            <a:r>
              <a:rPr lang="en-US" dirty="0"/>
              <a:t> include examples to support your ideas.</a:t>
            </a:r>
          </a:p>
          <a:p>
            <a:pPr marL="0" indent="0">
              <a:buNone/>
            </a:pPr>
            <a:r>
              <a:rPr lang="en-US" dirty="0"/>
              <a:t>You </a:t>
            </a:r>
            <a:r>
              <a:rPr lang="en-US" b="1" dirty="0"/>
              <a:t>should</a:t>
            </a:r>
            <a:r>
              <a:rPr lang="en-US" dirty="0"/>
              <a:t> include some structural devices.</a:t>
            </a:r>
          </a:p>
          <a:p>
            <a:pPr marL="0" indent="0">
              <a:buNone/>
            </a:pPr>
            <a:r>
              <a:rPr lang="en-US" dirty="0"/>
              <a:t>You </a:t>
            </a:r>
            <a:r>
              <a:rPr lang="en-US" b="1" dirty="0"/>
              <a:t>must </a:t>
            </a:r>
            <a:r>
              <a:rPr lang="en-US" dirty="0"/>
              <a:t>explain how those examples and devices support your ideas.</a:t>
            </a:r>
          </a:p>
        </p:txBody>
      </p:sp>
      <p:pic>
        <p:nvPicPr>
          <p:cNvPr id="4" name="Picture 3">
            <a:extLst>
              <a:ext uri="{FF2B5EF4-FFF2-40B4-BE49-F238E27FC236}">
                <a16:creationId xmlns:a16="http://schemas.microsoft.com/office/drawing/2014/main" id="{88CD4EEA-D6EA-7AC2-3327-C632CC3BBDF2}"/>
              </a:ext>
            </a:extLst>
          </p:cNvPr>
          <p:cNvPicPr>
            <a:picLocks noChangeAspect="1"/>
          </p:cNvPicPr>
          <p:nvPr/>
        </p:nvPicPr>
        <p:blipFill>
          <a:blip r:embed="rId2"/>
          <a:stretch>
            <a:fillRect/>
          </a:stretch>
        </p:blipFill>
        <p:spPr>
          <a:xfrm>
            <a:off x="6948428" y="151730"/>
            <a:ext cx="1287500" cy="6554539"/>
          </a:xfrm>
          <a:prstGeom prst="rect">
            <a:avLst/>
          </a:prstGeom>
        </p:spPr>
      </p:pic>
    </p:spTree>
    <p:extLst>
      <p:ext uri="{BB962C8B-B14F-4D97-AF65-F5344CB8AC3E}">
        <p14:creationId xmlns:p14="http://schemas.microsoft.com/office/powerpoint/2010/main" val="1674218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B35-820F-43A2-AC76-DB3EF5B97E7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Head, Heart, Heave, Hold</a:t>
            </a:r>
            <a:endParaRPr lang="en-US" dirty="0"/>
          </a:p>
        </p:txBody>
      </p:sp>
      <p:sp>
        <p:nvSpPr>
          <p:cNvPr id="3" name="Content Placeholder 2">
            <a:extLst>
              <a:ext uri="{FF2B5EF4-FFF2-40B4-BE49-F238E27FC236}">
                <a16:creationId xmlns:a16="http://schemas.microsoft.com/office/drawing/2014/main" id="{AE5482DF-6FBC-4B67-A0FD-6D1634C061ED}"/>
              </a:ext>
            </a:extLst>
          </p:cNvPr>
          <p:cNvSpPr>
            <a:spLocks noGrp="1"/>
          </p:cNvSpPr>
          <p:nvPr>
            <p:ph idx="1"/>
          </p:nvPr>
        </p:nvSpPr>
        <p:spPr>
          <a:xfrm>
            <a:off x="628650" y="1825625"/>
            <a:ext cx="4069959"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b="1" dirty="0"/>
              <a:t>Head: </a:t>
            </a:r>
            <a:r>
              <a:rPr lang="en-GB" dirty="0"/>
              <a:t>Write down one thing that has made you think in this lesson.</a:t>
            </a:r>
          </a:p>
          <a:p>
            <a:pPr marL="0" indent="0">
              <a:buNone/>
            </a:pPr>
            <a:r>
              <a:rPr lang="en-GB" b="1" dirty="0"/>
              <a:t>Heart: </a:t>
            </a:r>
            <a:r>
              <a:rPr lang="en-GB" dirty="0"/>
              <a:t>Write down what you have </a:t>
            </a:r>
            <a:r>
              <a:rPr lang="en-GB" i="1" dirty="0"/>
              <a:t>felt</a:t>
            </a:r>
            <a:r>
              <a:rPr lang="en-GB" dirty="0"/>
              <a:t> this lesson.</a:t>
            </a:r>
          </a:p>
          <a:p>
            <a:pPr marL="0" indent="0">
              <a:buNone/>
            </a:pPr>
            <a:r>
              <a:rPr lang="en-GB" b="1" dirty="0"/>
              <a:t>Heave: </a:t>
            </a:r>
            <a:r>
              <a:rPr lang="en-GB" dirty="0"/>
              <a:t>Write down one thing that you</a:t>
            </a:r>
            <a:r>
              <a:rPr lang="en-GB" i="1" dirty="0"/>
              <a:t> disagreed </a:t>
            </a:r>
            <a:r>
              <a:rPr lang="en-GB" dirty="0"/>
              <a:t>with in this lesson.</a:t>
            </a:r>
          </a:p>
          <a:p>
            <a:pPr marL="0" indent="0">
              <a:buNone/>
            </a:pPr>
            <a:r>
              <a:rPr lang="en-GB" b="1" dirty="0"/>
              <a:t>Hold: </a:t>
            </a:r>
            <a:r>
              <a:rPr lang="en-GB" dirty="0"/>
              <a:t>Write down one thing you will remember from this lesson. </a:t>
            </a:r>
            <a:endParaRPr lang="en-US" b="1" dirty="0"/>
          </a:p>
        </p:txBody>
      </p:sp>
      <p:sp>
        <p:nvSpPr>
          <p:cNvPr id="4" name="Content Placeholder 2">
            <a:extLst>
              <a:ext uri="{FF2B5EF4-FFF2-40B4-BE49-F238E27FC236}">
                <a16:creationId xmlns:a16="http://schemas.microsoft.com/office/drawing/2014/main" id="{8127F4C0-2492-4F23-97C8-7D11744B70E1}"/>
              </a:ext>
            </a:extLst>
          </p:cNvPr>
          <p:cNvSpPr txBox="1">
            <a:spLocks/>
          </p:cNvSpPr>
          <p:nvPr/>
        </p:nvSpPr>
        <p:spPr>
          <a:xfrm>
            <a:off x="4856766" y="1831096"/>
            <a:ext cx="3658583" cy="37730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n-ea"/>
                <a:cs typeface="+mn-cs"/>
              </a:rPr>
              <a:t>To describe </a:t>
            </a:r>
            <a:r>
              <a:rPr lang="en-GB" sz="2400" dirty="0">
                <a:solidFill>
                  <a:srgbClr val="FF0000"/>
                </a:solidFill>
                <a:latin typeface="Calibri"/>
              </a:rPr>
              <a:t>ways of improving our Q3 answers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79646">
                    <a:lumMod val="50000"/>
                  </a:srgbClr>
                </a:solidFill>
                <a:effectLst/>
                <a:uLnTx/>
                <a:uFillTx/>
                <a:latin typeface="Calibri"/>
                <a:ea typeface="+mn-ea"/>
                <a:cs typeface="+mn-cs"/>
              </a:rPr>
              <a:t>To explain how student answers can better meet the requirements of the mark scheme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To evaluate the effectiveness of our improved Q3 answers</a:t>
            </a:r>
          </a:p>
        </p:txBody>
      </p:sp>
      <p:pic>
        <p:nvPicPr>
          <p:cNvPr id="6" name="Picture 5" descr="A close up of a logo&#10;&#10;Description generated with very high confidence">
            <a:extLst>
              <a:ext uri="{FF2B5EF4-FFF2-40B4-BE49-F238E27FC236}">
                <a16:creationId xmlns:a16="http://schemas.microsoft.com/office/drawing/2014/main" id="{3DAB4FF5-CC38-4E4C-9AE9-36510A719A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1118" y="5590541"/>
            <a:ext cx="1641764" cy="1203960"/>
          </a:xfrm>
          <a:prstGeom prst="rect">
            <a:avLst/>
          </a:prstGeom>
        </p:spPr>
      </p:pic>
      <p:pic>
        <p:nvPicPr>
          <p:cNvPr id="10" name="Picture 9">
            <a:extLst>
              <a:ext uri="{FF2B5EF4-FFF2-40B4-BE49-F238E27FC236}">
                <a16:creationId xmlns:a16="http://schemas.microsoft.com/office/drawing/2014/main" id="{AB2500BB-27BB-4DBC-AFFF-98D359C18CC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48361" y="5649154"/>
            <a:ext cx="1286948" cy="1208087"/>
          </a:xfrm>
          <a:prstGeom prst="rect">
            <a:avLst/>
          </a:prstGeom>
        </p:spPr>
      </p:pic>
      <p:pic>
        <p:nvPicPr>
          <p:cNvPr id="12" name="Picture 11">
            <a:extLst>
              <a:ext uri="{FF2B5EF4-FFF2-40B4-BE49-F238E27FC236}">
                <a16:creationId xmlns:a16="http://schemas.microsoft.com/office/drawing/2014/main" id="{0E7954A5-E528-4EAB-A085-CBB2831361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466033" y="5508747"/>
            <a:ext cx="1238055" cy="1336431"/>
          </a:xfrm>
          <a:prstGeom prst="rect">
            <a:avLst/>
          </a:prstGeom>
        </p:spPr>
      </p:pic>
      <p:pic>
        <p:nvPicPr>
          <p:cNvPr id="14" name="Picture 13">
            <a:extLst>
              <a:ext uri="{FF2B5EF4-FFF2-40B4-BE49-F238E27FC236}">
                <a16:creationId xmlns:a16="http://schemas.microsoft.com/office/drawing/2014/main" id="{80286BDA-DAFD-495F-B99D-929B1BCE3C5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21077" y="5689451"/>
            <a:ext cx="1178169" cy="1178169"/>
          </a:xfrm>
          <a:prstGeom prst="rect">
            <a:avLst/>
          </a:prstGeom>
        </p:spPr>
      </p:pic>
    </p:spTree>
    <p:extLst>
      <p:ext uri="{BB962C8B-B14F-4D97-AF65-F5344CB8AC3E}">
        <p14:creationId xmlns:p14="http://schemas.microsoft.com/office/powerpoint/2010/main" val="185411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B57413-D28D-F540-6551-AB02AA8673E2}"/>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Learning outcomes</a:t>
            </a:r>
            <a:endParaRPr lang="en-GB" dirty="0"/>
          </a:p>
        </p:txBody>
      </p:sp>
      <p:sp>
        <p:nvSpPr>
          <p:cNvPr id="3" name="Content Placeholder 2">
            <a:extLst>
              <a:ext uri="{FF2B5EF4-FFF2-40B4-BE49-F238E27FC236}">
                <a16:creationId xmlns:a16="http://schemas.microsoft.com/office/drawing/2014/main" id="{BC3B62FD-A13B-E11A-FB5D-55E6AE520EE1}"/>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lnSpcReduction="10000"/>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F0000"/>
                </a:solidFill>
                <a:effectLst/>
                <a:uLnTx/>
                <a:uFillTx/>
                <a:latin typeface="Calibri"/>
                <a:ea typeface="+mn-ea"/>
                <a:cs typeface="+mn-cs"/>
              </a:rPr>
              <a:t>To describe </a:t>
            </a:r>
            <a:r>
              <a:rPr lang="en-GB" sz="4400" dirty="0">
                <a:solidFill>
                  <a:srgbClr val="FF0000"/>
                </a:solidFill>
                <a:latin typeface="Calibri"/>
              </a:rPr>
              <a:t>ways of improving our Q3 answers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F79646">
                    <a:lumMod val="50000"/>
                  </a:srgbClr>
                </a:solidFill>
                <a:effectLst/>
                <a:uLnTx/>
                <a:uFillTx/>
                <a:latin typeface="Calibri"/>
                <a:ea typeface="+mn-ea"/>
                <a:cs typeface="+mn-cs"/>
              </a:rPr>
              <a:t>To explain how student answers can better meet the requirements of the mark scheme</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400" b="0" i="0" u="none" strike="noStrike" kern="1200" cap="none" spc="0" normalizeH="0" baseline="0" noProof="0" dirty="0">
                <a:ln>
                  <a:noFill/>
                </a:ln>
                <a:solidFill>
                  <a:srgbClr val="00B050"/>
                </a:solidFill>
                <a:effectLst/>
                <a:uLnTx/>
                <a:uFillTx/>
                <a:latin typeface="Calibri"/>
                <a:ea typeface="+mn-ea"/>
                <a:cs typeface="+mn-cs"/>
              </a:rPr>
              <a:t>To evaluate the effectiveness of our improved Q3 answers</a:t>
            </a:r>
          </a:p>
          <a:p>
            <a:pPr marL="0" indent="0">
              <a:buNone/>
            </a:pPr>
            <a:endParaRPr lang="en-GB" dirty="0"/>
          </a:p>
        </p:txBody>
      </p:sp>
    </p:spTree>
    <p:extLst>
      <p:ext uri="{BB962C8B-B14F-4D97-AF65-F5344CB8AC3E}">
        <p14:creationId xmlns:p14="http://schemas.microsoft.com/office/powerpoint/2010/main" val="2776322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4D692BF-CA4A-F3BE-FD0F-2F24E50B4EDF}"/>
              </a:ext>
            </a:extLst>
          </p:cNvPr>
          <p:cNvSpPr txBox="1"/>
          <p:nvPr/>
        </p:nvSpPr>
        <p:spPr>
          <a:xfrm>
            <a:off x="628650" y="287645"/>
            <a:ext cx="7886700" cy="1200329"/>
          </a:xfrm>
          <a:prstGeom prst="rect">
            <a:avLst/>
          </a:prstGeom>
          <a:solidFill>
            <a:schemeClr val="accent2">
              <a:lumMod val="20000"/>
              <a:lumOff val="80000"/>
            </a:schemeClr>
          </a:solidFill>
          <a:ln w="38100">
            <a:solidFill>
              <a:srgbClr val="002060"/>
            </a:solidFill>
          </a:ln>
          <a:effectLst>
            <a:outerShdw blurRad="50800" dist="38100" dir="2700000" algn="tl" rotWithShape="0">
              <a:prstClr val="black">
                <a:alpha val="40000"/>
              </a:prstClr>
            </a:outerShdw>
          </a:effectLst>
        </p:spPr>
        <p:txBody>
          <a:bodyPr wrap="square">
            <a:spAutoFit/>
          </a:bodyPr>
          <a:lstStyle/>
          <a:p>
            <a:r>
              <a:rPr lang="en-GB" b="1" dirty="0"/>
              <a:t>AO2</a:t>
            </a:r>
          </a:p>
          <a:p>
            <a:r>
              <a:rPr lang="en-GB" dirty="0"/>
              <a:t>Explain, comment on and analyse how writers use structure to achieve effects and influence readers, using relevant subject terminology to support their views</a:t>
            </a:r>
          </a:p>
        </p:txBody>
      </p:sp>
      <p:sp>
        <p:nvSpPr>
          <p:cNvPr id="5" name="TextBox 4">
            <a:extLst>
              <a:ext uri="{FF2B5EF4-FFF2-40B4-BE49-F238E27FC236}">
                <a16:creationId xmlns:a16="http://schemas.microsoft.com/office/drawing/2014/main" id="{09374E7F-5684-C317-A6C7-DE37D1F81EE3}"/>
              </a:ext>
            </a:extLst>
          </p:cNvPr>
          <p:cNvSpPr txBox="1"/>
          <p:nvPr/>
        </p:nvSpPr>
        <p:spPr>
          <a:xfrm>
            <a:off x="628650" y="2058572"/>
            <a:ext cx="7886700"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Shows perceptive and detailed understanding of structural features:</a:t>
            </a:r>
          </a:p>
          <a:p>
            <a:r>
              <a:rPr lang="en-US" dirty="0"/>
              <a:t>• Analyses the effects of the writer’s choices of structural features</a:t>
            </a:r>
          </a:p>
          <a:p>
            <a:r>
              <a:rPr lang="en-US" dirty="0"/>
              <a:t>• Selects a range of judicious examples</a:t>
            </a:r>
          </a:p>
          <a:p>
            <a:r>
              <a:rPr lang="en-US" dirty="0"/>
              <a:t>• Makes sophisticated and accurate use of subject terminology</a:t>
            </a:r>
            <a:endParaRPr lang="en-GB" dirty="0"/>
          </a:p>
        </p:txBody>
      </p:sp>
      <p:sp>
        <p:nvSpPr>
          <p:cNvPr id="6" name="TextBox 5">
            <a:extLst>
              <a:ext uri="{FF2B5EF4-FFF2-40B4-BE49-F238E27FC236}">
                <a16:creationId xmlns:a16="http://schemas.microsoft.com/office/drawing/2014/main" id="{3210C93A-33CA-64CD-9E61-F293D03B65FE}"/>
              </a:ext>
            </a:extLst>
          </p:cNvPr>
          <p:cNvSpPr txBox="1"/>
          <p:nvPr/>
        </p:nvSpPr>
        <p:spPr>
          <a:xfrm>
            <a:off x="524477" y="1647646"/>
            <a:ext cx="7886700" cy="369332"/>
          </a:xfrm>
          <a:prstGeom prst="rect">
            <a:avLst/>
          </a:prstGeom>
          <a:noFill/>
        </p:spPr>
        <p:txBody>
          <a:bodyPr wrap="square" rtlCol="0">
            <a:spAutoFit/>
          </a:bodyPr>
          <a:lstStyle/>
          <a:p>
            <a:r>
              <a:rPr lang="en-US" dirty="0"/>
              <a:t>This is the mark scheme that examiners use to mark Q3:</a:t>
            </a:r>
            <a:endParaRPr lang="en-GB" dirty="0"/>
          </a:p>
        </p:txBody>
      </p:sp>
      <p:graphicFrame>
        <p:nvGraphicFramePr>
          <p:cNvPr id="8" name="Table 7">
            <a:extLst>
              <a:ext uri="{FF2B5EF4-FFF2-40B4-BE49-F238E27FC236}">
                <a16:creationId xmlns:a16="http://schemas.microsoft.com/office/drawing/2014/main" id="{54DAF11E-4639-D0CB-57F4-5798D921C6F0}"/>
              </a:ext>
            </a:extLst>
          </p:cNvPr>
          <p:cNvGraphicFramePr>
            <a:graphicFrameLocks noGrp="1"/>
          </p:cNvGraphicFramePr>
          <p:nvPr>
            <p:extLst>
              <p:ext uri="{D42A27DB-BD31-4B8C-83A1-F6EECF244321}">
                <p14:modId xmlns:p14="http://schemas.microsoft.com/office/powerpoint/2010/main" val="1409788173"/>
              </p:ext>
            </p:extLst>
          </p:nvPr>
        </p:nvGraphicFramePr>
        <p:xfrm>
          <a:off x="4903807" y="3839621"/>
          <a:ext cx="3611544" cy="28397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805772">
                  <a:extLst>
                    <a:ext uri="{9D8B030D-6E8A-4147-A177-3AD203B41FA5}">
                      <a16:colId xmlns:a16="http://schemas.microsoft.com/office/drawing/2014/main" val="1687930855"/>
                    </a:ext>
                  </a:extLst>
                </a:gridCol>
                <a:gridCol w="1805772">
                  <a:extLst>
                    <a:ext uri="{9D8B030D-6E8A-4147-A177-3AD203B41FA5}">
                      <a16:colId xmlns:a16="http://schemas.microsoft.com/office/drawing/2014/main" val="247876497"/>
                    </a:ext>
                  </a:extLst>
                </a:gridCol>
              </a:tblGrid>
              <a:tr h="370840">
                <a:tc>
                  <a:txBody>
                    <a:bodyPr/>
                    <a:lstStyle/>
                    <a:p>
                      <a:r>
                        <a:rPr lang="en-US" sz="1600" dirty="0"/>
                        <a:t>Student’s answer</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916935"/>
                  </a:ext>
                </a:extLst>
              </a:tr>
              <a:tr h="370840">
                <a:tc>
                  <a:txBody>
                    <a:bodyPr/>
                    <a:lstStyle/>
                    <a:p>
                      <a:r>
                        <a:rPr lang="en-US" sz="1600" dirty="0" err="1"/>
                        <a:t>Analysed</a:t>
                      </a:r>
                      <a:r>
                        <a:rPr lang="en-US" sz="1600" dirty="0"/>
                        <a:t> the effects of the structure</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600" dirty="0"/>
                        <a:t>Included examples to support ideas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600" dirty="0"/>
                        <a:t>Included subject terminology to support ideas</a:t>
                      </a:r>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bl>
          </a:graphicData>
        </a:graphic>
      </p:graphicFrame>
      <p:pic>
        <p:nvPicPr>
          <p:cNvPr id="9" name="Picture 8" descr="A red x on a black background&#10;&#10;Description automatically generated">
            <a:extLst>
              <a:ext uri="{FF2B5EF4-FFF2-40B4-BE49-F238E27FC236}">
                <a16:creationId xmlns:a16="http://schemas.microsoft.com/office/drawing/2014/main" id="{6EB6BAD0-8D8A-4CF1-6B0B-57BB522CC57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214" y="4303382"/>
            <a:ext cx="681037" cy="681037"/>
          </a:xfrm>
          <a:prstGeom prst="rect">
            <a:avLst/>
          </a:prstGeom>
        </p:spPr>
      </p:pic>
      <p:pic>
        <p:nvPicPr>
          <p:cNvPr id="10" name="Picture 9" descr="A green check mark on a black background&#10;&#10;Description automatically generated">
            <a:extLst>
              <a:ext uri="{FF2B5EF4-FFF2-40B4-BE49-F238E27FC236}">
                <a16:creationId xmlns:a16="http://schemas.microsoft.com/office/drawing/2014/main" id="{A8C37980-C853-6E31-13DD-D039D8E77F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403" y="5086349"/>
            <a:ext cx="551847" cy="631246"/>
          </a:xfrm>
          <a:prstGeom prst="rect">
            <a:avLst/>
          </a:prstGeom>
        </p:spPr>
      </p:pic>
      <p:pic>
        <p:nvPicPr>
          <p:cNvPr id="11" name="Picture 10" descr="A red x on a black background&#10;&#10;Description automatically generated">
            <a:extLst>
              <a:ext uri="{FF2B5EF4-FFF2-40B4-BE49-F238E27FC236}">
                <a16:creationId xmlns:a16="http://schemas.microsoft.com/office/drawing/2014/main" id="{32A0A772-CC22-A74D-C91B-69BBCD8588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4213" y="5945949"/>
            <a:ext cx="681037" cy="681037"/>
          </a:xfrm>
          <a:prstGeom prst="rect">
            <a:avLst/>
          </a:prstGeom>
        </p:spPr>
      </p:pic>
      <p:pic>
        <p:nvPicPr>
          <p:cNvPr id="2" name="Picture 1">
            <a:extLst>
              <a:ext uri="{FF2B5EF4-FFF2-40B4-BE49-F238E27FC236}">
                <a16:creationId xmlns:a16="http://schemas.microsoft.com/office/drawing/2014/main" id="{5F636DC9-61A7-5E2D-768C-BCBE97E6112F}"/>
              </a:ext>
            </a:extLst>
          </p:cNvPr>
          <p:cNvPicPr>
            <a:picLocks noChangeAspect="1"/>
          </p:cNvPicPr>
          <p:nvPr/>
        </p:nvPicPr>
        <p:blipFill>
          <a:blip r:embed="rId4"/>
          <a:stretch>
            <a:fillRect/>
          </a:stretch>
        </p:blipFill>
        <p:spPr>
          <a:xfrm>
            <a:off x="628649" y="3401842"/>
            <a:ext cx="2420629" cy="3188020"/>
          </a:xfrm>
          <a:prstGeom prst="rect">
            <a:avLst/>
          </a:prstGeom>
        </p:spPr>
      </p:pic>
    </p:spTree>
    <p:extLst>
      <p:ext uri="{BB962C8B-B14F-4D97-AF65-F5344CB8AC3E}">
        <p14:creationId xmlns:p14="http://schemas.microsoft.com/office/powerpoint/2010/main" val="309891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67E9B3-C386-1847-D477-7EF8EC03357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4000" dirty="0"/>
              <a:t>The student did include examples, but…</a:t>
            </a:r>
            <a:endParaRPr lang="en-GB" sz="4000" dirty="0"/>
          </a:p>
        </p:txBody>
      </p:sp>
      <p:sp>
        <p:nvSpPr>
          <p:cNvPr id="4" name="Content Placeholder 2">
            <a:extLst>
              <a:ext uri="{FF2B5EF4-FFF2-40B4-BE49-F238E27FC236}">
                <a16:creationId xmlns:a16="http://schemas.microsoft.com/office/drawing/2014/main" id="{597C06B4-8D64-4873-9F4D-12FEC703E7FF}"/>
              </a:ext>
            </a:extLst>
          </p:cNvPr>
          <p:cNvSpPr>
            <a:spLocks noGrp="1"/>
          </p:cNvSpPr>
          <p:nvPr>
            <p:ph idx="1"/>
          </p:nvPr>
        </p:nvSpPr>
        <p:spPr>
          <a:xfrm>
            <a:off x="628650" y="2057120"/>
            <a:ext cx="4475785" cy="2491731"/>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pPr marL="0" indent="0">
              <a:buNone/>
            </a:pPr>
            <a:r>
              <a:rPr lang="en-US" sz="2400" dirty="0"/>
              <a:t>The narrator talks about the stadium and the people and then moves on to talking about his seat in the stadium. Then the narrator talks about his father passing away.</a:t>
            </a:r>
            <a:endParaRPr lang="en-GB" sz="2400" dirty="0"/>
          </a:p>
        </p:txBody>
      </p:sp>
      <p:sp>
        <p:nvSpPr>
          <p:cNvPr id="5" name="TextBox 4">
            <a:extLst>
              <a:ext uri="{FF2B5EF4-FFF2-40B4-BE49-F238E27FC236}">
                <a16:creationId xmlns:a16="http://schemas.microsoft.com/office/drawing/2014/main" id="{74CD4DDC-A56D-8873-3AC1-CFE2730475A1}"/>
              </a:ext>
            </a:extLst>
          </p:cNvPr>
          <p:cNvSpPr txBox="1"/>
          <p:nvPr/>
        </p:nvSpPr>
        <p:spPr>
          <a:xfrm>
            <a:off x="5567423" y="2057120"/>
            <a:ext cx="2947927" cy="646331"/>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 Selects a range of judicious </a:t>
            </a:r>
            <a:r>
              <a:rPr lang="en-US" dirty="0">
                <a:highlight>
                  <a:srgbClr val="FFFF00"/>
                </a:highlight>
              </a:rPr>
              <a:t>examples</a:t>
            </a:r>
            <a:endParaRPr lang="en-GB" dirty="0">
              <a:highlight>
                <a:srgbClr val="FFFF00"/>
              </a:highlight>
            </a:endParaRPr>
          </a:p>
        </p:txBody>
      </p:sp>
      <p:sp>
        <p:nvSpPr>
          <p:cNvPr id="7" name="TextBox 6">
            <a:extLst>
              <a:ext uri="{FF2B5EF4-FFF2-40B4-BE49-F238E27FC236}">
                <a16:creationId xmlns:a16="http://schemas.microsoft.com/office/drawing/2014/main" id="{5A12323B-6B96-6E70-2A92-C172CE3A4331}"/>
              </a:ext>
            </a:extLst>
          </p:cNvPr>
          <p:cNvSpPr txBox="1"/>
          <p:nvPr/>
        </p:nvSpPr>
        <p:spPr>
          <a:xfrm>
            <a:off x="5567423" y="2979819"/>
            <a:ext cx="2947927" cy="1569660"/>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GB" sz="2400" b="1" dirty="0"/>
              <a:t>Judicious</a:t>
            </a:r>
            <a:r>
              <a:rPr lang="en-GB" sz="2400" dirty="0"/>
              <a:t> means showing good judgement and sense. </a:t>
            </a:r>
          </a:p>
        </p:txBody>
      </p:sp>
      <p:sp>
        <p:nvSpPr>
          <p:cNvPr id="8" name="TextBox 7">
            <a:extLst>
              <a:ext uri="{FF2B5EF4-FFF2-40B4-BE49-F238E27FC236}">
                <a16:creationId xmlns:a16="http://schemas.microsoft.com/office/drawing/2014/main" id="{BA38FB7B-B911-3777-5FDF-3A114480A0AE}"/>
              </a:ext>
            </a:extLst>
          </p:cNvPr>
          <p:cNvSpPr txBox="1"/>
          <p:nvPr/>
        </p:nvSpPr>
        <p:spPr>
          <a:xfrm>
            <a:off x="628650" y="4780344"/>
            <a:ext cx="7886700" cy="1200329"/>
          </a:xfrm>
          <a:prstGeom prst="rect">
            <a:avLst/>
          </a:prstGeom>
          <a:solidFill>
            <a:schemeClr val="tx2">
              <a:lumMod val="10000"/>
              <a:lumOff val="9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sz="2400" dirty="0"/>
              <a:t>… They didn’t explain the </a:t>
            </a:r>
            <a:r>
              <a:rPr lang="en-US" sz="2400" i="1" dirty="0"/>
              <a:t>effects</a:t>
            </a:r>
            <a:r>
              <a:rPr lang="en-US" sz="2400" dirty="0"/>
              <a:t> of </a:t>
            </a:r>
            <a:r>
              <a:rPr lang="en-US" sz="2400" b="1" dirty="0"/>
              <a:t>structure</a:t>
            </a:r>
            <a:r>
              <a:rPr lang="en-US" sz="2400" dirty="0"/>
              <a:t> on the reader, and one good way to do this is by using a range of examples that back up your interpretations.</a:t>
            </a:r>
            <a:endParaRPr lang="en-GB" sz="2400" dirty="0"/>
          </a:p>
        </p:txBody>
      </p:sp>
    </p:spTree>
    <p:extLst>
      <p:ext uri="{BB962C8B-B14F-4D97-AF65-F5344CB8AC3E}">
        <p14:creationId xmlns:p14="http://schemas.microsoft.com/office/powerpoint/2010/main" val="37486672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23F2B7A-AE38-1CAE-194D-307BEFC224E8}"/>
              </a:ext>
            </a:extLst>
          </p:cNvPr>
          <p:cNvSpPr txBox="1"/>
          <p:nvPr/>
        </p:nvSpPr>
        <p:spPr>
          <a:xfrm>
            <a:off x="491924" y="409652"/>
            <a:ext cx="4572000" cy="339714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lnSpc>
                <a:spcPct val="120000"/>
              </a:lnSpc>
              <a:buNone/>
            </a:pPr>
            <a:r>
              <a:rPr lang="en-US"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The extract begins with an </a:t>
            </a:r>
            <a:r>
              <a:rPr lang="en-US" sz="1800" kern="100" dirty="0">
                <a:effectLst/>
                <a:highlight>
                  <a:srgbClr val="00FFFF"/>
                </a:highlight>
                <a:latin typeface="Aptos" panose="020B0004020202020204" pitchFamily="34" charset="0"/>
                <a:ea typeface="Aptos" panose="020B0004020202020204" pitchFamily="34" charset="0"/>
                <a:cs typeface="Times New Roman" panose="02020603050405020304" pitchFamily="18" charset="0"/>
              </a:rPr>
              <a:t>abrupt short sentence</a:t>
            </a:r>
            <a:r>
              <a:rPr lang="en-US" kern="100" dirty="0">
                <a:highlight>
                  <a:srgbClr val="00FFFF"/>
                </a:highlight>
                <a:latin typeface="Aptos" panose="020B0004020202020204" pitchFamily="34" charset="0"/>
                <a:ea typeface="Aptos" panose="020B0004020202020204" pitchFamily="34" charset="0"/>
                <a:cs typeface="Times New Roman" panose="02020603050405020304" pitchFamily="18" charset="0"/>
              </a:rPr>
              <a:t>: “</a:t>
            </a:r>
            <a:r>
              <a:rPr lang="en-US" sz="1800" dirty="0">
                <a:effectLst/>
                <a:latin typeface="Aptos" panose="020B0004020202020204" pitchFamily="34" charset="0"/>
                <a:ea typeface="Aptos" panose="020B0004020202020204" pitchFamily="34" charset="0"/>
                <a:cs typeface="Times New Roman" panose="02020603050405020304" pitchFamily="18" charset="0"/>
              </a:rPr>
              <a:t>This cavern of echoes means everything to you.” It doesn’t explicitly state what this cavern is, </a:t>
            </a:r>
            <a:r>
              <a:rPr lang="en-US" sz="1800" dirty="0">
                <a:effectLst/>
                <a:highlight>
                  <a:srgbClr val="00FF00"/>
                </a:highlight>
                <a:latin typeface="Aptos" panose="020B0004020202020204" pitchFamily="34" charset="0"/>
                <a:ea typeface="Aptos" panose="020B0004020202020204" pitchFamily="34" charset="0"/>
                <a:cs typeface="Times New Roman" panose="02020603050405020304" pitchFamily="18" charset="0"/>
              </a:rPr>
              <a:t>but the following description of ordinary people going to an extraordinary place provides us with clues before clarifying the power of the stadium through the description of the seat. This is both an impersonal and personal place for the narrator. </a:t>
            </a:r>
          </a:p>
        </p:txBody>
      </p:sp>
      <p:sp>
        <p:nvSpPr>
          <p:cNvPr id="6" name="TextBox 5">
            <a:extLst>
              <a:ext uri="{FF2B5EF4-FFF2-40B4-BE49-F238E27FC236}">
                <a16:creationId xmlns:a16="http://schemas.microsoft.com/office/drawing/2014/main" id="{DEECD36B-30C2-7EAF-7E04-E64FB48FFC09}"/>
              </a:ext>
            </a:extLst>
          </p:cNvPr>
          <p:cNvSpPr txBox="1"/>
          <p:nvPr/>
        </p:nvSpPr>
        <p:spPr>
          <a:xfrm>
            <a:off x="5301205" y="409652"/>
            <a:ext cx="3541853" cy="4801314"/>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highlight>
                  <a:srgbClr val="FFFF00"/>
                </a:highlight>
              </a:rPr>
              <a:t>This student’s answer uses the same example but</a:t>
            </a:r>
            <a:r>
              <a:rPr lang="en-US" dirty="0"/>
              <a:t> look at how they’ve </a:t>
            </a:r>
            <a:r>
              <a:rPr lang="en-US" b="1" dirty="0"/>
              <a:t>zoomed in </a:t>
            </a:r>
            <a:r>
              <a:rPr lang="en-US" dirty="0"/>
              <a:t>on that example and </a:t>
            </a:r>
            <a:r>
              <a:rPr lang="en-US" b="1" dirty="0"/>
              <a:t>explained</a:t>
            </a:r>
            <a:r>
              <a:rPr lang="en-US" dirty="0"/>
              <a:t> the </a:t>
            </a:r>
            <a:r>
              <a:rPr lang="en-US" b="1" dirty="0"/>
              <a:t>effects on the reader</a:t>
            </a:r>
            <a:r>
              <a:rPr lang="en-US" dirty="0"/>
              <a:t>.</a:t>
            </a:r>
          </a:p>
          <a:p>
            <a:endParaRPr lang="en-US" dirty="0"/>
          </a:p>
          <a:p>
            <a:r>
              <a:rPr lang="en-US" dirty="0"/>
              <a:t>The extract begins with the narrator describing the sentence, but it is the </a:t>
            </a:r>
            <a:r>
              <a:rPr lang="en-US" b="1" dirty="0">
                <a:highlight>
                  <a:srgbClr val="00FFFF"/>
                </a:highlight>
              </a:rPr>
              <a:t>short sentence </a:t>
            </a:r>
            <a:r>
              <a:rPr lang="en-US" dirty="0">
                <a:highlight>
                  <a:srgbClr val="00FFFF"/>
                </a:highlight>
              </a:rPr>
              <a:t>at the start </a:t>
            </a:r>
            <a:r>
              <a:rPr lang="en-US" dirty="0">
                <a:highlight>
                  <a:srgbClr val="00FF00"/>
                </a:highlight>
              </a:rPr>
              <a:t>that amplifies his sense of admiration and respect for the stadium that enables us to appreciate the atmosphere inside the stadium. </a:t>
            </a:r>
          </a:p>
          <a:p>
            <a:endParaRPr lang="en-US" dirty="0">
              <a:highlight>
                <a:srgbClr val="00FF00"/>
              </a:highlight>
            </a:endParaRPr>
          </a:p>
          <a:p>
            <a:r>
              <a:rPr lang="en-US" dirty="0">
                <a:highlight>
                  <a:srgbClr val="00FF00"/>
                </a:highlight>
              </a:rPr>
              <a:t>It is a place where ordinary people experience extraordinary things.</a:t>
            </a:r>
            <a:endParaRPr lang="en-GB" dirty="0">
              <a:highlight>
                <a:srgbClr val="00FF00"/>
              </a:highlight>
            </a:endParaRPr>
          </a:p>
        </p:txBody>
      </p:sp>
      <p:pic>
        <p:nvPicPr>
          <p:cNvPr id="19" name="Picture 18">
            <a:extLst>
              <a:ext uri="{FF2B5EF4-FFF2-40B4-BE49-F238E27FC236}">
                <a16:creationId xmlns:a16="http://schemas.microsoft.com/office/drawing/2014/main" id="{71860F1F-F788-A6F7-FE1B-D24365433990}"/>
              </a:ext>
            </a:extLst>
          </p:cNvPr>
          <p:cNvPicPr>
            <a:picLocks noChangeAspect="1"/>
          </p:cNvPicPr>
          <p:nvPr/>
        </p:nvPicPr>
        <p:blipFill>
          <a:blip r:embed="rId2"/>
          <a:stretch>
            <a:fillRect/>
          </a:stretch>
        </p:blipFill>
        <p:spPr>
          <a:xfrm>
            <a:off x="790788" y="4371294"/>
            <a:ext cx="4273136" cy="2077054"/>
          </a:xfrm>
          <a:prstGeom prst="rect">
            <a:avLst/>
          </a:prstGeom>
        </p:spPr>
      </p:pic>
    </p:spTree>
    <p:extLst>
      <p:ext uri="{BB962C8B-B14F-4D97-AF65-F5344CB8AC3E}">
        <p14:creationId xmlns:p14="http://schemas.microsoft.com/office/powerpoint/2010/main" val="875827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64EAAF9-91C3-E012-3042-48EEB5D06AED}"/>
              </a:ext>
            </a:extLst>
          </p:cNvPr>
          <p:cNvPicPr>
            <a:picLocks noChangeAspect="1"/>
          </p:cNvPicPr>
          <p:nvPr/>
        </p:nvPicPr>
        <p:blipFill>
          <a:blip r:embed="rId2"/>
          <a:stretch>
            <a:fillRect/>
          </a:stretch>
        </p:blipFill>
        <p:spPr>
          <a:xfrm>
            <a:off x="861274" y="574799"/>
            <a:ext cx="7390025" cy="3592088"/>
          </a:xfrm>
          <a:prstGeom prst="rect">
            <a:avLst/>
          </a:prstGeom>
        </p:spPr>
      </p:pic>
      <p:sp>
        <p:nvSpPr>
          <p:cNvPr id="5" name="TextBox 4">
            <a:extLst>
              <a:ext uri="{FF2B5EF4-FFF2-40B4-BE49-F238E27FC236}">
                <a16:creationId xmlns:a16="http://schemas.microsoft.com/office/drawing/2014/main" id="{A44F67EF-C3D3-3E90-781F-84948723227C}"/>
              </a:ext>
            </a:extLst>
          </p:cNvPr>
          <p:cNvSpPr txBox="1"/>
          <p:nvPr/>
        </p:nvSpPr>
        <p:spPr>
          <a:xfrm>
            <a:off x="3148313" y="4491505"/>
            <a:ext cx="2650603" cy="1200329"/>
          </a:xfrm>
          <a:prstGeom prst="rect">
            <a:avLst/>
          </a:prstGeom>
          <a:noFill/>
        </p:spPr>
        <p:txBody>
          <a:bodyPr wrap="square" rtlCol="0">
            <a:spAutoFit/>
          </a:bodyPr>
          <a:lstStyle/>
          <a:p>
            <a:pPr algn="ctr"/>
            <a:r>
              <a:rPr lang="en-US" dirty="0"/>
              <a:t>The text begins with the short sentence, “</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This cavern of echoes means everything to you.”</a:t>
            </a:r>
            <a:endParaRPr lang="en-GB" dirty="0"/>
          </a:p>
        </p:txBody>
      </p:sp>
      <p:sp>
        <p:nvSpPr>
          <p:cNvPr id="6" name="TextBox 5">
            <a:extLst>
              <a:ext uri="{FF2B5EF4-FFF2-40B4-BE49-F238E27FC236}">
                <a16:creationId xmlns:a16="http://schemas.microsoft.com/office/drawing/2014/main" id="{A25C6B88-5ECD-60F5-9BF4-2E7549B65558}"/>
              </a:ext>
            </a:extLst>
          </p:cNvPr>
          <p:cNvSpPr txBox="1"/>
          <p:nvPr/>
        </p:nvSpPr>
        <p:spPr>
          <a:xfrm>
            <a:off x="620210" y="4260673"/>
            <a:ext cx="2000492" cy="1754326"/>
          </a:xfrm>
          <a:prstGeom prst="rect">
            <a:avLst/>
          </a:prstGeom>
          <a:noFill/>
        </p:spPr>
        <p:txBody>
          <a:bodyPr wrap="square" rtlCol="0">
            <a:spAutoFit/>
          </a:bodyPr>
          <a:lstStyle/>
          <a:p>
            <a:pPr algn="ctr"/>
            <a:r>
              <a:rPr lang="en-US" dirty="0"/>
              <a:t>“I want the reader to experience the powerful atmosphere inside the stadium.”</a:t>
            </a:r>
            <a:endParaRPr lang="en-GB" dirty="0"/>
          </a:p>
        </p:txBody>
      </p:sp>
      <p:sp>
        <p:nvSpPr>
          <p:cNvPr id="7" name="TextBox 6">
            <a:extLst>
              <a:ext uri="{FF2B5EF4-FFF2-40B4-BE49-F238E27FC236}">
                <a16:creationId xmlns:a16="http://schemas.microsoft.com/office/drawing/2014/main" id="{600D7098-DF2B-D8EE-5B7E-583D5ED4F33C}"/>
              </a:ext>
            </a:extLst>
          </p:cNvPr>
          <p:cNvSpPr txBox="1"/>
          <p:nvPr/>
        </p:nvSpPr>
        <p:spPr>
          <a:xfrm>
            <a:off x="6060312" y="4260673"/>
            <a:ext cx="2650603" cy="923330"/>
          </a:xfrm>
          <a:prstGeom prst="rect">
            <a:avLst/>
          </a:prstGeom>
          <a:noFill/>
        </p:spPr>
        <p:txBody>
          <a:bodyPr wrap="square" rtlCol="0">
            <a:spAutoFit/>
          </a:bodyPr>
          <a:lstStyle/>
          <a:p>
            <a:pPr algn="ctr"/>
            <a:r>
              <a:rPr lang="en-US" dirty="0"/>
              <a:t>Wow, that’s a powerful beginning. What is this ‘cavern of echoes’? </a:t>
            </a:r>
            <a:endParaRPr lang="en-GB" dirty="0"/>
          </a:p>
        </p:txBody>
      </p:sp>
    </p:spTree>
    <p:extLst>
      <p:ext uri="{BB962C8B-B14F-4D97-AF65-F5344CB8AC3E}">
        <p14:creationId xmlns:p14="http://schemas.microsoft.com/office/powerpoint/2010/main" val="37843464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C7FEF-58DB-3811-6522-ED3A14450D1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Let’s help this student to improve part of their answer</a:t>
            </a:r>
            <a:endParaRPr lang="en-GB" dirty="0"/>
          </a:p>
        </p:txBody>
      </p:sp>
      <p:sp>
        <p:nvSpPr>
          <p:cNvPr id="5" name="TextBox 4">
            <a:extLst>
              <a:ext uri="{FF2B5EF4-FFF2-40B4-BE49-F238E27FC236}">
                <a16:creationId xmlns:a16="http://schemas.microsoft.com/office/drawing/2014/main" id="{E9D36718-3B91-44CE-C4E7-43610459BF3E}"/>
              </a:ext>
            </a:extLst>
          </p:cNvPr>
          <p:cNvSpPr txBox="1"/>
          <p:nvPr/>
        </p:nvSpPr>
        <p:spPr>
          <a:xfrm>
            <a:off x="628649" y="1951259"/>
            <a:ext cx="7886699" cy="1077218"/>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None/>
            </a:pPr>
            <a:r>
              <a:rPr lang="en-US" sz="3200" dirty="0"/>
              <a:t>Next, he talks about how the switch of focus to the father’s death.</a:t>
            </a:r>
            <a:endParaRPr lang="en-GB" sz="3200" dirty="0"/>
          </a:p>
        </p:txBody>
      </p:sp>
      <p:graphicFrame>
        <p:nvGraphicFramePr>
          <p:cNvPr id="6" name="Table 5">
            <a:extLst>
              <a:ext uri="{FF2B5EF4-FFF2-40B4-BE49-F238E27FC236}">
                <a16:creationId xmlns:a16="http://schemas.microsoft.com/office/drawing/2014/main" id="{9F974B46-F4BC-C2F2-3B1D-327598445D19}"/>
              </a:ext>
            </a:extLst>
          </p:cNvPr>
          <p:cNvGraphicFramePr>
            <a:graphicFrameLocks noGrp="1"/>
          </p:cNvGraphicFramePr>
          <p:nvPr>
            <p:extLst>
              <p:ext uri="{D42A27DB-BD31-4B8C-83A1-F6EECF244321}">
                <p14:modId xmlns:p14="http://schemas.microsoft.com/office/powerpoint/2010/main" val="269083252"/>
              </p:ext>
            </p:extLst>
          </p:nvPr>
        </p:nvGraphicFramePr>
        <p:xfrm>
          <a:off x="5660020" y="3165936"/>
          <a:ext cx="2855328" cy="292608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427664">
                  <a:extLst>
                    <a:ext uri="{9D8B030D-6E8A-4147-A177-3AD203B41FA5}">
                      <a16:colId xmlns:a16="http://schemas.microsoft.com/office/drawing/2014/main" val="1687930855"/>
                    </a:ext>
                  </a:extLst>
                </a:gridCol>
                <a:gridCol w="1427664">
                  <a:extLst>
                    <a:ext uri="{9D8B030D-6E8A-4147-A177-3AD203B41FA5}">
                      <a16:colId xmlns:a16="http://schemas.microsoft.com/office/drawing/2014/main" val="247876497"/>
                    </a:ext>
                  </a:extLst>
                </a:gridCol>
              </a:tblGrid>
              <a:tr h="370840">
                <a:tc>
                  <a:txBody>
                    <a:bodyPr/>
                    <a:lstStyle/>
                    <a:p>
                      <a:r>
                        <a:rPr lang="en-US" sz="1400" dirty="0"/>
                        <a:t>Student’s answer</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06916935"/>
                  </a:ext>
                </a:extLst>
              </a:tr>
              <a:tr h="370840">
                <a:tc>
                  <a:txBody>
                    <a:bodyPr/>
                    <a:lstStyle/>
                    <a:p>
                      <a:r>
                        <a:rPr lang="en-US" sz="1400" dirty="0" err="1"/>
                        <a:t>Analysed</a:t>
                      </a:r>
                      <a:r>
                        <a:rPr lang="en-US" sz="1400" dirty="0"/>
                        <a:t> the effects of the structure</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1932868601"/>
                  </a:ext>
                </a:extLst>
              </a:tr>
              <a:tr h="370840">
                <a:tc>
                  <a:txBody>
                    <a:bodyPr/>
                    <a:lstStyle/>
                    <a:p>
                      <a:r>
                        <a:rPr lang="en-US" sz="1400" dirty="0"/>
                        <a:t>Included examples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358280796"/>
                  </a:ext>
                </a:extLst>
              </a:tr>
              <a:tr h="370840">
                <a:tc>
                  <a:txBody>
                    <a:bodyPr/>
                    <a:lstStyle/>
                    <a:p>
                      <a:r>
                        <a:rPr lang="en-US" sz="1400" dirty="0"/>
                        <a:t>Included subject terminology to support ideas</a:t>
                      </a:r>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tc>
                  <a:txBody>
                    <a:bodyPr/>
                    <a:lstStyle/>
                    <a:p>
                      <a:endParaRPr lang="en-GB"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CC"/>
                    </a:solidFill>
                  </a:tcPr>
                </a:tc>
                <a:extLst>
                  <a:ext uri="{0D108BD9-81ED-4DB2-BD59-A6C34878D82A}">
                    <a16:rowId xmlns:a16="http://schemas.microsoft.com/office/drawing/2014/main" val="2002554039"/>
                  </a:ext>
                </a:extLst>
              </a:tr>
            </a:tbl>
          </a:graphicData>
        </a:graphic>
      </p:graphicFrame>
      <p:sp>
        <p:nvSpPr>
          <p:cNvPr id="11" name="TextBox 10">
            <a:extLst>
              <a:ext uri="{FF2B5EF4-FFF2-40B4-BE49-F238E27FC236}">
                <a16:creationId xmlns:a16="http://schemas.microsoft.com/office/drawing/2014/main" id="{4A16666E-E78C-D8AE-F79D-2E793F90CC01}"/>
              </a:ext>
            </a:extLst>
          </p:cNvPr>
          <p:cNvSpPr txBox="1"/>
          <p:nvPr/>
        </p:nvSpPr>
        <p:spPr>
          <a:xfrm>
            <a:off x="628649" y="3165936"/>
            <a:ext cx="4572000"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r>
              <a:rPr lang="en-US" sz="1800" dirty="0">
                <a:effectLst/>
                <a:latin typeface="Aptos" panose="020B0004020202020204" pitchFamily="34" charset="0"/>
                <a:ea typeface="Aptos" panose="020B0004020202020204" pitchFamily="34" charset="0"/>
                <a:cs typeface="Times New Roman" panose="02020603050405020304" pitchFamily="18" charset="0"/>
              </a:rPr>
              <a:t>“Before his coughing and spluttering, when he wasn’t pierced with medical serpent wires”</a:t>
            </a:r>
            <a:endParaRPr lang="en-GB" sz="2800" dirty="0"/>
          </a:p>
        </p:txBody>
      </p:sp>
      <p:sp>
        <p:nvSpPr>
          <p:cNvPr id="12" name="TextBox 11">
            <a:extLst>
              <a:ext uri="{FF2B5EF4-FFF2-40B4-BE49-F238E27FC236}">
                <a16:creationId xmlns:a16="http://schemas.microsoft.com/office/drawing/2014/main" id="{8D536A9C-2B4A-0805-B3C4-69FB304B1108}"/>
              </a:ext>
            </a:extLst>
          </p:cNvPr>
          <p:cNvSpPr txBox="1"/>
          <p:nvPr/>
        </p:nvSpPr>
        <p:spPr>
          <a:xfrm>
            <a:off x="628649" y="4340506"/>
            <a:ext cx="4572000" cy="1815882"/>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800" dirty="0">
                <a:solidFill>
                  <a:srgbClr val="7030A0"/>
                </a:solidFill>
              </a:rPr>
              <a:t>Using your understanding of the Q3 mark scheme, transform this into a more effective answer.</a:t>
            </a:r>
            <a:endParaRPr lang="en-GB" sz="2800" dirty="0">
              <a:solidFill>
                <a:srgbClr val="7030A0"/>
              </a:solidFill>
            </a:endParaRPr>
          </a:p>
        </p:txBody>
      </p:sp>
    </p:spTree>
    <p:extLst>
      <p:ext uri="{BB962C8B-B14F-4D97-AF65-F5344CB8AC3E}">
        <p14:creationId xmlns:p14="http://schemas.microsoft.com/office/powerpoint/2010/main" val="32451799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9923E-1E67-D005-171F-E8F6D8C46713}"/>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normAutofit/>
          </a:bodyPr>
          <a:lstStyle/>
          <a:p>
            <a:r>
              <a:rPr lang="en-US" sz="3600" dirty="0"/>
              <a:t>Let’s look at another student’s answer</a:t>
            </a:r>
            <a:endParaRPr lang="en-GB" sz="3600" dirty="0"/>
          </a:p>
        </p:txBody>
      </p:sp>
      <p:sp>
        <p:nvSpPr>
          <p:cNvPr id="3" name="Content Placeholder 2">
            <a:extLst>
              <a:ext uri="{FF2B5EF4-FFF2-40B4-BE49-F238E27FC236}">
                <a16:creationId xmlns:a16="http://schemas.microsoft.com/office/drawing/2014/main" id="{0A47CA96-8F04-6529-E971-8B7B19D9E769}"/>
              </a:ext>
            </a:extLst>
          </p:cNvPr>
          <p:cNvSpPr>
            <a:spLocks noGrp="1"/>
          </p:cNvSpPr>
          <p:nvPr>
            <p:ph idx="1"/>
          </p:nvPr>
        </p:nvSpPr>
        <p:spPr>
          <a:xfrm>
            <a:off x="628650" y="1825625"/>
            <a:ext cx="4961922"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92500"/>
          </a:bodyPr>
          <a:lstStyle/>
          <a:p>
            <a:pPr marL="0" indent="0">
              <a:buNone/>
            </a:pPr>
            <a:r>
              <a:rPr lang="en-US" sz="2400" dirty="0"/>
              <a:t>Previously, the writer focused on describing the stadium and the people in it and how they were wrapped up in the joy and excitement of being at the game, </a:t>
            </a:r>
            <a:r>
              <a:rPr lang="en-US" sz="2400" dirty="0">
                <a:highlight>
                  <a:srgbClr val="FFFF00"/>
                </a:highlight>
              </a:rPr>
              <a:t>but now the focus is switched from the present to the past and the tragedy of the narrator losing their father</a:t>
            </a:r>
            <a:r>
              <a:rPr lang="en-US" sz="2400" dirty="0"/>
              <a:t>. </a:t>
            </a:r>
            <a:r>
              <a:rPr lang="en-US" sz="2400" dirty="0">
                <a:highlight>
                  <a:srgbClr val="00FFFF"/>
                </a:highlight>
              </a:rPr>
              <a:t>The narrator never explicitly states their father died, but alludes to it through “medical serpent wires” and “coughing and spluttering”. </a:t>
            </a:r>
            <a:r>
              <a:rPr lang="en-US" sz="2400" dirty="0">
                <a:highlight>
                  <a:srgbClr val="C0C0C0"/>
                </a:highlight>
              </a:rPr>
              <a:t>This radically alters the atmosphere and brings tragedy juxtaposed next to beautiful and joyful description. </a:t>
            </a:r>
            <a:endParaRPr lang="en-GB" sz="2400" dirty="0">
              <a:highlight>
                <a:srgbClr val="C0C0C0"/>
              </a:highlight>
            </a:endParaRPr>
          </a:p>
        </p:txBody>
      </p:sp>
      <p:sp>
        <p:nvSpPr>
          <p:cNvPr id="4" name="TextBox 3">
            <a:extLst>
              <a:ext uri="{FF2B5EF4-FFF2-40B4-BE49-F238E27FC236}">
                <a16:creationId xmlns:a16="http://schemas.microsoft.com/office/drawing/2014/main" id="{56860DE6-62C1-AF6D-248D-B415220469F1}"/>
              </a:ext>
            </a:extLst>
          </p:cNvPr>
          <p:cNvSpPr txBox="1"/>
          <p:nvPr/>
        </p:nvSpPr>
        <p:spPr>
          <a:xfrm>
            <a:off x="5822066" y="1825625"/>
            <a:ext cx="2693284" cy="4801314"/>
          </a:xfrm>
          <a:prstGeom prst="rect">
            <a:avLst/>
          </a:prstGeom>
          <a:solidFill>
            <a:schemeClr val="accent2">
              <a:lumMod val="20000"/>
              <a:lumOff val="80000"/>
            </a:schemeClr>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US" dirty="0"/>
              <a:t>This student’s answer </a:t>
            </a:r>
            <a:r>
              <a:rPr lang="en-US" dirty="0">
                <a:highlight>
                  <a:srgbClr val="FFFF00"/>
                </a:highlight>
              </a:rPr>
              <a:t>includes the same example as before, </a:t>
            </a:r>
            <a:r>
              <a:rPr lang="en-US" dirty="0">
                <a:highlight>
                  <a:srgbClr val="00FFFF"/>
                </a:highlight>
              </a:rPr>
              <a:t>but now they </a:t>
            </a:r>
            <a:r>
              <a:rPr lang="en-US" b="1" dirty="0">
                <a:highlight>
                  <a:srgbClr val="00FFFF"/>
                </a:highlight>
              </a:rPr>
              <a:t>explain</a:t>
            </a:r>
            <a:r>
              <a:rPr lang="en-US" dirty="0">
                <a:highlight>
                  <a:srgbClr val="00FFFF"/>
                </a:highlight>
              </a:rPr>
              <a:t> how the juxtaposition of the father’s death scene next to the beautiful description of the stadium and its people changes the atmosphere. The student </a:t>
            </a:r>
            <a:r>
              <a:rPr lang="en-US" b="1" dirty="0">
                <a:highlight>
                  <a:srgbClr val="00FFFF"/>
                </a:highlight>
              </a:rPr>
              <a:t>explains</a:t>
            </a:r>
            <a:r>
              <a:rPr lang="en-US" dirty="0">
                <a:highlight>
                  <a:srgbClr val="00FFFF"/>
                </a:highlight>
              </a:rPr>
              <a:t> that this has the </a:t>
            </a:r>
            <a:r>
              <a:rPr lang="en-US" b="1" dirty="0">
                <a:highlight>
                  <a:srgbClr val="00FFFF"/>
                </a:highlight>
              </a:rPr>
              <a:t>effect</a:t>
            </a:r>
            <a:r>
              <a:rPr lang="en-US" dirty="0">
                <a:highlight>
                  <a:srgbClr val="00FFFF"/>
                </a:highlight>
              </a:rPr>
              <a:t> of making the reader a sense of sadness </a:t>
            </a:r>
            <a:r>
              <a:rPr lang="en-US" dirty="0">
                <a:highlight>
                  <a:srgbClr val="C0C0C0"/>
                </a:highlight>
              </a:rPr>
              <a:t>and this is amplified with the juxtaposition of the glorious with the tragic.</a:t>
            </a:r>
            <a:endParaRPr lang="en-GB" dirty="0">
              <a:highlight>
                <a:srgbClr val="C0C0C0"/>
              </a:highlight>
            </a:endParaRPr>
          </a:p>
        </p:txBody>
      </p:sp>
    </p:spTree>
    <p:extLst>
      <p:ext uri="{BB962C8B-B14F-4D97-AF65-F5344CB8AC3E}">
        <p14:creationId xmlns:p14="http://schemas.microsoft.com/office/powerpoint/2010/main" val="30762098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09C0D-A7F9-DECB-6641-5672FAE6CFC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US" dirty="0"/>
              <a:t>We should also include some structural devices…</a:t>
            </a:r>
            <a:endParaRPr lang="en-GB" dirty="0"/>
          </a:p>
        </p:txBody>
      </p:sp>
      <p:sp>
        <p:nvSpPr>
          <p:cNvPr id="4" name="Content Placeholder 2">
            <a:extLst>
              <a:ext uri="{FF2B5EF4-FFF2-40B4-BE49-F238E27FC236}">
                <a16:creationId xmlns:a16="http://schemas.microsoft.com/office/drawing/2014/main" id="{2482BFEF-4437-3869-696F-D417E0EBFEA8}"/>
              </a:ext>
            </a:extLst>
          </p:cNvPr>
          <p:cNvSpPr>
            <a:spLocks noGrp="1"/>
          </p:cNvSpPr>
          <p:nvPr>
            <p:ph idx="1"/>
          </p:nvPr>
        </p:nvSpPr>
        <p:spPr>
          <a:xfrm>
            <a:off x="628650" y="1825625"/>
            <a:ext cx="3619259" cy="3417707"/>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62500" lnSpcReduction="20000"/>
          </a:bodyPr>
          <a:lstStyle/>
          <a:p>
            <a:pPr marL="0" indent="0">
              <a:buNone/>
            </a:pPr>
            <a:r>
              <a:rPr lang="en-US" sz="2800" dirty="0"/>
              <a:t>Previously, the writer focused on describing the stadium and the people in it and how they were wrapped up in the joy and excitement of being at the game, but now </a:t>
            </a:r>
            <a:r>
              <a:rPr lang="en-US" sz="2800" dirty="0">
                <a:highlight>
                  <a:srgbClr val="FFFF00"/>
                </a:highlight>
              </a:rPr>
              <a:t>the focus is switched </a:t>
            </a:r>
            <a:r>
              <a:rPr lang="en-US" sz="2800" dirty="0"/>
              <a:t>from </a:t>
            </a:r>
            <a:r>
              <a:rPr lang="en-US" sz="2800" dirty="0">
                <a:highlight>
                  <a:srgbClr val="FFFF00"/>
                </a:highlight>
              </a:rPr>
              <a:t>the present to the past </a:t>
            </a:r>
            <a:r>
              <a:rPr lang="en-US" sz="2800" dirty="0"/>
              <a:t>and the tragedy of the narrator losing their father. The narrator never explicitly states their father died, but alludes to it through “medical serpent wires” and “coughing and spluttering”. This radically alters the atmosphere and brings tragedy </a:t>
            </a:r>
            <a:r>
              <a:rPr lang="en-US" sz="2800" dirty="0">
                <a:highlight>
                  <a:srgbClr val="FFFF00"/>
                </a:highlight>
              </a:rPr>
              <a:t>juxtaposed</a:t>
            </a:r>
            <a:r>
              <a:rPr lang="en-US" sz="2800" dirty="0"/>
              <a:t> next to beautiful and joyful </a:t>
            </a:r>
            <a:r>
              <a:rPr lang="en-US" sz="2800" dirty="0">
                <a:highlight>
                  <a:srgbClr val="FFFF00"/>
                </a:highlight>
              </a:rPr>
              <a:t>description. </a:t>
            </a:r>
            <a:endParaRPr lang="en-GB" sz="2800" dirty="0">
              <a:highlight>
                <a:srgbClr val="FFFF00"/>
              </a:highlight>
            </a:endParaRPr>
          </a:p>
          <a:p>
            <a:pPr marL="0" indent="0">
              <a:buNone/>
            </a:pPr>
            <a:endParaRPr lang="en-GB" dirty="0"/>
          </a:p>
        </p:txBody>
      </p:sp>
      <p:sp>
        <p:nvSpPr>
          <p:cNvPr id="5" name="Content Placeholder 2">
            <a:extLst>
              <a:ext uri="{FF2B5EF4-FFF2-40B4-BE49-F238E27FC236}">
                <a16:creationId xmlns:a16="http://schemas.microsoft.com/office/drawing/2014/main" id="{00AF1459-566F-A795-A14A-AA2590108562}"/>
              </a:ext>
            </a:extLst>
          </p:cNvPr>
          <p:cNvSpPr txBox="1">
            <a:spLocks/>
          </p:cNvSpPr>
          <p:nvPr/>
        </p:nvSpPr>
        <p:spPr>
          <a:xfrm>
            <a:off x="4765639" y="1825625"/>
            <a:ext cx="3749712" cy="34177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t>Previously, the writer focused on describing the stadium and the people in it and how they were wrapped up in the joy and excitement of being at the game, but we see the narrator losing their father. The narrator never explicitly states their father died, but alludes to it through “medical serpent wires” and “coughing and spluttering”. This radically alters the atmosphere and brings tragedy right next to the beautiful and joyful game.</a:t>
            </a:r>
            <a:endParaRPr lang="en-GB" sz="1600" dirty="0"/>
          </a:p>
        </p:txBody>
      </p:sp>
      <p:sp>
        <p:nvSpPr>
          <p:cNvPr id="6" name="TextBox 5">
            <a:extLst>
              <a:ext uri="{FF2B5EF4-FFF2-40B4-BE49-F238E27FC236}">
                <a16:creationId xmlns:a16="http://schemas.microsoft.com/office/drawing/2014/main" id="{366D0B88-3FEA-B4B5-AEC7-6E6007F5BD45}"/>
              </a:ext>
            </a:extLst>
          </p:cNvPr>
          <p:cNvSpPr txBox="1"/>
          <p:nvPr/>
        </p:nvSpPr>
        <p:spPr>
          <a:xfrm>
            <a:off x="628650" y="5474825"/>
            <a:ext cx="7886700" cy="954107"/>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US" sz="2800" dirty="0">
                <a:solidFill>
                  <a:srgbClr val="7030A0"/>
                </a:solidFill>
              </a:rPr>
              <a:t>Discuss: What has the Student 1 included that Student 2 has not?</a:t>
            </a:r>
            <a:endParaRPr lang="en-GB" sz="2800" dirty="0">
              <a:solidFill>
                <a:srgbClr val="7030A0"/>
              </a:solidFill>
            </a:endParaRPr>
          </a:p>
        </p:txBody>
      </p:sp>
      <p:sp>
        <p:nvSpPr>
          <p:cNvPr id="7" name="Rectangle: Rounded Corners 6">
            <a:extLst>
              <a:ext uri="{FF2B5EF4-FFF2-40B4-BE49-F238E27FC236}">
                <a16:creationId xmlns:a16="http://schemas.microsoft.com/office/drawing/2014/main" id="{59148249-524C-13B5-8DFA-7BC4CDC12800}"/>
              </a:ext>
            </a:extLst>
          </p:cNvPr>
          <p:cNvSpPr/>
          <p:nvPr/>
        </p:nvSpPr>
        <p:spPr>
          <a:xfrm>
            <a:off x="2824223" y="4872942"/>
            <a:ext cx="1423686" cy="370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1</a:t>
            </a:r>
            <a:endParaRPr lang="en-GB" dirty="0"/>
          </a:p>
        </p:txBody>
      </p:sp>
      <p:sp>
        <p:nvSpPr>
          <p:cNvPr id="8" name="Rectangle: Rounded Corners 7">
            <a:extLst>
              <a:ext uri="{FF2B5EF4-FFF2-40B4-BE49-F238E27FC236}">
                <a16:creationId xmlns:a16="http://schemas.microsoft.com/office/drawing/2014/main" id="{2EF2CD72-F88A-DCDD-FDAA-E8A5B8ED7AD9}"/>
              </a:ext>
            </a:extLst>
          </p:cNvPr>
          <p:cNvSpPr/>
          <p:nvPr/>
        </p:nvSpPr>
        <p:spPr>
          <a:xfrm>
            <a:off x="7091664" y="4879694"/>
            <a:ext cx="1423686" cy="37039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Student 2</a:t>
            </a:r>
            <a:endParaRPr lang="en-GB" dirty="0"/>
          </a:p>
        </p:txBody>
      </p:sp>
    </p:spTree>
    <p:extLst>
      <p:ext uri="{BB962C8B-B14F-4D97-AF65-F5344CB8AC3E}">
        <p14:creationId xmlns:p14="http://schemas.microsoft.com/office/powerpoint/2010/main" val="18806131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1527</Words>
  <Application>Microsoft Office PowerPoint</Application>
  <PresentationFormat>On-screen Show (4:3)</PresentationFormat>
  <Paragraphs>124</Paragraphs>
  <Slides>18</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Aptos</vt:lpstr>
      <vt:lpstr>Aptos Display</vt:lpstr>
      <vt:lpstr>Arial</vt:lpstr>
      <vt:lpstr>Calibri</vt:lpstr>
      <vt:lpstr>Calibri Light</vt:lpstr>
      <vt:lpstr>gg sans</vt:lpstr>
      <vt:lpstr>Times New Roman</vt:lpstr>
      <vt:lpstr>Office Theme</vt:lpstr>
      <vt:lpstr>11_Office Theme</vt:lpstr>
      <vt:lpstr>English Language Paper 1 – Q3: Improving Structure Analyses</vt:lpstr>
      <vt:lpstr>Learning outcomes</vt:lpstr>
      <vt:lpstr>PowerPoint Presentation</vt:lpstr>
      <vt:lpstr>The student did include examples, but…</vt:lpstr>
      <vt:lpstr>PowerPoint Presentation</vt:lpstr>
      <vt:lpstr>PowerPoint Presentation</vt:lpstr>
      <vt:lpstr>Let’s help this student to improve part of their answer</vt:lpstr>
      <vt:lpstr>Let’s look at another student’s answer</vt:lpstr>
      <vt:lpstr>We should also include some structural devices…</vt:lpstr>
      <vt:lpstr>You must explain your interpretations</vt:lpstr>
      <vt:lpstr>Last lesson we wrote our own Q3 answers</vt:lpstr>
      <vt:lpstr>We will now peer assess our new answers</vt:lpstr>
      <vt:lpstr>PowerPoint Presentation</vt:lpstr>
      <vt:lpstr>Let’s recap Paper 1 Section A so far</vt:lpstr>
      <vt:lpstr>Q1 Recap</vt:lpstr>
      <vt:lpstr>Q2 Recap</vt:lpstr>
      <vt:lpstr>Q3 Recap</vt:lpstr>
      <vt:lpstr>Plenary: Head, Heart, Heave, Hold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4</cp:revision>
  <dcterms:created xsi:type="dcterms:W3CDTF">2025-02-02T14:57:29Z</dcterms:created>
  <dcterms:modified xsi:type="dcterms:W3CDTF">2025-08-12T09:52:59Z</dcterms:modified>
</cp:coreProperties>
</file>