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sldIdLst>
    <p:sldId id="592" r:id="rId6"/>
    <p:sldId id="593" r:id="rId7"/>
    <p:sldId id="338" r:id="rId8"/>
    <p:sldId id="261" r:id="rId9"/>
    <p:sldId id="460" r:id="rId10"/>
    <p:sldId id="461" r:id="rId11"/>
    <p:sldId id="462" r:id="rId12"/>
    <p:sldId id="463" r:id="rId13"/>
    <p:sldId id="464" r:id="rId14"/>
    <p:sldId id="465" r:id="rId15"/>
    <p:sldId id="466" r:id="rId16"/>
    <p:sldId id="467" r:id="rId17"/>
    <p:sldId id="594" r:id="rId18"/>
    <p:sldId id="259" r:id="rId19"/>
    <p:sldId id="260" r:id="rId20"/>
    <p:sldId id="590" r:id="rId21"/>
    <p:sldId id="344" r:id="rId22"/>
    <p:sldId id="345" r:id="rId23"/>
    <p:sldId id="595" r:id="rId24"/>
    <p:sldId id="315" r:id="rId25"/>
    <p:sldId id="316" r:id="rId26"/>
    <p:sldId id="596" r:id="rId27"/>
    <p:sldId id="5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AA084-7046-913D-76FE-18BFB6738330}" v="102" dt="2023-01-18T16:02:27.244"/>
    <p1510:client id="{4F44F5A2-E827-C749-DD1E-5E0FA9227B43}" v="8" dt="2023-01-19T12:58:24.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80" d="100"/>
          <a:sy n="80"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a Wyburn" userId="f9bf2b7a-00de-48b4-8fc8-225d4909fb1d" providerId="ADAL" clId="{4BEF93B7-499D-4A0F-B21C-10BAC92193AB}"/>
    <pc:docChg chg="modSld sldOrd">
      <pc:chgData name="Marisa Wyburn" userId="f9bf2b7a-00de-48b4-8fc8-225d4909fb1d" providerId="ADAL" clId="{4BEF93B7-499D-4A0F-B21C-10BAC92193AB}" dt="2022-01-24T10:09:58.824" v="1"/>
      <pc:docMkLst>
        <pc:docMk/>
      </pc:docMkLst>
      <pc:sldChg chg="ord">
        <pc:chgData name="Marisa Wyburn" userId="f9bf2b7a-00de-48b4-8fc8-225d4909fb1d" providerId="ADAL" clId="{4BEF93B7-499D-4A0F-B21C-10BAC92193AB}" dt="2022-01-24T10:09:58.824" v="1"/>
        <pc:sldMkLst>
          <pc:docMk/>
          <pc:sldMk cId="539290645" sldId="315"/>
        </pc:sldMkLst>
      </pc:sldChg>
    </pc:docChg>
  </pc:docChgLst>
  <pc:docChgLst>
    <pc:chgData name="Marisa Wyburn" userId="S::marisa.wyburn@sthelens.london::f9bf2b7a-00de-48b4-8fc8-225d4909fb1d" providerId="AD" clId="Web-{9883FE45-C992-C6E6-B334-EEEEEAEAC424}"/>
    <pc:docChg chg="delSld">
      <pc:chgData name="Marisa Wyburn" userId="S::marisa.wyburn@sthelens.london::f9bf2b7a-00de-48b4-8fc8-225d4909fb1d" providerId="AD" clId="Web-{9883FE45-C992-C6E6-B334-EEEEEAEAC424}" dt="2021-01-31T22:26:47.382" v="0"/>
      <pc:docMkLst>
        <pc:docMk/>
      </pc:docMkLst>
      <pc:sldChg chg="del">
        <pc:chgData name="Marisa Wyburn" userId="S::marisa.wyburn@sthelens.london::f9bf2b7a-00de-48b4-8fc8-225d4909fb1d" providerId="AD" clId="Web-{9883FE45-C992-C6E6-B334-EEEEEAEAC424}" dt="2021-01-31T22:26:47.382" v="0"/>
        <pc:sldMkLst>
          <pc:docMk/>
          <pc:sldMk cId="3295232723" sldId="274"/>
        </pc:sldMkLst>
      </pc:sldChg>
    </pc:docChg>
  </pc:docChgLst>
  <pc:docChgLst>
    <pc:chgData name="Hazel Lupton" userId="S::hazel.lupton@sthelens.london::330d0395-d8b0-4d77-8620-740b48613bd9" providerId="AD" clId="Web-{4F44F5A2-E827-C749-DD1E-5E0FA9227B43}"/>
    <pc:docChg chg="modSld">
      <pc:chgData name="Hazel Lupton" userId="S::hazel.lupton@sthelens.london::330d0395-d8b0-4d77-8620-740b48613bd9" providerId="AD" clId="Web-{4F44F5A2-E827-C749-DD1E-5E0FA9227B43}" dt="2023-01-19T12:58:24.729" v="8"/>
      <pc:docMkLst>
        <pc:docMk/>
      </pc:docMkLst>
      <pc:sldChg chg="delSp">
        <pc:chgData name="Hazel Lupton" userId="S::hazel.lupton@sthelens.london::330d0395-d8b0-4d77-8620-740b48613bd9" providerId="AD" clId="Web-{4F44F5A2-E827-C749-DD1E-5E0FA9227B43}" dt="2023-01-19T12:47:40.943" v="1"/>
        <pc:sldMkLst>
          <pc:docMk/>
          <pc:sldMk cId="926547580" sldId="261"/>
        </pc:sldMkLst>
        <pc:spChg chg="del">
          <ac:chgData name="Hazel Lupton" userId="S::hazel.lupton@sthelens.london::330d0395-d8b0-4d77-8620-740b48613bd9" providerId="AD" clId="Web-{4F44F5A2-E827-C749-DD1E-5E0FA9227B43}" dt="2023-01-19T12:47:40.943" v="1"/>
          <ac:spMkLst>
            <pc:docMk/>
            <pc:sldMk cId="926547580" sldId="261"/>
            <ac:spMk id="16" creationId="{00000000-0000-0000-0000-000000000000}"/>
          </ac:spMkLst>
        </pc:spChg>
        <pc:grpChg chg="del">
          <ac:chgData name="Hazel Lupton" userId="S::hazel.lupton@sthelens.london::330d0395-d8b0-4d77-8620-740b48613bd9" providerId="AD" clId="Web-{4F44F5A2-E827-C749-DD1E-5E0FA9227B43}" dt="2023-01-19T12:47:32.287" v="0"/>
          <ac:grpSpMkLst>
            <pc:docMk/>
            <pc:sldMk cId="926547580" sldId="261"/>
            <ac:grpSpMk id="10" creationId="{00000000-0000-0000-0000-000000000000}"/>
          </ac:grpSpMkLst>
        </pc:grpChg>
      </pc:sldChg>
      <pc:sldChg chg="addSp modSp addAnim modAnim">
        <pc:chgData name="Hazel Lupton" userId="S::hazel.lupton@sthelens.london::330d0395-d8b0-4d77-8620-740b48613bd9" providerId="AD" clId="Web-{4F44F5A2-E827-C749-DD1E-5E0FA9227B43}" dt="2023-01-19T12:58:24.729" v="8"/>
        <pc:sldMkLst>
          <pc:docMk/>
          <pc:sldMk cId="989147622" sldId="316"/>
        </pc:sldMkLst>
        <pc:spChg chg="add mod">
          <ac:chgData name="Hazel Lupton" userId="S::hazel.lupton@sthelens.london::330d0395-d8b0-4d77-8620-740b48613bd9" providerId="AD" clId="Web-{4F44F5A2-E827-C749-DD1E-5E0FA9227B43}" dt="2023-01-19T12:58:18.588" v="6" actId="1076"/>
          <ac:spMkLst>
            <pc:docMk/>
            <pc:sldMk cId="989147622" sldId="316"/>
            <ac:spMk id="3" creationId="{4458818C-C950-6F0A-0BCB-6F02D57B1E65}"/>
          </ac:spMkLst>
        </pc:spChg>
        <pc:picChg chg="mod">
          <ac:chgData name="Hazel Lupton" userId="S::hazel.lupton@sthelens.london::330d0395-d8b0-4d77-8620-740b48613bd9" providerId="AD" clId="Web-{4F44F5A2-E827-C749-DD1E-5E0FA9227B43}" dt="2023-01-19T12:58:15.885" v="5" actId="1076"/>
          <ac:picMkLst>
            <pc:docMk/>
            <pc:sldMk cId="989147622" sldId="316"/>
            <ac:picMk id="2050" creationId="{00000000-0000-0000-0000-000000000000}"/>
          </ac:picMkLst>
        </pc:picChg>
      </pc:sldChg>
    </pc:docChg>
  </pc:docChgLst>
  <pc:docChgLst>
    <pc:chgData name="Hazel Lupton" userId="S::hazel.lupton@sthelens.london::330d0395-d8b0-4d77-8620-740b48613bd9" providerId="AD" clId="Web-{1C4AA084-7046-913D-76FE-18BFB6738330}"/>
    <pc:docChg chg="modSld">
      <pc:chgData name="Hazel Lupton" userId="S::hazel.lupton@sthelens.london::330d0395-d8b0-4d77-8620-740b48613bd9" providerId="AD" clId="Web-{1C4AA084-7046-913D-76FE-18BFB6738330}" dt="2023-01-18T16:02:27.244" v="63" actId="20577"/>
      <pc:docMkLst>
        <pc:docMk/>
      </pc:docMkLst>
      <pc:sldChg chg="addSp modSp">
        <pc:chgData name="Hazel Lupton" userId="S::hazel.lupton@sthelens.london::330d0395-d8b0-4d77-8620-740b48613bd9" providerId="AD" clId="Web-{1C4AA084-7046-913D-76FE-18BFB6738330}" dt="2023-01-18T15:31:11.721" v="30" actId="20577"/>
        <pc:sldMkLst>
          <pc:docMk/>
          <pc:sldMk cId="1380878895" sldId="338"/>
        </pc:sldMkLst>
        <pc:spChg chg="add mod">
          <ac:chgData name="Hazel Lupton" userId="S::hazel.lupton@sthelens.london::330d0395-d8b0-4d77-8620-740b48613bd9" providerId="AD" clId="Web-{1C4AA084-7046-913D-76FE-18BFB6738330}" dt="2023-01-18T15:31:11.721" v="30" actId="20577"/>
          <ac:spMkLst>
            <pc:docMk/>
            <pc:sldMk cId="1380878895" sldId="338"/>
            <ac:spMk id="3" creationId="{9534446A-7ED3-6F2C-0BBE-8A7ABFC8EE7F}"/>
          </ac:spMkLst>
        </pc:spChg>
        <pc:spChg chg="mod">
          <ac:chgData name="Hazel Lupton" userId="S::hazel.lupton@sthelens.london::330d0395-d8b0-4d77-8620-740b48613bd9" providerId="AD" clId="Web-{1C4AA084-7046-913D-76FE-18BFB6738330}" dt="2023-01-18T15:29:15.108" v="17" actId="1076"/>
          <ac:spMkLst>
            <pc:docMk/>
            <pc:sldMk cId="1380878895" sldId="338"/>
            <ac:spMk id="12" creationId="{00000000-0000-0000-0000-000000000000}"/>
          </ac:spMkLst>
        </pc:spChg>
      </pc:sldChg>
      <pc:sldChg chg="modSp">
        <pc:chgData name="Hazel Lupton" userId="S::hazel.lupton@sthelens.london::330d0395-d8b0-4d77-8620-740b48613bd9" providerId="AD" clId="Web-{1C4AA084-7046-913D-76FE-18BFB6738330}" dt="2023-01-18T15:33:11.882" v="31" actId="20577"/>
        <pc:sldMkLst>
          <pc:docMk/>
          <pc:sldMk cId="3778914811" sldId="462"/>
        </pc:sldMkLst>
        <pc:spChg chg="mod">
          <ac:chgData name="Hazel Lupton" userId="S::hazel.lupton@sthelens.london::330d0395-d8b0-4d77-8620-740b48613bd9" providerId="AD" clId="Web-{1C4AA084-7046-913D-76FE-18BFB6738330}" dt="2023-01-18T15:33:11.882" v="31" actId="20577"/>
          <ac:spMkLst>
            <pc:docMk/>
            <pc:sldMk cId="3778914811" sldId="462"/>
            <ac:spMk id="4" creationId="{00000000-0000-0000-0000-000000000000}"/>
          </ac:spMkLst>
        </pc:spChg>
      </pc:sldChg>
      <pc:sldChg chg="addSp modSp addAnim modAnim">
        <pc:chgData name="Hazel Lupton" userId="S::hazel.lupton@sthelens.london::330d0395-d8b0-4d77-8620-740b48613bd9" providerId="AD" clId="Web-{1C4AA084-7046-913D-76FE-18BFB6738330}" dt="2023-01-18T16:01:00.631" v="61"/>
        <pc:sldMkLst>
          <pc:docMk/>
          <pc:sldMk cId="2979114628" sldId="467"/>
        </pc:sldMkLst>
        <pc:spChg chg="add mod">
          <ac:chgData name="Hazel Lupton" userId="S::hazel.lupton@sthelens.london::330d0395-d8b0-4d77-8620-740b48613bd9" providerId="AD" clId="Web-{1C4AA084-7046-913D-76FE-18BFB6738330}" dt="2023-01-18T16:00:37.287" v="55" actId="20577"/>
          <ac:spMkLst>
            <pc:docMk/>
            <pc:sldMk cId="2979114628" sldId="467"/>
            <ac:spMk id="2" creationId="{3782394A-468F-3D06-15CE-3D18A686B167}"/>
          </ac:spMkLst>
        </pc:spChg>
        <pc:picChg chg="add mod">
          <ac:chgData name="Hazel Lupton" userId="S::hazel.lupton@sthelens.london::330d0395-d8b0-4d77-8620-740b48613bd9" providerId="AD" clId="Web-{1C4AA084-7046-913D-76FE-18BFB6738330}" dt="2023-01-18T16:00:50.381" v="59" actId="1076"/>
          <ac:picMkLst>
            <pc:docMk/>
            <pc:sldMk cId="2979114628" sldId="467"/>
            <ac:picMk id="3" creationId="{458A0854-598A-534A-22DD-6C0F83041105}"/>
          </ac:picMkLst>
        </pc:picChg>
      </pc:sldChg>
      <pc:sldChg chg="modSp">
        <pc:chgData name="Hazel Lupton" userId="S::hazel.lupton@sthelens.london::330d0395-d8b0-4d77-8620-740b48613bd9" providerId="AD" clId="Web-{1C4AA084-7046-913D-76FE-18BFB6738330}" dt="2023-01-18T16:02:27.244" v="63" actId="20577"/>
        <pc:sldMkLst>
          <pc:docMk/>
          <pc:sldMk cId="1096052924" sldId="590"/>
        </pc:sldMkLst>
        <pc:spChg chg="mod">
          <ac:chgData name="Hazel Lupton" userId="S::hazel.lupton@sthelens.london::330d0395-d8b0-4d77-8620-740b48613bd9" providerId="AD" clId="Web-{1C4AA084-7046-913D-76FE-18BFB6738330}" dt="2023-01-18T16:02:27.244" v="63" actId="20577"/>
          <ac:spMkLst>
            <pc:docMk/>
            <pc:sldMk cId="1096052924" sldId="590"/>
            <ac:spMk id="3" creationId="{00000000-0000-0000-0000-000000000000}"/>
          </ac:spMkLst>
        </pc:spChg>
      </pc:sldChg>
      <pc:sldChg chg="modSp">
        <pc:chgData name="Hazel Lupton" userId="S::hazel.lupton@sthelens.london::330d0395-d8b0-4d77-8620-740b48613bd9" providerId="AD" clId="Web-{1C4AA084-7046-913D-76FE-18BFB6738330}" dt="2023-01-18T15:28:33.498" v="9" actId="20577"/>
        <pc:sldMkLst>
          <pc:docMk/>
          <pc:sldMk cId="540755440" sldId="593"/>
        </pc:sldMkLst>
        <pc:spChg chg="mod">
          <ac:chgData name="Hazel Lupton" userId="S::hazel.lupton@sthelens.london::330d0395-d8b0-4d77-8620-740b48613bd9" providerId="AD" clId="Web-{1C4AA084-7046-913D-76FE-18BFB6738330}" dt="2023-01-18T15:28:33.498" v="9" actId="20577"/>
          <ac:spMkLst>
            <pc:docMk/>
            <pc:sldMk cId="540755440" sldId="593"/>
            <ac:spMk id="2" creationId="{6CFB8091-300E-47C1-9757-67EDB3EA6DE6}"/>
          </ac:spMkLst>
        </pc:spChg>
        <pc:spChg chg="mod">
          <ac:chgData name="Hazel Lupton" userId="S::hazel.lupton@sthelens.london::330d0395-d8b0-4d77-8620-740b48613bd9" providerId="AD" clId="Web-{1C4AA084-7046-913D-76FE-18BFB6738330}" dt="2023-01-18T15:28:09.621" v="0" actId="20577"/>
          <ac:spMkLst>
            <pc:docMk/>
            <pc:sldMk cId="540755440" sldId="593"/>
            <ac:spMk id="3" creationId="{93CF328E-7EE7-4048-836D-4190E1B8E6B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81464-0A03-4323-8666-FA994A4A252A}"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44C3016D-2C72-41B4-AEF5-4216D1DFF782}">
      <dgm:prSet/>
      <dgm:spPr/>
      <dgm:t>
        <a:bodyPr/>
        <a:lstStyle/>
        <a:p>
          <a:r>
            <a:rPr lang="en-GB" dirty="0"/>
            <a:t>Natural selection and genetic drift work alongside each other to drive evolution.</a:t>
          </a:r>
          <a:endParaRPr lang="en-US" dirty="0"/>
        </a:p>
      </dgm:t>
    </dgm:pt>
    <dgm:pt modelId="{D5435994-13CF-4DC6-AC2D-939EBDAE69C4}" type="parTrans" cxnId="{4FFBE260-FE38-424F-9DF7-20B0E8D35C54}">
      <dgm:prSet/>
      <dgm:spPr/>
      <dgm:t>
        <a:bodyPr/>
        <a:lstStyle/>
        <a:p>
          <a:endParaRPr lang="en-US"/>
        </a:p>
      </dgm:t>
    </dgm:pt>
    <dgm:pt modelId="{7C7822B6-7A0B-4BD4-BD91-9F3A8D1EFBCD}" type="sibTrans" cxnId="{4FFBE260-FE38-424F-9DF7-20B0E8D35C54}">
      <dgm:prSet/>
      <dgm:spPr/>
      <dgm:t>
        <a:bodyPr/>
        <a:lstStyle/>
        <a:p>
          <a:endParaRPr lang="en-US"/>
        </a:p>
      </dgm:t>
    </dgm:pt>
    <dgm:pt modelId="{40BED3D3-2D5B-4ECA-999E-C1A9C77FE5E7}">
      <dgm:prSet/>
      <dgm:spPr/>
      <dgm:t>
        <a:bodyPr/>
        <a:lstStyle/>
        <a:p>
          <a:r>
            <a:rPr lang="en-GB" dirty="0"/>
            <a:t>However, evolution by genetic drift usually has a greater effect in smaller populations.</a:t>
          </a:r>
          <a:endParaRPr lang="en-US" dirty="0"/>
        </a:p>
      </dgm:t>
    </dgm:pt>
    <dgm:pt modelId="{41713040-E2E8-466A-8C32-2F7C69BF2655}" type="parTrans" cxnId="{A89ED3C5-7E88-4498-BD53-8479CDE1C17A}">
      <dgm:prSet/>
      <dgm:spPr/>
      <dgm:t>
        <a:bodyPr/>
        <a:lstStyle/>
        <a:p>
          <a:endParaRPr lang="en-US"/>
        </a:p>
      </dgm:t>
    </dgm:pt>
    <dgm:pt modelId="{C212AB3F-4E4E-4414-B484-3E0BAAE6977F}" type="sibTrans" cxnId="{A89ED3C5-7E88-4498-BD53-8479CDE1C17A}">
      <dgm:prSet/>
      <dgm:spPr/>
      <dgm:t>
        <a:bodyPr/>
        <a:lstStyle/>
        <a:p>
          <a:endParaRPr lang="en-US"/>
        </a:p>
      </dgm:t>
    </dgm:pt>
    <dgm:pt modelId="{A1F2A21A-A6CB-4126-A0B8-13A852E33EA1}">
      <dgm:prSet/>
      <dgm:spPr/>
      <dgm:t>
        <a:bodyPr/>
        <a:lstStyle/>
        <a:p>
          <a:r>
            <a:rPr lang="en-GB" dirty="0"/>
            <a:t>This is because in smaller populations, chance has a bigger influence.</a:t>
          </a:r>
          <a:endParaRPr lang="en-US" dirty="0"/>
        </a:p>
      </dgm:t>
    </dgm:pt>
    <dgm:pt modelId="{D6CD5FAE-4ECE-4862-A9EC-3A606C09DA39}" type="parTrans" cxnId="{2E0AA545-F31D-421D-8965-1EBA1FB449F9}">
      <dgm:prSet/>
      <dgm:spPr/>
      <dgm:t>
        <a:bodyPr/>
        <a:lstStyle/>
        <a:p>
          <a:endParaRPr lang="en-US"/>
        </a:p>
      </dgm:t>
    </dgm:pt>
    <dgm:pt modelId="{26982BCA-952B-4253-B37F-2AC9A27F9E04}" type="sibTrans" cxnId="{2E0AA545-F31D-421D-8965-1EBA1FB449F9}">
      <dgm:prSet/>
      <dgm:spPr/>
      <dgm:t>
        <a:bodyPr/>
        <a:lstStyle/>
        <a:p>
          <a:endParaRPr lang="en-US"/>
        </a:p>
      </dgm:t>
    </dgm:pt>
    <dgm:pt modelId="{6A5DD321-3201-4345-AAA5-9B77491886F6}">
      <dgm:prSet/>
      <dgm:spPr/>
      <dgm:t>
        <a:bodyPr/>
        <a:lstStyle/>
        <a:p>
          <a:r>
            <a:rPr lang="en-GB" dirty="0"/>
            <a:t>In bigger populations, chance tends to even out, making natural selection the dominant driver of evolution.</a:t>
          </a:r>
          <a:endParaRPr lang="en-US" dirty="0"/>
        </a:p>
      </dgm:t>
    </dgm:pt>
    <dgm:pt modelId="{1971A0F3-1AA9-4A91-8CB6-FF9DA8089D4B}" type="parTrans" cxnId="{91D15BD6-133C-4C9D-B221-51DE87B5A2A4}">
      <dgm:prSet/>
      <dgm:spPr/>
      <dgm:t>
        <a:bodyPr/>
        <a:lstStyle/>
        <a:p>
          <a:endParaRPr lang="en-US"/>
        </a:p>
      </dgm:t>
    </dgm:pt>
    <dgm:pt modelId="{F61E8FF0-FA2D-4EEE-B8F4-B120E3F233DB}" type="sibTrans" cxnId="{91D15BD6-133C-4C9D-B221-51DE87B5A2A4}">
      <dgm:prSet/>
      <dgm:spPr/>
      <dgm:t>
        <a:bodyPr/>
        <a:lstStyle/>
        <a:p>
          <a:endParaRPr lang="en-US"/>
        </a:p>
      </dgm:t>
    </dgm:pt>
    <dgm:pt modelId="{8DBBD758-EF0E-443F-B53A-84E450E88DA5}" type="pres">
      <dgm:prSet presAssocID="{C5481464-0A03-4323-8666-FA994A4A252A}" presName="matrix" presStyleCnt="0">
        <dgm:presLayoutVars>
          <dgm:chMax val="1"/>
          <dgm:dir/>
          <dgm:resizeHandles val="exact"/>
        </dgm:presLayoutVars>
      </dgm:prSet>
      <dgm:spPr/>
    </dgm:pt>
    <dgm:pt modelId="{974EB177-FEFA-4AA9-9612-E36B48644F72}" type="pres">
      <dgm:prSet presAssocID="{C5481464-0A03-4323-8666-FA994A4A252A}" presName="diamond" presStyleLbl="bgShp" presStyleIdx="0" presStyleCnt="1"/>
      <dgm:spPr/>
    </dgm:pt>
    <dgm:pt modelId="{F27A1A95-9F4B-4021-A7B2-D66287FD6EF7}" type="pres">
      <dgm:prSet presAssocID="{C5481464-0A03-4323-8666-FA994A4A252A}" presName="quad1" presStyleLbl="node1" presStyleIdx="0" presStyleCnt="4">
        <dgm:presLayoutVars>
          <dgm:chMax val="0"/>
          <dgm:chPref val="0"/>
          <dgm:bulletEnabled val="1"/>
        </dgm:presLayoutVars>
      </dgm:prSet>
      <dgm:spPr/>
    </dgm:pt>
    <dgm:pt modelId="{28174161-4978-4E68-AFAF-08FE449BC599}" type="pres">
      <dgm:prSet presAssocID="{C5481464-0A03-4323-8666-FA994A4A252A}" presName="quad2" presStyleLbl="node1" presStyleIdx="1" presStyleCnt="4">
        <dgm:presLayoutVars>
          <dgm:chMax val="0"/>
          <dgm:chPref val="0"/>
          <dgm:bulletEnabled val="1"/>
        </dgm:presLayoutVars>
      </dgm:prSet>
      <dgm:spPr/>
    </dgm:pt>
    <dgm:pt modelId="{90914F14-1C1F-4704-BAFD-A6CE1C3EEE55}" type="pres">
      <dgm:prSet presAssocID="{C5481464-0A03-4323-8666-FA994A4A252A}" presName="quad3" presStyleLbl="node1" presStyleIdx="2" presStyleCnt="4">
        <dgm:presLayoutVars>
          <dgm:chMax val="0"/>
          <dgm:chPref val="0"/>
          <dgm:bulletEnabled val="1"/>
        </dgm:presLayoutVars>
      </dgm:prSet>
      <dgm:spPr/>
    </dgm:pt>
    <dgm:pt modelId="{6DAD17C3-1E42-47A5-9AEE-16C0438F464B}" type="pres">
      <dgm:prSet presAssocID="{C5481464-0A03-4323-8666-FA994A4A252A}" presName="quad4" presStyleLbl="node1" presStyleIdx="3" presStyleCnt="4">
        <dgm:presLayoutVars>
          <dgm:chMax val="0"/>
          <dgm:chPref val="0"/>
          <dgm:bulletEnabled val="1"/>
        </dgm:presLayoutVars>
      </dgm:prSet>
      <dgm:spPr/>
    </dgm:pt>
  </dgm:ptLst>
  <dgm:cxnLst>
    <dgm:cxn modelId="{9D140311-3D8A-43A2-9F82-BFE911DC3B97}" type="presOf" srcId="{6A5DD321-3201-4345-AAA5-9B77491886F6}" destId="{6DAD17C3-1E42-47A5-9AEE-16C0438F464B}" srcOrd="0" destOrd="0" presId="urn:microsoft.com/office/officeart/2005/8/layout/matrix3"/>
    <dgm:cxn modelId="{54DB845B-5F31-4A36-A6C7-6285CD8B140E}" type="presOf" srcId="{44C3016D-2C72-41B4-AEF5-4216D1DFF782}" destId="{F27A1A95-9F4B-4021-A7B2-D66287FD6EF7}" srcOrd="0" destOrd="0" presId="urn:microsoft.com/office/officeart/2005/8/layout/matrix3"/>
    <dgm:cxn modelId="{4FFBE260-FE38-424F-9DF7-20B0E8D35C54}" srcId="{C5481464-0A03-4323-8666-FA994A4A252A}" destId="{44C3016D-2C72-41B4-AEF5-4216D1DFF782}" srcOrd="0" destOrd="0" parTransId="{D5435994-13CF-4DC6-AC2D-939EBDAE69C4}" sibTransId="{7C7822B6-7A0B-4BD4-BD91-9F3A8D1EFBCD}"/>
    <dgm:cxn modelId="{2E0AA545-F31D-421D-8965-1EBA1FB449F9}" srcId="{C5481464-0A03-4323-8666-FA994A4A252A}" destId="{A1F2A21A-A6CB-4126-A0B8-13A852E33EA1}" srcOrd="2" destOrd="0" parTransId="{D6CD5FAE-4ECE-4862-A9EC-3A606C09DA39}" sibTransId="{26982BCA-952B-4253-B37F-2AC9A27F9E04}"/>
    <dgm:cxn modelId="{83DEA074-80E9-4100-B5AA-D24C48954A7D}" type="presOf" srcId="{C5481464-0A03-4323-8666-FA994A4A252A}" destId="{8DBBD758-EF0E-443F-B53A-84E450E88DA5}" srcOrd="0" destOrd="0" presId="urn:microsoft.com/office/officeart/2005/8/layout/matrix3"/>
    <dgm:cxn modelId="{5DF20256-FCA1-4B18-8081-36CF43CF372C}" type="presOf" srcId="{A1F2A21A-A6CB-4126-A0B8-13A852E33EA1}" destId="{90914F14-1C1F-4704-BAFD-A6CE1C3EEE55}" srcOrd="0" destOrd="0" presId="urn:microsoft.com/office/officeart/2005/8/layout/matrix3"/>
    <dgm:cxn modelId="{6A6624AD-C67F-4836-AD46-77DA32DDF193}" type="presOf" srcId="{40BED3D3-2D5B-4ECA-999E-C1A9C77FE5E7}" destId="{28174161-4978-4E68-AFAF-08FE449BC599}" srcOrd="0" destOrd="0" presId="urn:microsoft.com/office/officeart/2005/8/layout/matrix3"/>
    <dgm:cxn modelId="{A89ED3C5-7E88-4498-BD53-8479CDE1C17A}" srcId="{C5481464-0A03-4323-8666-FA994A4A252A}" destId="{40BED3D3-2D5B-4ECA-999E-C1A9C77FE5E7}" srcOrd="1" destOrd="0" parTransId="{41713040-E2E8-466A-8C32-2F7C69BF2655}" sibTransId="{C212AB3F-4E4E-4414-B484-3E0BAAE6977F}"/>
    <dgm:cxn modelId="{91D15BD6-133C-4C9D-B221-51DE87B5A2A4}" srcId="{C5481464-0A03-4323-8666-FA994A4A252A}" destId="{6A5DD321-3201-4345-AAA5-9B77491886F6}" srcOrd="3" destOrd="0" parTransId="{1971A0F3-1AA9-4A91-8CB6-FF9DA8089D4B}" sibTransId="{F61E8FF0-FA2D-4EEE-B8F4-B120E3F233DB}"/>
    <dgm:cxn modelId="{ABFDB376-CC82-4E9A-B059-0BF21474540F}" type="presParOf" srcId="{8DBBD758-EF0E-443F-B53A-84E450E88DA5}" destId="{974EB177-FEFA-4AA9-9612-E36B48644F72}" srcOrd="0" destOrd="0" presId="urn:microsoft.com/office/officeart/2005/8/layout/matrix3"/>
    <dgm:cxn modelId="{18C0EA63-6DF8-4FA1-AEBE-ADAB8450F3AD}" type="presParOf" srcId="{8DBBD758-EF0E-443F-B53A-84E450E88DA5}" destId="{F27A1A95-9F4B-4021-A7B2-D66287FD6EF7}" srcOrd="1" destOrd="0" presId="urn:microsoft.com/office/officeart/2005/8/layout/matrix3"/>
    <dgm:cxn modelId="{7B5695C3-E5F6-4912-9942-E53F1244C819}" type="presParOf" srcId="{8DBBD758-EF0E-443F-B53A-84E450E88DA5}" destId="{28174161-4978-4E68-AFAF-08FE449BC599}" srcOrd="2" destOrd="0" presId="urn:microsoft.com/office/officeart/2005/8/layout/matrix3"/>
    <dgm:cxn modelId="{A363A44E-AA89-4C8E-9F3C-4F184197AA54}" type="presParOf" srcId="{8DBBD758-EF0E-443F-B53A-84E450E88DA5}" destId="{90914F14-1C1F-4704-BAFD-A6CE1C3EEE55}" srcOrd="3" destOrd="0" presId="urn:microsoft.com/office/officeart/2005/8/layout/matrix3"/>
    <dgm:cxn modelId="{CB64B3EB-3355-4DB8-BAF2-D85AAE3E0AEE}" type="presParOf" srcId="{8DBBD758-EF0E-443F-B53A-84E450E88DA5}" destId="{6DAD17C3-1E42-47A5-9AEE-16C0438F46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EB177-FEFA-4AA9-9612-E36B48644F72}">
      <dsp:nvSpPr>
        <dsp:cNvPr id="0" name=""/>
        <dsp:cNvSpPr/>
      </dsp:nvSpPr>
      <dsp:spPr>
        <a:xfrm>
          <a:off x="314088" y="0"/>
          <a:ext cx="5885426" cy="588542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A1A95-9F4B-4021-A7B2-D66287FD6EF7}">
      <dsp:nvSpPr>
        <dsp:cNvPr id="0" name=""/>
        <dsp:cNvSpPr/>
      </dsp:nvSpPr>
      <dsp:spPr>
        <a:xfrm>
          <a:off x="873204" y="559115"/>
          <a:ext cx="2295316" cy="22953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Natural selection and genetic drift work alongside each other to drive evolution.</a:t>
          </a:r>
          <a:endParaRPr lang="en-US" sz="1900" kern="1200" dirty="0"/>
        </a:p>
      </dsp:txBody>
      <dsp:txXfrm>
        <a:off x="985252" y="671163"/>
        <a:ext cx="2071220" cy="2071220"/>
      </dsp:txXfrm>
    </dsp:sp>
    <dsp:sp modelId="{28174161-4978-4E68-AFAF-08FE449BC599}">
      <dsp:nvSpPr>
        <dsp:cNvPr id="0" name=""/>
        <dsp:cNvSpPr/>
      </dsp:nvSpPr>
      <dsp:spPr>
        <a:xfrm>
          <a:off x="3345083" y="559115"/>
          <a:ext cx="2295316" cy="2295316"/>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However, evolution by genetic drift usually has a greater effect in smaller populations.</a:t>
          </a:r>
          <a:endParaRPr lang="en-US" sz="1900" kern="1200" dirty="0"/>
        </a:p>
      </dsp:txBody>
      <dsp:txXfrm>
        <a:off x="3457131" y="671163"/>
        <a:ext cx="2071220" cy="2071220"/>
      </dsp:txXfrm>
    </dsp:sp>
    <dsp:sp modelId="{90914F14-1C1F-4704-BAFD-A6CE1C3EEE55}">
      <dsp:nvSpPr>
        <dsp:cNvPr id="0" name=""/>
        <dsp:cNvSpPr/>
      </dsp:nvSpPr>
      <dsp:spPr>
        <a:xfrm>
          <a:off x="873204" y="3030994"/>
          <a:ext cx="2295316" cy="2295316"/>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This is because in smaller populations, chance has a bigger influence.</a:t>
          </a:r>
          <a:endParaRPr lang="en-US" sz="1900" kern="1200" dirty="0"/>
        </a:p>
      </dsp:txBody>
      <dsp:txXfrm>
        <a:off x="985252" y="3143042"/>
        <a:ext cx="2071220" cy="2071220"/>
      </dsp:txXfrm>
    </dsp:sp>
    <dsp:sp modelId="{6DAD17C3-1E42-47A5-9AEE-16C0438F464B}">
      <dsp:nvSpPr>
        <dsp:cNvPr id="0" name=""/>
        <dsp:cNvSpPr/>
      </dsp:nvSpPr>
      <dsp:spPr>
        <a:xfrm>
          <a:off x="3345083" y="3030994"/>
          <a:ext cx="2295316" cy="229531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In bigger populations, chance tends to even out, making natural selection the dominant driver of evolution.</a:t>
          </a:r>
          <a:endParaRPr lang="en-US" sz="1900" kern="1200" dirty="0"/>
        </a:p>
      </dsp:txBody>
      <dsp:txXfrm>
        <a:off x="3457131" y="3143042"/>
        <a:ext cx="2071220" cy="207122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C1FE3-5010-45EC-9C2A-6BDF6862C874}" type="datetimeFigureOut">
              <a:rPr lang="en-GB" smtClean="0"/>
              <a:t>23/07/2025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78B2D-58AA-4AA4-BC28-5E8CC4242CC2}" type="slidenum">
              <a:rPr lang="en-GB" smtClean="0"/>
              <a:t>‹#›</a:t>
            </a:fld>
            <a:endParaRPr lang="en-GB"/>
          </a:p>
        </p:txBody>
      </p:sp>
    </p:spTree>
    <p:extLst>
      <p:ext uri="{BB962C8B-B14F-4D97-AF65-F5344CB8AC3E}">
        <p14:creationId xmlns:p14="http://schemas.microsoft.com/office/powerpoint/2010/main" val="68521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bottle necks are thought to have shaped modern human genetics</a:t>
            </a:r>
          </a:p>
        </p:txBody>
      </p:sp>
      <p:sp>
        <p:nvSpPr>
          <p:cNvPr id="4" name="Slide Number Placeholder 3"/>
          <p:cNvSpPr>
            <a:spLocks noGrp="1"/>
          </p:cNvSpPr>
          <p:nvPr>
            <p:ph type="sldNum" sz="quarter" idx="5"/>
          </p:nvPr>
        </p:nvSpPr>
        <p:spPr/>
        <p:txBody>
          <a:bodyPr/>
          <a:lstStyle/>
          <a:p>
            <a:fld id="{8E978B2D-58AA-4AA4-BC28-5E8CC4242CC2}" type="slidenum">
              <a:rPr lang="en-GB" smtClean="0"/>
              <a:t>20</a:t>
            </a:fld>
            <a:endParaRPr lang="en-GB"/>
          </a:p>
        </p:txBody>
      </p:sp>
    </p:spTree>
    <p:extLst>
      <p:ext uri="{BB962C8B-B14F-4D97-AF65-F5344CB8AC3E}">
        <p14:creationId xmlns:p14="http://schemas.microsoft.com/office/powerpoint/2010/main" val="389205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Hunted until there were only 20 left. Now the genetic diversity is drastically</a:t>
            </a:r>
            <a:r>
              <a:rPr lang="en-GB" baseline="0" dirty="0"/>
              <a:t> reduced and a disease could easily wipe them al</a:t>
            </a:r>
          </a:p>
          <a:p>
            <a:r>
              <a:rPr lang="en-GB" baseline="0" dirty="0"/>
              <a:t>l out</a:t>
            </a:r>
            <a:endParaRPr lang="en-GB" dirty="0"/>
          </a:p>
        </p:txBody>
      </p:sp>
      <p:sp>
        <p:nvSpPr>
          <p:cNvPr id="4" name="Slide Number Placeholder 3"/>
          <p:cNvSpPr>
            <a:spLocks noGrp="1"/>
          </p:cNvSpPr>
          <p:nvPr>
            <p:ph type="sldNum" sz="quarter" idx="10"/>
          </p:nvPr>
        </p:nvSpPr>
        <p:spPr/>
        <p:txBody>
          <a:bodyPr/>
          <a:lstStyle/>
          <a:p>
            <a:fld id="{4186D0B1-C27D-408E-9019-61687664A1C2}" type="slidenum">
              <a:rPr lang="en-GB" smtClean="0"/>
              <a:t>21</a:t>
            </a:fld>
            <a:endParaRPr lang="en-GB"/>
          </a:p>
        </p:txBody>
      </p:sp>
    </p:spTree>
    <p:extLst>
      <p:ext uri="{BB962C8B-B14F-4D97-AF65-F5344CB8AC3E}">
        <p14:creationId xmlns:p14="http://schemas.microsoft.com/office/powerpoint/2010/main" val="35753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D4D9-8132-49A4-884D-8F8EBCE19B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2588DA-14F6-4866-A683-48EEC8E21C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3401A5-733A-4DBD-B419-9CB20895BEFC}"/>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5" name="Footer Placeholder 4">
            <a:extLst>
              <a:ext uri="{FF2B5EF4-FFF2-40B4-BE49-F238E27FC236}">
                <a16:creationId xmlns:a16="http://schemas.microsoft.com/office/drawing/2014/main" id="{98A7047F-6BDC-4AC8-878E-62362EF0D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316ABB-559C-41CC-91D5-A141B88C392E}"/>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249781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DF3C-4E22-4CE9-98A4-C4D6D80843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358BD6-FBF9-4C92-BEF1-CC02992535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5C5F5B-E1E0-4E0A-8B37-C43941E3B81B}"/>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5" name="Footer Placeholder 4">
            <a:extLst>
              <a:ext uri="{FF2B5EF4-FFF2-40B4-BE49-F238E27FC236}">
                <a16:creationId xmlns:a16="http://schemas.microsoft.com/office/drawing/2014/main" id="{1B34E92B-2554-46CC-BF5E-0E3A9AA9CE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83C734-B9C8-41A9-BE6B-752C492DDDD4}"/>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332350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5BA004-E1A8-4347-8728-2637E92099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2D68C4-DCD7-4D39-AE64-2288EDFA8C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088558-EF72-47E7-BB99-F26416D583C1}"/>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5" name="Footer Placeholder 4">
            <a:extLst>
              <a:ext uri="{FF2B5EF4-FFF2-40B4-BE49-F238E27FC236}">
                <a16:creationId xmlns:a16="http://schemas.microsoft.com/office/drawing/2014/main" id="{5547115D-20F9-481A-A2C8-B5FC7983DA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B432E1-C0C0-49AA-85F6-EFC30215817C}"/>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2399442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583FAB-37A7-4333-B6E9-C25E568BBABC}"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17055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583FAB-37A7-4333-B6E9-C25E568BBABC}"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294184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583FAB-37A7-4333-B6E9-C25E568BBABC}"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418549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583FAB-37A7-4333-B6E9-C25E568BBABC}"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1185807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583FAB-37A7-4333-B6E9-C25E568BBABC}" type="datetimeFigureOut">
              <a:rPr lang="en-GB" smtClean="0"/>
              <a:t>23/07/2025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3226448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583FAB-37A7-4333-B6E9-C25E568BBABC}" type="datetimeFigureOut">
              <a:rPr lang="en-GB" smtClean="0"/>
              <a:t>23/07/2025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322563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83FAB-37A7-4333-B6E9-C25E568BBABC}" type="datetimeFigureOut">
              <a:rPr lang="en-GB" smtClean="0"/>
              <a:t>23/07/2025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4097052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83FAB-37A7-4333-B6E9-C25E568BBABC}"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225929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0DBC-B28E-4270-AE9F-C074100E9D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CBC76E-BF7F-4E01-B2DA-51808B9E8B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4241AB-A9E8-4293-BEC1-3DDBB81945BC}"/>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5" name="Footer Placeholder 4">
            <a:extLst>
              <a:ext uri="{FF2B5EF4-FFF2-40B4-BE49-F238E27FC236}">
                <a16:creationId xmlns:a16="http://schemas.microsoft.com/office/drawing/2014/main" id="{755C52CA-3E0A-4115-A560-6D4AC006E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31AABB-6957-473E-87A7-E25A58A649AD}"/>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215661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83FAB-37A7-4333-B6E9-C25E568BBABC}"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157425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583FAB-37A7-4333-B6E9-C25E568BBABC}"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3438614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583FAB-37A7-4333-B6E9-C25E568BBABC}"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3B936-8205-4F76-8271-ED593661C9E6}" type="slidenum">
              <a:rPr lang="en-GB" smtClean="0"/>
              <a:t>‹#›</a:t>
            </a:fld>
            <a:endParaRPr lang="en-GB"/>
          </a:p>
        </p:txBody>
      </p:sp>
    </p:spTree>
    <p:extLst>
      <p:ext uri="{BB962C8B-B14F-4D97-AF65-F5344CB8AC3E}">
        <p14:creationId xmlns:p14="http://schemas.microsoft.com/office/powerpoint/2010/main" val="22937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C27F-9B9C-48BA-8AF7-3C25D38EFB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05562C-5743-4D24-8533-B9F3F574B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F20212-BD5F-4F26-8F55-069C89DF3CDE}"/>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5" name="Footer Placeholder 4">
            <a:extLst>
              <a:ext uri="{FF2B5EF4-FFF2-40B4-BE49-F238E27FC236}">
                <a16:creationId xmlns:a16="http://schemas.microsoft.com/office/drawing/2014/main" id="{FB087809-4F01-4AC3-82E5-2A63EF9D86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5C355-6F6C-473D-8E29-FB3E88C59D81}"/>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395621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0C28-3022-4AEA-8DD5-8BA74274F3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D0C1B5-873D-4A16-868B-57E1F132AD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F81C16-8070-4D3D-9DCF-ED613E6E8C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08CC95-68EA-4DC3-BAEB-DEEC5E4F834D}"/>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6" name="Footer Placeholder 5">
            <a:extLst>
              <a:ext uri="{FF2B5EF4-FFF2-40B4-BE49-F238E27FC236}">
                <a16:creationId xmlns:a16="http://schemas.microsoft.com/office/drawing/2014/main" id="{0BF1BB57-8B33-4C57-AAD6-184781C740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F2FEEE-FE1A-4C27-A724-1DFEB3FE67B0}"/>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212696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CA4E-AF1A-4CA8-84AF-F103AA945D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3A9249-820D-4EC1-9601-1B82FBAC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E32165-14A7-4DF2-BA48-12142462B2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225C57-400C-4966-BF9E-440739998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80691A-CD39-485F-A437-69F4E573A0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4308D4-A7BE-4CF0-94DF-DF2AD7ECAA5A}"/>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8" name="Footer Placeholder 7">
            <a:extLst>
              <a:ext uri="{FF2B5EF4-FFF2-40B4-BE49-F238E27FC236}">
                <a16:creationId xmlns:a16="http://schemas.microsoft.com/office/drawing/2014/main" id="{1A4CC726-6418-439E-9546-ABE652B841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842540-411B-4913-A248-A1E358DE91CB}"/>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28706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50E9-3BD8-445E-94CB-4C9505BF7C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CAF7E3-400D-4D46-AE0C-C06EBF8FE47A}"/>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4" name="Footer Placeholder 3">
            <a:extLst>
              <a:ext uri="{FF2B5EF4-FFF2-40B4-BE49-F238E27FC236}">
                <a16:creationId xmlns:a16="http://schemas.microsoft.com/office/drawing/2014/main" id="{6EAC31CC-23BE-4875-B7E7-CE9FAD8404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589906-53CB-421A-9340-5D47D6EA7C13}"/>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72777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B4A55-E668-421D-BF48-0534C97E3DA2}"/>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3" name="Footer Placeholder 2">
            <a:extLst>
              <a:ext uri="{FF2B5EF4-FFF2-40B4-BE49-F238E27FC236}">
                <a16:creationId xmlns:a16="http://schemas.microsoft.com/office/drawing/2014/main" id="{4AA92F65-1C95-4627-87F7-F083AA59A8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BBAD8A-B618-412B-BE87-492AC2682841}"/>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188083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4EA5-7E11-40DE-848D-A6D2597A7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BB96D4-134C-4E79-A9BC-717C60E1B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D3D744-51AD-456B-BC58-BE9097CE49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14E330-EC95-460A-83D9-056D0F89AFD4}"/>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6" name="Footer Placeholder 5">
            <a:extLst>
              <a:ext uri="{FF2B5EF4-FFF2-40B4-BE49-F238E27FC236}">
                <a16:creationId xmlns:a16="http://schemas.microsoft.com/office/drawing/2014/main" id="{5E917C52-41B8-4AC4-ABA9-909265A903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46C9E-574D-484E-AF4D-20C2E3D0864A}"/>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41329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8E42-04A1-403B-A126-1CABD103B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578C07-FE21-4E9D-A3BF-18B94A7B6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C2F690-73A3-4D85-947E-F090117B8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4790BD-1F71-4074-903F-DED68844CECF}"/>
              </a:ext>
            </a:extLst>
          </p:cNvPr>
          <p:cNvSpPr>
            <a:spLocks noGrp="1"/>
          </p:cNvSpPr>
          <p:nvPr>
            <p:ph type="dt" sz="half" idx="10"/>
          </p:nvPr>
        </p:nvSpPr>
        <p:spPr/>
        <p:txBody>
          <a:bodyPr/>
          <a:lstStyle/>
          <a:p>
            <a:fld id="{AD0A75CD-417B-4CF9-99E2-8A0A8E212A5E}" type="datetimeFigureOut">
              <a:rPr lang="en-GB" smtClean="0"/>
              <a:t>23/07/2025</a:t>
            </a:fld>
            <a:endParaRPr lang="en-GB"/>
          </a:p>
        </p:txBody>
      </p:sp>
      <p:sp>
        <p:nvSpPr>
          <p:cNvPr id="6" name="Footer Placeholder 5">
            <a:extLst>
              <a:ext uri="{FF2B5EF4-FFF2-40B4-BE49-F238E27FC236}">
                <a16:creationId xmlns:a16="http://schemas.microsoft.com/office/drawing/2014/main" id="{E43D1DE0-FFE9-4723-A52E-834BFA092F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E7EE0D-4646-4425-AF68-902D1599A1D8}"/>
              </a:ext>
            </a:extLst>
          </p:cNvPr>
          <p:cNvSpPr>
            <a:spLocks noGrp="1"/>
          </p:cNvSpPr>
          <p:nvPr>
            <p:ph type="sldNum" sz="quarter" idx="12"/>
          </p:nvPr>
        </p:nvSpPr>
        <p:spPr/>
        <p:txBody>
          <a:bodyPr/>
          <a:lstStyle/>
          <a:p>
            <a:fld id="{97040B65-9399-4990-A702-DA9105B1C072}" type="slidenum">
              <a:rPr lang="en-GB" smtClean="0"/>
              <a:t>‹#›</a:t>
            </a:fld>
            <a:endParaRPr lang="en-GB"/>
          </a:p>
        </p:txBody>
      </p:sp>
    </p:spTree>
    <p:extLst>
      <p:ext uri="{BB962C8B-B14F-4D97-AF65-F5344CB8AC3E}">
        <p14:creationId xmlns:p14="http://schemas.microsoft.com/office/powerpoint/2010/main" val="281450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21FAA-FBBA-4B63-B9FA-538745A66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D97C98-5F09-4120-9B3B-6ECE3F93D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E71D80-00B5-4F87-9902-B4B956199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A75CD-417B-4CF9-99E2-8A0A8E212A5E}" type="datetimeFigureOut">
              <a:rPr lang="en-GB" smtClean="0"/>
              <a:t>23/07/2025</a:t>
            </a:fld>
            <a:endParaRPr lang="en-GB"/>
          </a:p>
        </p:txBody>
      </p:sp>
      <p:sp>
        <p:nvSpPr>
          <p:cNvPr id="5" name="Footer Placeholder 4">
            <a:extLst>
              <a:ext uri="{FF2B5EF4-FFF2-40B4-BE49-F238E27FC236}">
                <a16:creationId xmlns:a16="http://schemas.microsoft.com/office/drawing/2014/main" id="{24D605DD-8CCE-496B-8E18-48423E3E2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87AB13-58E5-449E-AD49-4FE7B3132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0B65-9399-4990-A702-DA9105B1C072}" type="slidenum">
              <a:rPr lang="en-GB" smtClean="0"/>
              <a:t>‹#›</a:t>
            </a:fld>
            <a:endParaRPr lang="en-GB"/>
          </a:p>
        </p:txBody>
      </p:sp>
      <p:sp>
        <p:nvSpPr>
          <p:cNvPr id="7" name="Footer Placeholder 2">
            <a:extLst>
              <a:ext uri="{FF2B5EF4-FFF2-40B4-BE49-F238E27FC236}">
                <a16:creationId xmlns:a16="http://schemas.microsoft.com/office/drawing/2014/main" id="{FAAF1B33-B64D-4567-EBD9-1A2D038674CC}"/>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6622AE-F956-2B62-9C19-26A00B76CF1E}"/>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B35548A5-A4B3-3498-720E-FA3DE55DA34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FA738589-B6EB-D19F-E33A-61DEE4B733F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1145986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83FAB-37A7-4333-B6E9-C25E568BBABC}" type="datetimeFigureOut">
              <a:rPr lang="en-GB" smtClean="0"/>
              <a:t>23/07/2025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3B936-8205-4F76-8271-ED593661C9E6}" type="slidenum">
              <a:rPr lang="en-GB" smtClean="0"/>
              <a:t>‹#›</a:t>
            </a:fld>
            <a:endParaRPr lang="en-GB"/>
          </a:p>
        </p:txBody>
      </p:sp>
    </p:spTree>
    <p:extLst>
      <p:ext uri="{BB962C8B-B14F-4D97-AF65-F5344CB8AC3E}">
        <p14:creationId xmlns:p14="http://schemas.microsoft.com/office/powerpoint/2010/main" val="4231607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en-GB" sz="1800" b="1" dirty="0"/>
              <a:t>(e) </a:t>
            </a:r>
            <a:r>
              <a:rPr lang="en-GB" sz="1800" dirty="0"/>
              <a:t>the factors that can affect the evolution of a species</a:t>
            </a:r>
            <a:endParaRPr lang="en-GB" sz="1200" dirty="0">
              <a:solidFill>
                <a:sysClr val="windowText" lastClr="000000"/>
              </a:solidFill>
            </a:endParaRPr>
          </a:p>
        </p:txBody>
      </p:sp>
      <p:sp>
        <p:nvSpPr>
          <p:cNvPr id="3" name="Content Placeholder 2"/>
          <p:cNvSpPr>
            <a:spLocks noGrp="1"/>
          </p:cNvSpPr>
          <p:nvPr>
            <p:ph idx="1"/>
          </p:nvPr>
        </p:nvSpPr>
        <p:spPr/>
        <p:txBody>
          <a:bodyPr/>
          <a:lstStyle/>
          <a:p>
            <a:pPr marL="0" indent="0">
              <a:buNone/>
            </a:pPr>
            <a:r>
              <a:rPr lang="en-GB" b="1" u="sng" dirty="0"/>
              <a:t>Keywords: </a:t>
            </a:r>
            <a:r>
              <a:rPr lang="en-GB" dirty="0"/>
              <a:t>stabilising, directional</a:t>
            </a:r>
          </a:p>
          <a:p>
            <a:pPr marL="0" indent="0">
              <a:buNone/>
            </a:pPr>
            <a:endParaRPr lang="en-GB" dirty="0"/>
          </a:p>
          <a:p>
            <a:pPr marL="0" indent="0">
              <a:buNone/>
            </a:pPr>
            <a:r>
              <a:rPr lang="en-GB" b="1" u="sng" dirty="0"/>
              <a:t>Lesson objectives:</a:t>
            </a:r>
          </a:p>
          <a:p>
            <a:pPr marL="0" indent="0">
              <a:buNone/>
            </a:pPr>
            <a:r>
              <a:rPr lang="en-GB" dirty="0"/>
              <a:t>Recall examples of continuous and discontinuous variation</a:t>
            </a:r>
          </a:p>
          <a:p>
            <a:pPr marL="0" indent="0">
              <a:buNone/>
            </a:pPr>
            <a:r>
              <a:rPr lang="en-GB" dirty="0"/>
              <a:t>Describe stabilising selection and directional selection</a:t>
            </a:r>
          </a:p>
        </p:txBody>
      </p:sp>
    </p:spTree>
    <p:extLst>
      <p:ext uri="{BB962C8B-B14F-4D97-AF65-F5344CB8AC3E}">
        <p14:creationId xmlns:p14="http://schemas.microsoft.com/office/powerpoint/2010/main" val="248920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GB" dirty="0"/>
              <a:t>Stabilising selection</a:t>
            </a:r>
          </a:p>
        </p:txBody>
      </p:sp>
      <p:pic>
        <p:nvPicPr>
          <p:cNvPr id="3074" name="Picture 2" descr="https://encrypted-tbn0.gstatic.com/images?q=tbn:ANd9GcQ-Tngm4jSgCna3Kn1nY52e70q03FuSeOv1rkcdCZLg2K4PTG0u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9736" y="1700808"/>
            <a:ext cx="4567560"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99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9" y="26965"/>
            <a:ext cx="4436609" cy="332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31504" y="3535654"/>
            <a:ext cx="3096344" cy="830997"/>
          </a:xfrm>
          <a:prstGeom prst="rect">
            <a:avLst/>
          </a:prstGeom>
          <a:noFill/>
        </p:spPr>
        <p:txBody>
          <a:bodyPr wrap="square" rtlCol="0">
            <a:spAutoFit/>
          </a:bodyPr>
          <a:lstStyle/>
          <a:p>
            <a:r>
              <a:rPr lang="en-GB" sz="2400" dirty="0"/>
              <a:t>In years when it is hot, short fur is favoured.</a:t>
            </a:r>
          </a:p>
        </p:txBody>
      </p:sp>
      <p:sp>
        <p:nvSpPr>
          <p:cNvPr id="8" name="TextBox 7"/>
          <p:cNvSpPr txBox="1"/>
          <p:nvPr/>
        </p:nvSpPr>
        <p:spPr>
          <a:xfrm>
            <a:off x="6896205" y="3535653"/>
            <a:ext cx="3096344" cy="830997"/>
          </a:xfrm>
          <a:prstGeom prst="rect">
            <a:avLst/>
          </a:prstGeom>
          <a:noFill/>
        </p:spPr>
        <p:txBody>
          <a:bodyPr wrap="square" rtlCol="0">
            <a:spAutoFit/>
          </a:bodyPr>
          <a:lstStyle/>
          <a:p>
            <a:r>
              <a:rPr lang="en-GB" sz="2400" dirty="0"/>
              <a:t>In years when it is cold, long fur is favoured.</a:t>
            </a:r>
          </a:p>
        </p:txBody>
      </p:sp>
      <p:sp>
        <p:nvSpPr>
          <p:cNvPr id="9" name="TextBox 8"/>
          <p:cNvSpPr txBox="1"/>
          <p:nvPr/>
        </p:nvSpPr>
        <p:spPr>
          <a:xfrm>
            <a:off x="1553910" y="4653137"/>
            <a:ext cx="9006586" cy="830997"/>
          </a:xfrm>
          <a:prstGeom prst="rect">
            <a:avLst/>
          </a:prstGeom>
          <a:noFill/>
        </p:spPr>
        <p:txBody>
          <a:bodyPr wrap="square" rtlCol="0">
            <a:spAutoFit/>
          </a:bodyPr>
          <a:lstStyle/>
          <a:p>
            <a:r>
              <a:rPr lang="en-GB" sz="2400" dirty="0"/>
              <a:t>When temperature remains constant, individuals at the extremes will never be at an advantage. The mean fur length will be favoured.</a:t>
            </a:r>
          </a:p>
        </p:txBody>
      </p:sp>
      <p:cxnSp>
        <p:nvCxnSpPr>
          <p:cNvPr id="7" name="Straight Arrow Connector 6"/>
          <p:cNvCxnSpPr>
            <a:stCxn id="5" idx="0"/>
          </p:cNvCxnSpPr>
          <p:nvPr/>
        </p:nvCxnSpPr>
        <p:spPr>
          <a:xfrm flipV="1">
            <a:off x="3179676" y="2708921"/>
            <a:ext cx="1764196" cy="8267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0"/>
          </p:cNvCxnSpPr>
          <p:nvPr/>
        </p:nvCxnSpPr>
        <p:spPr>
          <a:xfrm flipH="1" flipV="1">
            <a:off x="6452873" y="2720964"/>
            <a:ext cx="1991504" cy="8146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51584" y="6021288"/>
            <a:ext cx="777686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dirty="0"/>
              <a:t>How will this change the shape of the graph?</a:t>
            </a:r>
          </a:p>
        </p:txBody>
      </p:sp>
    </p:spTree>
    <p:extLst>
      <p:ext uri="{BB962C8B-B14F-4D97-AF65-F5344CB8AC3E}">
        <p14:creationId xmlns:p14="http://schemas.microsoft.com/office/powerpoint/2010/main" val="17169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3" y="332657"/>
            <a:ext cx="4392425" cy="330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55912" y="4293097"/>
            <a:ext cx="7416824" cy="830997"/>
          </a:xfrm>
          <a:prstGeom prst="rect">
            <a:avLst/>
          </a:prstGeom>
        </p:spPr>
        <p:txBody>
          <a:bodyPr wrap="square">
            <a:spAutoFit/>
          </a:bodyPr>
          <a:lstStyle/>
          <a:p>
            <a:r>
              <a:rPr lang="en-GB" sz="2400" dirty="0"/>
              <a:t>The mean will remain the same but there will be fewer individuals at the extremes</a:t>
            </a:r>
          </a:p>
        </p:txBody>
      </p:sp>
      <p:sp>
        <p:nvSpPr>
          <p:cNvPr id="2" name="TextBox 1">
            <a:extLst>
              <a:ext uri="{FF2B5EF4-FFF2-40B4-BE49-F238E27FC236}">
                <a16:creationId xmlns:a16="http://schemas.microsoft.com/office/drawing/2014/main" id="{3782394A-468F-3D06-15CE-3D18A686B167}"/>
              </a:ext>
            </a:extLst>
          </p:cNvPr>
          <p:cNvSpPr txBox="1"/>
          <p:nvPr/>
        </p:nvSpPr>
        <p:spPr>
          <a:xfrm>
            <a:off x="6698225" y="5432322"/>
            <a:ext cx="51496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CH – can you think of an example of disruptive selection?</a:t>
            </a:r>
            <a:endParaRPr lang="en-GB" dirty="0"/>
          </a:p>
        </p:txBody>
      </p:sp>
      <p:pic>
        <p:nvPicPr>
          <p:cNvPr id="3" name="Picture 4">
            <a:extLst>
              <a:ext uri="{FF2B5EF4-FFF2-40B4-BE49-F238E27FC236}">
                <a16:creationId xmlns:a16="http://schemas.microsoft.com/office/drawing/2014/main" id="{458A0854-598A-534A-22DD-6C0F83041105}"/>
              </a:ext>
            </a:extLst>
          </p:cNvPr>
          <p:cNvPicPr>
            <a:picLocks noChangeAspect="1"/>
          </p:cNvPicPr>
          <p:nvPr/>
        </p:nvPicPr>
        <p:blipFill>
          <a:blip r:embed="rId3"/>
          <a:stretch>
            <a:fillRect/>
          </a:stretch>
        </p:blipFill>
        <p:spPr>
          <a:xfrm>
            <a:off x="8310872" y="1712196"/>
            <a:ext cx="3436066" cy="2333625"/>
          </a:xfrm>
          <a:prstGeom prst="rect">
            <a:avLst/>
          </a:prstGeom>
        </p:spPr>
      </p:pic>
    </p:spTree>
    <p:extLst>
      <p:ext uri="{BB962C8B-B14F-4D97-AF65-F5344CB8AC3E}">
        <p14:creationId xmlns:p14="http://schemas.microsoft.com/office/powerpoint/2010/main" val="29791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B2044-877F-44A1-A13E-B6B6041857D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Complete the worksheet</a:t>
            </a:r>
          </a:p>
        </p:txBody>
      </p:sp>
      <p:sp>
        <p:nvSpPr>
          <p:cNvPr id="4" name="Content Placeholder 3">
            <a:extLst>
              <a:ext uri="{FF2B5EF4-FFF2-40B4-BE49-F238E27FC236}">
                <a16:creationId xmlns:a16="http://schemas.microsoft.com/office/drawing/2014/main" id="{EC29F8A6-0990-407F-BC2D-E313352CF789}"/>
              </a:ext>
            </a:extLst>
          </p:cNvPr>
          <p:cNvSpPr>
            <a:spLocks noGrp="1"/>
          </p:cNvSpPr>
          <p:nvPr>
            <p:ph sz="half" idx="2"/>
          </p:nvPr>
        </p:nvSpPr>
        <p:spPr>
          <a:xfrm>
            <a:off x="674237" y="4170501"/>
            <a:ext cx="3657600" cy="1525597"/>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Draw a graph next to each description to show the effect that the selection pressure has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CF2432CD-184E-4308-97E3-56CD84A8A753}"/>
              </a:ext>
            </a:extLst>
          </p:cNvPr>
          <p:cNvPicPr>
            <a:picLocks noGrp="1" noChangeAspect="1"/>
          </p:cNvPicPr>
          <p:nvPr>
            <p:ph sz="half" idx="1"/>
          </p:nvPr>
        </p:nvPicPr>
        <p:blipFill>
          <a:blip r:embed="rId2"/>
          <a:stretch>
            <a:fillRect/>
          </a:stretch>
        </p:blipFill>
        <p:spPr>
          <a:xfrm>
            <a:off x="6350263" y="492573"/>
            <a:ext cx="4160662" cy="5880796"/>
          </a:xfrm>
          <a:prstGeom prst="rect">
            <a:avLst/>
          </a:prstGeom>
        </p:spPr>
      </p:pic>
    </p:spTree>
    <p:extLst>
      <p:ext uri="{BB962C8B-B14F-4D97-AF65-F5344CB8AC3E}">
        <p14:creationId xmlns:p14="http://schemas.microsoft.com/office/powerpoint/2010/main" val="2838225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bwMode="auto">
          <a:xfrm>
            <a:off x="429768" y="411480"/>
            <a:ext cx="11201400" cy="11064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5" tIns="45718" rIns="91435" bIns="45718" numCol="1" rtlCol="0" anchorCtr="0" compatLnSpc="1">
            <a:prstTxWarp prst="textNoShape">
              <a:avLst/>
            </a:prstTxWarp>
            <a:normAutofit/>
          </a:bodyPr>
          <a:lstStyle/>
          <a:p>
            <a:pPr eaLnBrk="1" hangingPunct="1"/>
            <a:r>
              <a:rPr lang="en-US" altLang="en-US" sz="3600" dirty="0"/>
              <a:t>Practice Question:</a:t>
            </a:r>
          </a:p>
        </p:txBody>
      </p:sp>
      <p:sp>
        <p:nvSpPr>
          <p:cNvPr id="74" name="Rectangle 7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1E50A871-8D9F-4B98-8081-FB5ACC438A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231" y="1719072"/>
            <a:ext cx="6367626" cy="45171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76" name="Rectangle 7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01EE9AD-E108-4E5C-A0B0-AA5379F441F1}"/>
              </a:ext>
            </a:extLst>
          </p:cNvPr>
          <p:cNvPicPr>
            <a:picLocks noChangeAspect="1"/>
          </p:cNvPicPr>
          <p:nvPr/>
        </p:nvPicPr>
        <p:blipFill>
          <a:blip r:embed="rId3"/>
          <a:stretch>
            <a:fillRect/>
          </a:stretch>
        </p:blipFill>
        <p:spPr>
          <a:xfrm>
            <a:off x="7777072" y="2419926"/>
            <a:ext cx="3817697" cy="2863273"/>
          </a:xfrm>
          <a:prstGeom prst="rect">
            <a:avLst/>
          </a:prstGeom>
        </p:spPr>
      </p:pic>
    </p:spTree>
    <p:extLst>
      <p:ext uri="{BB962C8B-B14F-4D97-AF65-F5344CB8AC3E}">
        <p14:creationId xmlns:p14="http://schemas.microsoft.com/office/powerpoint/2010/main" val="221189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50" name="Rectangle 2"/>
          <p:cNvSpPr>
            <a:spLocks noGrp="1" noChangeArrowheads="1"/>
          </p:cNvSpPr>
          <p:nvPr>
            <p:ph type="title"/>
          </p:nvPr>
        </p:nvSpPr>
        <p:spPr bwMode="auto">
          <a:xfrm>
            <a:off x="477981" y="1122363"/>
            <a:ext cx="4023360" cy="320413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r>
              <a:rPr lang="en-US" altLang="en-US" sz="4800" kern="1200">
                <a:solidFill>
                  <a:schemeClr val="tx1"/>
                </a:solidFill>
                <a:latin typeface="+mj-lt"/>
                <a:ea typeface="+mj-ea"/>
                <a:cs typeface="+mj-cs"/>
              </a:rPr>
              <a:t>Check your answer:</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EC2F1ED-AC5A-44A6-A1DE-0066F8103A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14356" y="950060"/>
            <a:ext cx="6408836" cy="480662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015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Genetic drift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Evolution can also occur by </a:t>
            </a:r>
            <a:r>
              <a:rPr lang="en-GB" b="1" dirty="0"/>
              <a:t>genetic drift</a:t>
            </a:r>
          </a:p>
          <a:p>
            <a:pPr marL="0" indent="0">
              <a:buNone/>
            </a:pPr>
            <a:r>
              <a:rPr lang="en-GB" dirty="0"/>
              <a:t>Genetic drift says that characteristics are passed on </a:t>
            </a:r>
            <a:r>
              <a:rPr lang="en-GB" b="1" u="sng" dirty="0"/>
              <a:t>by chance </a:t>
            </a:r>
            <a:r>
              <a:rPr lang="en-GB" dirty="0"/>
              <a:t>rather than due to factors that affect the individual's ability to survive and reproduce.</a:t>
            </a:r>
          </a:p>
          <a:p>
            <a:pPr marL="0" indent="0">
              <a:buNone/>
            </a:pPr>
            <a:r>
              <a:rPr lang="en-GB" dirty="0"/>
              <a:t>e.g. A neutral mutation occurs giving no benefit or disadvantage.</a:t>
            </a:r>
            <a:endParaRPr lang="en-US" dirty="0"/>
          </a:p>
          <a:p>
            <a:pPr marL="0" indent="0">
              <a:buNone/>
            </a:pPr>
            <a:endParaRPr lang="en-GB" dirty="0"/>
          </a:p>
        </p:txBody>
      </p:sp>
    </p:spTree>
    <p:extLst>
      <p:ext uri="{BB962C8B-B14F-4D97-AF65-F5344CB8AC3E}">
        <p14:creationId xmlns:p14="http://schemas.microsoft.com/office/powerpoint/2010/main" val="1096052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8277"/>
            <a:ext cx="9144000" cy="4524315"/>
          </a:xfrm>
          <a:prstGeom prst="rect">
            <a:avLst/>
          </a:prstGeom>
          <a:noFill/>
        </p:spPr>
        <p:txBody>
          <a:bodyPr wrap="square" rtlCol="0">
            <a:spAutoFit/>
          </a:bodyPr>
          <a:lstStyle/>
          <a:p>
            <a:pPr marL="0" lvl="1" algn="ctr"/>
            <a:r>
              <a:rPr lang="en-GB" sz="3600" dirty="0">
                <a:latin typeface="+mj-lt"/>
              </a:rPr>
              <a:t>Evolution via genetic drift</a:t>
            </a:r>
          </a:p>
          <a:p>
            <a:pPr marL="0" lvl="1" algn="just"/>
            <a:endParaRPr lang="en-GB" sz="2800" b="1" dirty="0">
              <a:latin typeface="+mj-lt"/>
            </a:endParaRPr>
          </a:p>
          <a:p>
            <a:pPr marL="0" lvl="1" algn="just"/>
            <a:r>
              <a:rPr lang="en-GB" sz="2800" dirty="0">
                <a:latin typeface="+mj-lt"/>
              </a:rPr>
              <a:t>Individuals within a population show variation in their genotypes (</a:t>
            </a:r>
            <a:r>
              <a:rPr lang="en-GB" sz="2800" dirty="0">
                <a:solidFill>
                  <a:srgbClr val="00B0F0"/>
                </a:solidFill>
                <a:latin typeface="+mj-lt"/>
              </a:rPr>
              <a:t>A</a:t>
            </a:r>
            <a:r>
              <a:rPr lang="en-GB" sz="2800" dirty="0">
                <a:latin typeface="+mj-lt"/>
              </a:rPr>
              <a:t> and </a:t>
            </a:r>
            <a:r>
              <a:rPr lang="en-GB" sz="2800" dirty="0">
                <a:solidFill>
                  <a:srgbClr val="FFFF00"/>
                </a:solidFill>
                <a:latin typeface="+mj-lt"/>
              </a:rPr>
              <a:t>B</a:t>
            </a:r>
            <a:r>
              <a:rPr lang="en-GB" sz="2800" dirty="0">
                <a:latin typeface="+mj-lt"/>
              </a:rPr>
              <a:t>).</a:t>
            </a:r>
          </a:p>
          <a:p>
            <a:pPr marL="0" lvl="1" algn="just"/>
            <a:endParaRPr lang="en-GB" sz="2800" dirty="0">
              <a:solidFill>
                <a:srgbClr val="FF0000"/>
              </a:solidFill>
              <a:latin typeface="+mj-lt"/>
            </a:endParaRPr>
          </a:p>
          <a:p>
            <a:pPr marL="0" lvl="1" algn="just"/>
            <a:r>
              <a:rPr lang="en-GB" sz="2800" dirty="0">
                <a:solidFill>
                  <a:srgbClr val="0070C0"/>
                </a:solidFill>
                <a:latin typeface="+mj-lt"/>
              </a:rPr>
              <a:t>By chance, the allele for genotype B gets passed on to offspring more than others.</a:t>
            </a:r>
          </a:p>
          <a:p>
            <a:pPr marL="0" lvl="1" algn="just"/>
            <a:endParaRPr lang="en-GB" sz="2800" dirty="0">
              <a:solidFill>
                <a:srgbClr val="0070C0"/>
              </a:solidFill>
              <a:latin typeface="+mj-lt"/>
            </a:endParaRPr>
          </a:p>
          <a:p>
            <a:pPr marL="0" lvl="1" algn="just"/>
            <a:r>
              <a:rPr lang="en-GB" sz="2800" dirty="0">
                <a:solidFill>
                  <a:srgbClr val="FF0000"/>
                </a:solidFill>
                <a:latin typeface="+mj-lt"/>
              </a:rPr>
              <a:t>If this repeats  again and again, it can lead to evolution as the allele becomes more common in the population.</a:t>
            </a:r>
          </a:p>
        </p:txBody>
      </p:sp>
      <p:grpSp>
        <p:nvGrpSpPr>
          <p:cNvPr id="35" name="Group 34"/>
          <p:cNvGrpSpPr/>
          <p:nvPr/>
        </p:nvGrpSpPr>
        <p:grpSpPr>
          <a:xfrm>
            <a:off x="1847528" y="5157192"/>
            <a:ext cx="1872208" cy="1512168"/>
            <a:chOff x="323528" y="5157192"/>
            <a:chExt cx="1872208" cy="1512168"/>
          </a:xfrm>
        </p:grpSpPr>
        <p:sp>
          <p:nvSpPr>
            <p:cNvPr id="2" name="Oval 1"/>
            <p:cNvSpPr/>
            <p:nvPr/>
          </p:nvSpPr>
          <p:spPr>
            <a:xfrm>
              <a:off x="323528" y="5301208"/>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 name="Oval 3"/>
            <p:cNvSpPr/>
            <p:nvPr/>
          </p:nvSpPr>
          <p:spPr>
            <a:xfrm>
              <a:off x="1043608" y="5157192"/>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 name="Oval 5"/>
            <p:cNvSpPr/>
            <p:nvPr/>
          </p:nvSpPr>
          <p:spPr>
            <a:xfrm>
              <a:off x="395536" y="6309320"/>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 name="Oval 6"/>
            <p:cNvSpPr/>
            <p:nvPr/>
          </p:nvSpPr>
          <p:spPr>
            <a:xfrm>
              <a:off x="547936" y="5805264"/>
              <a:ext cx="432048" cy="36004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 name="Oval 7"/>
            <p:cNvSpPr/>
            <p:nvPr/>
          </p:nvSpPr>
          <p:spPr>
            <a:xfrm>
              <a:off x="1043608" y="6309320"/>
              <a:ext cx="432048" cy="36004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Oval 8"/>
            <p:cNvSpPr/>
            <p:nvPr/>
          </p:nvSpPr>
          <p:spPr>
            <a:xfrm>
              <a:off x="1763688" y="6237312"/>
              <a:ext cx="432048" cy="36004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 name="Oval 9"/>
            <p:cNvSpPr/>
            <p:nvPr/>
          </p:nvSpPr>
          <p:spPr>
            <a:xfrm>
              <a:off x="1475656" y="5733256"/>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 name="Oval 10"/>
            <p:cNvSpPr/>
            <p:nvPr/>
          </p:nvSpPr>
          <p:spPr>
            <a:xfrm>
              <a:off x="1763688" y="5301208"/>
              <a:ext cx="432048" cy="36004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grpSp>
        <p:nvGrpSpPr>
          <p:cNvPr id="33" name="Group 32"/>
          <p:cNvGrpSpPr/>
          <p:nvPr/>
        </p:nvGrpSpPr>
        <p:grpSpPr>
          <a:xfrm>
            <a:off x="3935760" y="5085184"/>
            <a:ext cx="3024336" cy="1512168"/>
            <a:chOff x="2411760" y="5085184"/>
            <a:chExt cx="3024336" cy="1512168"/>
          </a:xfrm>
        </p:grpSpPr>
        <p:sp>
          <p:nvSpPr>
            <p:cNvPr id="12" name="Oval 11"/>
            <p:cNvSpPr/>
            <p:nvPr/>
          </p:nvSpPr>
          <p:spPr>
            <a:xfrm>
              <a:off x="3563888" y="5229200"/>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3" name="Oval 12"/>
            <p:cNvSpPr/>
            <p:nvPr/>
          </p:nvSpPr>
          <p:spPr>
            <a:xfrm>
              <a:off x="4283968" y="5085184"/>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5" name="Oval 14"/>
            <p:cNvSpPr/>
            <p:nvPr/>
          </p:nvSpPr>
          <p:spPr>
            <a:xfrm>
              <a:off x="3635896" y="6237312"/>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6" name="Oval 15"/>
            <p:cNvSpPr/>
            <p:nvPr/>
          </p:nvSpPr>
          <p:spPr>
            <a:xfrm>
              <a:off x="3788296" y="5733256"/>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7" name="Oval 16"/>
            <p:cNvSpPr/>
            <p:nvPr/>
          </p:nvSpPr>
          <p:spPr>
            <a:xfrm>
              <a:off x="4283968" y="6237312"/>
              <a:ext cx="432048" cy="36004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8" name="Oval 17"/>
            <p:cNvSpPr/>
            <p:nvPr/>
          </p:nvSpPr>
          <p:spPr>
            <a:xfrm>
              <a:off x="5004048" y="6165304"/>
              <a:ext cx="432048" cy="36004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9" name="Oval 18"/>
            <p:cNvSpPr/>
            <p:nvPr/>
          </p:nvSpPr>
          <p:spPr>
            <a:xfrm>
              <a:off x="4716016" y="5661248"/>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0" name="Oval 19"/>
            <p:cNvSpPr/>
            <p:nvPr/>
          </p:nvSpPr>
          <p:spPr>
            <a:xfrm>
              <a:off x="5004048" y="5229200"/>
              <a:ext cx="432048" cy="36004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31" name="Straight Arrow Connector 30"/>
            <p:cNvCxnSpPr/>
            <p:nvPr/>
          </p:nvCxnSpPr>
          <p:spPr>
            <a:xfrm>
              <a:off x="2411760" y="5913276"/>
              <a:ext cx="100811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248128" y="5085184"/>
            <a:ext cx="2880320" cy="1512168"/>
            <a:chOff x="5724128" y="5085184"/>
            <a:chExt cx="2880320" cy="1512168"/>
          </a:xfrm>
        </p:grpSpPr>
        <p:sp>
          <p:nvSpPr>
            <p:cNvPr id="21" name="Oval 20"/>
            <p:cNvSpPr/>
            <p:nvPr/>
          </p:nvSpPr>
          <p:spPr>
            <a:xfrm>
              <a:off x="6732240" y="5229200"/>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2" name="Oval 21"/>
            <p:cNvSpPr/>
            <p:nvPr/>
          </p:nvSpPr>
          <p:spPr>
            <a:xfrm>
              <a:off x="7452320" y="5085184"/>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4" name="Oval 23"/>
            <p:cNvSpPr/>
            <p:nvPr/>
          </p:nvSpPr>
          <p:spPr>
            <a:xfrm>
              <a:off x="6804248" y="6237312"/>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5" name="Oval 24"/>
            <p:cNvSpPr/>
            <p:nvPr/>
          </p:nvSpPr>
          <p:spPr>
            <a:xfrm>
              <a:off x="6956648" y="5733256"/>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6" name="Oval 25"/>
            <p:cNvSpPr/>
            <p:nvPr/>
          </p:nvSpPr>
          <p:spPr>
            <a:xfrm>
              <a:off x="7452320" y="6237312"/>
              <a:ext cx="432048" cy="36004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7" name="Oval 26"/>
            <p:cNvSpPr/>
            <p:nvPr/>
          </p:nvSpPr>
          <p:spPr>
            <a:xfrm>
              <a:off x="8172400" y="6165304"/>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8" name="Oval 27"/>
            <p:cNvSpPr/>
            <p:nvPr/>
          </p:nvSpPr>
          <p:spPr>
            <a:xfrm>
              <a:off x="7884368" y="5661248"/>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9" name="Oval 28"/>
            <p:cNvSpPr/>
            <p:nvPr/>
          </p:nvSpPr>
          <p:spPr>
            <a:xfrm>
              <a:off x="8172400" y="5229200"/>
              <a:ext cx="432048"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32" name="Straight Arrow Connector 31"/>
            <p:cNvCxnSpPr/>
            <p:nvPr/>
          </p:nvCxnSpPr>
          <p:spPr>
            <a:xfrm>
              <a:off x="5724128" y="5904568"/>
              <a:ext cx="100811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219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AA4DA4-CEA0-40F0-8B00-16642D4AC5EB}"/>
              </a:ext>
            </a:extLst>
          </p:cNvPr>
          <p:cNvSpPr>
            <a:spLocks noGrp="1"/>
          </p:cNvSpPr>
          <p:nvPr>
            <p:ph type="title"/>
          </p:nvPr>
        </p:nvSpPr>
        <p:spPr>
          <a:xfrm>
            <a:off x="863029" y="1012004"/>
            <a:ext cx="3416158" cy="4795408"/>
          </a:xfrm>
        </p:spPr>
        <p:txBody>
          <a:bodyPr>
            <a:normAutofit/>
          </a:bodyPr>
          <a:lstStyle/>
          <a:p>
            <a:r>
              <a:rPr lang="en-GB">
                <a:solidFill>
                  <a:srgbClr val="FFFFFF"/>
                </a:solidFill>
              </a:rPr>
              <a:t>Genetic drift and population size</a:t>
            </a:r>
            <a:br>
              <a:rPr lang="en-GB">
                <a:solidFill>
                  <a:srgbClr val="FFFFFF"/>
                </a:solidFill>
              </a:rPr>
            </a:br>
            <a:endParaRPr lang="en-GB">
              <a:solidFill>
                <a:srgbClr val="FFFFFF"/>
              </a:solidFill>
            </a:endParaRPr>
          </a:p>
        </p:txBody>
      </p:sp>
      <p:graphicFrame>
        <p:nvGraphicFramePr>
          <p:cNvPr id="6" name="Content Placeholder 3">
            <a:extLst>
              <a:ext uri="{FF2B5EF4-FFF2-40B4-BE49-F238E27FC236}">
                <a16:creationId xmlns:a16="http://schemas.microsoft.com/office/drawing/2014/main" id="{1AE9D2B5-BA26-431D-BAF5-3246E6D233F5}"/>
              </a:ext>
            </a:extLst>
          </p:cNvPr>
          <p:cNvGraphicFramePr>
            <a:graphicFrameLocks noGrp="1"/>
          </p:cNvGraphicFramePr>
          <p:nvPr>
            <p:ph idx="1"/>
            <p:extLst>
              <p:ext uri="{D42A27DB-BD31-4B8C-83A1-F6EECF244321}">
                <p14:modId xmlns:p14="http://schemas.microsoft.com/office/powerpoint/2010/main" val="24099515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81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ABC3-143D-4C0B-9771-83CABE21DA9E}"/>
              </a:ext>
            </a:extLst>
          </p:cNvPr>
          <p:cNvSpPr>
            <a:spLocks noGrp="1"/>
          </p:cNvSpPr>
          <p:nvPr>
            <p:ph type="title"/>
          </p:nvPr>
        </p:nvSpPr>
        <p:spPr>
          <a:xfrm>
            <a:off x="838200" y="155203"/>
            <a:ext cx="10515600" cy="814615"/>
          </a:xfrm>
          <a:solidFill>
            <a:schemeClr val="accent4">
              <a:lumMod val="40000"/>
              <a:lumOff val="60000"/>
            </a:schemeClr>
          </a:solidFill>
        </p:spPr>
        <p:txBody>
          <a:bodyPr>
            <a:normAutofit/>
          </a:bodyPr>
          <a:lstStyle/>
          <a:p>
            <a:r>
              <a:rPr lang="en-GB" dirty="0"/>
              <a:t>Genetic bottle necks</a:t>
            </a:r>
            <a:endParaRPr lang="en-GB" sz="2700" dirty="0"/>
          </a:p>
        </p:txBody>
      </p:sp>
      <p:sp>
        <p:nvSpPr>
          <p:cNvPr id="3" name="Content Placeholder 2">
            <a:extLst>
              <a:ext uri="{FF2B5EF4-FFF2-40B4-BE49-F238E27FC236}">
                <a16:creationId xmlns:a16="http://schemas.microsoft.com/office/drawing/2014/main" id="{18E32C00-69A6-4599-AF14-A19AA1012094}"/>
              </a:ext>
            </a:extLst>
          </p:cNvPr>
          <p:cNvSpPr>
            <a:spLocks noGrp="1"/>
          </p:cNvSpPr>
          <p:nvPr>
            <p:ph sz="half" idx="1"/>
          </p:nvPr>
        </p:nvSpPr>
        <p:spPr>
          <a:xfrm>
            <a:off x="838200" y="1253331"/>
            <a:ext cx="5181600" cy="2782960"/>
          </a:xfrm>
        </p:spPr>
        <p:txBody>
          <a:bodyPr>
            <a:normAutofit/>
          </a:bodyPr>
          <a:lstStyle/>
          <a:p>
            <a:r>
              <a:rPr lang="en-GB" sz="2400" dirty="0"/>
              <a:t>This is where a few individuals within a population survive an event or change (e.g. disease, environmental change or habitat destruction)</a:t>
            </a:r>
          </a:p>
          <a:p>
            <a:r>
              <a:rPr lang="en-GB" sz="2400" dirty="0"/>
              <a:t>The gene pool is massively reduced</a:t>
            </a:r>
          </a:p>
          <a:p>
            <a:r>
              <a:rPr lang="en-GB" sz="2400" dirty="0"/>
              <a:t>Only the alleles of the survivors are available to be passed on to offspring</a:t>
            </a:r>
          </a:p>
        </p:txBody>
      </p:sp>
      <p:sp>
        <p:nvSpPr>
          <p:cNvPr id="4" name="Content Placeholder 3">
            <a:extLst>
              <a:ext uri="{FF2B5EF4-FFF2-40B4-BE49-F238E27FC236}">
                <a16:creationId xmlns:a16="http://schemas.microsoft.com/office/drawing/2014/main" id="{54CFF492-2E42-45C6-9AE1-19D0642DF0E3}"/>
              </a:ext>
            </a:extLst>
          </p:cNvPr>
          <p:cNvSpPr>
            <a:spLocks noGrp="1"/>
          </p:cNvSpPr>
          <p:nvPr>
            <p:ph sz="half" idx="2"/>
          </p:nvPr>
        </p:nvSpPr>
        <p:spPr>
          <a:xfrm>
            <a:off x="6172199" y="1825625"/>
            <a:ext cx="5678055" cy="4351338"/>
          </a:xfrm>
        </p:spPr>
        <p:txBody>
          <a:bodyPr/>
          <a:lstStyle/>
          <a:p>
            <a:pPr marL="0" indent="0">
              <a:buNone/>
            </a:pPr>
            <a:r>
              <a:rPr lang="en-GB" sz="2200" dirty="0"/>
              <a:t>Complete the flow diagram to show this process</a:t>
            </a:r>
          </a:p>
          <a:p>
            <a:pPr marL="0" indent="0">
              <a:buNone/>
            </a:pPr>
            <a:endParaRPr lang="en-GB" dirty="0"/>
          </a:p>
          <a:p>
            <a:pPr marL="0" indent="0">
              <a:buNone/>
            </a:pPr>
            <a:endParaRPr lang="en-GB" dirty="0"/>
          </a:p>
        </p:txBody>
      </p:sp>
      <p:pic>
        <p:nvPicPr>
          <p:cNvPr id="21" name="Picture 20">
            <a:extLst>
              <a:ext uri="{FF2B5EF4-FFF2-40B4-BE49-F238E27FC236}">
                <a16:creationId xmlns:a16="http://schemas.microsoft.com/office/drawing/2014/main" id="{16C0E089-8F80-464D-BF16-553372EBE7E4}"/>
              </a:ext>
            </a:extLst>
          </p:cNvPr>
          <p:cNvPicPr>
            <a:picLocks noChangeAspect="1"/>
          </p:cNvPicPr>
          <p:nvPr/>
        </p:nvPicPr>
        <p:blipFill>
          <a:blip r:embed="rId2"/>
          <a:stretch>
            <a:fillRect/>
          </a:stretch>
        </p:blipFill>
        <p:spPr>
          <a:xfrm>
            <a:off x="7106444" y="2461469"/>
            <a:ext cx="3809564" cy="2111274"/>
          </a:xfrm>
          <a:prstGeom prst="rect">
            <a:avLst/>
          </a:prstGeom>
        </p:spPr>
      </p:pic>
      <p:pic>
        <p:nvPicPr>
          <p:cNvPr id="1026" name="Picture 2" descr="Image result for genetic bottleneck">
            <a:extLst>
              <a:ext uri="{FF2B5EF4-FFF2-40B4-BE49-F238E27FC236}">
                <a16:creationId xmlns:a16="http://schemas.microsoft.com/office/drawing/2014/main" id="{071C8809-5C13-4FE1-BF62-583AD18B82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25" b="4831"/>
          <a:stretch/>
        </p:blipFill>
        <p:spPr bwMode="auto">
          <a:xfrm>
            <a:off x="1071159" y="3919837"/>
            <a:ext cx="4544549" cy="278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7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8091-300E-47C1-9757-67EDB3EA6DE6}"/>
              </a:ext>
            </a:extLst>
          </p:cNvPr>
          <p:cNvSpPr>
            <a:spLocks noGrp="1"/>
          </p:cNvSpPr>
          <p:nvPr>
            <p:ph type="title"/>
          </p:nvPr>
        </p:nvSpPr>
        <p:spPr/>
        <p:txBody>
          <a:bodyPr/>
          <a:lstStyle/>
          <a:p>
            <a:r>
              <a:rPr lang="en-GB" dirty="0"/>
              <a:t>Evolution – 3 key terms to know:</a:t>
            </a:r>
          </a:p>
        </p:txBody>
      </p:sp>
      <p:sp>
        <p:nvSpPr>
          <p:cNvPr id="3" name="Content Placeholder 2">
            <a:extLst>
              <a:ext uri="{FF2B5EF4-FFF2-40B4-BE49-F238E27FC236}">
                <a16:creationId xmlns:a16="http://schemas.microsoft.com/office/drawing/2014/main" id="{93CF328E-7EE7-4048-836D-4190E1B8E6B4}"/>
              </a:ext>
            </a:extLst>
          </p:cNvPr>
          <p:cNvSpPr>
            <a:spLocks noGrp="1"/>
          </p:cNvSpPr>
          <p:nvPr>
            <p:ph idx="1"/>
          </p:nvPr>
        </p:nvSpPr>
        <p:spPr/>
        <p:txBody>
          <a:bodyPr vert="horz" lIns="91440" tIns="45720" rIns="91440" bIns="45720" rtlCol="0" anchor="t">
            <a:normAutofit/>
          </a:bodyPr>
          <a:lstStyle/>
          <a:p>
            <a:r>
              <a:rPr lang="en-GB" b="1" dirty="0"/>
              <a:t>Gene Pool </a:t>
            </a:r>
            <a:r>
              <a:rPr lang="en-GB" dirty="0"/>
              <a:t>The sum of all the genes in a population at any given time</a:t>
            </a:r>
          </a:p>
          <a:p>
            <a:pPr marL="0" indent="0">
              <a:buNone/>
            </a:pPr>
            <a:endParaRPr lang="en-GB" dirty="0"/>
          </a:p>
          <a:p>
            <a:r>
              <a:rPr lang="en-GB" b="1" dirty="0"/>
              <a:t>Allele Frequency </a:t>
            </a:r>
            <a:r>
              <a:rPr lang="en-GB" dirty="0"/>
              <a:t>The relative frequency of a particular allele in the population</a:t>
            </a:r>
          </a:p>
          <a:p>
            <a:endParaRPr lang="en-GB" dirty="0"/>
          </a:p>
          <a:p>
            <a:r>
              <a:rPr lang="en-GB" b="1" dirty="0"/>
              <a:t>Evolution</a:t>
            </a:r>
            <a:r>
              <a:rPr lang="en-GB" dirty="0"/>
              <a:t> A change in allele frequency within a population that occurs over </a:t>
            </a:r>
            <a:r>
              <a:rPr lang="en-GB" b="1" dirty="0"/>
              <a:t>time</a:t>
            </a:r>
            <a:endParaRPr lang="en-GB" b="1" dirty="0">
              <a:cs typeface="Calibri"/>
            </a:endParaRPr>
          </a:p>
          <a:p>
            <a:pPr marL="0" indent="0">
              <a:buNone/>
            </a:pPr>
            <a:r>
              <a:rPr lang="en-GB" dirty="0"/>
              <a:t> 	- Allele frequencies change in response to changing conditions</a:t>
            </a:r>
          </a:p>
        </p:txBody>
      </p:sp>
    </p:spTree>
    <p:extLst>
      <p:ext uri="{BB962C8B-B14F-4D97-AF65-F5344CB8AC3E}">
        <p14:creationId xmlns:p14="http://schemas.microsoft.com/office/powerpoint/2010/main" val="54075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Genetic bottleneck summary</a:t>
            </a:r>
          </a:p>
        </p:txBody>
      </p:sp>
      <p:sp>
        <p:nvSpPr>
          <p:cNvPr id="3" name="Content Placeholder 2"/>
          <p:cNvSpPr>
            <a:spLocks noGrp="1"/>
          </p:cNvSpPr>
          <p:nvPr>
            <p:ph idx="1"/>
          </p:nvPr>
        </p:nvSpPr>
        <p:spPr>
          <a:xfrm>
            <a:off x="838200" y="1690688"/>
            <a:ext cx="10515600" cy="4486275"/>
          </a:xfrm>
        </p:spPr>
        <p:txBody>
          <a:bodyPr>
            <a:normAutofit lnSpcReduction="10000"/>
          </a:bodyPr>
          <a:lstStyle/>
          <a:p>
            <a:pPr marL="0" indent="0" algn="ctr">
              <a:buNone/>
            </a:pPr>
            <a:r>
              <a:rPr lang="en-GB" dirty="0"/>
              <a:t>Original population</a:t>
            </a:r>
          </a:p>
          <a:p>
            <a:pPr marL="0" indent="0" algn="ctr">
              <a:buNone/>
            </a:pPr>
            <a:endParaRPr lang="en-GB" dirty="0"/>
          </a:p>
          <a:p>
            <a:pPr marL="0" indent="0" algn="ctr">
              <a:buNone/>
            </a:pPr>
            <a:r>
              <a:rPr lang="en-GB" dirty="0"/>
              <a:t>Large numbers of the population die</a:t>
            </a:r>
          </a:p>
          <a:p>
            <a:pPr marL="0" indent="0" algn="ctr">
              <a:buNone/>
            </a:pPr>
            <a:endParaRPr lang="en-GB" dirty="0"/>
          </a:p>
          <a:p>
            <a:pPr marL="0" indent="0" algn="ctr">
              <a:buNone/>
            </a:pPr>
            <a:r>
              <a:rPr lang="en-GB" dirty="0"/>
              <a:t>Reduced population – some alleles are lost from the original population</a:t>
            </a:r>
          </a:p>
          <a:p>
            <a:pPr marL="0" indent="0" algn="ctr">
              <a:buNone/>
            </a:pPr>
            <a:endParaRPr lang="en-GB" dirty="0"/>
          </a:p>
          <a:p>
            <a:pPr marL="0" indent="0" algn="ctr">
              <a:buNone/>
            </a:pPr>
            <a:r>
              <a:rPr lang="en-GB" dirty="0"/>
              <a:t>Reproduction</a:t>
            </a:r>
          </a:p>
          <a:p>
            <a:pPr marL="0" indent="0" algn="ctr">
              <a:buNone/>
            </a:pPr>
            <a:endParaRPr lang="en-GB" dirty="0"/>
          </a:p>
          <a:p>
            <a:pPr marL="0" indent="0" algn="ctr">
              <a:buNone/>
            </a:pPr>
            <a:r>
              <a:rPr lang="en-GB" dirty="0"/>
              <a:t>New population- genetic diversity is greatly reduced</a:t>
            </a:r>
          </a:p>
        </p:txBody>
      </p:sp>
      <p:cxnSp>
        <p:nvCxnSpPr>
          <p:cNvPr id="5" name="Straight Arrow Connector 4"/>
          <p:cNvCxnSpPr/>
          <p:nvPr/>
        </p:nvCxnSpPr>
        <p:spPr>
          <a:xfrm>
            <a:off x="6096000" y="2102793"/>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096000" y="3025612"/>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96000" y="4033037"/>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96000" y="4934182"/>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29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Elephant seal</a:t>
            </a:r>
          </a:p>
        </p:txBody>
      </p:sp>
      <p:pic>
        <p:nvPicPr>
          <p:cNvPr id="2050" name="Picture 2" descr="http://ichef.bbci.co.uk/naturelibrary/images/ic/credit/640x395/s/so/southern_elephant_seal/southern_elephant_seal_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1835" y="1539301"/>
            <a:ext cx="7745745" cy="47805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58818C-C950-6F0A-0BCB-6F02D57B1E65}"/>
              </a:ext>
            </a:extLst>
          </p:cNvPr>
          <p:cNvSpPr txBox="1"/>
          <p:nvPr/>
        </p:nvSpPr>
        <p:spPr>
          <a:xfrm>
            <a:off x="9062884" y="521109"/>
            <a:ext cx="274320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333333"/>
                </a:solidFill>
                <a:latin typeface="Source Sans Pro"/>
              </a:rPr>
              <a:t>Northern elephant seals have reduced genetic variation probably because of a population bottleneck humans inflicted on them in the 1890s. Hunting reduced their population size to as few as 20 individuals at the end of the 19th century. Their population has since rebounded to over 30,000 — but their genes still carry the marks of this bottleneck: they have much less genetic variation than a population of southern elephant seals that was not so intensely hunted.</a:t>
            </a:r>
            <a:endParaRPr lang="en-US"/>
          </a:p>
        </p:txBody>
      </p:sp>
    </p:spTree>
    <p:extLst>
      <p:ext uri="{BB962C8B-B14F-4D97-AF65-F5344CB8AC3E}">
        <p14:creationId xmlns:p14="http://schemas.microsoft.com/office/powerpoint/2010/main" val="98914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26B7-1442-4342-AC31-4510A25A5539}"/>
              </a:ext>
            </a:extLst>
          </p:cNvPr>
          <p:cNvSpPr>
            <a:spLocks noGrp="1"/>
          </p:cNvSpPr>
          <p:nvPr>
            <p:ph type="title"/>
          </p:nvPr>
        </p:nvSpPr>
        <p:spPr/>
        <p:txBody>
          <a:bodyPr/>
          <a:lstStyle/>
          <a:p>
            <a:r>
              <a:rPr lang="en-GB" dirty="0"/>
              <a:t>The founder effect</a:t>
            </a:r>
          </a:p>
        </p:txBody>
      </p:sp>
      <p:sp>
        <p:nvSpPr>
          <p:cNvPr id="3" name="Content Placeholder 2">
            <a:extLst>
              <a:ext uri="{FF2B5EF4-FFF2-40B4-BE49-F238E27FC236}">
                <a16:creationId xmlns:a16="http://schemas.microsoft.com/office/drawing/2014/main" id="{7EA8D409-3636-4447-9475-F52DD92D6228}"/>
              </a:ext>
            </a:extLst>
          </p:cNvPr>
          <p:cNvSpPr>
            <a:spLocks noGrp="1"/>
          </p:cNvSpPr>
          <p:nvPr>
            <p:ph idx="1"/>
          </p:nvPr>
        </p:nvSpPr>
        <p:spPr>
          <a:xfrm>
            <a:off x="838199" y="1343746"/>
            <a:ext cx="10515600" cy="438872"/>
          </a:xfrm>
        </p:spPr>
        <p:txBody>
          <a:bodyPr>
            <a:normAutofit/>
          </a:bodyPr>
          <a:lstStyle/>
          <a:p>
            <a:pPr marL="0" indent="0">
              <a:buNone/>
            </a:pPr>
            <a:r>
              <a:rPr lang="en-GB" sz="2000" dirty="0"/>
              <a:t>Small populations can arise due to the establishment of new colonies by a few, isolated individuals</a:t>
            </a:r>
          </a:p>
        </p:txBody>
      </p:sp>
      <p:pic>
        <p:nvPicPr>
          <p:cNvPr id="18" name="Picture 17">
            <a:extLst>
              <a:ext uri="{FF2B5EF4-FFF2-40B4-BE49-F238E27FC236}">
                <a16:creationId xmlns:a16="http://schemas.microsoft.com/office/drawing/2014/main" id="{0987A90C-884C-4649-A89A-726B9334614F}"/>
              </a:ext>
            </a:extLst>
          </p:cNvPr>
          <p:cNvPicPr>
            <a:picLocks noChangeAspect="1"/>
          </p:cNvPicPr>
          <p:nvPr/>
        </p:nvPicPr>
        <p:blipFill>
          <a:blip r:embed="rId2"/>
          <a:stretch>
            <a:fillRect/>
          </a:stretch>
        </p:blipFill>
        <p:spPr>
          <a:xfrm>
            <a:off x="2047410" y="1853039"/>
            <a:ext cx="7709907" cy="4639836"/>
          </a:xfrm>
          <a:prstGeom prst="rect">
            <a:avLst/>
          </a:prstGeom>
        </p:spPr>
      </p:pic>
    </p:spTree>
    <p:extLst>
      <p:ext uri="{BB962C8B-B14F-4D97-AF65-F5344CB8AC3E}">
        <p14:creationId xmlns:p14="http://schemas.microsoft.com/office/powerpoint/2010/main" val="315075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412488"/>
            <a:ext cx="2899189" cy="4363844"/>
          </a:xfrm>
        </p:spPr>
        <p:txBody>
          <a:bodyPr anchor="t">
            <a:normAutofit/>
          </a:bodyPr>
          <a:lstStyle/>
          <a:p>
            <a:r>
              <a:rPr lang="en-GB" sz="4000">
                <a:solidFill>
                  <a:srgbClr val="FFFFFF"/>
                </a:solidFill>
              </a:rPr>
              <a:t>Fast recall questions</a:t>
            </a:r>
          </a:p>
        </p:txBody>
      </p:sp>
      <p:sp>
        <p:nvSpPr>
          <p:cNvPr id="3" name="Content Placeholder 2"/>
          <p:cNvSpPr>
            <a:spLocks noGrp="1"/>
          </p:cNvSpPr>
          <p:nvPr>
            <p:ph sz="half" idx="1"/>
          </p:nvPr>
        </p:nvSpPr>
        <p:spPr>
          <a:xfrm>
            <a:off x="4380855" y="1412489"/>
            <a:ext cx="3427283" cy="4363844"/>
          </a:xfrm>
        </p:spPr>
        <p:txBody>
          <a:bodyPr>
            <a:normAutofit/>
          </a:bodyPr>
          <a:lstStyle/>
          <a:p>
            <a:pPr marL="514350" indent="-514350">
              <a:spcBef>
                <a:spcPts val="0"/>
              </a:spcBef>
              <a:spcAft>
                <a:spcPts val="3600"/>
              </a:spcAft>
              <a:buFont typeface="+mj-lt"/>
              <a:buAutoNum type="arabicPeriod"/>
            </a:pPr>
            <a:r>
              <a:rPr lang="en-GB" sz="1600"/>
              <a:t>Define the term gene pool</a:t>
            </a:r>
          </a:p>
          <a:p>
            <a:pPr marL="514350" indent="-514350">
              <a:spcBef>
                <a:spcPts val="0"/>
              </a:spcBef>
              <a:spcAft>
                <a:spcPts val="3600"/>
              </a:spcAft>
              <a:buFont typeface="+mj-lt"/>
              <a:buAutoNum type="arabicPeriod"/>
            </a:pPr>
            <a:r>
              <a:rPr lang="en-GB" sz="1600"/>
              <a:t>Define the term allele frequency</a:t>
            </a:r>
          </a:p>
          <a:p>
            <a:pPr marL="514350" indent="-514350">
              <a:spcBef>
                <a:spcPts val="0"/>
              </a:spcBef>
              <a:spcAft>
                <a:spcPts val="3600"/>
              </a:spcAft>
              <a:buFont typeface="+mj-lt"/>
              <a:buAutoNum type="arabicPeriod"/>
            </a:pPr>
            <a:r>
              <a:rPr lang="en-GB" sz="1600"/>
              <a:t>How are allele frequency and evolution related?</a:t>
            </a:r>
          </a:p>
          <a:p>
            <a:pPr marL="514350" indent="-514350">
              <a:spcBef>
                <a:spcPts val="0"/>
              </a:spcBef>
              <a:spcAft>
                <a:spcPts val="3600"/>
              </a:spcAft>
              <a:buFont typeface="+mj-lt"/>
              <a:buAutoNum type="arabicPeriod"/>
            </a:pPr>
            <a:r>
              <a:rPr lang="en-GB" sz="1600"/>
              <a:t>Explain why variation is needed for evolution to take place</a:t>
            </a:r>
          </a:p>
          <a:p>
            <a:pPr marL="514350" indent="-514350">
              <a:spcBef>
                <a:spcPts val="0"/>
              </a:spcBef>
              <a:spcAft>
                <a:spcPts val="3600"/>
              </a:spcAft>
              <a:buFont typeface="+mj-lt"/>
              <a:buAutoNum type="arabicPeriod"/>
            </a:pPr>
            <a:r>
              <a:rPr lang="en-GB" sz="1600"/>
              <a:t>Explain why the founder effect can lead to an increased incidence of genetic disease.</a:t>
            </a:r>
          </a:p>
        </p:txBody>
      </p:sp>
      <p:cxnSp>
        <p:nvCxnSpPr>
          <p:cNvPr id="16" name="Straight Connector 1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C889E044-7249-4E74-B768-5DAB30EF3D39}"/>
              </a:ext>
            </a:extLst>
          </p:cNvPr>
          <p:cNvSpPr>
            <a:spLocks noGrp="1"/>
          </p:cNvSpPr>
          <p:nvPr>
            <p:ph sz="half" idx="2"/>
          </p:nvPr>
        </p:nvSpPr>
        <p:spPr>
          <a:xfrm>
            <a:off x="8451604" y="1412489"/>
            <a:ext cx="3197701" cy="4363844"/>
          </a:xfrm>
        </p:spPr>
        <p:txBody>
          <a:bodyPr>
            <a:normAutofit/>
          </a:bodyPr>
          <a:lstStyle/>
          <a:p>
            <a:pPr marL="0" indent="0">
              <a:buNone/>
            </a:pPr>
            <a:r>
              <a:rPr lang="en-GB" sz="1600" dirty="0"/>
              <a:t>1. The complete range of alleles in a population</a:t>
            </a:r>
          </a:p>
          <a:p>
            <a:pPr marL="0" indent="0">
              <a:buNone/>
            </a:pPr>
            <a:r>
              <a:rPr lang="en-GB" sz="1600" dirty="0"/>
              <a:t>2. How often an allele appears in a population</a:t>
            </a:r>
          </a:p>
          <a:p>
            <a:pPr marL="0" indent="0">
              <a:buNone/>
            </a:pPr>
            <a:r>
              <a:rPr lang="en-GB" sz="1600" dirty="0"/>
              <a:t>3. Evolution is the change in the frequency of an allele in a population over time</a:t>
            </a:r>
          </a:p>
          <a:p>
            <a:pPr marL="0" indent="0">
              <a:buNone/>
            </a:pPr>
            <a:r>
              <a:rPr lang="en-GB" sz="1600" dirty="0"/>
              <a:t>4. Individuals vary, some are better adapted to selection pressures than others. Survive, reproduce and pass on alleles</a:t>
            </a:r>
          </a:p>
          <a:p>
            <a:pPr marL="0" indent="0">
              <a:buNone/>
            </a:pPr>
            <a:r>
              <a:rPr lang="en-GB" sz="1600" dirty="0"/>
              <a:t>5. Allele frequency is higher than in original population. If one of these alleles represents a genetic disorder this would mean that it has an increased incidence in the population.</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val="228384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3996" y="2593796"/>
            <a:ext cx="2016224" cy="1200329"/>
          </a:xfrm>
          <a:prstGeom prst="rect">
            <a:avLst/>
          </a:prstGeom>
          <a:noFill/>
          <a:ln>
            <a:solidFill>
              <a:schemeClr val="tx1"/>
            </a:solidFill>
          </a:ln>
        </p:spPr>
        <p:txBody>
          <a:bodyPr wrap="square" rtlCol="0">
            <a:spAutoFit/>
          </a:bodyPr>
          <a:lstStyle/>
          <a:p>
            <a:r>
              <a:rPr lang="en-GB" dirty="0">
                <a:solidFill>
                  <a:prstClr val="black"/>
                </a:solidFill>
                <a:latin typeface="Calibri"/>
              </a:rPr>
              <a:t>Individuals within a population vary because they have different alleles.</a:t>
            </a:r>
          </a:p>
        </p:txBody>
      </p:sp>
      <p:sp>
        <p:nvSpPr>
          <p:cNvPr id="5" name="TextBox 4"/>
          <p:cNvSpPr txBox="1"/>
          <p:nvPr/>
        </p:nvSpPr>
        <p:spPr>
          <a:xfrm>
            <a:off x="6110220" y="2484612"/>
            <a:ext cx="4224372" cy="646331"/>
          </a:xfrm>
          <a:prstGeom prst="rect">
            <a:avLst/>
          </a:prstGeom>
          <a:noFill/>
          <a:ln>
            <a:solidFill>
              <a:schemeClr val="tx1"/>
            </a:solidFill>
          </a:ln>
        </p:spPr>
        <p:txBody>
          <a:bodyPr wrap="square" rtlCol="0">
            <a:spAutoFit/>
          </a:bodyPr>
          <a:lstStyle/>
          <a:p>
            <a:r>
              <a:rPr lang="en-GB" dirty="0">
                <a:solidFill>
                  <a:prstClr val="black"/>
                </a:solidFill>
                <a:latin typeface="Calibri"/>
              </a:rPr>
              <a:t>Selection pressures create a struggle for survival.</a:t>
            </a:r>
          </a:p>
        </p:txBody>
      </p:sp>
      <p:sp>
        <p:nvSpPr>
          <p:cNvPr id="7" name="TextBox 6"/>
          <p:cNvSpPr txBox="1"/>
          <p:nvPr/>
        </p:nvSpPr>
        <p:spPr>
          <a:xfrm>
            <a:off x="4093478" y="3794124"/>
            <a:ext cx="2016224" cy="1477328"/>
          </a:xfrm>
          <a:prstGeom prst="rect">
            <a:avLst/>
          </a:prstGeom>
          <a:noFill/>
          <a:ln>
            <a:solidFill>
              <a:schemeClr val="tx1"/>
            </a:solidFill>
          </a:ln>
        </p:spPr>
        <p:txBody>
          <a:bodyPr wrap="square" rtlCol="0">
            <a:spAutoFit/>
          </a:bodyPr>
          <a:lstStyle/>
          <a:p>
            <a:r>
              <a:rPr lang="en-GB" dirty="0">
                <a:solidFill>
                  <a:prstClr val="black"/>
                </a:solidFill>
                <a:latin typeface="Calibri"/>
              </a:rPr>
              <a:t>Some organisms are better able to survive the selection pressures than others.</a:t>
            </a:r>
          </a:p>
        </p:txBody>
      </p:sp>
      <p:sp>
        <p:nvSpPr>
          <p:cNvPr id="8" name="TextBox 7"/>
          <p:cNvSpPr txBox="1"/>
          <p:nvPr/>
        </p:nvSpPr>
        <p:spPr>
          <a:xfrm>
            <a:off x="4093996" y="5276129"/>
            <a:ext cx="6250476" cy="923330"/>
          </a:xfrm>
          <a:prstGeom prst="rect">
            <a:avLst/>
          </a:prstGeom>
          <a:noFill/>
          <a:ln>
            <a:solidFill>
              <a:schemeClr val="tx1"/>
            </a:solidFill>
          </a:ln>
        </p:spPr>
        <p:txBody>
          <a:bodyPr wrap="square" rtlCol="0">
            <a:spAutoFit/>
          </a:bodyPr>
          <a:lstStyle/>
          <a:p>
            <a:r>
              <a:rPr lang="en-GB" dirty="0">
                <a:solidFill>
                  <a:prstClr val="black"/>
                </a:solidFill>
                <a:latin typeface="Calibri"/>
              </a:rPr>
              <a:t>Individuals that have an allele that increases their chance of survival are more likely to survive, reproduce and pass on the beneficial allele, than others with different alleles.</a:t>
            </a:r>
          </a:p>
        </p:txBody>
      </p:sp>
      <p:sp>
        <p:nvSpPr>
          <p:cNvPr id="9" name="TextBox 8"/>
          <p:cNvSpPr txBox="1"/>
          <p:nvPr/>
        </p:nvSpPr>
        <p:spPr>
          <a:xfrm>
            <a:off x="6113417" y="4343171"/>
            <a:ext cx="4227858" cy="923330"/>
          </a:xfrm>
          <a:prstGeom prst="rect">
            <a:avLst/>
          </a:prstGeom>
          <a:noFill/>
          <a:ln>
            <a:solidFill>
              <a:schemeClr val="tx1"/>
            </a:solidFill>
          </a:ln>
        </p:spPr>
        <p:txBody>
          <a:bodyPr wrap="square" rtlCol="0">
            <a:spAutoFit/>
          </a:bodyPr>
          <a:lstStyle/>
          <a:p>
            <a:r>
              <a:rPr lang="en-GB" dirty="0">
                <a:solidFill>
                  <a:prstClr val="black"/>
                </a:solidFill>
                <a:latin typeface="Calibri"/>
              </a:rPr>
              <a:t>This means that a greater proportion of the next generation will inherit the beneficial characteristic.</a:t>
            </a:r>
          </a:p>
        </p:txBody>
      </p:sp>
      <p:sp>
        <p:nvSpPr>
          <p:cNvPr id="10" name="TextBox 9"/>
          <p:cNvSpPr txBox="1"/>
          <p:nvPr/>
        </p:nvSpPr>
        <p:spPr>
          <a:xfrm>
            <a:off x="6110220" y="3132684"/>
            <a:ext cx="4224372" cy="1200329"/>
          </a:xfrm>
          <a:prstGeom prst="rect">
            <a:avLst/>
          </a:prstGeom>
          <a:noFill/>
          <a:ln>
            <a:solidFill>
              <a:schemeClr val="tx1"/>
            </a:solidFill>
          </a:ln>
        </p:spPr>
        <p:txBody>
          <a:bodyPr wrap="square" rtlCol="0">
            <a:spAutoFit/>
          </a:bodyPr>
          <a:lstStyle/>
          <a:p>
            <a:r>
              <a:rPr lang="en-GB" dirty="0">
                <a:solidFill>
                  <a:prstClr val="black"/>
                </a:solidFill>
                <a:latin typeface="Calibri"/>
              </a:rPr>
              <a:t>They, in turn, are more likely to survive, reproduce and pass on their genes. So the frequency of the beneficial allele increases from generation to generation.</a:t>
            </a:r>
          </a:p>
        </p:txBody>
      </p:sp>
      <p:sp>
        <p:nvSpPr>
          <p:cNvPr id="12" name="TextBox 11"/>
          <p:cNvSpPr txBox="1"/>
          <p:nvPr/>
        </p:nvSpPr>
        <p:spPr>
          <a:xfrm>
            <a:off x="-693" y="-1107"/>
            <a:ext cx="12228870" cy="707886"/>
          </a:xfrm>
          <a:prstGeom prst="rect">
            <a:avLst/>
          </a:prstGeom>
          <a:noFill/>
        </p:spPr>
        <p:txBody>
          <a:bodyPr wrap="square" lIns="91440" tIns="45720" rIns="91440" bIns="45720" rtlCol="0" anchor="t">
            <a:spAutoFit/>
          </a:bodyPr>
          <a:lstStyle/>
          <a:p>
            <a:pPr marL="0" lvl="1" algn="ctr"/>
            <a:r>
              <a:rPr lang="en-GB" sz="4000" dirty="0">
                <a:latin typeface="Calibri"/>
              </a:rPr>
              <a:t>Evolution by natural selection, what can you remember?</a:t>
            </a:r>
            <a:endParaRPr lang="en-GB" sz="4000" dirty="0">
              <a:solidFill>
                <a:prstClr val="black"/>
              </a:solidFill>
              <a:latin typeface="Calibri"/>
            </a:endParaRPr>
          </a:p>
        </p:txBody>
      </p:sp>
      <p:sp>
        <p:nvSpPr>
          <p:cNvPr id="15" name="TextBox 14"/>
          <p:cNvSpPr txBox="1"/>
          <p:nvPr/>
        </p:nvSpPr>
        <p:spPr>
          <a:xfrm>
            <a:off x="4097193" y="2596068"/>
            <a:ext cx="2016224" cy="1200329"/>
          </a:xfrm>
          <a:prstGeom prst="rect">
            <a:avLst/>
          </a:prstGeom>
          <a:solidFill>
            <a:schemeClr val="accent5">
              <a:lumMod val="20000"/>
              <a:lumOff val="80000"/>
            </a:schemeClr>
          </a:solidFill>
          <a:ln>
            <a:solidFill>
              <a:schemeClr val="tx1"/>
            </a:solidFill>
          </a:ln>
        </p:spPr>
        <p:txBody>
          <a:bodyPr wrap="square" rtlCol="0">
            <a:spAutoFit/>
          </a:bodyPr>
          <a:lstStyle/>
          <a:p>
            <a:r>
              <a:rPr lang="en-GB" dirty="0">
                <a:solidFill>
                  <a:prstClr val="black"/>
                </a:solidFill>
                <a:latin typeface="Calibri"/>
              </a:rPr>
              <a:t>Individuals within a </a:t>
            </a:r>
            <a:r>
              <a:rPr lang="en-GB" b="1" dirty="0">
                <a:solidFill>
                  <a:prstClr val="black"/>
                </a:solidFill>
                <a:latin typeface="Calibri"/>
              </a:rPr>
              <a:t>population</a:t>
            </a:r>
            <a:r>
              <a:rPr lang="en-GB" dirty="0">
                <a:solidFill>
                  <a:prstClr val="black"/>
                </a:solidFill>
                <a:latin typeface="Calibri"/>
              </a:rPr>
              <a:t> vary because they have different alleles.</a:t>
            </a:r>
          </a:p>
        </p:txBody>
      </p:sp>
      <p:sp>
        <p:nvSpPr>
          <p:cNvPr id="16" name="TextBox 15"/>
          <p:cNvSpPr txBox="1"/>
          <p:nvPr/>
        </p:nvSpPr>
        <p:spPr>
          <a:xfrm>
            <a:off x="6113417" y="2494771"/>
            <a:ext cx="4224372" cy="646331"/>
          </a:xfrm>
          <a:prstGeom prst="rect">
            <a:avLst/>
          </a:prstGeom>
          <a:solidFill>
            <a:schemeClr val="accent4">
              <a:lumMod val="20000"/>
              <a:lumOff val="80000"/>
            </a:schemeClr>
          </a:solidFill>
          <a:ln>
            <a:solidFill>
              <a:schemeClr val="tx1"/>
            </a:solidFill>
          </a:ln>
        </p:spPr>
        <p:txBody>
          <a:bodyPr wrap="square" rtlCol="0">
            <a:spAutoFit/>
          </a:bodyPr>
          <a:lstStyle/>
          <a:p>
            <a:r>
              <a:rPr lang="en-GB" b="1" dirty="0">
                <a:solidFill>
                  <a:prstClr val="black"/>
                </a:solidFill>
                <a:latin typeface="Calibri"/>
              </a:rPr>
              <a:t>Selection pressures </a:t>
            </a:r>
            <a:r>
              <a:rPr lang="en-GB" dirty="0">
                <a:solidFill>
                  <a:prstClr val="black"/>
                </a:solidFill>
                <a:latin typeface="Calibri"/>
              </a:rPr>
              <a:t>create a struggle for survival.</a:t>
            </a:r>
          </a:p>
        </p:txBody>
      </p:sp>
      <p:sp>
        <p:nvSpPr>
          <p:cNvPr id="18" name="TextBox 17"/>
          <p:cNvSpPr txBox="1"/>
          <p:nvPr/>
        </p:nvSpPr>
        <p:spPr>
          <a:xfrm>
            <a:off x="4086513" y="3796396"/>
            <a:ext cx="2016224" cy="1477328"/>
          </a:xfrm>
          <a:prstGeom prst="rect">
            <a:avLst/>
          </a:prstGeom>
          <a:solidFill>
            <a:schemeClr val="accent4">
              <a:lumMod val="40000"/>
              <a:lumOff val="60000"/>
            </a:schemeClr>
          </a:solidFill>
          <a:ln>
            <a:solidFill>
              <a:schemeClr val="tx1"/>
            </a:solidFill>
          </a:ln>
        </p:spPr>
        <p:txBody>
          <a:bodyPr wrap="square" rtlCol="0">
            <a:spAutoFit/>
          </a:bodyPr>
          <a:lstStyle/>
          <a:p>
            <a:r>
              <a:rPr lang="en-GB" dirty="0">
                <a:solidFill>
                  <a:prstClr val="black"/>
                </a:solidFill>
                <a:latin typeface="Calibri"/>
              </a:rPr>
              <a:t>Some organisms are better able to survive the selection pressures than others.</a:t>
            </a:r>
          </a:p>
        </p:txBody>
      </p:sp>
      <p:sp>
        <p:nvSpPr>
          <p:cNvPr id="19" name="TextBox 18"/>
          <p:cNvSpPr txBox="1"/>
          <p:nvPr/>
        </p:nvSpPr>
        <p:spPr>
          <a:xfrm>
            <a:off x="4087031" y="5278401"/>
            <a:ext cx="6247561" cy="923330"/>
          </a:xfrm>
          <a:prstGeom prst="rect">
            <a:avLst/>
          </a:prstGeom>
          <a:solidFill>
            <a:schemeClr val="accent4">
              <a:lumMod val="60000"/>
              <a:lumOff val="40000"/>
            </a:schemeClr>
          </a:solidFill>
          <a:ln>
            <a:solidFill>
              <a:schemeClr val="tx1"/>
            </a:solidFill>
          </a:ln>
        </p:spPr>
        <p:txBody>
          <a:bodyPr wrap="square" rtlCol="0">
            <a:spAutoFit/>
          </a:bodyPr>
          <a:lstStyle/>
          <a:p>
            <a:r>
              <a:rPr lang="en-GB" dirty="0">
                <a:solidFill>
                  <a:prstClr val="black"/>
                </a:solidFill>
                <a:latin typeface="Calibri"/>
              </a:rPr>
              <a:t>Individuals that have an allele that increases their chance of survival are more likely to survive, reproduce and pass on the beneficial allele, than others with different alleles.</a:t>
            </a:r>
          </a:p>
        </p:txBody>
      </p:sp>
      <p:sp>
        <p:nvSpPr>
          <p:cNvPr id="20" name="TextBox 19"/>
          <p:cNvSpPr txBox="1"/>
          <p:nvPr/>
        </p:nvSpPr>
        <p:spPr>
          <a:xfrm>
            <a:off x="6113418" y="4353051"/>
            <a:ext cx="4231055" cy="923330"/>
          </a:xfrm>
          <a:prstGeom prst="rect">
            <a:avLst/>
          </a:prstGeom>
          <a:solidFill>
            <a:schemeClr val="accent4">
              <a:lumMod val="50000"/>
            </a:schemeClr>
          </a:solidFill>
          <a:ln>
            <a:solidFill>
              <a:schemeClr val="tx1"/>
            </a:solidFill>
          </a:ln>
        </p:spPr>
        <p:txBody>
          <a:bodyPr wrap="square" rtlCol="0">
            <a:spAutoFit/>
          </a:bodyPr>
          <a:lstStyle/>
          <a:p>
            <a:r>
              <a:rPr lang="en-GB" dirty="0">
                <a:solidFill>
                  <a:prstClr val="white"/>
                </a:solidFill>
                <a:latin typeface="Calibri"/>
              </a:rPr>
              <a:t>This means that a greater proportion of the next generation will inherit the beneficial characteristic.</a:t>
            </a:r>
          </a:p>
        </p:txBody>
      </p:sp>
      <p:sp>
        <p:nvSpPr>
          <p:cNvPr id="21" name="TextBox 20"/>
          <p:cNvSpPr txBox="1"/>
          <p:nvPr/>
        </p:nvSpPr>
        <p:spPr>
          <a:xfrm>
            <a:off x="6113417" y="3129195"/>
            <a:ext cx="4224372" cy="1200329"/>
          </a:xfrm>
          <a:prstGeom prst="rect">
            <a:avLst/>
          </a:prstGeom>
          <a:solidFill>
            <a:schemeClr val="accent4">
              <a:lumMod val="75000"/>
            </a:schemeClr>
          </a:solidFill>
          <a:ln>
            <a:solidFill>
              <a:schemeClr val="tx1"/>
            </a:solidFill>
          </a:ln>
        </p:spPr>
        <p:txBody>
          <a:bodyPr wrap="square" rtlCol="0">
            <a:spAutoFit/>
          </a:bodyPr>
          <a:lstStyle/>
          <a:p>
            <a:r>
              <a:rPr lang="en-GB" dirty="0">
                <a:solidFill>
                  <a:prstClr val="white"/>
                </a:solidFill>
                <a:latin typeface="Calibri"/>
              </a:rPr>
              <a:t>They, in turn, are more likely to survive, reproduce and pass on their genes. So the frequency of the beneficial allele increases from generation to generation.</a:t>
            </a:r>
          </a:p>
        </p:txBody>
      </p:sp>
      <p:grpSp>
        <p:nvGrpSpPr>
          <p:cNvPr id="26" name="Group 25"/>
          <p:cNvGrpSpPr/>
          <p:nvPr/>
        </p:nvGrpSpPr>
        <p:grpSpPr>
          <a:xfrm>
            <a:off x="1631505" y="1449203"/>
            <a:ext cx="3168352" cy="1744756"/>
            <a:chOff x="107505" y="1772816"/>
            <a:chExt cx="3168352" cy="1744756"/>
          </a:xfrm>
          <a:solidFill>
            <a:srgbClr val="FFFF00"/>
          </a:solidFill>
        </p:grpSpPr>
        <p:sp>
          <p:nvSpPr>
            <p:cNvPr id="23" name="TextBox 22"/>
            <p:cNvSpPr txBox="1"/>
            <p:nvPr/>
          </p:nvSpPr>
          <p:spPr>
            <a:xfrm>
              <a:off x="107505" y="1772816"/>
              <a:ext cx="3168352" cy="923330"/>
            </a:xfrm>
            <a:prstGeom prst="rect">
              <a:avLst/>
            </a:prstGeom>
            <a:grpFill/>
            <a:ln>
              <a:solidFill>
                <a:schemeClr val="tx1"/>
              </a:solidFill>
            </a:ln>
          </p:spPr>
          <p:txBody>
            <a:bodyPr wrap="square" rtlCol="0">
              <a:spAutoFit/>
            </a:bodyPr>
            <a:lstStyle/>
            <a:p>
              <a:r>
                <a:rPr lang="en-GB" b="1" dirty="0">
                  <a:solidFill>
                    <a:prstClr val="black"/>
                  </a:solidFill>
                  <a:latin typeface="Calibri"/>
                </a:rPr>
                <a:t>Population</a:t>
              </a:r>
              <a:r>
                <a:rPr lang="en-GB" dirty="0">
                  <a:solidFill>
                    <a:prstClr val="black"/>
                  </a:solidFill>
                  <a:latin typeface="Calibri"/>
                </a:rPr>
                <a:t> is a group of organisms of the same species living in a particular area.</a:t>
              </a:r>
            </a:p>
          </p:txBody>
        </p:sp>
        <p:cxnSp>
          <p:nvCxnSpPr>
            <p:cNvPr id="25" name="Straight Arrow Connector 24"/>
            <p:cNvCxnSpPr/>
            <p:nvPr/>
          </p:nvCxnSpPr>
          <p:spPr>
            <a:xfrm>
              <a:off x="1403648" y="2696146"/>
              <a:ext cx="1008112" cy="821426"/>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744072" y="908721"/>
            <a:ext cx="3590519" cy="1465715"/>
            <a:chOff x="107504" y="2079153"/>
            <a:chExt cx="3590519" cy="1465715"/>
          </a:xfrm>
          <a:solidFill>
            <a:srgbClr val="FFFF00"/>
          </a:solidFill>
        </p:grpSpPr>
        <p:cxnSp>
          <p:nvCxnSpPr>
            <p:cNvPr id="29" name="Straight Arrow Connector 28"/>
            <p:cNvCxnSpPr/>
            <p:nvPr/>
          </p:nvCxnSpPr>
          <p:spPr>
            <a:xfrm flipH="1">
              <a:off x="395537" y="2723442"/>
              <a:ext cx="1008111" cy="821426"/>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7504" y="2079153"/>
              <a:ext cx="3590519" cy="923330"/>
            </a:xfrm>
            <a:prstGeom prst="rect">
              <a:avLst/>
            </a:prstGeom>
            <a:grpFill/>
            <a:ln>
              <a:solidFill>
                <a:schemeClr val="tx1"/>
              </a:solidFill>
            </a:ln>
          </p:spPr>
          <p:txBody>
            <a:bodyPr wrap="square" rtlCol="0">
              <a:spAutoFit/>
            </a:bodyPr>
            <a:lstStyle/>
            <a:p>
              <a:r>
                <a:rPr lang="en-GB" b="1" dirty="0">
                  <a:solidFill>
                    <a:prstClr val="black"/>
                  </a:solidFill>
                  <a:latin typeface="Calibri"/>
                </a:rPr>
                <a:t>Selection pressure </a:t>
              </a:r>
              <a:r>
                <a:rPr lang="en-GB" dirty="0">
                  <a:solidFill>
                    <a:prstClr val="black"/>
                  </a:solidFill>
                  <a:latin typeface="Calibri"/>
                </a:rPr>
                <a:t>affects an organisms ability to survive</a:t>
              </a:r>
            </a:p>
            <a:p>
              <a:r>
                <a:rPr lang="en-GB" dirty="0">
                  <a:solidFill>
                    <a:prstClr val="black"/>
                  </a:solidFill>
                  <a:latin typeface="Calibri"/>
                </a:rPr>
                <a:t>(disease, predation, competition).</a:t>
              </a:r>
            </a:p>
          </p:txBody>
        </p:sp>
      </p:grpSp>
      <p:grpSp>
        <p:nvGrpSpPr>
          <p:cNvPr id="31" name="Group 30"/>
          <p:cNvGrpSpPr/>
          <p:nvPr/>
        </p:nvGrpSpPr>
        <p:grpSpPr>
          <a:xfrm>
            <a:off x="1559498" y="4222828"/>
            <a:ext cx="2376263" cy="1654446"/>
            <a:chOff x="107504" y="2405850"/>
            <a:chExt cx="3949570" cy="935446"/>
          </a:xfrm>
          <a:solidFill>
            <a:srgbClr val="FFFF00"/>
          </a:solidFill>
        </p:grpSpPr>
        <p:cxnSp>
          <p:nvCxnSpPr>
            <p:cNvPr id="32" name="Straight Arrow Connector 31"/>
            <p:cNvCxnSpPr/>
            <p:nvPr/>
          </p:nvCxnSpPr>
          <p:spPr>
            <a:xfrm>
              <a:off x="1403649" y="2723442"/>
              <a:ext cx="2653425" cy="617854"/>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7504" y="2405850"/>
              <a:ext cx="3590520" cy="365444"/>
            </a:xfrm>
            <a:prstGeom prst="rect">
              <a:avLst/>
            </a:prstGeom>
            <a:grpFill/>
            <a:ln>
              <a:solidFill>
                <a:schemeClr val="tx1"/>
              </a:solidFill>
            </a:ln>
          </p:spPr>
          <p:txBody>
            <a:bodyPr wrap="square" rtlCol="0">
              <a:spAutoFit/>
            </a:bodyPr>
            <a:lstStyle/>
            <a:p>
              <a:r>
                <a:rPr lang="en-GB" b="1" dirty="0">
                  <a:solidFill>
                    <a:prstClr val="black"/>
                  </a:solidFill>
                  <a:latin typeface="Calibri"/>
                </a:rPr>
                <a:t>Generated</a:t>
              </a:r>
              <a:r>
                <a:rPr lang="en-GB" dirty="0">
                  <a:solidFill>
                    <a:prstClr val="black"/>
                  </a:solidFill>
                  <a:latin typeface="Calibri"/>
                </a:rPr>
                <a:t> by meiosis or mutation</a:t>
              </a:r>
            </a:p>
          </p:txBody>
        </p:sp>
      </p:grpSp>
      <p:sp>
        <p:nvSpPr>
          <p:cNvPr id="3" name="TextBox 2">
            <a:extLst>
              <a:ext uri="{FF2B5EF4-FFF2-40B4-BE49-F238E27FC236}">
                <a16:creationId xmlns:a16="http://schemas.microsoft.com/office/drawing/2014/main" id="{9534446A-7ED3-6F2C-0BBE-8A7ABFC8EE7F}"/>
              </a:ext>
            </a:extLst>
          </p:cNvPr>
          <p:cNvSpPr txBox="1"/>
          <p:nvPr/>
        </p:nvSpPr>
        <p:spPr>
          <a:xfrm>
            <a:off x="602225" y="5641258"/>
            <a:ext cx="21139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Number the boxes on your worksheet</a:t>
            </a:r>
            <a:endParaRPr lang="en-GB" dirty="0"/>
          </a:p>
        </p:txBody>
      </p:sp>
    </p:spTree>
    <p:extLst>
      <p:ext uri="{BB962C8B-B14F-4D97-AF65-F5344CB8AC3E}">
        <p14:creationId xmlns:p14="http://schemas.microsoft.com/office/powerpoint/2010/main" val="138087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07568" y="2240868"/>
            <a:ext cx="244827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Stabilising</a:t>
            </a:r>
          </a:p>
        </p:txBody>
      </p:sp>
      <p:sp>
        <p:nvSpPr>
          <p:cNvPr id="7" name="Oval 6"/>
          <p:cNvSpPr/>
          <p:nvPr/>
        </p:nvSpPr>
        <p:spPr>
          <a:xfrm>
            <a:off x="4808240" y="3435270"/>
            <a:ext cx="244827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t>Directional</a:t>
            </a:r>
          </a:p>
        </p:txBody>
      </p:sp>
      <p:sp>
        <p:nvSpPr>
          <p:cNvPr id="8" name="Oval 7"/>
          <p:cNvSpPr/>
          <p:nvPr/>
        </p:nvSpPr>
        <p:spPr>
          <a:xfrm>
            <a:off x="7260817" y="2223499"/>
            <a:ext cx="244827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Disruptive</a:t>
            </a:r>
          </a:p>
        </p:txBody>
      </p:sp>
      <p:cxnSp>
        <p:nvCxnSpPr>
          <p:cNvPr id="9" name="Straight Arrow Connector 8"/>
          <p:cNvCxnSpPr>
            <a:endCxn id="5" idx="7"/>
          </p:cNvCxnSpPr>
          <p:nvPr/>
        </p:nvCxnSpPr>
        <p:spPr>
          <a:xfrm flipH="1">
            <a:off x="4297299" y="1885640"/>
            <a:ext cx="1798702" cy="513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6096001" y="1885641"/>
            <a:ext cx="0" cy="15433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1"/>
          </p:cNvCxnSpPr>
          <p:nvPr/>
        </p:nvCxnSpPr>
        <p:spPr>
          <a:xfrm>
            <a:off x="6096002" y="1885641"/>
            <a:ext cx="1523357" cy="496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D8CC04A9-CC5E-4A1B-83CC-1BC29FF1A3C0}"/>
              </a:ext>
            </a:extLst>
          </p:cNvPr>
          <p:cNvSpPr>
            <a:spLocks noGrp="1"/>
          </p:cNvSpPr>
          <p:nvPr>
            <p:ph type="title"/>
          </p:nvPr>
        </p:nvSpPr>
        <p:spPr/>
        <p:txBody>
          <a:bodyPr/>
          <a:lstStyle/>
          <a:p>
            <a:r>
              <a:rPr lang="en-GB" dirty="0"/>
              <a:t>Types of selection pressures</a:t>
            </a:r>
          </a:p>
        </p:txBody>
      </p:sp>
      <p:sp>
        <p:nvSpPr>
          <p:cNvPr id="2" name="Rectangle 1">
            <a:extLst>
              <a:ext uri="{FF2B5EF4-FFF2-40B4-BE49-F238E27FC236}">
                <a16:creationId xmlns:a16="http://schemas.microsoft.com/office/drawing/2014/main" id="{525822DD-02F1-4D47-8DC2-71116AF56817}"/>
              </a:ext>
            </a:extLst>
          </p:cNvPr>
          <p:cNvSpPr/>
          <p:nvPr/>
        </p:nvSpPr>
        <p:spPr>
          <a:xfrm>
            <a:off x="1944434" y="3320788"/>
            <a:ext cx="2859501" cy="369332"/>
          </a:xfrm>
          <a:prstGeom prst="rect">
            <a:avLst/>
          </a:prstGeom>
        </p:spPr>
        <p:txBody>
          <a:bodyPr wrap="none">
            <a:spAutoFit/>
          </a:bodyPr>
          <a:lstStyle/>
          <a:p>
            <a:r>
              <a:rPr lang="en-GB" dirty="0"/>
              <a:t>average individuals favoured</a:t>
            </a:r>
          </a:p>
        </p:txBody>
      </p:sp>
      <p:sp>
        <p:nvSpPr>
          <p:cNvPr id="17" name="Rectangle 16">
            <a:extLst>
              <a:ext uri="{FF2B5EF4-FFF2-40B4-BE49-F238E27FC236}">
                <a16:creationId xmlns:a16="http://schemas.microsoft.com/office/drawing/2014/main" id="{0C6703FE-92EA-4D8C-95FB-44916421C405}"/>
              </a:ext>
            </a:extLst>
          </p:cNvPr>
          <p:cNvSpPr/>
          <p:nvPr/>
        </p:nvSpPr>
        <p:spPr>
          <a:xfrm>
            <a:off x="4744517" y="4563260"/>
            <a:ext cx="2702966" cy="646331"/>
          </a:xfrm>
          <a:prstGeom prst="rect">
            <a:avLst/>
          </a:prstGeom>
        </p:spPr>
        <p:txBody>
          <a:bodyPr wrap="square">
            <a:spAutoFit/>
          </a:bodyPr>
          <a:lstStyle/>
          <a:p>
            <a:r>
              <a:rPr lang="en-GB" dirty="0"/>
              <a:t>individuals favoured in one direction (one extreme)</a:t>
            </a:r>
          </a:p>
        </p:txBody>
      </p:sp>
      <p:sp>
        <p:nvSpPr>
          <p:cNvPr id="18" name="Rectangle 17">
            <a:extLst>
              <a:ext uri="{FF2B5EF4-FFF2-40B4-BE49-F238E27FC236}">
                <a16:creationId xmlns:a16="http://schemas.microsoft.com/office/drawing/2014/main" id="{58A13A38-BBD2-4036-9232-1FC20EEE79D4}"/>
              </a:ext>
            </a:extLst>
          </p:cNvPr>
          <p:cNvSpPr/>
          <p:nvPr/>
        </p:nvSpPr>
        <p:spPr>
          <a:xfrm>
            <a:off x="7377229" y="3308279"/>
            <a:ext cx="2914377" cy="646331"/>
          </a:xfrm>
          <a:prstGeom prst="rect">
            <a:avLst/>
          </a:prstGeom>
        </p:spPr>
        <p:txBody>
          <a:bodyPr wrap="square">
            <a:spAutoFit/>
          </a:bodyPr>
          <a:lstStyle/>
          <a:p>
            <a:r>
              <a:rPr lang="en-GB" dirty="0"/>
              <a:t>individuals favoured at both extremes</a:t>
            </a:r>
          </a:p>
        </p:txBody>
      </p:sp>
    </p:spTree>
    <p:extLst>
      <p:ext uri="{BB962C8B-B14F-4D97-AF65-F5344CB8AC3E}">
        <p14:creationId xmlns:p14="http://schemas.microsoft.com/office/powerpoint/2010/main" val="92654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GB" dirty="0"/>
              <a:t>Directional selection</a:t>
            </a:r>
          </a:p>
        </p:txBody>
      </p:sp>
      <p:sp>
        <p:nvSpPr>
          <p:cNvPr id="3" name="Content Placeholder 2"/>
          <p:cNvSpPr>
            <a:spLocks noGrp="1"/>
          </p:cNvSpPr>
          <p:nvPr>
            <p:ph idx="1"/>
          </p:nvPr>
        </p:nvSpPr>
        <p:spPr/>
        <p:txBody>
          <a:bodyPr/>
          <a:lstStyle/>
          <a:p>
            <a:pPr marL="0" indent="0" algn="ctr">
              <a:buNone/>
            </a:pPr>
            <a:r>
              <a:rPr lang="en-GB" dirty="0"/>
              <a:t>‘Individuals favoured in one direction’</a:t>
            </a:r>
          </a:p>
          <a:p>
            <a:endParaRPr lang="en-GB" dirty="0"/>
          </a:p>
        </p:txBody>
      </p:sp>
      <p:pic>
        <p:nvPicPr>
          <p:cNvPr id="4098" name="Picture 2" descr="https://encrypted-tbn0.gstatic.com/images?q=tbn:ANd9GcTMTa9aKZjygzzjDf0WvaVgUYQcpEPxoHz-H42CArb2j8PmhkG0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1" y="2420888"/>
            <a:ext cx="5287389"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25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66578"/>
            <a:ext cx="4968552" cy="393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83632" y="4941168"/>
            <a:ext cx="6768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dirty="0"/>
              <a:t>What will happen if it gets colder?</a:t>
            </a:r>
          </a:p>
        </p:txBody>
      </p:sp>
    </p:spTree>
    <p:extLst>
      <p:ext uri="{BB962C8B-B14F-4D97-AF65-F5344CB8AC3E}">
        <p14:creationId xmlns:p14="http://schemas.microsoft.com/office/powerpoint/2010/main" val="162302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
            <a:ext cx="5040560" cy="401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03512" y="4271958"/>
            <a:ext cx="8532440" cy="1938992"/>
          </a:xfrm>
          <a:prstGeom prst="rect">
            <a:avLst/>
          </a:prstGeom>
        </p:spPr>
        <p:txBody>
          <a:bodyPr wrap="square" lIns="91440" tIns="45720" rIns="91440" bIns="45720" anchor="t">
            <a:spAutoFit/>
          </a:bodyPr>
          <a:lstStyle/>
          <a:p>
            <a:pPr algn="ctr"/>
            <a:r>
              <a:rPr lang="en-GB" sz="2400" dirty="0"/>
              <a:t>If the temperature falls, the </a:t>
            </a:r>
            <a:r>
              <a:rPr lang="en-GB" sz="2400" b="1" dirty="0"/>
              <a:t>individuals </a:t>
            </a:r>
            <a:r>
              <a:rPr lang="en-GB" sz="2400" dirty="0"/>
              <a:t>with longer fur length are at an advantage as they have better insulation against the cold.</a:t>
            </a:r>
          </a:p>
          <a:p>
            <a:pPr algn="ctr"/>
            <a:endParaRPr lang="en-GB" sz="2400" dirty="0"/>
          </a:p>
          <a:p>
            <a:pPr algn="ctr"/>
            <a:r>
              <a:rPr lang="en-GB" sz="2400" dirty="0"/>
              <a:t>There is a selection pressure favouring the animals with longer fur, so these animals are more likely to survive and thus reproduce.</a:t>
            </a:r>
          </a:p>
        </p:txBody>
      </p:sp>
      <p:pic>
        <p:nvPicPr>
          <p:cNvPr id="6148" name="Picture 4" descr="https://encrypted-tbn1.gstatic.com/images?q=tbn:ANd9GcSrL71pS7Ftr1HzEYYxy-v_UnFV4OZg7xOivUaYLrgstRk_kW8G8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174" y="548681"/>
            <a:ext cx="3224778" cy="288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9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0"/>
            <a:ext cx="4824536" cy="383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03512" y="4437112"/>
            <a:ext cx="8640960" cy="830997"/>
          </a:xfrm>
          <a:prstGeom prst="rect">
            <a:avLst/>
          </a:prstGeom>
        </p:spPr>
        <p:txBody>
          <a:bodyPr wrap="square">
            <a:spAutoFit/>
          </a:bodyPr>
          <a:lstStyle/>
          <a:p>
            <a:pPr algn="ctr"/>
            <a:r>
              <a:rPr lang="en-GB" sz="2400" dirty="0"/>
              <a:t>Over several generations, the average fur length increases as more young have inherited the genes for long fur. </a:t>
            </a:r>
          </a:p>
        </p:txBody>
      </p:sp>
    </p:spTree>
    <p:extLst>
      <p:ext uri="{BB962C8B-B14F-4D97-AF65-F5344CB8AC3E}">
        <p14:creationId xmlns:p14="http://schemas.microsoft.com/office/powerpoint/2010/main" val="119451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27384"/>
            <a:ext cx="4968552" cy="368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19536" y="4365105"/>
            <a:ext cx="8208912" cy="1200329"/>
          </a:xfrm>
          <a:prstGeom prst="rect">
            <a:avLst/>
          </a:prstGeom>
        </p:spPr>
        <p:txBody>
          <a:bodyPr wrap="square">
            <a:spAutoFit/>
          </a:bodyPr>
          <a:lstStyle/>
          <a:p>
            <a:pPr algn="ctr"/>
            <a:r>
              <a:rPr lang="en-GB" sz="2400" dirty="0"/>
              <a:t>When the mean fur length has reached the most </a:t>
            </a:r>
            <a:r>
              <a:rPr lang="en-GB" sz="2400" b="1" dirty="0"/>
              <a:t>advantageous</a:t>
            </a:r>
            <a:r>
              <a:rPr lang="en-GB" sz="2400" dirty="0"/>
              <a:t> length, the selection pressure ceases.</a:t>
            </a:r>
            <a:br>
              <a:rPr lang="en-GB" sz="2400" dirty="0"/>
            </a:br>
            <a:endParaRPr lang="en-GB" sz="2400" dirty="0"/>
          </a:p>
        </p:txBody>
      </p:sp>
    </p:spTree>
    <p:extLst>
      <p:ext uri="{BB962C8B-B14F-4D97-AF65-F5344CB8AC3E}">
        <p14:creationId xmlns:p14="http://schemas.microsoft.com/office/powerpoint/2010/main" val="2745898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C9FB29-CD79-4168-AC12-12E1CA247A3C}">
  <ds:schemaRefs>
    <ds:schemaRef ds:uri="http://schemas.microsoft.com/sharepoint/v3/contenttype/forms"/>
  </ds:schemaRefs>
</ds:datastoreItem>
</file>

<file path=customXml/itemProps2.xml><?xml version="1.0" encoding="utf-8"?>
<ds:datastoreItem xmlns:ds="http://schemas.openxmlformats.org/officeDocument/2006/customXml" ds:itemID="{2E1409E3-A77E-4AEA-A2B6-1CE810BB02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5E9A8-E62F-4C28-B3E1-8B019B22CDDA}">
  <ds:schemaRefs>
    <ds:schemaRef ds:uri="http://purl.org/dc/terms/"/>
    <ds:schemaRef ds:uri="http://purl.org/dc/dcmitype/"/>
    <ds:schemaRef ds:uri="http://schemas.openxmlformats.org/package/2006/metadata/core-properties"/>
    <ds:schemaRef ds:uri="39a9f016-2850-430d-a9d7-5d156f797ecb"/>
    <ds:schemaRef ds:uri="http://purl.org/dc/elements/1.1/"/>
    <ds:schemaRef ds:uri="http://schemas.microsoft.com/office/2006/metadata/properties"/>
    <ds:schemaRef ds:uri="http://schemas.microsoft.com/office/2006/documentManagement/types"/>
    <ds:schemaRef ds:uri="b83ea8ec-d1ce-4b1c-906d-dc0b29db2502"/>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1143</Words>
  <Application>Microsoft Office PowerPoint</Application>
  <PresentationFormat>Widescreen</PresentationFormat>
  <Paragraphs>111</Paragraphs>
  <Slides>23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gg sans</vt:lpstr>
      <vt:lpstr>Source Sans Pro</vt:lpstr>
      <vt:lpstr>Times New Roman</vt:lpstr>
      <vt:lpstr>Office Theme</vt:lpstr>
      <vt:lpstr>1_Office Theme</vt:lpstr>
      <vt:lpstr>(e) the factors that can affect the evolution of a species</vt:lpstr>
      <vt:lpstr>Evolution – 3 key terms to know:</vt:lpstr>
      <vt:lpstr>PowerPoint Presentation</vt:lpstr>
      <vt:lpstr>Types of selection pressures</vt:lpstr>
      <vt:lpstr>Directional selection</vt:lpstr>
      <vt:lpstr>PowerPoint Presentation</vt:lpstr>
      <vt:lpstr>PowerPoint Presentation</vt:lpstr>
      <vt:lpstr>PowerPoint Presentation</vt:lpstr>
      <vt:lpstr>PowerPoint Presentation</vt:lpstr>
      <vt:lpstr>Stabilising selection</vt:lpstr>
      <vt:lpstr>PowerPoint Presentation</vt:lpstr>
      <vt:lpstr>PowerPoint Presentation</vt:lpstr>
      <vt:lpstr>Complete the worksheet</vt:lpstr>
      <vt:lpstr>Practice Question:</vt:lpstr>
      <vt:lpstr>Check your answer:</vt:lpstr>
      <vt:lpstr>Genetic drift</vt:lpstr>
      <vt:lpstr>PowerPoint Presentation</vt:lpstr>
      <vt:lpstr>Genetic drift and population size </vt:lpstr>
      <vt:lpstr>Genetic bottle necks</vt:lpstr>
      <vt:lpstr>Genetic bottleneck summary</vt:lpstr>
      <vt:lpstr>The Elephant seal</vt:lpstr>
      <vt:lpstr>The founder effect</vt:lpstr>
      <vt:lpstr>Fast recall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the factors that can affect the evolution of a species</dc:title>
  <dc:creator>Marisa Wyburn</dc:creator>
  <cp:lastModifiedBy>Chezka Mae Madrona</cp:lastModifiedBy>
  <cp:revision>38</cp:revision>
  <dcterms:created xsi:type="dcterms:W3CDTF">2020-02-06T22:52:52Z</dcterms:created>
  <dcterms:modified xsi:type="dcterms:W3CDTF">2025-07-23T07:42:15Z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39038200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Topic">
    <vt:lpwstr/>
  </property>
  <property fmtid="{D5CDD505-2E9C-101B-9397-08002B2CF9AE}" pid="9" name="Term">
    <vt:lpwstr/>
  </property>
  <property fmtid="{D5CDD505-2E9C-101B-9397-08002B2CF9AE}" pid="10" name="Staff Category">
    <vt:lpwstr/>
  </property>
  <property fmtid="{D5CDD505-2E9C-101B-9397-08002B2CF9AE}" pid="11" name="Exam Board">
    <vt:lpwstr/>
  </property>
  <property fmtid="{D5CDD505-2E9C-101B-9397-08002B2CF9AE}" pid="12" name="Week">
    <vt:lpwstr/>
  </property>
  <property fmtid="{D5CDD505-2E9C-101B-9397-08002B2CF9AE}" pid="13" name="MediaServiceImageTags">
    <vt:lpwstr/>
  </property>
</Properties>
</file>