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8" r:id="rId4"/>
    <p:sldMasterId id="2147483747" r:id="rId5"/>
    <p:sldMasterId id="2147483771" r:id="rId6"/>
  </p:sldMasterIdLst>
  <p:notesMasterIdLst>
    <p:notesMasterId r:id="rId51"/>
  </p:notesMasterIdLst>
  <p:sldIdLst>
    <p:sldId id="521" r:id="rId7"/>
    <p:sldId id="548" r:id="rId8"/>
    <p:sldId id="260" r:id="rId9"/>
    <p:sldId id="691" r:id="rId10"/>
    <p:sldId id="686" r:id="rId11"/>
    <p:sldId id="704" r:id="rId12"/>
    <p:sldId id="340" r:id="rId13"/>
    <p:sldId id="722" r:id="rId14"/>
    <p:sldId id="723" r:id="rId15"/>
    <p:sldId id="740" r:id="rId16"/>
    <p:sldId id="716" r:id="rId17"/>
    <p:sldId id="717" r:id="rId18"/>
    <p:sldId id="378" r:id="rId19"/>
    <p:sldId id="693" r:id="rId20"/>
    <p:sldId id="694" r:id="rId21"/>
    <p:sldId id="718" r:id="rId22"/>
    <p:sldId id="724" r:id="rId23"/>
    <p:sldId id="725" r:id="rId24"/>
    <p:sldId id="742" r:id="rId25"/>
    <p:sldId id="727" r:id="rId26"/>
    <p:sldId id="728" r:id="rId27"/>
    <p:sldId id="729" r:id="rId28"/>
    <p:sldId id="744" r:id="rId29"/>
    <p:sldId id="720" r:id="rId30"/>
    <p:sldId id="732" r:id="rId31"/>
    <p:sldId id="695" r:id="rId32"/>
    <p:sldId id="731" r:id="rId33"/>
    <p:sldId id="735" r:id="rId34"/>
    <p:sldId id="736" r:id="rId35"/>
    <p:sldId id="738" r:id="rId36"/>
    <p:sldId id="737" r:id="rId37"/>
    <p:sldId id="671" r:id="rId38"/>
    <p:sldId id="748" r:id="rId39"/>
    <p:sldId id="423" r:id="rId40"/>
    <p:sldId id="401" r:id="rId41"/>
    <p:sldId id="538" r:id="rId42"/>
    <p:sldId id="745" r:id="rId43"/>
    <p:sldId id="370" r:id="rId44"/>
    <p:sldId id="596" r:id="rId45"/>
    <p:sldId id="750" r:id="rId46"/>
    <p:sldId id="751" r:id="rId47"/>
    <p:sldId id="316" r:id="rId48"/>
    <p:sldId id="741" r:id="rId49"/>
    <p:sldId id="34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4F81BD"/>
    <a:srgbClr val="FFCC00"/>
    <a:srgbClr val="AB78E4"/>
    <a:srgbClr val="BF95D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1487" autoAdjust="0"/>
  </p:normalViewPr>
  <p:slideViewPr>
    <p:cSldViewPr>
      <p:cViewPr varScale="1">
        <p:scale>
          <a:sx n="79" d="100"/>
          <a:sy n="79" d="100"/>
        </p:scale>
        <p:origin x="858" y="29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F0BB5-932E-47A0-88A9-5DF567695C14}" type="datetimeFigureOut">
              <a:rPr lang="en-GB" smtClean="0"/>
              <a:t>30/09/2025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5ECF8-2696-4EE6-983E-A9419131F3B6}" type="slidenum">
              <a:rPr lang="en-GB" smtClean="0"/>
              <a:t>‹#›</a:t>
            </a:fld>
            <a:endParaRPr lang="en-GB"/>
          </a:p>
        </p:txBody>
      </p:sp>
    </p:spTree>
    <p:extLst>
      <p:ext uri="{BB962C8B-B14F-4D97-AF65-F5344CB8AC3E}">
        <p14:creationId xmlns:p14="http://schemas.microsoft.com/office/powerpoint/2010/main" val="378023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5ECF8-2696-4EE6-983E-A9419131F3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51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85ECF8-2696-4EE6-983E-A9419131F3B6}" type="slidenum">
              <a:rPr lang="en-GB" smtClean="0"/>
              <a:t>11</a:t>
            </a:fld>
            <a:endParaRPr lang="en-GB"/>
          </a:p>
        </p:txBody>
      </p:sp>
    </p:spTree>
    <p:extLst>
      <p:ext uri="{BB962C8B-B14F-4D97-AF65-F5344CB8AC3E}">
        <p14:creationId xmlns:p14="http://schemas.microsoft.com/office/powerpoint/2010/main" val="215842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5ECF8-2696-4EE6-983E-A9419131F3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10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85ECF8-2696-4EE6-983E-A9419131F3B6}" type="slidenum">
              <a:rPr lang="en-GB" smtClean="0"/>
              <a:t>37</a:t>
            </a:fld>
            <a:endParaRPr lang="en-GB"/>
          </a:p>
        </p:txBody>
      </p:sp>
    </p:spTree>
    <p:extLst>
      <p:ext uri="{BB962C8B-B14F-4D97-AF65-F5344CB8AC3E}">
        <p14:creationId xmlns:p14="http://schemas.microsoft.com/office/powerpoint/2010/main" val="328141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2FCB44-02AD-4DD2-9F82-418F7296296D}" type="datetimeFigureOut">
              <a:rPr lang="en-GB" smtClean="0"/>
              <a:pPr/>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F9983-4E28-46EF-B662-96E63334F15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2FCB44-02AD-4DD2-9F82-418F7296296D}" type="datetimeFigureOut">
              <a:rPr lang="en-GB" smtClean="0"/>
              <a:pPr/>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F9983-4E28-46EF-B662-96E63334F15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2FCB44-02AD-4DD2-9F82-418F7296296D}" type="datetimeFigureOut">
              <a:rPr lang="en-GB" smtClean="0"/>
              <a:pPr/>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F9983-4E28-46EF-B662-96E63334F15C}"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2FCB44-02AD-4DD2-9F82-418F7296296D}" type="datetimeFigureOut">
              <a:rPr lang="en-GB" smtClean="0"/>
              <a:pPr/>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F9983-4E28-46EF-B662-96E63334F15C}"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54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889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744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543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181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975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99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FCB44-02AD-4DD2-9F82-418F7296296D}" type="datetimeFigureOut">
              <a:rPr lang="en-GB" smtClean="0"/>
              <a:pPr/>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F9983-4E28-46EF-B662-96E63334F15C}"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572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121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645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003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1AD2F2-B398-4750-8944-2DD6ADE8F25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06544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8C0199-C2C0-47B6-A1E5-DAB0A71786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8371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2A8AF8-9558-460E-B8D2-EB021E7CBE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99796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6D873A-094C-4085-9380-9A0977AC583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86424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5583504-07EC-4284-9D41-39A710670A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374301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958DFAB-1C55-49B0-9B0A-D5AA4CEED3B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43931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2FCB44-02AD-4DD2-9F82-418F7296296D}" type="datetimeFigureOut">
              <a:rPr lang="en-GB" smtClean="0"/>
              <a:pPr/>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BF9983-4E28-46EF-B662-96E63334F15C}"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46A1EC-8A66-447E-B006-07BA7D35B41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90024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D2853F-CA31-4AE4-B54F-97BC5DB897C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45063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A00FA1-3401-47AB-A1F1-28C75ECA7D5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29716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5CA8BF-3FB3-405D-BC33-56E0BA04ECB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76006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FD83A3-FB00-4DD2-9615-879F0225961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06412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504C7D-B6DF-446A-ACDC-F9F0213B585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85233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016975-B780-4BBC-B328-4518C3A20B9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31833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B15908-64A5-4CA1-BA63-9F0E4267B38D}" type="datetimeFigureOut">
              <a:rPr lang="en-GB" smtClean="0">
                <a:solidFill>
                  <a:prstClr val="black">
                    <a:tint val="75000"/>
                  </a:prstClr>
                </a:solidFill>
              </a:rPr>
              <a:pPr/>
              <a:t>30/09/2025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7C57DD3-5DB6-42EE-842D-91038163C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1818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B15908-64A5-4CA1-BA63-9F0E4267B38D}" type="datetimeFigureOut">
              <a:rPr lang="en-GB" smtClean="0">
                <a:solidFill>
                  <a:prstClr val="black">
                    <a:tint val="75000"/>
                  </a:prstClr>
                </a:solidFill>
              </a:rPr>
              <a:pPr/>
              <a:t>30/09/2025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7C57DD3-5DB6-42EE-842D-91038163C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05878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B15908-64A5-4CA1-BA63-9F0E4267B38D}" type="datetimeFigureOut">
              <a:rPr lang="en-GB" smtClean="0">
                <a:solidFill>
                  <a:prstClr val="black">
                    <a:tint val="75000"/>
                  </a:prstClr>
                </a:solidFill>
              </a:rPr>
              <a:pPr/>
              <a:t>30/09/2025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7C57DD3-5DB6-42EE-842D-91038163C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412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2FCB44-02AD-4DD2-9F82-418F7296296D}" type="datetimeFigureOut">
              <a:rPr lang="en-GB" smtClean="0"/>
              <a:pPr/>
              <a:t>30/09/2025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BF9983-4E28-46EF-B662-96E63334F15C}"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B15908-64A5-4CA1-BA63-9F0E4267B38D}" type="datetimeFigureOut">
              <a:rPr lang="en-GB" smtClean="0">
                <a:solidFill>
                  <a:prstClr val="black">
                    <a:tint val="75000"/>
                  </a:prstClr>
                </a:solidFill>
              </a:rPr>
              <a:pPr/>
              <a:t>30/09/2025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7C57DD3-5DB6-42EE-842D-91038163C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46651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B15908-64A5-4CA1-BA63-9F0E4267B38D}" type="datetimeFigureOut">
              <a:rPr lang="en-GB" smtClean="0">
                <a:solidFill>
                  <a:prstClr val="black">
                    <a:tint val="75000"/>
                  </a:prstClr>
                </a:solidFill>
              </a:rPr>
              <a:pPr/>
              <a:t>30/09/2025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7C57DD3-5DB6-42EE-842D-91038163C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79021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B15908-64A5-4CA1-BA63-9F0E4267B38D}" type="datetimeFigureOut">
              <a:rPr lang="en-GB" smtClean="0">
                <a:solidFill>
                  <a:prstClr val="black">
                    <a:tint val="75000"/>
                  </a:prstClr>
                </a:solidFill>
              </a:rPr>
              <a:pPr/>
              <a:t>30/09/2025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7C57DD3-5DB6-42EE-842D-91038163C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89698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15908-64A5-4CA1-BA63-9F0E4267B38D}" type="datetimeFigureOut">
              <a:rPr lang="en-GB" smtClean="0">
                <a:solidFill>
                  <a:prstClr val="black">
                    <a:tint val="75000"/>
                  </a:prstClr>
                </a:solidFill>
              </a:rPr>
              <a:pPr/>
              <a:t>30/09/2025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7C57DD3-5DB6-42EE-842D-91038163C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509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B15908-64A5-4CA1-BA63-9F0E4267B38D}" type="datetimeFigureOut">
              <a:rPr lang="en-GB" smtClean="0">
                <a:solidFill>
                  <a:prstClr val="black">
                    <a:tint val="75000"/>
                  </a:prstClr>
                </a:solidFill>
              </a:rPr>
              <a:pPr/>
              <a:t>30/09/2025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7C57DD3-5DB6-42EE-842D-91038163C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32898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B15908-64A5-4CA1-BA63-9F0E4267B38D}" type="datetimeFigureOut">
              <a:rPr lang="en-GB" smtClean="0">
                <a:solidFill>
                  <a:prstClr val="black">
                    <a:tint val="75000"/>
                  </a:prstClr>
                </a:solidFill>
              </a:rPr>
              <a:pPr/>
              <a:t>30/09/2025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7C57DD3-5DB6-42EE-842D-91038163C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40127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B15908-64A5-4CA1-BA63-9F0E4267B38D}" type="datetimeFigureOut">
              <a:rPr lang="en-GB" smtClean="0">
                <a:solidFill>
                  <a:prstClr val="black">
                    <a:tint val="75000"/>
                  </a:prstClr>
                </a:solidFill>
              </a:rPr>
              <a:pPr/>
              <a:t>30/09/2025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7C57DD3-5DB6-42EE-842D-91038163C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78255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B15908-64A5-4CA1-BA63-9F0E4267B38D}" type="datetimeFigureOut">
              <a:rPr lang="en-GB" smtClean="0">
                <a:solidFill>
                  <a:prstClr val="black">
                    <a:tint val="75000"/>
                  </a:prstClr>
                </a:solidFill>
              </a:rPr>
              <a:pPr/>
              <a:t>30/09/2025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7C57DD3-5DB6-42EE-842D-91038163C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20082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37AC853E-AC3F-4E01-8C9A-4CC911C49FB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01502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1D89531-743D-4B9B-90A1-59728A6B235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8843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2FCB44-02AD-4DD2-9F82-418F7296296D}" type="datetimeFigureOut">
              <a:rPr lang="en-GB" smtClean="0"/>
              <a:pPr/>
              <a:t>30/09/2025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BF9983-4E28-46EF-B662-96E63334F15C}"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BE3E8EF-F30E-465E-BCC8-2DE2FFC2710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19688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255698AA-8A39-47A7-8888-D1E7F47E930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036672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FA2A9CE0-23E0-40C8-9EF2-42539123114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890282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AFFA1A99-9B2A-416F-9C43-3569E370BB7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082033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1B92F757-714E-4783-8664-8FA4BAE1B51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228747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936E831C-A67E-404C-82FC-BBDD579D772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314630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26F1D8C4-CC1B-40D4-9CC8-1514C969263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875810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BBF78F39-0047-469F-8F76-BE4BB3F140F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86378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6CCA1C5E-966D-4BB9-B473-EA6E9ED37B3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9168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FCB44-02AD-4DD2-9F82-418F7296296D}" type="datetimeFigureOut">
              <a:rPr lang="en-GB" smtClean="0"/>
              <a:pPr/>
              <a:t>30/09/2025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BF9983-4E28-46EF-B662-96E63334F15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FCB44-02AD-4DD2-9F82-418F7296296D}" type="datetimeFigureOut">
              <a:rPr lang="en-GB" smtClean="0"/>
              <a:pPr/>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BF9983-4E28-46EF-B662-96E63334F15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FCB44-02AD-4DD2-9F82-418F7296296D}" type="datetimeFigureOut">
              <a:rPr lang="en-GB" smtClean="0"/>
              <a:pPr/>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BF9983-4E28-46EF-B662-96E63334F15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2.png"/><Relationship Id="rId2" Type="http://schemas.openxmlformats.org/officeDocument/2006/relationships/slideLayout" Target="../slideLayouts/slideLayout35.xml"/><Relationship Id="rId16" Type="http://schemas.openxmlformats.org/officeDocument/2006/relationships/image" Target="../media/image1.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hyperlink" Target="http://www.exampaperspractice.co.uk/" TargetMode="Externa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hyperlink" Target="http://www.exampaperspractice.co.uk/" TargetMode="Externa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hyperlink" Target="http://www.exampaperspractice.co.uk/" TargetMode="Externa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FCB44-02AD-4DD2-9F82-418F7296296D}" type="datetimeFigureOut">
              <a:rPr lang="en-GB" smtClean="0"/>
              <a:pPr/>
              <a:t>30/09/2025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F9983-4E28-46EF-B662-96E63334F15C}" type="slidenum">
              <a:rPr lang="en-GB" smtClean="0"/>
              <a:pPr/>
              <a:t>‹#›</a:t>
            </a:fld>
            <a:endParaRPr lang="en-GB"/>
          </a:p>
        </p:txBody>
      </p:sp>
      <p:sp>
        <p:nvSpPr>
          <p:cNvPr id="7" name="Footer Placeholder 2">
            <a:extLst>
              <a:ext uri="{FF2B5EF4-FFF2-40B4-BE49-F238E27FC236}">
                <a16:creationId xmlns:a16="http://schemas.microsoft.com/office/drawing/2014/main" id="{76F353AB-A77C-A53E-F8FF-7EFC333714CE}"/>
              </a:ext>
            </a:extLst>
          </p:cNvPr>
          <p:cNvSpPr txBox="1">
            <a:spLocks/>
          </p:cNvSpPr>
          <p:nvPr userDrawn="1"/>
        </p:nvSpPr>
        <p:spPr>
          <a:xfrm>
            <a:off x="0" y="65833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60E80B6-50F7-65A0-FA29-9AC923E36C53}"/>
              </a:ext>
            </a:extLst>
          </p:cNvPr>
          <p:cNvSpPr txBox="1"/>
          <p:nvPr userDrawn="1"/>
        </p:nvSpPr>
        <p:spPr>
          <a:xfrm>
            <a:off x="609600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8EE39C07-038F-BC20-5AF1-C72429670656}"/>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899592" y="1918643"/>
            <a:ext cx="7695738" cy="3098355"/>
          </a:xfrm>
          <a:prstGeom prst="rect">
            <a:avLst/>
          </a:prstGeom>
        </p:spPr>
      </p:pic>
      <p:pic>
        <p:nvPicPr>
          <p:cNvPr id="10" name="Picture 9">
            <a:extLst>
              <a:ext uri="{FF2B5EF4-FFF2-40B4-BE49-F238E27FC236}">
                <a16:creationId xmlns:a16="http://schemas.microsoft.com/office/drawing/2014/main" id="{BD194EBB-7908-133D-08CF-A4DB78B2A7D5}"/>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28384" y="136525"/>
            <a:ext cx="933411" cy="37579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2">
            <a:extLst>
              <a:ext uri="{FF2B5EF4-FFF2-40B4-BE49-F238E27FC236}">
                <a16:creationId xmlns:a16="http://schemas.microsoft.com/office/drawing/2014/main" id="{D09D900C-A3B0-9CFE-1FDB-89BDBA4638D6}"/>
              </a:ext>
            </a:extLst>
          </p:cNvPr>
          <p:cNvSpPr txBox="1">
            <a:spLocks/>
          </p:cNvSpPr>
          <p:nvPr userDrawn="1"/>
        </p:nvSpPr>
        <p:spPr>
          <a:xfrm>
            <a:off x="0" y="65833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3D8B310-EAA4-E229-5DEF-284B218AC18A}"/>
              </a:ext>
            </a:extLst>
          </p:cNvPr>
          <p:cNvSpPr txBox="1"/>
          <p:nvPr userDrawn="1"/>
        </p:nvSpPr>
        <p:spPr>
          <a:xfrm>
            <a:off x="609600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585B6A17-DC91-3063-1BB9-57DF22266F47}"/>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899592" y="1918643"/>
            <a:ext cx="7695738" cy="3098355"/>
          </a:xfrm>
          <a:prstGeom prst="rect">
            <a:avLst/>
          </a:prstGeom>
        </p:spPr>
      </p:pic>
      <p:pic>
        <p:nvPicPr>
          <p:cNvPr id="10" name="Picture 9">
            <a:extLst>
              <a:ext uri="{FF2B5EF4-FFF2-40B4-BE49-F238E27FC236}">
                <a16:creationId xmlns:a16="http://schemas.microsoft.com/office/drawing/2014/main" id="{E5F98CCF-2667-BBFF-A551-9E35A6823093}"/>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28384" y="136525"/>
            <a:ext cx="933411" cy="37579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2">
            <a:extLst>
              <a:ext uri="{FF2B5EF4-FFF2-40B4-BE49-F238E27FC236}">
                <a16:creationId xmlns:a16="http://schemas.microsoft.com/office/drawing/2014/main" id="{C5696A3F-C054-2CB0-0B03-28380BB097FB}"/>
              </a:ext>
            </a:extLst>
          </p:cNvPr>
          <p:cNvSpPr txBox="1">
            <a:spLocks/>
          </p:cNvSpPr>
          <p:nvPr userDrawn="1"/>
        </p:nvSpPr>
        <p:spPr>
          <a:xfrm>
            <a:off x="0" y="65833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ED86D63-1DCD-4FDE-0389-916B19C18C71}"/>
              </a:ext>
            </a:extLst>
          </p:cNvPr>
          <p:cNvSpPr txBox="1"/>
          <p:nvPr userDrawn="1"/>
        </p:nvSpPr>
        <p:spPr>
          <a:xfrm>
            <a:off x="609600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926AC134-4B79-E123-8874-8D81CDE3AAF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899592" y="1918643"/>
            <a:ext cx="7695738" cy="3098355"/>
          </a:xfrm>
          <a:prstGeom prst="rect">
            <a:avLst/>
          </a:prstGeom>
        </p:spPr>
      </p:pic>
      <p:pic>
        <p:nvPicPr>
          <p:cNvPr id="10" name="Picture 9">
            <a:extLst>
              <a:ext uri="{FF2B5EF4-FFF2-40B4-BE49-F238E27FC236}">
                <a16:creationId xmlns:a16="http://schemas.microsoft.com/office/drawing/2014/main" id="{18E515AF-34D2-6158-D194-E346668DBA81}"/>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28384" y="136525"/>
            <a:ext cx="933411" cy="375797"/>
          </a:xfrm>
          <a:prstGeom prst="rect">
            <a:avLst/>
          </a:prstGeom>
        </p:spPr>
      </p:pic>
    </p:spTree>
    <p:extLst>
      <p:ext uri="{BB962C8B-B14F-4D97-AF65-F5344CB8AC3E}">
        <p14:creationId xmlns:p14="http://schemas.microsoft.com/office/powerpoint/2010/main" val="10174344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fontAlgn="base">
              <a:spcBef>
                <a:spcPct val="0"/>
              </a:spcBef>
              <a:spcAft>
                <a:spcPct val="0"/>
              </a:spcAft>
              <a:defRPr/>
            </a:pPr>
            <a:fld id="{5CF3FC27-2CF9-4603-B04C-E4ABCBB8E92F}"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
        <p:nvSpPr>
          <p:cNvPr id="2" name="Footer Placeholder 2">
            <a:extLst>
              <a:ext uri="{FF2B5EF4-FFF2-40B4-BE49-F238E27FC236}">
                <a16:creationId xmlns:a16="http://schemas.microsoft.com/office/drawing/2014/main" id="{88B09987-C3B0-6E95-3CA9-75E240EFE44F}"/>
              </a:ext>
            </a:extLst>
          </p:cNvPr>
          <p:cNvSpPr txBox="1">
            <a:spLocks/>
          </p:cNvSpPr>
          <p:nvPr userDrawn="1"/>
        </p:nvSpPr>
        <p:spPr>
          <a:xfrm>
            <a:off x="0" y="65833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EEC7339-F490-3692-3ED5-EB1B5E755856}"/>
              </a:ext>
            </a:extLst>
          </p:cNvPr>
          <p:cNvSpPr txBox="1"/>
          <p:nvPr userDrawn="1"/>
        </p:nvSpPr>
        <p:spPr>
          <a:xfrm>
            <a:off x="609600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4" name="Picture 3">
            <a:extLst>
              <a:ext uri="{FF2B5EF4-FFF2-40B4-BE49-F238E27FC236}">
                <a16:creationId xmlns:a16="http://schemas.microsoft.com/office/drawing/2014/main" id="{EA59C314-8288-BF7C-1696-BD23168F1134}"/>
              </a:ext>
            </a:extLst>
          </p:cNvPr>
          <p:cNvPicPr>
            <a:picLocks noChangeAspect="1"/>
          </p:cNvPicPr>
          <p:nvPr userDrawn="1"/>
        </p:nvPicPr>
        <p:blipFill>
          <a:blip r:embed="rId16" cstate="print">
            <a:alphaModFix amt="5000"/>
            <a:extLst>
              <a:ext uri="{28A0092B-C50C-407E-A947-70E740481C1C}">
                <a14:useLocalDpi xmlns:a14="http://schemas.microsoft.com/office/drawing/2010/main" val="0"/>
              </a:ext>
            </a:extLst>
          </a:blip>
          <a:stretch>
            <a:fillRect/>
          </a:stretch>
        </p:blipFill>
        <p:spPr>
          <a:xfrm>
            <a:off x="899592" y="1918643"/>
            <a:ext cx="7695738" cy="3098355"/>
          </a:xfrm>
          <a:prstGeom prst="rect">
            <a:avLst/>
          </a:prstGeom>
        </p:spPr>
      </p:pic>
      <p:pic>
        <p:nvPicPr>
          <p:cNvPr id="5" name="Picture 4">
            <a:extLst>
              <a:ext uri="{FF2B5EF4-FFF2-40B4-BE49-F238E27FC236}">
                <a16:creationId xmlns:a16="http://schemas.microsoft.com/office/drawing/2014/main" id="{42091AAD-FD33-D69D-FB87-6DCBF61C6CAF}"/>
              </a:ext>
            </a:extLst>
          </p:cNvPr>
          <p:cNvPicPr>
            <a:picLocks noChangeAspect="1"/>
          </p:cNvPicPr>
          <p:nvPr userDrawn="1"/>
        </p:nvPicPr>
        <p:blipFill>
          <a:blip r:embed="rId17" cstate="print">
            <a:alphaModFix amt="85000"/>
            <a:extLst>
              <a:ext uri="{28A0092B-C50C-407E-A947-70E740481C1C}">
                <a14:useLocalDpi xmlns:a14="http://schemas.microsoft.com/office/drawing/2010/main" val="0"/>
              </a:ext>
            </a:extLst>
          </a:blip>
          <a:stretch>
            <a:fillRect/>
          </a:stretch>
        </p:blipFill>
        <p:spPr>
          <a:xfrm>
            <a:off x="8028384" y="136525"/>
            <a:ext cx="933411" cy="375797"/>
          </a:xfrm>
          <a:prstGeom prst="rect">
            <a:avLst/>
          </a:prstGeom>
        </p:spPr>
      </p:pic>
    </p:spTree>
    <p:extLst>
      <p:ext uri="{BB962C8B-B14F-4D97-AF65-F5344CB8AC3E}">
        <p14:creationId xmlns:p14="http://schemas.microsoft.com/office/powerpoint/2010/main" val="30205891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1EB15908-64A5-4CA1-BA63-9F0E4267B38D}" type="datetimeFigureOut">
              <a:rPr lang="en-GB" smtClean="0">
                <a:solidFill>
                  <a:prstClr val="black">
                    <a:tint val="75000"/>
                  </a:prstClr>
                </a:solidFill>
              </a:rPr>
              <a:pPr/>
              <a:t>30/09/2025</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E7C57DD3-5DB6-42EE-842D-91038163C1F1}" type="slidenum">
              <a:rPr lang="en-GB" smtClean="0">
                <a:solidFill>
                  <a:prstClr val="black">
                    <a:tint val="75000"/>
                  </a:prstClr>
                </a:solidFill>
              </a:rPr>
              <a:pPr/>
              <a:t>‹#›</a:t>
            </a:fld>
            <a:endParaRPr lang="en-GB" dirty="0">
              <a:solidFill>
                <a:prstClr val="black">
                  <a:tint val="75000"/>
                </a:prstClr>
              </a:solidFill>
            </a:endParaRPr>
          </a:p>
        </p:txBody>
      </p:sp>
      <p:sp>
        <p:nvSpPr>
          <p:cNvPr id="7" name="Footer Placeholder 2">
            <a:extLst>
              <a:ext uri="{FF2B5EF4-FFF2-40B4-BE49-F238E27FC236}">
                <a16:creationId xmlns:a16="http://schemas.microsoft.com/office/drawing/2014/main" id="{FF753E5A-B86A-128A-E68D-5F5CF0E8A77C}"/>
              </a:ext>
            </a:extLst>
          </p:cNvPr>
          <p:cNvSpPr txBox="1">
            <a:spLocks/>
          </p:cNvSpPr>
          <p:nvPr userDrawn="1"/>
        </p:nvSpPr>
        <p:spPr>
          <a:xfrm>
            <a:off x="0" y="65833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04E2112-709B-B84A-BB31-B26D0ABF93FD}"/>
              </a:ext>
            </a:extLst>
          </p:cNvPr>
          <p:cNvSpPr txBox="1"/>
          <p:nvPr userDrawn="1"/>
        </p:nvSpPr>
        <p:spPr>
          <a:xfrm>
            <a:off x="609600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E8F84043-6C83-453B-F865-15DC93627952}"/>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899592" y="1918643"/>
            <a:ext cx="7695738" cy="3098355"/>
          </a:xfrm>
          <a:prstGeom prst="rect">
            <a:avLst/>
          </a:prstGeom>
        </p:spPr>
      </p:pic>
      <p:pic>
        <p:nvPicPr>
          <p:cNvPr id="10" name="Picture 9">
            <a:extLst>
              <a:ext uri="{FF2B5EF4-FFF2-40B4-BE49-F238E27FC236}">
                <a16:creationId xmlns:a16="http://schemas.microsoft.com/office/drawing/2014/main" id="{21F7DB25-3F7D-F8D2-3420-D9AD9B8BBA8E}"/>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28384" y="136525"/>
            <a:ext cx="933411" cy="375797"/>
          </a:xfrm>
          <a:prstGeom prst="rect">
            <a:avLst/>
          </a:prstGeom>
        </p:spPr>
      </p:pic>
    </p:spTree>
    <p:extLst>
      <p:ext uri="{BB962C8B-B14F-4D97-AF65-F5344CB8AC3E}">
        <p14:creationId xmlns:p14="http://schemas.microsoft.com/office/powerpoint/2010/main" val="274009992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14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1444" name="Rectangle 4"/>
          <p:cNvSpPr>
            <a:spLocks noGrp="1" noChangeArrowheads="1"/>
          </p:cNvSpPr>
          <p:nvPr>
            <p:ph type="dt" sz="half" idx="2"/>
          </p:nvPr>
        </p:nvSpPr>
        <p:spPr bwMode="auto">
          <a:xfrm>
            <a:off x="3708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cs typeface="Arial" charset="0"/>
            </a:endParaRPr>
          </a:p>
        </p:txBody>
      </p:sp>
      <p:sp>
        <p:nvSpPr>
          <p:cNvPr id="61445"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0B5DA09-19A8-434D-B923-ABB8A8E4383A}" type="slidenum">
              <a:rPr lang="en-GB">
                <a:solidFill>
                  <a:srgbClr val="000000"/>
                </a:solidFill>
                <a:cs typeface="Arial" charset="0"/>
              </a:rPr>
              <a:pPr fontAlgn="base">
                <a:spcBef>
                  <a:spcPct val="0"/>
                </a:spcBef>
                <a:spcAft>
                  <a:spcPct val="0"/>
                </a:spcAft>
              </a:pPr>
              <a:t>‹#›</a:t>
            </a:fld>
            <a:endParaRPr lang="en-GB">
              <a:solidFill>
                <a:srgbClr val="000000"/>
              </a:solidFill>
              <a:cs typeface="Arial" charset="0"/>
            </a:endParaRPr>
          </a:p>
        </p:txBody>
      </p:sp>
      <p:sp>
        <p:nvSpPr>
          <p:cNvPr id="2" name="Footer Placeholder 2">
            <a:extLst>
              <a:ext uri="{FF2B5EF4-FFF2-40B4-BE49-F238E27FC236}">
                <a16:creationId xmlns:a16="http://schemas.microsoft.com/office/drawing/2014/main" id="{7D47D820-9E91-FB03-5662-3A690F54FCFA}"/>
              </a:ext>
            </a:extLst>
          </p:cNvPr>
          <p:cNvSpPr txBox="1">
            <a:spLocks/>
          </p:cNvSpPr>
          <p:nvPr userDrawn="1"/>
        </p:nvSpPr>
        <p:spPr>
          <a:xfrm>
            <a:off x="0" y="65833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4FCE545-72CE-C635-7248-731F6FC29F04}"/>
              </a:ext>
            </a:extLst>
          </p:cNvPr>
          <p:cNvSpPr txBox="1"/>
          <p:nvPr userDrawn="1"/>
        </p:nvSpPr>
        <p:spPr>
          <a:xfrm>
            <a:off x="609600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4" name="Picture 3">
            <a:extLst>
              <a:ext uri="{FF2B5EF4-FFF2-40B4-BE49-F238E27FC236}">
                <a16:creationId xmlns:a16="http://schemas.microsoft.com/office/drawing/2014/main" id="{DFB7C3A4-9D22-AEEC-9CFB-89ADB7E4289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899592" y="1918643"/>
            <a:ext cx="7695738" cy="3098355"/>
          </a:xfrm>
          <a:prstGeom prst="rect">
            <a:avLst/>
          </a:prstGeom>
        </p:spPr>
      </p:pic>
      <p:pic>
        <p:nvPicPr>
          <p:cNvPr id="5" name="Picture 4">
            <a:extLst>
              <a:ext uri="{FF2B5EF4-FFF2-40B4-BE49-F238E27FC236}">
                <a16:creationId xmlns:a16="http://schemas.microsoft.com/office/drawing/2014/main" id="{75DF329E-0B34-2C49-6467-B71AD21CA026}"/>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28384" y="136525"/>
            <a:ext cx="933411" cy="375797"/>
          </a:xfrm>
          <a:prstGeom prst="rect">
            <a:avLst/>
          </a:prstGeom>
        </p:spPr>
      </p:pic>
    </p:spTree>
    <p:extLst>
      <p:ext uri="{BB962C8B-B14F-4D97-AF65-F5344CB8AC3E}">
        <p14:creationId xmlns:p14="http://schemas.microsoft.com/office/powerpoint/2010/main" val="178958686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8.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5.xml"/><Relationship Id="rId5" Type="http://schemas.openxmlformats.org/officeDocument/2006/relationships/image" Target="../media/image21.jpe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www.tes.com/teaching-resources/shop/BrainJar" TargetMode="Externa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6641A3B-8624-45F5-B34C-6FD8CBB89F59}"/>
              </a:ext>
            </a:extLst>
          </p:cNvPr>
          <p:cNvSpPr/>
          <p:nvPr/>
        </p:nvSpPr>
        <p:spPr>
          <a:xfrm>
            <a:off x="184463" y="5229200"/>
            <a:ext cx="8775073" cy="1422256"/>
          </a:xfrm>
          <a:prstGeom prst="roundRect">
            <a:avLst>
              <a:gd name="adj" fmla="val 10741"/>
            </a:avLst>
          </a:prstGeom>
          <a:solidFill>
            <a:schemeClr val="bg1"/>
          </a:solidFill>
          <a:ln w="28575">
            <a:solidFill>
              <a:srgbClr val="7030A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srgbClr val="7030A0"/>
                </a:solidFill>
                <a:latin typeface="Calibri" panose="020F0502020204030204" pitchFamily="34" charset="0"/>
                <a:cs typeface="Calibri" panose="020F0502020204030204" pitchFamily="34" charset="0"/>
              </a:rPr>
              <a:t>3</a:t>
            </a:r>
            <a:r>
              <a:rPr kumimoji="0" lang="en-GB" sz="2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5+ Slides </a:t>
            </a:r>
            <a:r>
              <a:rPr kumimoji="0" lang="en-GB" sz="28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No-Prep</a:t>
            </a:r>
            <a:r>
              <a:rPr kumimoji="0" lang="en-GB" sz="2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Lesson</a:t>
            </a:r>
          </a:p>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srgbClr val="7030A0"/>
                </a:solidFill>
                <a:latin typeface="Calibri" panose="020F0502020204030204" pitchFamily="34" charset="0"/>
                <a:cs typeface="Calibri" panose="020F0502020204030204" pitchFamily="34" charset="0"/>
              </a:rPr>
              <a:t>Ideal for non-Physicists</a:t>
            </a:r>
            <a:endParaRPr kumimoji="0" lang="en-GB" sz="2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266700" indent="-266700">
              <a:buFont typeface="Arial" panose="020B0604020202020204" pitchFamily="34" charset="0"/>
              <a:buChar char="•"/>
            </a:pPr>
            <a:r>
              <a:rPr kumimoji="0" lang="en-GB" sz="28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Worked Examples.</a:t>
            </a:r>
          </a:p>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Exam Style Questions</a:t>
            </a:r>
          </a:p>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Answers</a:t>
            </a:r>
          </a:p>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srgbClr val="7030A0"/>
                </a:solidFill>
                <a:latin typeface="Calibri" panose="020F0502020204030204" pitchFamily="34" charset="0"/>
                <a:cs typeface="Calibri" panose="020F0502020204030204" pitchFamily="34" charset="0"/>
              </a:rPr>
              <a:t>Animated Diagrams</a:t>
            </a:r>
            <a:endParaRPr kumimoji="0" lang="en-GB" sz="280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03F447B8-361D-400E-82F4-552982004CAE}"/>
              </a:ext>
            </a:extLst>
          </p:cNvPr>
          <p:cNvSpPr/>
          <p:nvPr/>
        </p:nvSpPr>
        <p:spPr>
          <a:xfrm>
            <a:off x="184463" y="188640"/>
            <a:ext cx="8775073" cy="1811559"/>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2414D649-5F36-42A9-8398-997DDF6C0521}"/>
              </a:ext>
            </a:extLst>
          </p:cNvPr>
          <p:cNvSpPr txBox="1"/>
          <p:nvPr/>
        </p:nvSpPr>
        <p:spPr>
          <a:xfrm>
            <a:off x="1763688" y="188640"/>
            <a:ext cx="7105682" cy="1823576"/>
          </a:xfrm>
          <a:prstGeom prst="rect">
            <a:avLst/>
          </a:prstGeom>
          <a:noFill/>
        </p:spPr>
        <p:txBody>
          <a:bodyPr wrap="square" rtlCol="0">
            <a:sp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kumimoji="0" lang="en-GB" sz="4000" b="1" i="0" u="sng"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No-Prep</a:t>
            </a:r>
            <a:r>
              <a:rPr kumimoji="0" lang="en-GB" sz="40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Complete Lesson</a:t>
            </a:r>
          </a:p>
          <a:p>
            <a:pPr marL="0" marR="0" lvl="0" indent="0" algn="l" defTabSz="914400" rtl="0" eaLnBrk="1" fontAlgn="auto" latinLnBrk="0" hangingPunct="1">
              <a:lnSpc>
                <a:spcPts val="45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GCSE Science / Physics </a:t>
            </a:r>
          </a:p>
          <a:p>
            <a:pPr marL="0" marR="0" lvl="0" indent="0" algn="l" defTabSz="914400" rtl="0" eaLnBrk="1" fontAlgn="auto" latinLnBrk="0" hangingPunct="1">
              <a:lnSpc>
                <a:spcPts val="45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Efficiency (Energy Topic) </a:t>
            </a:r>
          </a:p>
        </p:txBody>
      </p:sp>
      <p:pic>
        <p:nvPicPr>
          <p:cNvPr id="36" name="Picture 2">
            <a:extLst>
              <a:ext uri="{FF2B5EF4-FFF2-40B4-BE49-F238E27FC236}">
                <a16:creationId xmlns:a16="http://schemas.microsoft.com/office/drawing/2014/main" id="{715071AE-0719-8829-6031-B42B12DED5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105170"/>
            <a:ext cx="3269767" cy="218257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AE50A614-79F6-214D-675D-DEF4B4BBC6B8}"/>
              </a:ext>
            </a:extLst>
          </p:cNvPr>
          <p:cNvPicPr>
            <a:picLocks noChangeAspect="1"/>
          </p:cNvPicPr>
          <p:nvPr/>
        </p:nvPicPr>
        <p:blipFill>
          <a:blip r:embed="rId3"/>
          <a:stretch>
            <a:fillRect/>
          </a:stretch>
        </p:blipFill>
        <p:spPr>
          <a:xfrm>
            <a:off x="292967" y="3819040"/>
            <a:ext cx="6943330" cy="1282136"/>
          </a:xfrm>
          <a:prstGeom prst="rect">
            <a:avLst/>
          </a:prstGeom>
        </p:spPr>
      </p:pic>
      <p:pic>
        <p:nvPicPr>
          <p:cNvPr id="3" name="Picture 2">
            <a:extLst>
              <a:ext uri="{FF2B5EF4-FFF2-40B4-BE49-F238E27FC236}">
                <a16:creationId xmlns:a16="http://schemas.microsoft.com/office/drawing/2014/main" id="{8C412CBB-09F2-4955-462C-AF87DEC71744}"/>
              </a:ext>
            </a:extLst>
          </p:cNvPr>
          <p:cNvPicPr>
            <a:picLocks noChangeAspect="1"/>
          </p:cNvPicPr>
          <p:nvPr/>
        </p:nvPicPr>
        <p:blipFill>
          <a:blip r:embed="rId4"/>
          <a:stretch>
            <a:fillRect/>
          </a:stretch>
        </p:blipFill>
        <p:spPr>
          <a:xfrm flipH="1">
            <a:off x="5004048" y="1268760"/>
            <a:ext cx="4605587" cy="3891593"/>
          </a:xfrm>
          <a:prstGeom prst="rect">
            <a:avLst/>
          </a:prstGeom>
        </p:spPr>
      </p:pic>
      <p:pic>
        <p:nvPicPr>
          <p:cNvPr id="38" name="Picture 2">
            <a:extLst>
              <a:ext uri="{FF2B5EF4-FFF2-40B4-BE49-F238E27FC236}">
                <a16:creationId xmlns:a16="http://schemas.microsoft.com/office/drawing/2014/main" id="{184467A3-F580-BE0A-17CC-F25C3B80CF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7" y="2105170"/>
            <a:ext cx="1296145" cy="172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66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apezoid 21">
            <a:extLst>
              <a:ext uri="{FF2B5EF4-FFF2-40B4-BE49-F238E27FC236}">
                <a16:creationId xmlns:a16="http://schemas.microsoft.com/office/drawing/2014/main" id="{359045BF-013B-CD92-A867-42E3AA638B12}"/>
              </a:ext>
            </a:extLst>
          </p:cNvPr>
          <p:cNvSpPr/>
          <p:nvPr/>
        </p:nvSpPr>
        <p:spPr>
          <a:xfrm>
            <a:off x="221045" y="5603053"/>
            <a:ext cx="8810232" cy="1138315"/>
          </a:xfrm>
          <a:prstGeom prst="trapezoid">
            <a:avLst>
              <a:gd name="adj" fmla="val 40172"/>
            </a:avLst>
          </a:prstGeom>
          <a:gradFill flip="none" rotWithShape="1">
            <a:gsLst>
              <a:gs pos="0">
                <a:srgbClr val="FFFFFF">
                  <a:lumMod val="65000"/>
                  <a:shade val="30000"/>
                  <a:satMod val="115000"/>
                </a:srgbClr>
              </a:gs>
              <a:gs pos="50000">
                <a:srgbClr val="FFFFFF">
                  <a:lumMod val="65000"/>
                  <a:shade val="67500"/>
                  <a:satMod val="115000"/>
                </a:srgbClr>
              </a:gs>
              <a:gs pos="100000">
                <a:srgbClr val="FFFFFF">
                  <a:lumMod val="65000"/>
                  <a:shade val="100000"/>
                  <a:satMod val="115000"/>
                </a:srgbClr>
              </a:gs>
            </a:gsLst>
            <a:lin ang="2700000" scaled="1"/>
            <a:tileRect/>
          </a:gra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2" name="Group 61">
            <a:extLst>
              <a:ext uri="{FF2B5EF4-FFF2-40B4-BE49-F238E27FC236}">
                <a16:creationId xmlns:a16="http://schemas.microsoft.com/office/drawing/2014/main" id="{74ACBD3C-F3EF-604D-CFF9-CB046F60AB24}"/>
              </a:ext>
            </a:extLst>
          </p:cNvPr>
          <p:cNvGrpSpPr/>
          <p:nvPr/>
        </p:nvGrpSpPr>
        <p:grpSpPr>
          <a:xfrm>
            <a:off x="2411760" y="2782655"/>
            <a:ext cx="1213768" cy="3597055"/>
            <a:chOff x="1197992" y="1027907"/>
            <a:chExt cx="1213768" cy="3597055"/>
          </a:xfrm>
        </p:grpSpPr>
        <p:grpSp>
          <p:nvGrpSpPr>
            <p:cNvPr id="41" name="Group 40">
              <a:extLst>
                <a:ext uri="{FF2B5EF4-FFF2-40B4-BE49-F238E27FC236}">
                  <a16:creationId xmlns:a16="http://schemas.microsoft.com/office/drawing/2014/main" id="{9B7BDC46-08B7-6129-3FFF-4BB479A52F7D}"/>
                </a:ext>
              </a:extLst>
            </p:cNvPr>
            <p:cNvGrpSpPr/>
            <p:nvPr/>
          </p:nvGrpSpPr>
          <p:grpSpPr>
            <a:xfrm>
              <a:off x="1197992" y="3925280"/>
              <a:ext cx="1190642" cy="699682"/>
              <a:chOff x="2095662" y="4325344"/>
              <a:chExt cx="1190642" cy="699682"/>
            </a:xfrm>
          </p:grpSpPr>
          <p:sp>
            <p:nvSpPr>
              <p:cNvPr id="34" name="Cube 33">
                <a:extLst>
                  <a:ext uri="{FF2B5EF4-FFF2-40B4-BE49-F238E27FC236}">
                    <a16:creationId xmlns:a16="http://schemas.microsoft.com/office/drawing/2014/main" id="{B87D667F-652D-6F64-D7D3-9660AF25A531}"/>
                  </a:ext>
                </a:extLst>
              </p:cNvPr>
              <p:cNvSpPr/>
              <p:nvPr/>
            </p:nvSpPr>
            <p:spPr>
              <a:xfrm>
                <a:off x="2110854" y="4325344"/>
                <a:ext cx="1175450" cy="660705"/>
              </a:xfrm>
              <a:prstGeom prst="cube">
                <a:avLst>
                  <a:gd name="adj" fmla="val 42190"/>
                </a:avLst>
              </a:prstGeom>
              <a:gradFill>
                <a:gsLst>
                  <a:gs pos="100000">
                    <a:srgbClr val="4472C4">
                      <a:lumMod val="75000"/>
                    </a:srgbClr>
                  </a:gs>
                  <a:gs pos="50000">
                    <a:srgbClr val="4472C4">
                      <a:lumMod val="40000"/>
                      <a:lumOff val="60000"/>
                    </a:srgbClr>
                  </a:gs>
                </a:gsLst>
                <a:lin ang="5400000" scaled="1"/>
              </a:gradFill>
              <a:ln w="57150" cap="flat" cmpd="sng" algn="ctr">
                <a:solidFill>
                  <a:srgbClr val="000000"/>
                </a:solidFill>
                <a:prstDash val="solid"/>
              </a:ln>
              <a:effectLst/>
            </p:spPr>
            <p:txBody>
              <a:bodyPr rtlCol="0" anchor="ctr"/>
              <a:lstStyle/>
              <a:p>
                <a:pPr algn="ctr" fontAlgn="base">
                  <a:spcBef>
                    <a:spcPct val="0"/>
                  </a:spcBef>
                  <a:spcAft>
                    <a:spcPct val="0"/>
                  </a:spcAft>
                  <a:defRPr/>
                </a:pPr>
                <a:endParaRPr lang="en-GB" kern="0" dirty="0">
                  <a:solidFill>
                    <a:srgbClr val="FFFFFF"/>
                  </a:solidFill>
                  <a:latin typeface="Arial"/>
                  <a:cs typeface="Arial"/>
                </a:endParaRPr>
              </a:p>
            </p:txBody>
          </p:sp>
          <p:sp>
            <p:nvSpPr>
              <p:cNvPr id="25" name="TextBox 24">
                <a:extLst>
                  <a:ext uri="{FF2B5EF4-FFF2-40B4-BE49-F238E27FC236}">
                    <a16:creationId xmlns:a16="http://schemas.microsoft.com/office/drawing/2014/main" id="{B7C6A143-75B6-1774-EC29-232137315521}"/>
                  </a:ext>
                </a:extLst>
              </p:cNvPr>
              <p:cNvSpPr txBox="1"/>
              <p:nvPr/>
            </p:nvSpPr>
            <p:spPr>
              <a:xfrm>
                <a:off x="2095662" y="4563361"/>
                <a:ext cx="936104" cy="461665"/>
              </a:xfrm>
              <a:prstGeom prst="rect">
                <a:avLst/>
              </a:prstGeom>
              <a:noFill/>
            </p:spPr>
            <p:txBody>
              <a:bodyPr wrap="square" rtlCol="0">
                <a:spAutoFit/>
              </a:bodyPr>
              <a:lstStyle/>
              <a:p>
                <a:pPr algn="ctr">
                  <a:defRPr/>
                </a:pPr>
                <a:endParaRPr lang="en-GB" sz="2400" kern="0" dirty="0">
                  <a:solidFill>
                    <a:prstClr val="white"/>
                  </a:solidFill>
                  <a:latin typeface="Calibri" panose="020F0502020204030204"/>
                </a:endParaRPr>
              </a:p>
            </p:txBody>
          </p:sp>
        </p:grpSp>
        <p:cxnSp>
          <p:nvCxnSpPr>
            <p:cNvPr id="54" name="Straight Connector 53">
              <a:extLst>
                <a:ext uri="{FF2B5EF4-FFF2-40B4-BE49-F238E27FC236}">
                  <a16:creationId xmlns:a16="http://schemas.microsoft.com/office/drawing/2014/main" id="{F7DADB76-51E9-851B-61B7-CA61ED39994E}"/>
                </a:ext>
              </a:extLst>
            </p:cNvPr>
            <p:cNvCxnSpPr>
              <a:cxnSpLocks/>
            </p:cNvCxnSpPr>
            <p:nvPr/>
          </p:nvCxnSpPr>
          <p:spPr>
            <a:xfrm flipV="1">
              <a:off x="1793313" y="1027907"/>
              <a:ext cx="0" cy="305183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CD76D85-069D-3E44-44D1-171C786EB2CC}"/>
                </a:ext>
              </a:extLst>
            </p:cNvPr>
            <p:cNvCxnSpPr>
              <a:cxnSpLocks/>
            </p:cNvCxnSpPr>
            <p:nvPr/>
          </p:nvCxnSpPr>
          <p:spPr>
            <a:xfrm flipV="1">
              <a:off x="1223093" y="3925280"/>
              <a:ext cx="1188667" cy="284279"/>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2BAABB4-5037-6863-7BF4-86C692D20F1B}"/>
                </a:ext>
              </a:extLst>
            </p:cNvPr>
            <p:cNvCxnSpPr>
              <a:cxnSpLocks/>
            </p:cNvCxnSpPr>
            <p:nvPr/>
          </p:nvCxnSpPr>
          <p:spPr>
            <a:xfrm flipH="1" flipV="1">
              <a:off x="1475656" y="3896578"/>
              <a:ext cx="616645" cy="31298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13C66336-9677-FC12-12F2-0883EFCB02A0}"/>
              </a:ext>
            </a:extLst>
          </p:cNvPr>
          <p:cNvSpPr/>
          <p:nvPr/>
        </p:nvSpPr>
        <p:spPr>
          <a:xfrm>
            <a:off x="2411760" y="-171400"/>
            <a:ext cx="965389" cy="277068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cs typeface="Calibri" panose="020F0502020204030204" pitchFamily="34" charset="0"/>
            </a:endParaRPr>
          </a:p>
        </p:txBody>
      </p:sp>
      <p:sp>
        <p:nvSpPr>
          <p:cNvPr id="102" name="Rectangle: Rounded Corners 101">
            <a:extLst>
              <a:ext uri="{FF2B5EF4-FFF2-40B4-BE49-F238E27FC236}">
                <a16:creationId xmlns:a16="http://schemas.microsoft.com/office/drawing/2014/main" id="{20E694E5-E1CC-C1CC-BCDC-62FD1C5A5BA8}"/>
              </a:ext>
            </a:extLst>
          </p:cNvPr>
          <p:cNvSpPr/>
          <p:nvPr/>
        </p:nvSpPr>
        <p:spPr>
          <a:xfrm>
            <a:off x="221045" y="136512"/>
            <a:ext cx="8671435" cy="1914121"/>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200" dirty="0">
                <a:solidFill>
                  <a:schemeClr val="tx1"/>
                </a:solidFill>
                <a:latin typeface="Calibri" panose="020F0502020204030204" pitchFamily="34" charset="0"/>
                <a:cs typeface="Calibri" panose="020F0502020204030204" pitchFamily="34" charset="0"/>
              </a:rPr>
              <a:t>Our lifting machine has 250 J of energy transferred to it.</a:t>
            </a:r>
          </a:p>
          <a:p>
            <a:pPr marL="342900" indent="-342900">
              <a:buFont typeface="Arial" panose="020B0604020202020204" pitchFamily="34" charset="0"/>
              <a:buChar char="•"/>
            </a:pPr>
            <a:r>
              <a:rPr lang="en-GB" sz="2200" dirty="0">
                <a:solidFill>
                  <a:schemeClr val="tx1"/>
                </a:solidFill>
                <a:latin typeface="Calibri" panose="020F0502020204030204" pitchFamily="34" charset="0"/>
                <a:cs typeface="Calibri" panose="020F0502020204030204" pitchFamily="34" charset="0"/>
              </a:rPr>
              <a:t>The machine lifts the box, increasing its GPE store by 200 J.</a:t>
            </a:r>
          </a:p>
          <a:p>
            <a:pPr marL="342900" indent="-342900">
              <a:buFont typeface="Arial" panose="020B0604020202020204" pitchFamily="34" charset="0"/>
              <a:buChar char="•"/>
            </a:pPr>
            <a:r>
              <a:rPr lang="en-GB" sz="2200" dirty="0">
                <a:solidFill>
                  <a:schemeClr val="tx1"/>
                </a:solidFill>
                <a:latin typeface="Calibri" panose="020F0502020204030204" pitchFamily="34" charset="0"/>
                <a:cs typeface="Calibri" panose="020F0502020204030204" pitchFamily="34" charset="0"/>
              </a:rPr>
              <a:t>The machine gets hot.</a:t>
            </a:r>
          </a:p>
          <a:p>
            <a:pPr marL="342900" indent="-342900">
              <a:buFont typeface="Arial" panose="020B0604020202020204" pitchFamily="34" charset="0"/>
              <a:buChar char="•"/>
            </a:pPr>
            <a:r>
              <a:rPr lang="en-GB" sz="2200" b="1" dirty="0">
                <a:solidFill>
                  <a:schemeClr val="tx1"/>
                </a:solidFill>
                <a:latin typeface="Calibri" panose="020F0502020204030204" pitchFamily="34" charset="0"/>
                <a:cs typeface="Calibri" panose="020F0502020204030204" pitchFamily="34" charset="0"/>
              </a:rPr>
              <a:t>How much energy has been wasted?</a:t>
            </a:r>
          </a:p>
          <a:p>
            <a:pPr marL="342900" indent="-342900">
              <a:buFont typeface="Arial" panose="020B0604020202020204" pitchFamily="34" charset="0"/>
              <a:buChar char="•"/>
            </a:pPr>
            <a:r>
              <a:rPr lang="en-GB" sz="2200" b="1" dirty="0">
                <a:solidFill>
                  <a:schemeClr val="tx1"/>
                </a:solidFill>
                <a:latin typeface="Calibri" panose="020F0502020204030204" pitchFamily="34" charset="0"/>
                <a:cs typeface="Calibri" panose="020F0502020204030204" pitchFamily="34" charset="0"/>
              </a:rPr>
              <a:t>Where has the wasted energy gone?  </a:t>
            </a:r>
          </a:p>
        </p:txBody>
      </p:sp>
      <p:pic>
        <p:nvPicPr>
          <p:cNvPr id="103" name="Picture 102">
            <a:extLst>
              <a:ext uri="{FF2B5EF4-FFF2-40B4-BE49-F238E27FC236}">
                <a16:creationId xmlns:a16="http://schemas.microsoft.com/office/drawing/2014/main" id="{F793155B-673E-749C-E9CB-C8B218C4D0AC}"/>
              </a:ext>
            </a:extLst>
          </p:cNvPr>
          <p:cNvPicPr>
            <a:picLocks noChangeAspect="1"/>
          </p:cNvPicPr>
          <p:nvPr/>
        </p:nvPicPr>
        <p:blipFill>
          <a:blip r:embed="rId2"/>
          <a:stretch>
            <a:fillRect/>
          </a:stretch>
        </p:blipFill>
        <p:spPr>
          <a:xfrm>
            <a:off x="7345951" y="929012"/>
            <a:ext cx="1789473" cy="1658536"/>
          </a:xfrm>
          <a:prstGeom prst="rect">
            <a:avLst/>
          </a:prstGeom>
        </p:spPr>
      </p:pic>
      <p:grpSp>
        <p:nvGrpSpPr>
          <p:cNvPr id="5" name="Group 4">
            <a:extLst>
              <a:ext uri="{FF2B5EF4-FFF2-40B4-BE49-F238E27FC236}">
                <a16:creationId xmlns:a16="http://schemas.microsoft.com/office/drawing/2014/main" id="{4AE775D0-79D4-32F3-56C9-C813BF78ED40}"/>
              </a:ext>
            </a:extLst>
          </p:cNvPr>
          <p:cNvGrpSpPr/>
          <p:nvPr/>
        </p:nvGrpSpPr>
        <p:grpSpPr>
          <a:xfrm>
            <a:off x="4590235" y="5114572"/>
            <a:ext cx="413813" cy="1112633"/>
            <a:chOff x="4590235" y="5114572"/>
            <a:chExt cx="413813" cy="1112633"/>
          </a:xfrm>
        </p:grpSpPr>
        <p:cxnSp>
          <p:nvCxnSpPr>
            <p:cNvPr id="26" name="Straight Connector 25">
              <a:extLst>
                <a:ext uri="{FF2B5EF4-FFF2-40B4-BE49-F238E27FC236}">
                  <a16:creationId xmlns:a16="http://schemas.microsoft.com/office/drawing/2014/main" id="{813DAE45-7FBD-80CB-9229-C7A7AA16F83C}"/>
                </a:ext>
              </a:extLst>
            </p:cNvPr>
            <p:cNvCxnSpPr>
              <a:cxnSpLocks/>
            </p:cNvCxnSpPr>
            <p:nvPr/>
          </p:nvCxnSpPr>
          <p:spPr>
            <a:xfrm>
              <a:off x="4590235" y="5114572"/>
              <a:ext cx="248205" cy="603044"/>
            </a:xfrm>
            <a:prstGeom prst="line">
              <a:avLst/>
            </a:prstGeom>
            <a:noFill/>
            <a:ln w="57150" cap="flat" cmpd="sng" algn="ctr">
              <a:solidFill>
                <a:srgbClr val="000000"/>
              </a:solidFill>
              <a:prstDash val="solid"/>
            </a:ln>
            <a:effectLst/>
          </p:spPr>
        </p:cxnSp>
        <p:cxnSp>
          <p:nvCxnSpPr>
            <p:cNvPr id="27" name="Straight Connector 26">
              <a:extLst>
                <a:ext uri="{FF2B5EF4-FFF2-40B4-BE49-F238E27FC236}">
                  <a16:creationId xmlns:a16="http://schemas.microsoft.com/office/drawing/2014/main" id="{1042D611-7162-6736-1AF9-C3D8850ADA7B}"/>
                </a:ext>
              </a:extLst>
            </p:cNvPr>
            <p:cNvCxnSpPr>
              <a:cxnSpLocks/>
            </p:cNvCxnSpPr>
            <p:nvPr/>
          </p:nvCxnSpPr>
          <p:spPr>
            <a:xfrm>
              <a:off x="4837103" y="5711744"/>
              <a:ext cx="7766" cy="510304"/>
            </a:xfrm>
            <a:prstGeom prst="line">
              <a:avLst/>
            </a:prstGeom>
            <a:noFill/>
            <a:ln w="57150" cap="flat" cmpd="sng" algn="ctr">
              <a:solidFill>
                <a:srgbClr val="000000"/>
              </a:solidFill>
              <a:prstDash val="solid"/>
            </a:ln>
            <a:effectLst/>
          </p:spPr>
        </p:cxnSp>
        <p:cxnSp>
          <p:nvCxnSpPr>
            <p:cNvPr id="28" name="Straight Connector 27">
              <a:extLst>
                <a:ext uri="{FF2B5EF4-FFF2-40B4-BE49-F238E27FC236}">
                  <a16:creationId xmlns:a16="http://schemas.microsoft.com/office/drawing/2014/main" id="{872F2966-A5C5-07B5-810D-4719B07728D0}"/>
                </a:ext>
              </a:extLst>
            </p:cNvPr>
            <p:cNvCxnSpPr>
              <a:cxnSpLocks/>
            </p:cNvCxnSpPr>
            <p:nvPr/>
          </p:nvCxnSpPr>
          <p:spPr>
            <a:xfrm>
              <a:off x="4819839" y="6227205"/>
              <a:ext cx="184209" cy="0"/>
            </a:xfrm>
            <a:prstGeom prst="line">
              <a:avLst/>
            </a:prstGeom>
            <a:noFill/>
            <a:ln w="57150" cap="flat" cmpd="sng" algn="ctr">
              <a:solidFill>
                <a:srgbClr val="000000"/>
              </a:solidFill>
              <a:prstDash val="solid"/>
            </a:ln>
            <a:effectLst/>
          </p:spPr>
        </p:cxnSp>
      </p:grpSp>
      <p:sp>
        <p:nvSpPr>
          <p:cNvPr id="35" name="Oval 34">
            <a:extLst>
              <a:ext uri="{FF2B5EF4-FFF2-40B4-BE49-F238E27FC236}">
                <a16:creationId xmlns:a16="http://schemas.microsoft.com/office/drawing/2014/main" id="{C45BA314-F3D5-31EF-3C96-C8E5EADBCAB3}"/>
              </a:ext>
            </a:extLst>
          </p:cNvPr>
          <p:cNvSpPr/>
          <p:nvPr/>
        </p:nvSpPr>
        <p:spPr>
          <a:xfrm rot="21564772">
            <a:off x="4374211" y="3871621"/>
            <a:ext cx="432048" cy="504056"/>
          </a:xfrm>
          <a:prstGeom prst="ellipse">
            <a:avLst/>
          </a:prstGeom>
          <a:solidFill>
            <a:srgbClr val="BBE0E3"/>
          </a:solidFill>
          <a:ln w="57150" cap="flat" cmpd="sng" algn="ctr">
            <a:solidFill>
              <a:srgbClr val="000000"/>
            </a:solidFill>
            <a:prstDash val="solid"/>
          </a:ln>
          <a:effectLst/>
        </p:spPr>
        <p:txBody>
          <a:bodyPr rtlCol="0" anchor="ctr"/>
          <a:lstStyle/>
          <a:p>
            <a:pPr algn="ctr" fontAlgn="base">
              <a:spcBef>
                <a:spcPct val="0"/>
              </a:spcBef>
              <a:spcAft>
                <a:spcPct val="0"/>
              </a:spcAft>
              <a:defRPr/>
            </a:pPr>
            <a:endParaRPr lang="en-GB" kern="0">
              <a:solidFill>
                <a:srgbClr val="FFFFFF"/>
              </a:solidFill>
              <a:latin typeface="Arial"/>
              <a:cs typeface="Arial"/>
            </a:endParaRPr>
          </a:p>
        </p:txBody>
      </p:sp>
      <p:cxnSp>
        <p:nvCxnSpPr>
          <p:cNvPr id="36" name="Straight Connector 35">
            <a:extLst>
              <a:ext uri="{FF2B5EF4-FFF2-40B4-BE49-F238E27FC236}">
                <a16:creationId xmlns:a16="http://schemas.microsoft.com/office/drawing/2014/main" id="{64B62D02-612A-7052-9A78-6D35AB581029}"/>
              </a:ext>
            </a:extLst>
          </p:cNvPr>
          <p:cNvCxnSpPr>
            <a:cxnSpLocks/>
            <a:stCxn id="35" idx="4"/>
          </p:cNvCxnSpPr>
          <p:nvPr/>
        </p:nvCxnSpPr>
        <p:spPr>
          <a:xfrm rot="19465195" flipH="1">
            <a:off x="4377918" y="4444619"/>
            <a:ext cx="431532" cy="606181"/>
          </a:xfrm>
          <a:prstGeom prst="line">
            <a:avLst/>
          </a:prstGeom>
          <a:noFill/>
          <a:ln w="57150" cap="flat" cmpd="sng" algn="ctr">
            <a:solidFill>
              <a:srgbClr val="000000"/>
            </a:solidFill>
            <a:prstDash val="solid"/>
          </a:ln>
          <a:effectLst/>
        </p:spPr>
      </p:cxnSp>
      <p:grpSp>
        <p:nvGrpSpPr>
          <p:cNvPr id="83" name="Group 82">
            <a:extLst>
              <a:ext uri="{FF2B5EF4-FFF2-40B4-BE49-F238E27FC236}">
                <a16:creationId xmlns:a16="http://schemas.microsoft.com/office/drawing/2014/main" id="{D8676911-9A14-35E9-3C5A-4EAD9F31946F}"/>
              </a:ext>
            </a:extLst>
          </p:cNvPr>
          <p:cNvGrpSpPr/>
          <p:nvPr/>
        </p:nvGrpSpPr>
        <p:grpSpPr>
          <a:xfrm rot="1327642">
            <a:off x="4625633" y="4538027"/>
            <a:ext cx="639773" cy="340565"/>
            <a:chOff x="560105" y="3311428"/>
            <a:chExt cx="639773" cy="340565"/>
          </a:xfrm>
        </p:grpSpPr>
        <p:cxnSp>
          <p:nvCxnSpPr>
            <p:cNvPr id="39" name="Straight Connector 38">
              <a:extLst>
                <a:ext uri="{FF2B5EF4-FFF2-40B4-BE49-F238E27FC236}">
                  <a16:creationId xmlns:a16="http://schemas.microsoft.com/office/drawing/2014/main" id="{DB3B070D-44B0-7AA5-46F3-6CA8B850F2B1}"/>
                </a:ext>
              </a:extLst>
            </p:cNvPr>
            <p:cNvCxnSpPr/>
            <p:nvPr/>
          </p:nvCxnSpPr>
          <p:spPr>
            <a:xfrm rot="19465195">
              <a:off x="560105" y="3352259"/>
              <a:ext cx="278635" cy="299734"/>
            </a:xfrm>
            <a:prstGeom prst="line">
              <a:avLst/>
            </a:prstGeom>
            <a:noFill/>
            <a:ln w="57150" cap="flat" cmpd="sng" algn="ctr">
              <a:solidFill>
                <a:srgbClr val="000000"/>
              </a:solidFill>
              <a:prstDash val="solid"/>
            </a:ln>
            <a:effectLst/>
          </p:spPr>
        </p:cxnSp>
        <p:cxnSp>
          <p:nvCxnSpPr>
            <p:cNvPr id="40" name="Straight Connector 39">
              <a:extLst>
                <a:ext uri="{FF2B5EF4-FFF2-40B4-BE49-F238E27FC236}">
                  <a16:creationId xmlns:a16="http://schemas.microsoft.com/office/drawing/2014/main" id="{3073C134-CECE-CC00-D2F0-7450467383E5}"/>
                </a:ext>
              </a:extLst>
            </p:cNvPr>
            <p:cNvCxnSpPr/>
            <p:nvPr/>
          </p:nvCxnSpPr>
          <p:spPr>
            <a:xfrm rot="19465195" flipV="1">
              <a:off x="832285" y="3311428"/>
              <a:ext cx="367593" cy="138165"/>
            </a:xfrm>
            <a:prstGeom prst="line">
              <a:avLst/>
            </a:prstGeom>
            <a:noFill/>
            <a:ln w="57150" cap="flat" cmpd="sng" algn="ctr">
              <a:solidFill>
                <a:srgbClr val="000000"/>
              </a:solidFill>
              <a:prstDash val="solid"/>
            </a:ln>
            <a:effectLst/>
          </p:spPr>
        </p:cxnSp>
      </p:grpSp>
      <p:grpSp>
        <p:nvGrpSpPr>
          <p:cNvPr id="84" name="Group 83">
            <a:extLst>
              <a:ext uri="{FF2B5EF4-FFF2-40B4-BE49-F238E27FC236}">
                <a16:creationId xmlns:a16="http://schemas.microsoft.com/office/drawing/2014/main" id="{53E9DC07-713E-52FB-B473-624D31826024}"/>
              </a:ext>
            </a:extLst>
          </p:cNvPr>
          <p:cNvGrpSpPr/>
          <p:nvPr/>
        </p:nvGrpSpPr>
        <p:grpSpPr>
          <a:xfrm rot="20174796" flipH="1">
            <a:off x="3943185" y="4537273"/>
            <a:ext cx="639773" cy="340565"/>
            <a:chOff x="560105" y="3311428"/>
            <a:chExt cx="639773" cy="340565"/>
          </a:xfrm>
        </p:grpSpPr>
        <p:cxnSp>
          <p:nvCxnSpPr>
            <p:cNvPr id="85" name="Straight Connector 84">
              <a:extLst>
                <a:ext uri="{FF2B5EF4-FFF2-40B4-BE49-F238E27FC236}">
                  <a16:creationId xmlns:a16="http://schemas.microsoft.com/office/drawing/2014/main" id="{5B444F5D-CE2B-057E-7AB7-9CA4929796FE}"/>
                </a:ext>
              </a:extLst>
            </p:cNvPr>
            <p:cNvCxnSpPr/>
            <p:nvPr/>
          </p:nvCxnSpPr>
          <p:spPr>
            <a:xfrm rot="19465195">
              <a:off x="560105" y="3352259"/>
              <a:ext cx="278635" cy="299734"/>
            </a:xfrm>
            <a:prstGeom prst="line">
              <a:avLst/>
            </a:prstGeom>
            <a:noFill/>
            <a:ln w="57150" cap="flat" cmpd="sng" algn="ctr">
              <a:solidFill>
                <a:srgbClr val="000000"/>
              </a:solidFill>
              <a:prstDash val="solid"/>
            </a:ln>
            <a:effectLst/>
          </p:spPr>
        </p:cxnSp>
        <p:cxnSp>
          <p:nvCxnSpPr>
            <p:cNvPr id="86" name="Straight Connector 85">
              <a:extLst>
                <a:ext uri="{FF2B5EF4-FFF2-40B4-BE49-F238E27FC236}">
                  <a16:creationId xmlns:a16="http://schemas.microsoft.com/office/drawing/2014/main" id="{8C8D7EFC-181C-96B1-75FB-BED0F9EB48D8}"/>
                </a:ext>
              </a:extLst>
            </p:cNvPr>
            <p:cNvCxnSpPr/>
            <p:nvPr/>
          </p:nvCxnSpPr>
          <p:spPr>
            <a:xfrm rot="19465195" flipV="1">
              <a:off x="832285" y="3311428"/>
              <a:ext cx="367593" cy="138165"/>
            </a:xfrm>
            <a:prstGeom prst="line">
              <a:avLst/>
            </a:prstGeom>
            <a:noFill/>
            <a:ln w="57150" cap="flat" cmpd="sng" algn="ctr">
              <a:solidFill>
                <a:srgbClr val="000000"/>
              </a:solidFill>
              <a:prstDash val="solid"/>
            </a:ln>
            <a:effectLst/>
          </p:spPr>
        </p:cxnSp>
      </p:grpSp>
      <p:cxnSp>
        <p:nvCxnSpPr>
          <p:cNvPr id="89" name="Straight Connector 88">
            <a:extLst>
              <a:ext uri="{FF2B5EF4-FFF2-40B4-BE49-F238E27FC236}">
                <a16:creationId xmlns:a16="http://schemas.microsoft.com/office/drawing/2014/main" id="{8E6FB53C-306E-C972-3146-CCDDD89AABBB}"/>
              </a:ext>
            </a:extLst>
          </p:cNvPr>
          <p:cNvCxnSpPr>
            <a:cxnSpLocks/>
          </p:cNvCxnSpPr>
          <p:nvPr/>
        </p:nvCxnSpPr>
        <p:spPr>
          <a:xfrm flipV="1">
            <a:off x="4389522" y="5114572"/>
            <a:ext cx="187504" cy="603044"/>
          </a:xfrm>
          <a:prstGeom prst="line">
            <a:avLst/>
          </a:prstGeom>
          <a:noFill/>
          <a:ln w="57150" cap="flat" cmpd="sng" algn="ctr">
            <a:solidFill>
              <a:srgbClr val="000000"/>
            </a:solidFill>
            <a:prstDash val="solid"/>
          </a:ln>
          <a:effectLst/>
        </p:spPr>
      </p:cxnSp>
      <p:cxnSp>
        <p:nvCxnSpPr>
          <p:cNvPr id="93" name="Straight Connector 92">
            <a:extLst>
              <a:ext uri="{FF2B5EF4-FFF2-40B4-BE49-F238E27FC236}">
                <a16:creationId xmlns:a16="http://schemas.microsoft.com/office/drawing/2014/main" id="{6339D13A-0043-FA6F-BDC3-2442FA092ED2}"/>
              </a:ext>
            </a:extLst>
          </p:cNvPr>
          <p:cNvCxnSpPr>
            <a:cxnSpLocks/>
          </p:cNvCxnSpPr>
          <p:nvPr/>
        </p:nvCxnSpPr>
        <p:spPr>
          <a:xfrm>
            <a:off x="4391951" y="5706379"/>
            <a:ext cx="7766" cy="510304"/>
          </a:xfrm>
          <a:prstGeom prst="line">
            <a:avLst/>
          </a:prstGeom>
          <a:noFill/>
          <a:ln w="57150" cap="flat" cmpd="sng" algn="ctr">
            <a:solidFill>
              <a:srgbClr val="000000"/>
            </a:solidFill>
            <a:prstDash val="solid"/>
          </a:ln>
          <a:effectLst/>
        </p:spPr>
      </p:cxnSp>
      <p:cxnSp>
        <p:nvCxnSpPr>
          <p:cNvPr id="95" name="Straight Connector 94">
            <a:extLst>
              <a:ext uri="{FF2B5EF4-FFF2-40B4-BE49-F238E27FC236}">
                <a16:creationId xmlns:a16="http://schemas.microsoft.com/office/drawing/2014/main" id="{20CCBA38-7872-5523-3932-4AECA27BD013}"/>
              </a:ext>
            </a:extLst>
          </p:cNvPr>
          <p:cNvCxnSpPr>
            <a:cxnSpLocks/>
          </p:cNvCxnSpPr>
          <p:nvPr/>
        </p:nvCxnSpPr>
        <p:spPr>
          <a:xfrm>
            <a:off x="4237422" y="6225581"/>
            <a:ext cx="184209" cy="0"/>
          </a:xfrm>
          <a:prstGeom prst="line">
            <a:avLst/>
          </a:prstGeom>
          <a:noFill/>
          <a:ln w="57150" cap="flat" cmpd="sng" algn="ctr">
            <a:solidFill>
              <a:srgbClr val="000000"/>
            </a:solidFill>
            <a:prstDash val="solid"/>
          </a:ln>
          <a:effectLst/>
        </p:spPr>
      </p:cxnSp>
      <p:sp>
        <p:nvSpPr>
          <p:cNvPr id="53" name="Moon 52">
            <a:extLst>
              <a:ext uri="{FF2B5EF4-FFF2-40B4-BE49-F238E27FC236}">
                <a16:creationId xmlns:a16="http://schemas.microsoft.com/office/drawing/2014/main" id="{E4660F02-CEED-FA2D-2FF0-2CA75D91E107}"/>
              </a:ext>
            </a:extLst>
          </p:cNvPr>
          <p:cNvSpPr/>
          <p:nvPr/>
        </p:nvSpPr>
        <p:spPr>
          <a:xfrm rot="16200000">
            <a:off x="4537005" y="4126944"/>
            <a:ext cx="108000" cy="252000"/>
          </a:xfrm>
          <a:prstGeom prst="mo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C242D3DF-E7A1-BCAA-4EF4-683F5D7D3AD6}"/>
              </a:ext>
            </a:extLst>
          </p:cNvPr>
          <p:cNvSpPr/>
          <p:nvPr/>
        </p:nvSpPr>
        <p:spPr>
          <a:xfrm>
            <a:off x="2135082" y="1412776"/>
            <a:ext cx="2579255" cy="2579255"/>
          </a:xfrm>
          <a:prstGeom prst="ellipse">
            <a:avLst/>
          </a:prstGeom>
          <a:solidFill>
            <a:srgbClr val="FF0000"/>
          </a:solidFill>
          <a:ln w="38100">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47" name="Group 46">
            <a:extLst>
              <a:ext uri="{FF2B5EF4-FFF2-40B4-BE49-F238E27FC236}">
                <a16:creationId xmlns:a16="http://schemas.microsoft.com/office/drawing/2014/main" id="{40CB07CD-AECB-29CA-974D-8FC915DBC347}"/>
              </a:ext>
            </a:extLst>
          </p:cNvPr>
          <p:cNvGrpSpPr/>
          <p:nvPr/>
        </p:nvGrpSpPr>
        <p:grpSpPr>
          <a:xfrm>
            <a:off x="2891261" y="2134583"/>
            <a:ext cx="1080000" cy="1080000"/>
            <a:chOff x="3672000" y="2529000"/>
            <a:chExt cx="1800000" cy="1800000"/>
          </a:xfrm>
        </p:grpSpPr>
        <p:grpSp>
          <p:nvGrpSpPr>
            <p:cNvPr id="48" name="Group 47">
              <a:extLst>
                <a:ext uri="{FF2B5EF4-FFF2-40B4-BE49-F238E27FC236}">
                  <a16:creationId xmlns:a16="http://schemas.microsoft.com/office/drawing/2014/main" id="{F69077C0-3713-5528-A102-FE010AF33686}"/>
                </a:ext>
              </a:extLst>
            </p:cNvPr>
            <p:cNvGrpSpPr/>
            <p:nvPr/>
          </p:nvGrpSpPr>
          <p:grpSpPr>
            <a:xfrm>
              <a:off x="3672000" y="2529000"/>
              <a:ext cx="1800000" cy="1800000"/>
              <a:chOff x="3672000" y="2529000"/>
              <a:chExt cx="1800000" cy="1800000"/>
            </a:xfrm>
          </p:grpSpPr>
          <p:sp>
            <p:nvSpPr>
              <p:cNvPr id="50" name="Freeform: Shape 49">
                <a:extLst>
                  <a:ext uri="{FF2B5EF4-FFF2-40B4-BE49-F238E27FC236}">
                    <a16:creationId xmlns:a16="http://schemas.microsoft.com/office/drawing/2014/main" id="{F8873EAE-B816-832F-164A-F6E6213813D9}"/>
                  </a:ext>
                </a:extLst>
              </p:cNvPr>
              <p:cNvSpPr/>
              <p:nvPr/>
            </p:nvSpPr>
            <p:spPr>
              <a:xfrm>
                <a:off x="3672000" y="2529000"/>
                <a:ext cx="1800000" cy="1800000"/>
              </a:xfrm>
              <a:custGeom>
                <a:avLst/>
                <a:gdLst>
                  <a:gd name="connsiteX0" fmla="*/ 900000 w 1800000"/>
                  <a:gd name="connsiteY0" fmla="*/ 0 h 1800000"/>
                  <a:gd name="connsiteX1" fmla="*/ 932552 w 1800000"/>
                  <a:gd name="connsiteY1" fmla="*/ 1644 h 1800000"/>
                  <a:gd name="connsiteX2" fmla="*/ 957599 w 1800000"/>
                  <a:gd name="connsiteY2" fmla="*/ 128823 h 1800000"/>
                  <a:gd name="connsiteX3" fmla="*/ 979146 w 1800000"/>
                  <a:gd name="connsiteY3" fmla="*/ 129911 h 1800000"/>
                  <a:gd name="connsiteX4" fmla="*/ 1044141 w 1800000"/>
                  <a:gd name="connsiteY4" fmla="*/ 139830 h 1800000"/>
                  <a:gd name="connsiteX5" fmla="*/ 1101282 w 1800000"/>
                  <a:gd name="connsiteY5" fmla="*/ 23402 h 1800000"/>
                  <a:gd name="connsiteX6" fmla="*/ 1164030 w 1800000"/>
                  <a:gd name="connsiteY6" fmla="*/ 39536 h 1800000"/>
                  <a:gd name="connsiteX7" fmla="*/ 1155069 w 1800000"/>
                  <a:gd name="connsiteY7" fmla="*/ 172392 h 1800000"/>
                  <a:gd name="connsiteX8" fmla="*/ 1201310 w 1800000"/>
                  <a:gd name="connsiteY8" fmla="*/ 186746 h 1800000"/>
                  <a:gd name="connsiteX9" fmla="*/ 1234477 w 1800000"/>
                  <a:gd name="connsiteY9" fmla="*/ 204749 h 1800000"/>
                  <a:gd name="connsiteX10" fmla="*/ 1321576 w 1800000"/>
                  <a:gd name="connsiteY10" fmla="*/ 105052 h 1800000"/>
                  <a:gd name="connsiteX11" fmla="*/ 1328993 w 1800000"/>
                  <a:gd name="connsiteY11" fmla="*/ 108625 h 1800000"/>
                  <a:gd name="connsiteX12" fmla="*/ 1377443 w 1800000"/>
                  <a:gd name="connsiteY12" fmla="*/ 138059 h 1800000"/>
                  <a:gd name="connsiteX13" fmla="*/ 1335635 w 1800000"/>
                  <a:gd name="connsiteY13" fmla="*/ 260456 h 1800000"/>
                  <a:gd name="connsiteX14" fmla="*/ 1402325 w 1800000"/>
                  <a:gd name="connsiteY14" fmla="*/ 315480 h 1800000"/>
                  <a:gd name="connsiteX15" fmla="*/ 1512294 w 1800000"/>
                  <a:gd name="connsiteY15" fmla="*/ 241698 h 1800000"/>
                  <a:gd name="connsiteX16" fmla="*/ 1536396 w 1800000"/>
                  <a:gd name="connsiteY16" fmla="*/ 263604 h 1800000"/>
                  <a:gd name="connsiteX17" fmla="*/ 1558302 w 1800000"/>
                  <a:gd name="connsiteY17" fmla="*/ 287707 h 1800000"/>
                  <a:gd name="connsiteX18" fmla="*/ 1484521 w 1800000"/>
                  <a:gd name="connsiteY18" fmla="*/ 397676 h 1800000"/>
                  <a:gd name="connsiteX19" fmla="*/ 1539545 w 1800000"/>
                  <a:gd name="connsiteY19" fmla="*/ 464365 h 1800000"/>
                  <a:gd name="connsiteX20" fmla="*/ 1661942 w 1800000"/>
                  <a:gd name="connsiteY20" fmla="*/ 422558 h 1800000"/>
                  <a:gd name="connsiteX21" fmla="*/ 1691375 w 1800000"/>
                  <a:gd name="connsiteY21" fmla="*/ 471007 h 1800000"/>
                  <a:gd name="connsiteX22" fmla="*/ 1694949 w 1800000"/>
                  <a:gd name="connsiteY22" fmla="*/ 478425 h 1800000"/>
                  <a:gd name="connsiteX23" fmla="*/ 1595252 w 1800000"/>
                  <a:gd name="connsiteY23" fmla="*/ 565524 h 1800000"/>
                  <a:gd name="connsiteX24" fmla="*/ 1613255 w 1800000"/>
                  <a:gd name="connsiteY24" fmla="*/ 598691 h 1800000"/>
                  <a:gd name="connsiteX25" fmla="*/ 1627609 w 1800000"/>
                  <a:gd name="connsiteY25" fmla="*/ 644932 h 1800000"/>
                  <a:gd name="connsiteX26" fmla="*/ 1760464 w 1800000"/>
                  <a:gd name="connsiteY26" fmla="*/ 635971 h 1800000"/>
                  <a:gd name="connsiteX27" fmla="*/ 1776599 w 1800000"/>
                  <a:gd name="connsiteY27" fmla="*/ 698719 h 1800000"/>
                  <a:gd name="connsiteX28" fmla="*/ 1660170 w 1800000"/>
                  <a:gd name="connsiteY28" fmla="*/ 755860 h 1800000"/>
                  <a:gd name="connsiteX29" fmla="*/ 1670090 w 1800000"/>
                  <a:gd name="connsiteY29" fmla="*/ 820854 h 1800000"/>
                  <a:gd name="connsiteX30" fmla="*/ 1671178 w 1800000"/>
                  <a:gd name="connsiteY30" fmla="*/ 842401 h 1800000"/>
                  <a:gd name="connsiteX31" fmla="*/ 1798356 w 1800000"/>
                  <a:gd name="connsiteY31" fmla="*/ 867448 h 1800000"/>
                  <a:gd name="connsiteX32" fmla="*/ 1800000 w 1800000"/>
                  <a:gd name="connsiteY32" fmla="*/ 900000 h 1800000"/>
                  <a:gd name="connsiteX33" fmla="*/ 1798356 w 1800000"/>
                  <a:gd name="connsiteY33" fmla="*/ 932552 h 1800000"/>
                  <a:gd name="connsiteX34" fmla="*/ 1671178 w 1800000"/>
                  <a:gd name="connsiteY34" fmla="*/ 957599 h 1800000"/>
                  <a:gd name="connsiteX35" fmla="*/ 1670090 w 1800000"/>
                  <a:gd name="connsiteY35" fmla="*/ 979146 h 1800000"/>
                  <a:gd name="connsiteX36" fmla="*/ 1660170 w 1800000"/>
                  <a:gd name="connsiteY36" fmla="*/ 1044141 h 1800000"/>
                  <a:gd name="connsiteX37" fmla="*/ 1776599 w 1800000"/>
                  <a:gd name="connsiteY37" fmla="*/ 1101282 h 1800000"/>
                  <a:gd name="connsiteX38" fmla="*/ 1760464 w 1800000"/>
                  <a:gd name="connsiteY38" fmla="*/ 1164030 h 1800000"/>
                  <a:gd name="connsiteX39" fmla="*/ 1627609 w 1800000"/>
                  <a:gd name="connsiteY39" fmla="*/ 1155068 h 1800000"/>
                  <a:gd name="connsiteX40" fmla="*/ 1613255 w 1800000"/>
                  <a:gd name="connsiteY40" fmla="*/ 1201309 h 1800000"/>
                  <a:gd name="connsiteX41" fmla="*/ 1595252 w 1800000"/>
                  <a:gd name="connsiteY41" fmla="*/ 1234477 h 1800000"/>
                  <a:gd name="connsiteX42" fmla="*/ 1694948 w 1800000"/>
                  <a:gd name="connsiteY42" fmla="*/ 1321576 h 1800000"/>
                  <a:gd name="connsiteX43" fmla="*/ 1691375 w 1800000"/>
                  <a:gd name="connsiteY43" fmla="*/ 1328993 h 1800000"/>
                  <a:gd name="connsiteX44" fmla="*/ 1661942 w 1800000"/>
                  <a:gd name="connsiteY44" fmla="*/ 1377443 h 1800000"/>
                  <a:gd name="connsiteX45" fmla="*/ 1539544 w 1800000"/>
                  <a:gd name="connsiteY45" fmla="*/ 1335635 h 1800000"/>
                  <a:gd name="connsiteX46" fmla="*/ 1484521 w 1800000"/>
                  <a:gd name="connsiteY46" fmla="*/ 1402325 h 1800000"/>
                  <a:gd name="connsiteX47" fmla="*/ 1558302 w 1800000"/>
                  <a:gd name="connsiteY47" fmla="*/ 1512294 h 1800000"/>
                  <a:gd name="connsiteX48" fmla="*/ 1536396 w 1800000"/>
                  <a:gd name="connsiteY48" fmla="*/ 1536396 h 1800000"/>
                  <a:gd name="connsiteX49" fmla="*/ 1512294 w 1800000"/>
                  <a:gd name="connsiteY49" fmla="*/ 1558302 h 1800000"/>
                  <a:gd name="connsiteX50" fmla="*/ 1402325 w 1800000"/>
                  <a:gd name="connsiteY50" fmla="*/ 1484521 h 1800000"/>
                  <a:gd name="connsiteX51" fmla="*/ 1335635 w 1800000"/>
                  <a:gd name="connsiteY51" fmla="*/ 1539544 h 1800000"/>
                  <a:gd name="connsiteX52" fmla="*/ 1377443 w 1800000"/>
                  <a:gd name="connsiteY52" fmla="*/ 1661942 h 1800000"/>
                  <a:gd name="connsiteX53" fmla="*/ 1328993 w 1800000"/>
                  <a:gd name="connsiteY53" fmla="*/ 1691375 h 1800000"/>
                  <a:gd name="connsiteX54" fmla="*/ 1321576 w 1800000"/>
                  <a:gd name="connsiteY54" fmla="*/ 1694949 h 1800000"/>
                  <a:gd name="connsiteX55" fmla="*/ 1234477 w 1800000"/>
                  <a:gd name="connsiteY55" fmla="*/ 1595252 h 1800000"/>
                  <a:gd name="connsiteX56" fmla="*/ 1201310 w 1800000"/>
                  <a:gd name="connsiteY56" fmla="*/ 1613255 h 1800000"/>
                  <a:gd name="connsiteX57" fmla="*/ 1155069 w 1800000"/>
                  <a:gd name="connsiteY57" fmla="*/ 1627609 h 1800000"/>
                  <a:gd name="connsiteX58" fmla="*/ 1164030 w 1800000"/>
                  <a:gd name="connsiteY58" fmla="*/ 1760464 h 1800000"/>
                  <a:gd name="connsiteX59" fmla="*/ 1101282 w 1800000"/>
                  <a:gd name="connsiteY59" fmla="*/ 1776599 h 1800000"/>
                  <a:gd name="connsiteX60" fmla="*/ 1044141 w 1800000"/>
                  <a:gd name="connsiteY60" fmla="*/ 1660170 h 1800000"/>
                  <a:gd name="connsiteX61" fmla="*/ 979146 w 1800000"/>
                  <a:gd name="connsiteY61" fmla="*/ 1670090 h 1800000"/>
                  <a:gd name="connsiteX62" fmla="*/ 957599 w 1800000"/>
                  <a:gd name="connsiteY62" fmla="*/ 1671178 h 1800000"/>
                  <a:gd name="connsiteX63" fmla="*/ 932552 w 1800000"/>
                  <a:gd name="connsiteY63" fmla="*/ 1798356 h 1800000"/>
                  <a:gd name="connsiteX64" fmla="*/ 900000 w 1800000"/>
                  <a:gd name="connsiteY64" fmla="*/ 1800000 h 1800000"/>
                  <a:gd name="connsiteX65" fmla="*/ 867449 w 1800000"/>
                  <a:gd name="connsiteY65" fmla="*/ 1798356 h 1800000"/>
                  <a:gd name="connsiteX66" fmla="*/ 842401 w 1800000"/>
                  <a:gd name="connsiteY66" fmla="*/ 1671178 h 1800000"/>
                  <a:gd name="connsiteX67" fmla="*/ 820854 w 1800000"/>
                  <a:gd name="connsiteY67" fmla="*/ 1670090 h 1800000"/>
                  <a:gd name="connsiteX68" fmla="*/ 755860 w 1800000"/>
                  <a:gd name="connsiteY68" fmla="*/ 1660170 h 1800000"/>
                  <a:gd name="connsiteX69" fmla="*/ 698719 w 1800000"/>
                  <a:gd name="connsiteY69" fmla="*/ 1776599 h 1800000"/>
                  <a:gd name="connsiteX70" fmla="*/ 635971 w 1800000"/>
                  <a:gd name="connsiteY70" fmla="*/ 1760464 h 1800000"/>
                  <a:gd name="connsiteX71" fmla="*/ 644932 w 1800000"/>
                  <a:gd name="connsiteY71" fmla="*/ 1627609 h 1800000"/>
                  <a:gd name="connsiteX72" fmla="*/ 598691 w 1800000"/>
                  <a:gd name="connsiteY72" fmla="*/ 1613255 h 1800000"/>
                  <a:gd name="connsiteX73" fmla="*/ 565524 w 1800000"/>
                  <a:gd name="connsiteY73" fmla="*/ 1595252 h 1800000"/>
                  <a:gd name="connsiteX74" fmla="*/ 478425 w 1800000"/>
                  <a:gd name="connsiteY74" fmla="*/ 1694949 h 1800000"/>
                  <a:gd name="connsiteX75" fmla="*/ 471007 w 1800000"/>
                  <a:gd name="connsiteY75" fmla="*/ 1691375 h 1800000"/>
                  <a:gd name="connsiteX76" fmla="*/ 422558 w 1800000"/>
                  <a:gd name="connsiteY76" fmla="*/ 1661942 h 1800000"/>
                  <a:gd name="connsiteX77" fmla="*/ 464365 w 1800000"/>
                  <a:gd name="connsiteY77" fmla="*/ 1539545 h 1800000"/>
                  <a:gd name="connsiteX78" fmla="*/ 397676 w 1800000"/>
                  <a:gd name="connsiteY78" fmla="*/ 1484521 h 1800000"/>
                  <a:gd name="connsiteX79" fmla="*/ 287707 w 1800000"/>
                  <a:gd name="connsiteY79" fmla="*/ 1558302 h 1800000"/>
                  <a:gd name="connsiteX80" fmla="*/ 263604 w 1800000"/>
                  <a:gd name="connsiteY80" fmla="*/ 1536396 h 1800000"/>
                  <a:gd name="connsiteX81" fmla="*/ 241698 w 1800000"/>
                  <a:gd name="connsiteY81" fmla="*/ 1512294 h 1800000"/>
                  <a:gd name="connsiteX82" fmla="*/ 315480 w 1800000"/>
                  <a:gd name="connsiteY82" fmla="*/ 1402325 h 1800000"/>
                  <a:gd name="connsiteX83" fmla="*/ 260456 w 1800000"/>
                  <a:gd name="connsiteY83" fmla="*/ 1335635 h 1800000"/>
                  <a:gd name="connsiteX84" fmla="*/ 138059 w 1800000"/>
                  <a:gd name="connsiteY84" fmla="*/ 1377443 h 1800000"/>
                  <a:gd name="connsiteX85" fmla="*/ 108625 w 1800000"/>
                  <a:gd name="connsiteY85" fmla="*/ 1328993 h 1800000"/>
                  <a:gd name="connsiteX86" fmla="*/ 105052 w 1800000"/>
                  <a:gd name="connsiteY86" fmla="*/ 1321576 h 1800000"/>
                  <a:gd name="connsiteX87" fmla="*/ 204749 w 1800000"/>
                  <a:gd name="connsiteY87" fmla="*/ 1234477 h 1800000"/>
                  <a:gd name="connsiteX88" fmla="*/ 186746 w 1800000"/>
                  <a:gd name="connsiteY88" fmla="*/ 1201309 h 1800000"/>
                  <a:gd name="connsiteX89" fmla="*/ 172392 w 1800000"/>
                  <a:gd name="connsiteY89" fmla="*/ 1155068 h 1800000"/>
                  <a:gd name="connsiteX90" fmla="*/ 39536 w 1800000"/>
                  <a:gd name="connsiteY90" fmla="*/ 1164030 h 1800000"/>
                  <a:gd name="connsiteX91" fmla="*/ 23402 w 1800000"/>
                  <a:gd name="connsiteY91" fmla="*/ 1101282 h 1800000"/>
                  <a:gd name="connsiteX92" fmla="*/ 139830 w 1800000"/>
                  <a:gd name="connsiteY92" fmla="*/ 1044141 h 1800000"/>
                  <a:gd name="connsiteX93" fmla="*/ 129911 w 1800000"/>
                  <a:gd name="connsiteY93" fmla="*/ 979146 h 1800000"/>
                  <a:gd name="connsiteX94" fmla="*/ 128823 w 1800000"/>
                  <a:gd name="connsiteY94" fmla="*/ 957599 h 1800000"/>
                  <a:gd name="connsiteX95" fmla="*/ 1644 w 1800000"/>
                  <a:gd name="connsiteY95" fmla="*/ 932552 h 1800000"/>
                  <a:gd name="connsiteX96" fmla="*/ 0 w 1800000"/>
                  <a:gd name="connsiteY96" fmla="*/ 900000 h 1800000"/>
                  <a:gd name="connsiteX97" fmla="*/ 1644 w 1800000"/>
                  <a:gd name="connsiteY97" fmla="*/ 867448 h 1800000"/>
                  <a:gd name="connsiteX98" fmla="*/ 128823 w 1800000"/>
                  <a:gd name="connsiteY98" fmla="*/ 842401 h 1800000"/>
                  <a:gd name="connsiteX99" fmla="*/ 129911 w 1800000"/>
                  <a:gd name="connsiteY99" fmla="*/ 820854 h 1800000"/>
                  <a:gd name="connsiteX100" fmla="*/ 139830 w 1800000"/>
                  <a:gd name="connsiteY100" fmla="*/ 755859 h 1800000"/>
                  <a:gd name="connsiteX101" fmla="*/ 23402 w 1800000"/>
                  <a:gd name="connsiteY101" fmla="*/ 698719 h 1800000"/>
                  <a:gd name="connsiteX102" fmla="*/ 39536 w 1800000"/>
                  <a:gd name="connsiteY102" fmla="*/ 635971 h 1800000"/>
                  <a:gd name="connsiteX103" fmla="*/ 172392 w 1800000"/>
                  <a:gd name="connsiteY103" fmla="*/ 644932 h 1800000"/>
                  <a:gd name="connsiteX104" fmla="*/ 186746 w 1800000"/>
                  <a:gd name="connsiteY104" fmla="*/ 598691 h 1800000"/>
                  <a:gd name="connsiteX105" fmla="*/ 204748 w 1800000"/>
                  <a:gd name="connsiteY105" fmla="*/ 565523 h 1800000"/>
                  <a:gd name="connsiteX106" fmla="*/ 105052 w 1800000"/>
                  <a:gd name="connsiteY106" fmla="*/ 478425 h 1800000"/>
                  <a:gd name="connsiteX107" fmla="*/ 108625 w 1800000"/>
                  <a:gd name="connsiteY107" fmla="*/ 471007 h 1800000"/>
                  <a:gd name="connsiteX108" fmla="*/ 138059 w 1800000"/>
                  <a:gd name="connsiteY108" fmla="*/ 422558 h 1800000"/>
                  <a:gd name="connsiteX109" fmla="*/ 260456 w 1800000"/>
                  <a:gd name="connsiteY109" fmla="*/ 464365 h 1800000"/>
                  <a:gd name="connsiteX110" fmla="*/ 315480 w 1800000"/>
                  <a:gd name="connsiteY110" fmla="*/ 397676 h 1800000"/>
                  <a:gd name="connsiteX111" fmla="*/ 241698 w 1800000"/>
                  <a:gd name="connsiteY111" fmla="*/ 287707 h 1800000"/>
                  <a:gd name="connsiteX112" fmla="*/ 263604 w 1800000"/>
                  <a:gd name="connsiteY112" fmla="*/ 263604 h 1800000"/>
                  <a:gd name="connsiteX113" fmla="*/ 287707 w 1800000"/>
                  <a:gd name="connsiteY113" fmla="*/ 241698 h 1800000"/>
                  <a:gd name="connsiteX114" fmla="*/ 397676 w 1800000"/>
                  <a:gd name="connsiteY114" fmla="*/ 315480 h 1800000"/>
                  <a:gd name="connsiteX115" fmla="*/ 464365 w 1800000"/>
                  <a:gd name="connsiteY115" fmla="*/ 260456 h 1800000"/>
                  <a:gd name="connsiteX116" fmla="*/ 422558 w 1800000"/>
                  <a:gd name="connsiteY116" fmla="*/ 138059 h 1800000"/>
                  <a:gd name="connsiteX117" fmla="*/ 471007 w 1800000"/>
                  <a:gd name="connsiteY117" fmla="*/ 108625 h 1800000"/>
                  <a:gd name="connsiteX118" fmla="*/ 478425 w 1800000"/>
                  <a:gd name="connsiteY118" fmla="*/ 105052 h 1800000"/>
                  <a:gd name="connsiteX119" fmla="*/ 565524 w 1800000"/>
                  <a:gd name="connsiteY119" fmla="*/ 204748 h 1800000"/>
                  <a:gd name="connsiteX120" fmla="*/ 598691 w 1800000"/>
                  <a:gd name="connsiteY120" fmla="*/ 186746 h 1800000"/>
                  <a:gd name="connsiteX121" fmla="*/ 644932 w 1800000"/>
                  <a:gd name="connsiteY121" fmla="*/ 172392 h 1800000"/>
                  <a:gd name="connsiteX122" fmla="*/ 635971 w 1800000"/>
                  <a:gd name="connsiteY122" fmla="*/ 39536 h 1800000"/>
                  <a:gd name="connsiteX123" fmla="*/ 698719 w 1800000"/>
                  <a:gd name="connsiteY123" fmla="*/ 23402 h 1800000"/>
                  <a:gd name="connsiteX124" fmla="*/ 755859 w 1800000"/>
                  <a:gd name="connsiteY124" fmla="*/ 139830 h 1800000"/>
                  <a:gd name="connsiteX125" fmla="*/ 820854 w 1800000"/>
                  <a:gd name="connsiteY125" fmla="*/ 129911 h 1800000"/>
                  <a:gd name="connsiteX126" fmla="*/ 842401 w 1800000"/>
                  <a:gd name="connsiteY126" fmla="*/ 128823 h 1800000"/>
                  <a:gd name="connsiteX127" fmla="*/ 867449 w 1800000"/>
                  <a:gd name="connsiteY127" fmla="*/ 1644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800000" h="1800000">
                    <a:moveTo>
                      <a:pt x="900000" y="0"/>
                    </a:moveTo>
                    <a:lnTo>
                      <a:pt x="932552" y="1644"/>
                    </a:lnTo>
                    <a:lnTo>
                      <a:pt x="957599" y="128823"/>
                    </a:lnTo>
                    <a:lnTo>
                      <a:pt x="979146" y="129911"/>
                    </a:lnTo>
                    <a:lnTo>
                      <a:pt x="1044141" y="139830"/>
                    </a:lnTo>
                    <a:lnTo>
                      <a:pt x="1101282" y="23402"/>
                    </a:lnTo>
                    <a:lnTo>
                      <a:pt x="1164030" y="39536"/>
                    </a:lnTo>
                    <a:lnTo>
                      <a:pt x="1155069" y="172392"/>
                    </a:lnTo>
                    <a:lnTo>
                      <a:pt x="1201310" y="186746"/>
                    </a:lnTo>
                    <a:lnTo>
                      <a:pt x="1234477" y="204749"/>
                    </a:lnTo>
                    <a:lnTo>
                      <a:pt x="1321576" y="105052"/>
                    </a:lnTo>
                    <a:lnTo>
                      <a:pt x="1328993" y="108625"/>
                    </a:lnTo>
                    <a:lnTo>
                      <a:pt x="1377443" y="138059"/>
                    </a:lnTo>
                    <a:lnTo>
                      <a:pt x="1335635" y="260456"/>
                    </a:lnTo>
                    <a:lnTo>
                      <a:pt x="1402325" y="315480"/>
                    </a:lnTo>
                    <a:lnTo>
                      <a:pt x="1512294" y="241698"/>
                    </a:lnTo>
                    <a:lnTo>
                      <a:pt x="1536396" y="263604"/>
                    </a:lnTo>
                    <a:lnTo>
                      <a:pt x="1558302" y="287707"/>
                    </a:lnTo>
                    <a:lnTo>
                      <a:pt x="1484521" y="397676"/>
                    </a:lnTo>
                    <a:lnTo>
                      <a:pt x="1539545" y="464365"/>
                    </a:lnTo>
                    <a:lnTo>
                      <a:pt x="1661942" y="422558"/>
                    </a:lnTo>
                    <a:lnTo>
                      <a:pt x="1691375" y="471007"/>
                    </a:lnTo>
                    <a:lnTo>
                      <a:pt x="1694949" y="478425"/>
                    </a:lnTo>
                    <a:lnTo>
                      <a:pt x="1595252" y="565524"/>
                    </a:lnTo>
                    <a:lnTo>
                      <a:pt x="1613255" y="598691"/>
                    </a:lnTo>
                    <a:lnTo>
                      <a:pt x="1627609" y="644932"/>
                    </a:lnTo>
                    <a:lnTo>
                      <a:pt x="1760464" y="635971"/>
                    </a:lnTo>
                    <a:lnTo>
                      <a:pt x="1776599" y="698719"/>
                    </a:lnTo>
                    <a:lnTo>
                      <a:pt x="1660170" y="755860"/>
                    </a:lnTo>
                    <a:lnTo>
                      <a:pt x="1670090" y="820854"/>
                    </a:lnTo>
                    <a:lnTo>
                      <a:pt x="1671178" y="842401"/>
                    </a:lnTo>
                    <a:lnTo>
                      <a:pt x="1798356" y="867448"/>
                    </a:lnTo>
                    <a:lnTo>
                      <a:pt x="1800000" y="900000"/>
                    </a:lnTo>
                    <a:lnTo>
                      <a:pt x="1798356" y="932552"/>
                    </a:lnTo>
                    <a:lnTo>
                      <a:pt x="1671178" y="957599"/>
                    </a:lnTo>
                    <a:lnTo>
                      <a:pt x="1670090" y="979146"/>
                    </a:lnTo>
                    <a:lnTo>
                      <a:pt x="1660170" y="1044141"/>
                    </a:lnTo>
                    <a:lnTo>
                      <a:pt x="1776599" y="1101282"/>
                    </a:lnTo>
                    <a:lnTo>
                      <a:pt x="1760464" y="1164030"/>
                    </a:lnTo>
                    <a:lnTo>
                      <a:pt x="1627609" y="1155068"/>
                    </a:lnTo>
                    <a:lnTo>
                      <a:pt x="1613255" y="1201309"/>
                    </a:lnTo>
                    <a:lnTo>
                      <a:pt x="1595252" y="1234477"/>
                    </a:lnTo>
                    <a:lnTo>
                      <a:pt x="1694948" y="1321576"/>
                    </a:lnTo>
                    <a:lnTo>
                      <a:pt x="1691375" y="1328993"/>
                    </a:lnTo>
                    <a:lnTo>
                      <a:pt x="1661942" y="1377443"/>
                    </a:lnTo>
                    <a:lnTo>
                      <a:pt x="1539544" y="1335635"/>
                    </a:lnTo>
                    <a:lnTo>
                      <a:pt x="1484521" y="1402325"/>
                    </a:lnTo>
                    <a:lnTo>
                      <a:pt x="1558302" y="1512294"/>
                    </a:lnTo>
                    <a:lnTo>
                      <a:pt x="1536396" y="1536396"/>
                    </a:lnTo>
                    <a:lnTo>
                      <a:pt x="1512294" y="1558302"/>
                    </a:lnTo>
                    <a:lnTo>
                      <a:pt x="1402325" y="1484521"/>
                    </a:lnTo>
                    <a:lnTo>
                      <a:pt x="1335635" y="1539544"/>
                    </a:lnTo>
                    <a:lnTo>
                      <a:pt x="1377443" y="1661942"/>
                    </a:lnTo>
                    <a:lnTo>
                      <a:pt x="1328993" y="1691375"/>
                    </a:lnTo>
                    <a:lnTo>
                      <a:pt x="1321576" y="1694949"/>
                    </a:lnTo>
                    <a:lnTo>
                      <a:pt x="1234477" y="1595252"/>
                    </a:lnTo>
                    <a:lnTo>
                      <a:pt x="1201310" y="1613255"/>
                    </a:lnTo>
                    <a:lnTo>
                      <a:pt x="1155069" y="1627609"/>
                    </a:lnTo>
                    <a:lnTo>
                      <a:pt x="1164030" y="1760464"/>
                    </a:lnTo>
                    <a:lnTo>
                      <a:pt x="1101282" y="1776599"/>
                    </a:lnTo>
                    <a:lnTo>
                      <a:pt x="1044141" y="1660170"/>
                    </a:lnTo>
                    <a:lnTo>
                      <a:pt x="979146" y="1670090"/>
                    </a:lnTo>
                    <a:lnTo>
                      <a:pt x="957599" y="1671178"/>
                    </a:lnTo>
                    <a:lnTo>
                      <a:pt x="932552" y="1798356"/>
                    </a:lnTo>
                    <a:lnTo>
                      <a:pt x="900000" y="1800000"/>
                    </a:lnTo>
                    <a:lnTo>
                      <a:pt x="867449" y="1798356"/>
                    </a:lnTo>
                    <a:lnTo>
                      <a:pt x="842401" y="1671178"/>
                    </a:lnTo>
                    <a:lnTo>
                      <a:pt x="820854" y="1670090"/>
                    </a:lnTo>
                    <a:lnTo>
                      <a:pt x="755860" y="1660170"/>
                    </a:lnTo>
                    <a:lnTo>
                      <a:pt x="698719" y="1776599"/>
                    </a:lnTo>
                    <a:lnTo>
                      <a:pt x="635971" y="1760464"/>
                    </a:lnTo>
                    <a:lnTo>
                      <a:pt x="644932" y="1627609"/>
                    </a:lnTo>
                    <a:lnTo>
                      <a:pt x="598691" y="1613255"/>
                    </a:lnTo>
                    <a:lnTo>
                      <a:pt x="565524" y="1595252"/>
                    </a:lnTo>
                    <a:lnTo>
                      <a:pt x="478425" y="1694949"/>
                    </a:lnTo>
                    <a:lnTo>
                      <a:pt x="471007" y="1691375"/>
                    </a:lnTo>
                    <a:lnTo>
                      <a:pt x="422558" y="1661942"/>
                    </a:lnTo>
                    <a:lnTo>
                      <a:pt x="464365" y="1539545"/>
                    </a:lnTo>
                    <a:lnTo>
                      <a:pt x="397676" y="1484521"/>
                    </a:lnTo>
                    <a:lnTo>
                      <a:pt x="287707" y="1558302"/>
                    </a:lnTo>
                    <a:lnTo>
                      <a:pt x="263604" y="1536396"/>
                    </a:lnTo>
                    <a:lnTo>
                      <a:pt x="241698" y="1512294"/>
                    </a:lnTo>
                    <a:lnTo>
                      <a:pt x="315480" y="1402325"/>
                    </a:lnTo>
                    <a:lnTo>
                      <a:pt x="260456" y="1335635"/>
                    </a:lnTo>
                    <a:lnTo>
                      <a:pt x="138059" y="1377443"/>
                    </a:lnTo>
                    <a:lnTo>
                      <a:pt x="108625" y="1328993"/>
                    </a:lnTo>
                    <a:lnTo>
                      <a:pt x="105052" y="1321576"/>
                    </a:lnTo>
                    <a:lnTo>
                      <a:pt x="204749" y="1234477"/>
                    </a:lnTo>
                    <a:lnTo>
                      <a:pt x="186746" y="1201309"/>
                    </a:lnTo>
                    <a:lnTo>
                      <a:pt x="172392" y="1155068"/>
                    </a:lnTo>
                    <a:lnTo>
                      <a:pt x="39536" y="1164030"/>
                    </a:lnTo>
                    <a:lnTo>
                      <a:pt x="23402" y="1101282"/>
                    </a:lnTo>
                    <a:lnTo>
                      <a:pt x="139830" y="1044141"/>
                    </a:lnTo>
                    <a:lnTo>
                      <a:pt x="129911" y="979146"/>
                    </a:lnTo>
                    <a:lnTo>
                      <a:pt x="128823" y="957599"/>
                    </a:lnTo>
                    <a:lnTo>
                      <a:pt x="1644" y="932552"/>
                    </a:lnTo>
                    <a:lnTo>
                      <a:pt x="0" y="900000"/>
                    </a:lnTo>
                    <a:lnTo>
                      <a:pt x="1644" y="867448"/>
                    </a:lnTo>
                    <a:lnTo>
                      <a:pt x="128823" y="842401"/>
                    </a:lnTo>
                    <a:lnTo>
                      <a:pt x="129911" y="820854"/>
                    </a:lnTo>
                    <a:lnTo>
                      <a:pt x="139830" y="755859"/>
                    </a:lnTo>
                    <a:lnTo>
                      <a:pt x="23402" y="698719"/>
                    </a:lnTo>
                    <a:lnTo>
                      <a:pt x="39536" y="635971"/>
                    </a:lnTo>
                    <a:lnTo>
                      <a:pt x="172392" y="644932"/>
                    </a:lnTo>
                    <a:lnTo>
                      <a:pt x="186746" y="598691"/>
                    </a:lnTo>
                    <a:lnTo>
                      <a:pt x="204748" y="565523"/>
                    </a:lnTo>
                    <a:lnTo>
                      <a:pt x="105052" y="478425"/>
                    </a:lnTo>
                    <a:lnTo>
                      <a:pt x="108625" y="471007"/>
                    </a:lnTo>
                    <a:lnTo>
                      <a:pt x="138059" y="422558"/>
                    </a:lnTo>
                    <a:lnTo>
                      <a:pt x="260456" y="464365"/>
                    </a:lnTo>
                    <a:lnTo>
                      <a:pt x="315480" y="397676"/>
                    </a:lnTo>
                    <a:lnTo>
                      <a:pt x="241698" y="287707"/>
                    </a:lnTo>
                    <a:lnTo>
                      <a:pt x="263604" y="263604"/>
                    </a:lnTo>
                    <a:lnTo>
                      <a:pt x="287707" y="241698"/>
                    </a:lnTo>
                    <a:lnTo>
                      <a:pt x="397676" y="315480"/>
                    </a:lnTo>
                    <a:lnTo>
                      <a:pt x="464365" y="260456"/>
                    </a:lnTo>
                    <a:lnTo>
                      <a:pt x="422558" y="138059"/>
                    </a:lnTo>
                    <a:lnTo>
                      <a:pt x="471007" y="108625"/>
                    </a:lnTo>
                    <a:lnTo>
                      <a:pt x="478425" y="105052"/>
                    </a:lnTo>
                    <a:lnTo>
                      <a:pt x="565524" y="204748"/>
                    </a:lnTo>
                    <a:lnTo>
                      <a:pt x="598691" y="186746"/>
                    </a:lnTo>
                    <a:lnTo>
                      <a:pt x="644932" y="172392"/>
                    </a:lnTo>
                    <a:lnTo>
                      <a:pt x="635971" y="39536"/>
                    </a:lnTo>
                    <a:lnTo>
                      <a:pt x="698719" y="23402"/>
                    </a:lnTo>
                    <a:lnTo>
                      <a:pt x="755859" y="139830"/>
                    </a:lnTo>
                    <a:lnTo>
                      <a:pt x="820854" y="129911"/>
                    </a:lnTo>
                    <a:lnTo>
                      <a:pt x="842401" y="128823"/>
                    </a:lnTo>
                    <a:lnTo>
                      <a:pt x="867449" y="1644"/>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path path="circle">
                  <a:fillToRect l="50000" t="50000" r="50000" b="50000"/>
                </a:path>
                <a:tileRect/>
              </a:gradFill>
              <a:ln w="28575" cap="flat" cmpd="sng" algn="ctr">
                <a:solidFill>
                  <a:sysClr val="windowText" lastClr="000000"/>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1" name="Oval 50">
                <a:extLst>
                  <a:ext uri="{FF2B5EF4-FFF2-40B4-BE49-F238E27FC236}">
                    <a16:creationId xmlns:a16="http://schemas.microsoft.com/office/drawing/2014/main" id="{AF9405B6-2FAF-2A46-6C2F-9CA48AF72F2D}"/>
                  </a:ext>
                </a:extLst>
              </p:cNvPr>
              <p:cNvSpPr/>
              <p:nvPr/>
            </p:nvSpPr>
            <p:spPr>
              <a:xfrm>
                <a:off x="4391880" y="3248880"/>
                <a:ext cx="360240" cy="360240"/>
              </a:xfrm>
              <a:prstGeom prst="ellipse">
                <a:avLst/>
              </a:prstGeom>
              <a:solidFill>
                <a:sysClr val="windowText" lastClr="000000"/>
              </a:solidFill>
              <a:ln w="38100" cap="flat" cmpd="sng" algn="ctr">
                <a:solidFill>
                  <a:srgbClr val="4F81B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9" name="Isosceles Triangle 48">
              <a:extLst>
                <a:ext uri="{FF2B5EF4-FFF2-40B4-BE49-F238E27FC236}">
                  <a16:creationId xmlns:a16="http://schemas.microsoft.com/office/drawing/2014/main" id="{20CF894E-7C93-A2AD-25D7-366016521339}"/>
                </a:ext>
              </a:extLst>
            </p:cNvPr>
            <p:cNvSpPr/>
            <p:nvPr/>
          </p:nvSpPr>
          <p:spPr>
            <a:xfrm>
              <a:off x="4481814" y="2673626"/>
              <a:ext cx="180372" cy="140436"/>
            </a:xfrm>
            <a:prstGeom prst="triangle">
              <a:avLst/>
            </a:prstGeom>
            <a:solidFill>
              <a:srgbClr val="FF000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564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47"/>
                                        </p:tgtEl>
                                        <p:attrNameLst>
                                          <p:attrName>r</p:attrName>
                                        </p:attrNameLst>
                                      </p:cBhvr>
                                    </p:animRot>
                                  </p:childTnLst>
                                </p:cTn>
                              </p:par>
                              <p:par>
                                <p:cTn id="7" presetID="64" presetClass="path" presetSubtype="0" fill="hold" nodeType="withEffect">
                                  <p:stCondLst>
                                    <p:cond delay="0"/>
                                  </p:stCondLst>
                                  <p:childTnLst>
                                    <p:animMotion origin="layout" path="M -4.72222E-6 4.44444E-6 L -4.72222E-6 -0.25 " pathEditMode="relative" rAng="0" ptsTypes="AA">
                                      <p:cBhvr>
                                        <p:cTn id="8" dur="2000" fill="hold"/>
                                        <p:tgtEl>
                                          <p:spTgt spid="62"/>
                                        </p:tgtEl>
                                        <p:attrNameLst>
                                          <p:attrName>ppt_x</p:attrName>
                                          <p:attrName>ppt_y</p:attrName>
                                        </p:attrNameLst>
                                      </p:cBhvr>
                                      <p:rCtr x="0" y="-12500"/>
                                    </p:animMotion>
                                  </p:childTnLst>
                                </p:cTn>
                              </p:par>
                              <p:par>
                                <p:cTn id="9" presetID="6" presetClass="entr" presetSubtype="3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par>
                          <p:cTn id="12" fill="hold">
                            <p:stCondLst>
                              <p:cond delay="2000"/>
                            </p:stCondLst>
                            <p:childTnLst>
                              <p:par>
                                <p:cTn id="13" presetID="10" presetClass="exit" presetSubtype="0" fill="hold" grpId="1" nodeType="after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2">
                                            <p:txEl>
                                              <p:pRg st="3" end="3"/>
                                            </p:txEl>
                                          </p:spTgt>
                                        </p:tgtEl>
                                        <p:attrNameLst>
                                          <p:attrName>style.visibility</p:attrName>
                                        </p:attrNameLst>
                                      </p:cBhvr>
                                      <p:to>
                                        <p:strVal val="visible"/>
                                      </p:to>
                                    </p:set>
                                    <p:animEffect transition="in" filter="fade">
                                      <p:cBhvr>
                                        <p:cTn id="19" dur="500"/>
                                        <p:tgtEl>
                                          <p:spTgt spid="10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2">
                                            <p:txEl>
                                              <p:pRg st="4" end="4"/>
                                            </p:txEl>
                                          </p:spTgt>
                                        </p:tgtEl>
                                        <p:attrNameLst>
                                          <p:attrName>style.visibility</p:attrName>
                                        </p:attrNameLst>
                                      </p:cBhvr>
                                      <p:to>
                                        <p:strVal val="visible"/>
                                      </p:to>
                                    </p:set>
                                    <p:animEffect transition="in" filter="fade">
                                      <p:cBhvr>
                                        <p:cTn id="22" dur="500"/>
                                        <p:tgtEl>
                                          <p:spTgt spid="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DAFF-58BE-1D1C-0C98-9EF63C3762FE}"/>
              </a:ext>
            </a:extLst>
          </p:cNvPr>
          <p:cNvSpPr>
            <a:spLocks noGrp="1"/>
          </p:cNvSpPr>
          <p:nvPr>
            <p:ph type="title"/>
          </p:nvPr>
        </p:nvSpPr>
        <p:spPr/>
        <p:txBody>
          <a:bodyPr/>
          <a:lstStyle/>
          <a:p>
            <a:r>
              <a:rPr lang="en-GB" dirty="0"/>
              <a:t>Useful and Wasted Energy</a:t>
            </a:r>
          </a:p>
        </p:txBody>
      </p:sp>
      <p:sp>
        <p:nvSpPr>
          <p:cNvPr id="3" name="Content Placeholder 2">
            <a:extLst>
              <a:ext uri="{FF2B5EF4-FFF2-40B4-BE49-F238E27FC236}">
                <a16:creationId xmlns:a16="http://schemas.microsoft.com/office/drawing/2014/main" id="{E334E3CD-F518-D54E-5D34-DAA5304628AE}"/>
              </a:ext>
            </a:extLst>
          </p:cNvPr>
          <p:cNvSpPr>
            <a:spLocks noGrp="1"/>
          </p:cNvSpPr>
          <p:nvPr>
            <p:ph idx="1"/>
          </p:nvPr>
        </p:nvSpPr>
        <p:spPr>
          <a:xfrm>
            <a:off x="628650" y="1825624"/>
            <a:ext cx="7886700" cy="4555703"/>
          </a:xfrm>
        </p:spPr>
        <p:txBody>
          <a:bodyPr>
            <a:normAutofit fontScale="92500" lnSpcReduction="20000"/>
          </a:bodyPr>
          <a:lstStyle/>
          <a:p>
            <a:pPr marL="0" indent="0">
              <a:buNone/>
            </a:pPr>
            <a:r>
              <a:rPr lang="en-GB" sz="2600" dirty="0"/>
              <a:t>Because we know that energy cannot be created or destroyed, we can tell that:</a:t>
            </a:r>
          </a:p>
          <a:p>
            <a:pPr marL="0" indent="0">
              <a:buNone/>
            </a:pPr>
            <a:endParaRPr lang="en-GB" dirty="0"/>
          </a:p>
          <a:p>
            <a:pPr marL="0" indent="0">
              <a:buNone/>
            </a:pPr>
            <a:endParaRPr lang="en-GB" dirty="0"/>
          </a:p>
          <a:p>
            <a:endParaRPr lang="en-GB" dirty="0"/>
          </a:p>
          <a:p>
            <a:pPr marL="0" indent="0">
              <a:buNone/>
            </a:pPr>
            <a:endParaRPr lang="en-GB" dirty="0"/>
          </a:p>
          <a:p>
            <a:pPr marL="0" indent="0">
              <a:buNone/>
            </a:pPr>
            <a:r>
              <a:rPr lang="en-GB" sz="2400" dirty="0"/>
              <a:t>In the case of the lifting machine, the total energy input was 250 J and 200 J of that was transferred usefully:</a:t>
            </a:r>
          </a:p>
          <a:p>
            <a:r>
              <a:rPr lang="en-GB" sz="2400" dirty="0"/>
              <a:t>250 J = 200 J + Wasted Energy</a:t>
            </a:r>
          </a:p>
          <a:p>
            <a:r>
              <a:rPr lang="en-GB" sz="2400" b="1" dirty="0"/>
              <a:t>Therefore 50 J must have been wasted.</a:t>
            </a:r>
          </a:p>
          <a:p>
            <a:r>
              <a:rPr lang="en-GB" sz="2400" dirty="0"/>
              <a:t>The wasted energy was </a:t>
            </a:r>
            <a:r>
              <a:rPr lang="en-GB" sz="2400" dirty="0">
                <a:solidFill>
                  <a:srgbClr val="7030A0"/>
                </a:solidFill>
              </a:rPr>
              <a:t>dissipated </a:t>
            </a:r>
            <a:r>
              <a:rPr lang="en-GB" sz="2400" dirty="0"/>
              <a:t>and ended up in the thermal energy store of the surroundings.</a:t>
            </a:r>
          </a:p>
          <a:p>
            <a:pPr marL="0" indent="0">
              <a:buNone/>
            </a:pPr>
            <a:endParaRPr lang="en-GB" dirty="0"/>
          </a:p>
        </p:txBody>
      </p:sp>
      <p:sp>
        <p:nvSpPr>
          <p:cNvPr id="4" name="Rectangle: Rounded Corners 3">
            <a:extLst>
              <a:ext uri="{FF2B5EF4-FFF2-40B4-BE49-F238E27FC236}">
                <a16:creationId xmlns:a16="http://schemas.microsoft.com/office/drawing/2014/main" id="{D54033C7-2E4D-D1C0-17B5-7DA52907A36F}"/>
              </a:ext>
            </a:extLst>
          </p:cNvPr>
          <p:cNvSpPr/>
          <p:nvPr/>
        </p:nvSpPr>
        <p:spPr>
          <a:xfrm>
            <a:off x="323528" y="2564904"/>
            <a:ext cx="2547330" cy="1191666"/>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7030A0"/>
                </a:solidFill>
              </a:rPr>
              <a:t>Total Input Energy Transfer</a:t>
            </a:r>
          </a:p>
        </p:txBody>
      </p:sp>
      <p:sp>
        <p:nvSpPr>
          <p:cNvPr id="5" name="Rectangle: Rounded Corners 4">
            <a:extLst>
              <a:ext uri="{FF2B5EF4-FFF2-40B4-BE49-F238E27FC236}">
                <a16:creationId xmlns:a16="http://schemas.microsoft.com/office/drawing/2014/main" id="{353D5A6F-6E08-993E-307C-296CFD2A911D}"/>
              </a:ext>
            </a:extLst>
          </p:cNvPr>
          <p:cNvSpPr/>
          <p:nvPr/>
        </p:nvSpPr>
        <p:spPr>
          <a:xfrm>
            <a:off x="3461266" y="2554882"/>
            <a:ext cx="2547330" cy="1191666"/>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7030A0"/>
                </a:solidFill>
              </a:rPr>
              <a:t>Useful Output Energy Transfer</a:t>
            </a:r>
          </a:p>
        </p:txBody>
      </p:sp>
      <p:sp>
        <p:nvSpPr>
          <p:cNvPr id="7" name="Rectangle: Rounded Corners 6">
            <a:extLst>
              <a:ext uri="{FF2B5EF4-FFF2-40B4-BE49-F238E27FC236}">
                <a16:creationId xmlns:a16="http://schemas.microsoft.com/office/drawing/2014/main" id="{D71C7125-F019-2CA8-10FF-442CA10034FC}"/>
              </a:ext>
            </a:extLst>
          </p:cNvPr>
          <p:cNvSpPr/>
          <p:nvPr/>
        </p:nvSpPr>
        <p:spPr>
          <a:xfrm>
            <a:off x="2971201" y="2554882"/>
            <a:ext cx="345231" cy="1191666"/>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7030A0"/>
                </a:solidFill>
              </a:rPr>
              <a:t>=</a:t>
            </a:r>
          </a:p>
        </p:txBody>
      </p:sp>
      <p:sp>
        <p:nvSpPr>
          <p:cNvPr id="8" name="Rectangle: Rounded Corners 7">
            <a:extLst>
              <a:ext uri="{FF2B5EF4-FFF2-40B4-BE49-F238E27FC236}">
                <a16:creationId xmlns:a16="http://schemas.microsoft.com/office/drawing/2014/main" id="{D3F63CAE-3968-FC19-B293-E3CFCF4F6978}"/>
              </a:ext>
            </a:extLst>
          </p:cNvPr>
          <p:cNvSpPr/>
          <p:nvPr/>
        </p:nvSpPr>
        <p:spPr>
          <a:xfrm>
            <a:off x="6431533" y="2554882"/>
            <a:ext cx="2547330" cy="1191666"/>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7030A0"/>
                </a:solidFill>
              </a:rPr>
              <a:t>Wasted Output Energy Transfer</a:t>
            </a:r>
          </a:p>
        </p:txBody>
      </p:sp>
      <p:sp>
        <p:nvSpPr>
          <p:cNvPr id="9" name="Rectangle: Rounded Corners 8">
            <a:extLst>
              <a:ext uri="{FF2B5EF4-FFF2-40B4-BE49-F238E27FC236}">
                <a16:creationId xmlns:a16="http://schemas.microsoft.com/office/drawing/2014/main" id="{6B392181-E9BD-5CC1-7470-824CBF02D32B}"/>
              </a:ext>
            </a:extLst>
          </p:cNvPr>
          <p:cNvSpPr/>
          <p:nvPr/>
        </p:nvSpPr>
        <p:spPr>
          <a:xfrm>
            <a:off x="6047449" y="2538569"/>
            <a:ext cx="345231" cy="1191666"/>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7030A0"/>
                </a:solidFill>
              </a:rPr>
              <a:t>+</a:t>
            </a:r>
          </a:p>
        </p:txBody>
      </p:sp>
      <p:sp>
        <p:nvSpPr>
          <p:cNvPr id="10" name="Rectangle: Rounded Corners 9">
            <a:extLst>
              <a:ext uri="{FF2B5EF4-FFF2-40B4-BE49-F238E27FC236}">
                <a16:creationId xmlns:a16="http://schemas.microsoft.com/office/drawing/2014/main" id="{7252BDD6-00C1-6558-64BD-7708001F28DA}"/>
              </a:ext>
            </a:extLst>
          </p:cNvPr>
          <p:cNvSpPr/>
          <p:nvPr/>
        </p:nvSpPr>
        <p:spPr>
          <a:xfrm>
            <a:off x="3059832" y="6093296"/>
            <a:ext cx="5919031" cy="62887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This is </a:t>
            </a:r>
            <a:r>
              <a:rPr lang="en-GB" b="1" dirty="0">
                <a:solidFill>
                  <a:schemeClr val="tx1"/>
                </a:solidFill>
              </a:rPr>
              <a:t>not</a:t>
            </a:r>
            <a:r>
              <a:rPr lang="en-GB" dirty="0">
                <a:solidFill>
                  <a:schemeClr val="tx1"/>
                </a:solidFill>
              </a:rPr>
              <a:t> an equation that the exam specification says you need to learn but it is very useful so I suggest that you do!</a:t>
            </a:r>
          </a:p>
        </p:txBody>
      </p:sp>
    </p:spTree>
    <p:extLst>
      <p:ext uri="{BB962C8B-B14F-4D97-AF65-F5344CB8AC3E}">
        <p14:creationId xmlns:p14="http://schemas.microsoft.com/office/powerpoint/2010/main" val="190083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apezoid 21">
            <a:extLst>
              <a:ext uri="{FF2B5EF4-FFF2-40B4-BE49-F238E27FC236}">
                <a16:creationId xmlns:a16="http://schemas.microsoft.com/office/drawing/2014/main" id="{359045BF-013B-CD92-A867-42E3AA638B12}"/>
              </a:ext>
            </a:extLst>
          </p:cNvPr>
          <p:cNvSpPr/>
          <p:nvPr/>
        </p:nvSpPr>
        <p:spPr>
          <a:xfrm>
            <a:off x="221045" y="5603053"/>
            <a:ext cx="8810232" cy="1138315"/>
          </a:xfrm>
          <a:prstGeom prst="trapezoid">
            <a:avLst>
              <a:gd name="adj" fmla="val 40172"/>
            </a:avLst>
          </a:prstGeom>
          <a:gradFill flip="none" rotWithShape="1">
            <a:gsLst>
              <a:gs pos="0">
                <a:srgbClr val="FFFFFF">
                  <a:lumMod val="65000"/>
                  <a:shade val="30000"/>
                  <a:satMod val="115000"/>
                </a:srgbClr>
              </a:gs>
              <a:gs pos="50000">
                <a:srgbClr val="FFFFFF">
                  <a:lumMod val="65000"/>
                  <a:shade val="67500"/>
                  <a:satMod val="115000"/>
                </a:srgbClr>
              </a:gs>
              <a:gs pos="100000">
                <a:srgbClr val="FFFFFF">
                  <a:lumMod val="65000"/>
                  <a:shade val="100000"/>
                  <a:satMod val="115000"/>
                </a:srgbClr>
              </a:gs>
            </a:gsLst>
            <a:lin ang="2700000" scaled="1"/>
            <a:tileRect/>
          </a:gra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1" name="Rectangle 80">
            <a:extLst>
              <a:ext uri="{FF2B5EF4-FFF2-40B4-BE49-F238E27FC236}">
                <a16:creationId xmlns:a16="http://schemas.microsoft.com/office/drawing/2014/main" id="{A3BE25B5-6A90-7641-C2E6-7B604C7F5C37}"/>
              </a:ext>
            </a:extLst>
          </p:cNvPr>
          <p:cNvSpPr/>
          <p:nvPr/>
        </p:nvSpPr>
        <p:spPr>
          <a:xfrm>
            <a:off x="5885970" y="136513"/>
            <a:ext cx="965389" cy="277068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cs typeface="Calibri" panose="020F0502020204030204" pitchFamily="34" charset="0"/>
            </a:endParaRPr>
          </a:p>
        </p:txBody>
      </p:sp>
      <p:grpSp>
        <p:nvGrpSpPr>
          <p:cNvPr id="62" name="Group 61">
            <a:extLst>
              <a:ext uri="{FF2B5EF4-FFF2-40B4-BE49-F238E27FC236}">
                <a16:creationId xmlns:a16="http://schemas.microsoft.com/office/drawing/2014/main" id="{74ACBD3C-F3EF-604D-CFF9-CB046F60AB24}"/>
              </a:ext>
            </a:extLst>
          </p:cNvPr>
          <p:cNvGrpSpPr/>
          <p:nvPr/>
        </p:nvGrpSpPr>
        <p:grpSpPr>
          <a:xfrm>
            <a:off x="2411760" y="2782655"/>
            <a:ext cx="1213768" cy="3597055"/>
            <a:chOff x="1197992" y="1027907"/>
            <a:chExt cx="1213768" cy="3597055"/>
          </a:xfrm>
        </p:grpSpPr>
        <p:grpSp>
          <p:nvGrpSpPr>
            <p:cNvPr id="41" name="Group 40">
              <a:extLst>
                <a:ext uri="{FF2B5EF4-FFF2-40B4-BE49-F238E27FC236}">
                  <a16:creationId xmlns:a16="http://schemas.microsoft.com/office/drawing/2014/main" id="{9B7BDC46-08B7-6129-3FFF-4BB479A52F7D}"/>
                </a:ext>
              </a:extLst>
            </p:cNvPr>
            <p:cNvGrpSpPr/>
            <p:nvPr/>
          </p:nvGrpSpPr>
          <p:grpSpPr>
            <a:xfrm>
              <a:off x="1197992" y="3925280"/>
              <a:ext cx="1190642" cy="699682"/>
              <a:chOff x="2095662" y="4325344"/>
              <a:chExt cx="1190642" cy="699682"/>
            </a:xfrm>
          </p:grpSpPr>
          <p:sp>
            <p:nvSpPr>
              <p:cNvPr id="34" name="Cube 33">
                <a:extLst>
                  <a:ext uri="{FF2B5EF4-FFF2-40B4-BE49-F238E27FC236}">
                    <a16:creationId xmlns:a16="http://schemas.microsoft.com/office/drawing/2014/main" id="{B87D667F-652D-6F64-D7D3-9660AF25A531}"/>
                  </a:ext>
                </a:extLst>
              </p:cNvPr>
              <p:cNvSpPr/>
              <p:nvPr/>
            </p:nvSpPr>
            <p:spPr>
              <a:xfrm>
                <a:off x="2110854" y="4325344"/>
                <a:ext cx="1175450" cy="660705"/>
              </a:xfrm>
              <a:prstGeom prst="cube">
                <a:avLst>
                  <a:gd name="adj" fmla="val 42190"/>
                </a:avLst>
              </a:prstGeom>
              <a:gradFill>
                <a:gsLst>
                  <a:gs pos="100000">
                    <a:srgbClr val="4472C4">
                      <a:lumMod val="75000"/>
                    </a:srgbClr>
                  </a:gs>
                  <a:gs pos="50000">
                    <a:srgbClr val="4472C4">
                      <a:lumMod val="40000"/>
                      <a:lumOff val="60000"/>
                    </a:srgbClr>
                  </a:gs>
                </a:gsLst>
                <a:lin ang="5400000" scaled="1"/>
              </a:gradFill>
              <a:ln w="57150" cap="flat" cmpd="sng" algn="ctr">
                <a:solidFill>
                  <a:srgbClr val="000000"/>
                </a:solidFill>
                <a:prstDash val="solid"/>
              </a:ln>
              <a:effectLst/>
            </p:spPr>
            <p:txBody>
              <a:bodyPr rtlCol="0" anchor="ctr"/>
              <a:lstStyle/>
              <a:p>
                <a:pPr algn="ctr" fontAlgn="base">
                  <a:spcBef>
                    <a:spcPct val="0"/>
                  </a:spcBef>
                  <a:spcAft>
                    <a:spcPct val="0"/>
                  </a:spcAft>
                  <a:defRPr/>
                </a:pPr>
                <a:endParaRPr lang="en-GB" kern="0" dirty="0">
                  <a:solidFill>
                    <a:srgbClr val="FFFFFF"/>
                  </a:solidFill>
                  <a:latin typeface="Arial"/>
                  <a:cs typeface="Arial"/>
                </a:endParaRPr>
              </a:p>
            </p:txBody>
          </p:sp>
          <p:sp>
            <p:nvSpPr>
              <p:cNvPr id="25" name="TextBox 24">
                <a:extLst>
                  <a:ext uri="{FF2B5EF4-FFF2-40B4-BE49-F238E27FC236}">
                    <a16:creationId xmlns:a16="http://schemas.microsoft.com/office/drawing/2014/main" id="{B7C6A143-75B6-1774-EC29-232137315521}"/>
                  </a:ext>
                </a:extLst>
              </p:cNvPr>
              <p:cNvSpPr txBox="1"/>
              <p:nvPr/>
            </p:nvSpPr>
            <p:spPr>
              <a:xfrm>
                <a:off x="2095662" y="4563361"/>
                <a:ext cx="936104" cy="461665"/>
              </a:xfrm>
              <a:prstGeom prst="rect">
                <a:avLst/>
              </a:prstGeom>
              <a:noFill/>
            </p:spPr>
            <p:txBody>
              <a:bodyPr wrap="square" rtlCol="0">
                <a:spAutoFit/>
              </a:bodyPr>
              <a:lstStyle/>
              <a:p>
                <a:pPr algn="ctr">
                  <a:defRPr/>
                </a:pPr>
                <a:endParaRPr lang="en-GB" sz="2400" kern="0" dirty="0">
                  <a:solidFill>
                    <a:prstClr val="white"/>
                  </a:solidFill>
                  <a:latin typeface="Calibri" panose="020F0502020204030204"/>
                </a:endParaRPr>
              </a:p>
            </p:txBody>
          </p:sp>
        </p:grpSp>
        <p:cxnSp>
          <p:nvCxnSpPr>
            <p:cNvPr id="54" name="Straight Connector 53">
              <a:extLst>
                <a:ext uri="{FF2B5EF4-FFF2-40B4-BE49-F238E27FC236}">
                  <a16:creationId xmlns:a16="http://schemas.microsoft.com/office/drawing/2014/main" id="{F7DADB76-51E9-851B-61B7-CA61ED39994E}"/>
                </a:ext>
              </a:extLst>
            </p:cNvPr>
            <p:cNvCxnSpPr>
              <a:cxnSpLocks/>
            </p:cNvCxnSpPr>
            <p:nvPr/>
          </p:nvCxnSpPr>
          <p:spPr>
            <a:xfrm flipV="1">
              <a:off x="1793313" y="1027907"/>
              <a:ext cx="0" cy="305183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CD76D85-069D-3E44-44D1-171C786EB2CC}"/>
                </a:ext>
              </a:extLst>
            </p:cNvPr>
            <p:cNvCxnSpPr>
              <a:cxnSpLocks/>
            </p:cNvCxnSpPr>
            <p:nvPr/>
          </p:nvCxnSpPr>
          <p:spPr>
            <a:xfrm flipV="1">
              <a:off x="1223093" y="3925280"/>
              <a:ext cx="1188667" cy="284279"/>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2BAABB4-5037-6863-7BF4-86C692D20F1B}"/>
                </a:ext>
              </a:extLst>
            </p:cNvPr>
            <p:cNvCxnSpPr>
              <a:cxnSpLocks/>
            </p:cNvCxnSpPr>
            <p:nvPr/>
          </p:nvCxnSpPr>
          <p:spPr>
            <a:xfrm flipH="1" flipV="1">
              <a:off x="1475656" y="3896578"/>
              <a:ext cx="616645" cy="31298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13C66336-9677-FC12-12F2-0883EFCB02A0}"/>
              </a:ext>
            </a:extLst>
          </p:cNvPr>
          <p:cNvSpPr/>
          <p:nvPr/>
        </p:nvSpPr>
        <p:spPr>
          <a:xfrm>
            <a:off x="2411760" y="-171400"/>
            <a:ext cx="965389" cy="277068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cs typeface="Calibri" panose="020F0502020204030204" pitchFamily="34" charset="0"/>
            </a:endParaRPr>
          </a:p>
        </p:txBody>
      </p:sp>
      <p:sp>
        <p:nvSpPr>
          <p:cNvPr id="65" name="Rectangle 64">
            <a:extLst>
              <a:ext uri="{FF2B5EF4-FFF2-40B4-BE49-F238E27FC236}">
                <a16:creationId xmlns:a16="http://schemas.microsoft.com/office/drawing/2014/main" id="{DB166A90-D1A6-8801-EB04-28935839190E}"/>
              </a:ext>
            </a:extLst>
          </p:cNvPr>
          <p:cNvSpPr/>
          <p:nvPr/>
        </p:nvSpPr>
        <p:spPr>
          <a:xfrm>
            <a:off x="4827684" y="2526972"/>
            <a:ext cx="1007843" cy="461851"/>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cs typeface="Calibri" panose="020F0502020204030204" pitchFamily="34" charset="0"/>
            </a:endParaRPr>
          </a:p>
        </p:txBody>
      </p:sp>
      <p:grpSp>
        <p:nvGrpSpPr>
          <p:cNvPr id="47" name="Group 46">
            <a:extLst>
              <a:ext uri="{FF2B5EF4-FFF2-40B4-BE49-F238E27FC236}">
                <a16:creationId xmlns:a16="http://schemas.microsoft.com/office/drawing/2014/main" id="{40CB07CD-AECB-29CA-974D-8FC915DBC347}"/>
              </a:ext>
            </a:extLst>
          </p:cNvPr>
          <p:cNvGrpSpPr/>
          <p:nvPr/>
        </p:nvGrpSpPr>
        <p:grpSpPr>
          <a:xfrm>
            <a:off x="2891261" y="2134583"/>
            <a:ext cx="1080000" cy="1080000"/>
            <a:chOff x="3672000" y="2529000"/>
            <a:chExt cx="1800000" cy="1800000"/>
          </a:xfrm>
        </p:grpSpPr>
        <p:grpSp>
          <p:nvGrpSpPr>
            <p:cNvPr id="48" name="Group 47">
              <a:extLst>
                <a:ext uri="{FF2B5EF4-FFF2-40B4-BE49-F238E27FC236}">
                  <a16:creationId xmlns:a16="http://schemas.microsoft.com/office/drawing/2014/main" id="{F69077C0-3713-5528-A102-FE010AF33686}"/>
                </a:ext>
              </a:extLst>
            </p:cNvPr>
            <p:cNvGrpSpPr/>
            <p:nvPr/>
          </p:nvGrpSpPr>
          <p:grpSpPr>
            <a:xfrm>
              <a:off x="3672000" y="2529000"/>
              <a:ext cx="1800000" cy="1800000"/>
              <a:chOff x="3672000" y="2529000"/>
              <a:chExt cx="1800000" cy="1800000"/>
            </a:xfrm>
          </p:grpSpPr>
          <p:sp>
            <p:nvSpPr>
              <p:cNvPr id="50" name="Freeform: Shape 49">
                <a:extLst>
                  <a:ext uri="{FF2B5EF4-FFF2-40B4-BE49-F238E27FC236}">
                    <a16:creationId xmlns:a16="http://schemas.microsoft.com/office/drawing/2014/main" id="{F8873EAE-B816-832F-164A-F6E6213813D9}"/>
                  </a:ext>
                </a:extLst>
              </p:cNvPr>
              <p:cNvSpPr/>
              <p:nvPr/>
            </p:nvSpPr>
            <p:spPr>
              <a:xfrm>
                <a:off x="3672000" y="2529000"/>
                <a:ext cx="1800000" cy="1800000"/>
              </a:xfrm>
              <a:custGeom>
                <a:avLst/>
                <a:gdLst>
                  <a:gd name="connsiteX0" fmla="*/ 900000 w 1800000"/>
                  <a:gd name="connsiteY0" fmla="*/ 0 h 1800000"/>
                  <a:gd name="connsiteX1" fmla="*/ 932552 w 1800000"/>
                  <a:gd name="connsiteY1" fmla="*/ 1644 h 1800000"/>
                  <a:gd name="connsiteX2" fmla="*/ 957599 w 1800000"/>
                  <a:gd name="connsiteY2" fmla="*/ 128823 h 1800000"/>
                  <a:gd name="connsiteX3" fmla="*/ 979146 w 1800000"/>
                  <a:gd name="connsiteY3" fmla="*/ 129911 h 1800000"/>
                  <a:gd name="connsiteX4" fmla="*/ 1044141 w 1800000"/>
                  <a:gd name="connsiteY4" fmla="*/ 139830 h 1800000"/>
                  <a:gd name="connsiteX5" fmla="*/ 1101282 w 1800000"/>
                  <a:gd name="connsiteY5" fmla="*/ 23402 h 1800000"/>
                  <a:gd name="connsiteX6" fmla="*/ 1164030 w 1800000"/>
                  <a:gd name="connsiteY6" fmla="*/ 39536 h 1800000"/>
                  <a:gd name="connsiteX7" fmla="*/ 1155069 w 1800000"/>
                  <a:gd name="connsiteY7" fmla="*/ 172392 h 1800000"/>
                  <a:gd name="connsiteX8" fmla="*/ 1201310 w 1800000"/>
                  <a:gd name="connsiteY8" fmla="*/ 186746 h 1800000"/>
                  <a:gd name="connsiteX9" fmla="*/ 1234477 w 1800000"/>
                  <a:gd name="connsiteY9" fmla="*/ 204749 h 1800000"/>
                  <a:gd name="connsiteX10" fmla="*/ 1321576 w 1800000"/>
                  <a:gd name="connsiteY10" fmla="*/ 105052 h 1800000"/>
                  <a:gd name="connsiteX11" fmla="*/ 1328993 w 1800000"/>
                  <a:gd name="connsiteY11" fmla="*/ 108625 h 1800000"/>
                  <a:gd name="connsiteX12" fmla="*/ 1377443 w 1800000"/>
                  <a:gd name="connsiteY12" fmla="*/ 138059 h 1800000"/>
                  <a:gd name="connsiteX13" fmla="*/ 1335635 w 1800000"/>
                  <a:gd name="connsiteY13" fmla="*/ 260456 h 1800000"/>
                  <a:gd name="connsiteX14" fmla="*/ 1402325 w 1800000"/>
                  <a:gd name="connsiteY14" fmla="*/ 315480 h 1800000"/>
                  <a:gd name="connsiteX15" fmla="*/ 1512294 w 1800000"/>
                  <a:gd name="connsiteY15" fmla="*/ 241698 h 1800000"/>
                  <a:gd name="connsiteX16" fmla="*/ 1536396 w 1800000"/>
                  <a:gd name="connsiteY16" fmla="*/ 263604 h 1800000"/>
                  <a:gd name="connsiteX17" fmla="*/ 1558302 w 1800000"/>
                  <a:gd name="connsiteY17" fmla="*/ 287707 h 1800000"/>
                  <a:gd name="connsiteX18" fmla="*/ 1484521 w 1800000"/>
                  <a:gd name="connsiteY18" fmla="*/ 397676 h 1800000"/>
                  <a:gd name="connsiteX19" fmla="*/ 1539545 w 1800000"/>
                  <a:gd name="connsiteY19" fmla="*/ 464365 h 1800000"/>
                  <a:gd name="connsiteX20" fmla="*/ 1661942 w 1800000"/>
                  <a:gd name="connsiteY20" fmla="*/ 422558 h 1800000"/>
                  <a:gd name="connsiteX21" fmla="*/ 1691375 w 1800000"/>
                  <a:gd name="connsiteY21" fmla="*/ 471007 h 1800000"/>
                  <a:gd name="connsiteX22" fmla="*/ 1694949 w 1800000"/>
                  <a:gd name="connsiteY22" fmla="*/ 478425 h 1800000"/>
                  <a:gd name="connsiteX23" fmla="*/ 1595252 w 1800000"/>
                  <a:gd name="connsiteY23" fmla="*/ 565524 h 1800000"/>
                  <a:gd name="connsiteX24" fmla="*/ 1613255 w 1800000"/>
                  <a:gd name="connsiteY24" fmla="*/ 598691 h 1800000"/>
                  <a:gd name="connsiteX25" fmla="*/ 1627609 w 1800000"/>
                  <a:gd name="connsiteY25" fmla="*/ 644932 h 1800000"/>
                  <a:gd name="connsiteX26" fmla="*/ 1760464 w 1800000"/>
                  <a:gd name="connsiteY26" fmla="*/ 635971 h 1800000"/>
                  <a:gd name="connsiteX27" fmla="*/ 1776599 w 1800000"/>
                  <a:gd name="connsiteY27" fmla="*/ 698719 h 1800000"/>
                  <a:gd name="connsiteX28" fmla="*/ 1660170 w 1800000"/>
                  <a:gd name="connsiteY28" fmla="*/ 755860 h 1800000"/>
                  <a:gd name="connsiteX29" fmla="*/ 1670090 w 1800000"/>
                  <a:gd name="connsiteY29" fmla="*/ 820854 h 1800000"/>
                  <a:gd name="connsiteX30" fmla="*/ 1671178 w 1800000"/>
                  <a:gd name="connsiteY30" fmla="*/ 842401 h 1800000"/>
                  <a:gd name="connsiteX31" fmla="*/ 1798356 w 1800000"/>
                  <a:gd name="connsiteY31" fmla="*/ 867448 h 1800000"/>
                  <a:gd name="connsiteX32" fmla="*/ 1800000 w 1800000"/>
                  <a:gd name="connsiteY32" fmla="*/ 900000 h 1800000"/>
                  <a:gd name="connsiteX33" fmla="*/ 1798356 w 1800000"/>
                  <a:gd name="connsiteY33" fmla="*/ 932552 h 1800000"/>
                  <a:gd name="connsiteX34" fmla="*/ 1671178 w 1800000"/>
                  <a:gd name="connsiteY34" fmla="*/ 957599 h 1800000"/>
                  <a:gd name="connsiteX35" fmla="*/ 1670090 w 1800000"/>
                  <a:gd name="connsiteY35" fmla="*/ 979146 h 1800000"/>
                  <a:gd name="connsiteX36" fmla="*/ 1660170 w 1800000"/>
                  <a:gd name="connsiteY36" fmla="*/ 1044141 h 1800000"/>
                  <a:gd name="connsiteX37" fmla="*/ 1776599 w 1800000"/>
                  <a:gd name="connsiteY37" fmla="*/ 1101282 h 1800000"/>
                  <a:gd name="connsiteX38" fmla="*/ 1760464 w 1800000"/>
                  <a:gd name="connsiteY38" fmla="*/ 1164030 h 1800000"/>
                  <a:gd name="connsiteX39" fmla="*/ 1627609 w 1800000"/>
                  <a:gd name="connsiteY39" fmla="*/ 1155068 h 1800000"/>
                  <a:gd name="connsiteX40" fmla="*/ 1613255 w 1800000"/>
                  <a:gd name="connsiteY40" fmla="*/ 1201309 h 1800000"/>
                  <a:gd name="connsiteX41" fmla="*/ 1595252 w 1800000"/>
                  <a:gd name="connsiteY41" fmla="*/ 1234477 h 1800000"/>
                  <a:gd name="connsiteX42" fmla="*/ 1694948 w 1800000"/>
                  <a:gd name="connsiteY42" fmla="*/ 1321576 h 1800000"/>
                  <a:gd name="connsiteX43" fmla="*/ 1691375 w 1800000"/>
                  <a:gd name="connsiteY43" fmla="*/ 1328993 h 1800000"/>
                  <a:gd name="connsiteX44" fmla="*/ 1661942 w 1800000"/>
                  <a:gd name="connsiteY44" fmla="*/ 1377443 h 1800000"/>
                  <a:gd name="connsiteX45" fmla="*/ 1539544 w 1800000"/>
                  <a:gd name="connsiteY45" fmla="*/ 1335635 h 1800000"/>
                  <a:gd name="connsiteX46" fmla="*/ 1484521 w 1800000"/>
                  <a:gd name="connsiteY46" fmla="*/ 1402325 h 1800000"/>
                  <a:gd name="connsiteX47" fmla="*/ 1558302 w 1800000"/>
                  <a:gd name="connsiteY47" fmla="*/ 1512294 h 1800000"/>
                  <a:gd name="connsiteX48" fmla="*/ 1536396 w 1800000"/>
                  <a:gd name="connsiteY48" fmla="*/ 1536396 h 1800000"/>
                  <a:gd name="connsiteX49" fmla="*/ 1512294 w 1800000"/>
                  <a:gd name="connsiteY49" fmla="*/ 1558302 h 1800000"/>
                  <a:gd name="connsiteX50" fmla="*/ 1402325 w 1800000"/>
                  <a:gd name="connsiteY50" fmla="*/ 1484521 h 1800000"/>
                  <a:gd name="connsiteX51" fmla="*/ 1335635 w 1800000"/>
                  <a:gd name="connsiteY51" fmla="*/ 1539544 h 1800000"/>
                  <a:gd name="connsiteX52" fmla="*/ 1377443 w 1800000"/>
                  <a:gd name="connsiteY52" fmla="*/ 1661942 h 1800000"/>
                  <a:gd name="connsiteX53" fmla="*/ 1328993 w 1800000"/>
                  <a:gd name="connsiteY53" fmla="*/ 1691375 h 1800000"/>
                  <a:gd name="connsiteX54" fmla="*/ 1321576 w 1800000"/>
                  <a:gd name="connsiteY54" fmla="*/ 1694949 h 1800000"/>
                  <a:gd name="connsiteX55" fmla="*/ 1234477 w 1800000"/>
                  <a:gd name="connsiteY55" fmla="*/ 1595252 h 1800000"/>
                  <a:gd name="connsiteX56" fmla="*/ 1201310 w 1800000"/>
                  <a:gd name="connsiteY56" fmla="*/ 1613255 h 1800000"/>
                  <a:gd name="connsiteX57" fmla="*/ 1155069 w 1800000"/>
                  <a:gd name="connsiteY57" fmla="*/ 1627609 h 1800000"/>
                  <a:gd name="connsiteX58" fmla="*/ 1164030 w 1800000"/>
                  <a:gd name="connsiteY58" fmla="*/ 1760464 h 1800000"/>
                  <a:gd name="connsiteX59" fmla="*/ 1101282 w 1800000"/>
                  <a:gd name="connsiteY59" fmla="*/ 1776599 h 1800000"/>
                  <a:gd name="connsiteX60" fmla="*/ 1044141 w 1800000"/>
                  <a:gd name="connsiteY60" fmla="*/ 1660170 h 1800000"/>
                  <a:gd name="connsiteX61" fmla="*/ 979146 w 1800000"/>
                  <a:gd name="connsiteY61" fmla="*/ 1670090 h 1800000"/>
                  <a:gd name="connsiteX62" fmla="*/ 957599 w 1800000"/>
                  <a:gd name="connsiteY62" fmla="*/ 1671178 h 1800000"/>
                  <a:gd name="connsiteX63" fmla="*/ 932552 w 1800000"/>
                  <a:gd name="connsiteY63" fmla="*/ 1798356 h 1800000"/>
                  <a:gd name="connsiteX64" fmla="*/ 900000 w 1800000"/>
                  <a:gd name="connsiteY64" fmla="*/ 1800000 h 1800000"/>
                  <a:gd name="connsiteX65" fmla="*/ 867449 w 1800000"/>
                  <a:gd name="connsiteY65" fmla="*/ 1798356 h 1800000"/>
                  <a:gd name="connsiteX66" fmla="*/ 842401 w 1800000"/>
                  <a:gd name="connsiteY66" fmla="*/ 1671178 h 1800000"/>
                  <a:gd name="connsiteX67" fmla="*/ 820854 w 1800000"/>
                  <a:gd name="connsiteY67" fmla="*/ 1670090 h 1800000"/>
                  <a:gd name="connsiteX68" fmla="*/ 755860 w 1800000"/>
                  <a:gd name="connsiteY68" fmla="*/ 1660170 h 1800000"/>
                  <a:gd name="connsiteX69" fmla="*/ 698719 w 1800000"/>
                  <a:gd name="connsiteY69" fmla="*/ 1776599 h 1800000"/>
                  <a:gd name="connsiteX70" fmla="*/ 635971 w 1800000"/>
                  <a:gd name="connsiteY70" fmla="*/ 1760464 h 1800000"/>
                  <a:gd name="connsiteX71" fmla="*/ 644932 w 1800000"/>
                  <a:gd name="connsiteY71" fmla="*/ 1627609 h 1800000"/>
                  <a:gd name="connsiteX72" fmla="*/ 598691 w 1800000"/>
                  <a:gd name="connsiteY72" fmla="*/ 1613255 h 1800000"/>
                  <a:gd name="connsiteX73" fmla="*/ 565524 w 1800000"/>
                  <a:gd name="connsiteY73" fmla="*/ 1595252 h 1800000"/>
                  <a:gd name="connsiteX74" fmla="*/ 478425 w 1800000"/>
                  <a:gd name="connsiteY74" fmla="*/ 1694949 h 1800000"/>
                  <a:gd name="connsiteX75" fmla="*/ 471007 w 1800000"/>
                  <a:gd name="connsiteY75" fmla="*/ 1691375 h 1800000"/>
                  <a:gd name="connsiteX76" fmla="*/ 422558 w 1800000"/>
                  <a:gd name="connsiteY76" fmla="*/ 1661942 h 1800000"/>
                  <a:gd name="connsiteX77" fmla="*/ 464365 w 1800000"/>
                  <a:gd name="connsiteY77" fmla="*/ 1539545 h 1800000"/>
                  <a:gd name="connsiteX78" fmla="*/ 397676 w 1800000"/>
                  <a:gd name="connsiteY78" fmla="*/ 1484521 h 1800000"/>
                  <a:gd name="connsiteX79" fmla="*/ 287707 w 1800000"/>
                  <a:gd name="connsiteY79" fmla="*/ 1558302 h 1800000"/>
                  <a:gd name="connsiteX80" fmla="*/ 263604 w 1800000"/>
                  <a:gd name="connsiteY80" fmla="*/ 1536396 h 1800000"/>
                  <a:gd name="connsiteX81" fmla="*/ 241698 w 1800000"/>
                  <a:gd name="connsiteY81" fmla="*/ 1512294 h 1800000"/>
                  <a:gd name="connsiteX82" fmla="*/ 315480 w 1800000"/>
                  <a:gd name="connsiteY82" fmla="*/ 1402325 h 1800000"/>
                  <a:gd name="connsiteX83" fmla="*/ 260456 w 1800000"/>
                  <a:gd name="connsiteY83" fmla="*/ 1335635 h 1800000"/>
                  <a:gd name="connsiteX84" fmla="*/ 138059 w 1800000"/>
                  <a:gd name="connsiteY84" fmla="*/ 1377443 h 1800000"/>
                  <a:gd name="connsiteX85" fmla="*/ 108625 w 1800000"/>
                  <a:gd name="connsiteY85" fmla="*/ 1328993 h 1800000"/>
                  <a:gd name="connsiteX86" fmla="*/ 105052 w 1800000"/>
                  <a:gd name="connsiteY86" fmla="*/ 1321576 h 1800000"/>
                  <a:gd name="connsiteX87" fmla="*/ 204749 w 1800000"/>
                  <a:gd name="connsiteY87" fmla="*/ 1234477 h 1800000"/>
                  <a:gd name="connsiteX88" fmla="*/ 186746 w 1800000"/>
                  <a:gd name="connsiteY88" fmla="*/ 1201309 h 1800000"/>
                  <a:gd name="connsiteX89" fmla="*/ 172392 w 1800000"/>
                  <a:gd name="connsiteY89" fmla="*/ 1155068 h 1800000"/>
                  <a:gd name="connsiteX90" fmla="*/ 39536 w 1800000"/>
                  <a:gd name="connsiteY90" fmla="*/ 1164030 h 1800000"/>
                  <a:gd name="connsiteX91" fmla="*/ 23402 w 1800000"/>
                  <a:gd name="connsiteY91" fmla="*/ 1101282 h 1800000"/>
                  <a:gd name="connsiteX92" fmla="*/ 139830 w 1800000"/>
                  <a:gd name="connsiteY92" fmla="*/ 1044141 h 1800000"/>
                  <a:gd name="connsiteX93" fmla="*/ 129911 w 1800000"/>
                  <a:gd name="connsiteY93" fmla="*/ 979146 h 1800000"/>
                  <a:gd name="connsiteX94" fmla="*/ 128823 w 1800000"/>
                  <a:gd name="connsiteY94" fmla="*/ 957599 h 1800000"/>
                  <a:gd name="connsiteX95" fmla="*/ 1644 w 1800000"/>
                  <a:gd name="connsiteY95" fmla="*/ 932552 h 1800000"/>
                  <a:gd name="connsiteX96" fmla="*/ 0 w 1800000"/>
                  <a:gd name="connsiteY96" fmla="*/ 900000 h 1800000"/>
                  <a:gd name="connsiteX97" fmla="*/ 1644 w 1800000"/>
                  <a:gd name="connsiteY97" fmla="*/ 867448 h 1800000"/>
                  <a:gd name="connsiteX98" fmla="*/ 128823 w 1800000"/>
                  <a:gd name="connsiteY98" fmla="*/ 842401 h 1800000"/>
                  <a:gd name="connsiteX99" fmla="*/ 129911 w 1800000"/>
                  <a:gd name="connsiteY99" fmla="*/ 820854 h 1800000"/>
                  <a:gd name="connsiteX100" fmla="*/ 139830 w 1800000"/>
                  <a:gd name="connsiteY100" fmla="*/ 755859 h 1800000"/>
                  <a:gd name="connsiteX101" fmla="*/ 23402 w 1800000"/>
                  <a:gd name="connsiteY101" fmla="*/ 698719 h 1800000"/>
                  <a:gd name="connsiteX102" fmla="*/ 39536 w 1800000"/>
                  <a:gd name="connsiteY102" fmla="*/ 635971 h 1800000"/>
                  <a:gd name="connsiteX103" fmla="*/ 172392 w 1800000"/>
                  <a:gd name="connsiteY103" fmla="*/ 644932 h 1800000"/>
                  <a:gd name="connsiteX104" fmla="*/ 186746 w 1800000"/>
                  <a:gd name="connsiteY104" fmla="*/ 598691 h 1800000"/>
                  <a:gd name="connsiteX105" fmla="*/ 204748 w 1800000"/>
                  <a:gd name="connsiteY105" fmla="*/ 565523 h 1800000"/>
                  <a:gd name="connsiteX106" fmla="*/ 105052 w 1800000"/>
                  <a:gd name="connsiteY106" fmla="*/ 478425 h 1800000"/>
                  <a:gd name="connsiteX107" fmla="*/ 108625 w 1800000"/>
                  <a:gd name="connsiteY107" fmla="*/ 471007 h 1800000"/>
                  <a:gd name="connsiteX108" fmla="*/ 138059 w 1800000"/>
                  <a:gd name="connsiteY108" fmla="*/ 422558 h 1800000"/>
                  <a:gd name="connsiteX109" fmla="*/ 260456 w 1800000"/>
                  <a:gd name="connsiteY109" fmla="*/ 464365 h 1800000"/>
                  <a:gd name="connsiteX110" fmla="*/ 315480 w 1800000"/>
                  <a:gd name="connsiteY110" fmla="*/ 397676 h 1800000"/>
                  <a:gd name="connsiteX111" fmla="*/ 241698 w 1800000"/>
                  <a:gd name="connsiteY111" fmla="*/ 287707 h 1800000"/>
                  <a:gd name="connsiteX112" fmla="*/ 263604 w 1800000"/>
                  <a:gd name="connsiteY112" fmla="*/ 263604 h 1800000"/>
                  <a:gd name="connsiteX113" fmla="*/ 287707 w 1800000"/>
                  <a:gd name="connsiteY113" fmla="*/ 241698 h 1800000"/>
                  <a:gd name="connsiteX114" fmla="*/ 397676 w 1800000"/>
                  <a:gd name="connsiteY114" fmla="*/ 315480 h 1800000"/>
                  <a:gd name="connsiteX115" fmla="*/ 464365 w 1800000"/>
                  <a:gd name="connsiteY115" fmla="*/ 260456 h 1800000"/>
                  <a:gd name="connsiteX116" fmla="*/ 422558 w 1800000"/>
                  <a:gd name="connsiteY116" fmla="*/ 138059 h 1800000"/>
                  <a:gd name="connsiteX117" fmla="*/ 471007 w 1800000"/>
                  <a:gd name="connsiteY117" fmla="*/ 108625 h 1800000"/>
                  <a:gd name="connsiteX118" fmla="*/ 478425 w 1800000"/>
                  <a:gd name="connsiteY118" fmla="*/ 105052 h 1800000"/>
                  <a:gd name="connsiteX119" fmla="*/ 565524 w 1800000"/>
                  <a:gd name="connsiteY119" fmla="*/ 204748 h 1800000"/>
                  <a:gd name="connsiteX120" fmla="*/ 598691 w 1800000"/>
                  <a:gd name="connsiteY120" fmla="*/ 186746 h 1800000"/>
                  <a:gd name="connsiteX121" fmla="*/ 644932 w 1800000"/>
                  <a:gd name="connsiteY121" fmla="*/ 172392 h 1800000"/>
                  <a:gd name="connsiteX122" fmla="*/ 635971 w 1800000"/>
                  <a:gd name="connsiteY122" fmla="*/ 39536 h 1800000"/>
                  <a:gd name="connsiteX123" fmla="*/ 698719 w 1800000"/>
                  <a:gd name="connsiteY123" fmla="*/ 23402 h 1800000"/>
                  <a:gd name="connsiteX124" fmla="*/ 755859 w 1800000"/>
                  <a:gd name="connsiteY124" fmla="*/ 139830 h 1800000"/>
                  <a:gd name="connsiteX125" fmla="*/ 820854 w 1800000"/>
                  <a:gd name="connsiteY125" fmla="*/ 129911 h 1800000"/>
                  <a:gd name="connsiteX126" fmla="*/ 842401 w 1800000"/>
                  <a:gd name="connsiteY126" fmla="*/ 128823 h 1800000"/>
                  <a:gd name="connsiteX127" fmla="*/ 867449 w 1800000"/>
                  <a:gd name="connsiteY127" fmla="*/ 1644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800000" h="1800000">
                    <a:moveTo>
                      <a:pt x="900000" y="0"/>
                    </a:moveTo>
                    <a:lnTo>
                      <a:pt x="932552" y="1644"/>
                    </a:lnTo>
                    <a:lnTo>
                      <a:pt x="957599" y="128823"/>
                    </a:lnTo>
                    <a:lnTo>
                      <a:pt x="979146" y="129911"/>
                    </a:lnTo>
                    <a:lnTo>
                      <a:pt x="1044141" y="139830"/>
                    </a:lnTo>
                    <a:lnTo>
                      <a:pt x="1101282" y="23402"/>
                    </a:lnTo>
                    <a:lnTo>
                      <a:pt x="1164030" y="39536"/>
                    </a:lnTo>
                    <a:lnTo>
                      <a:pt x="1155069" y="172392"/>
                    </a:lnTo>
                    <a:lnTo>
                      <a:pt x="1201310" y="186746"/>
                    </a:lnTo>
                    <a:lnTo>
                      <a:pt x="1234477" y="204749"/>
                    </a:lnTo>
                    <a:lnTo>
                      <a:pt x="1321576" y="105052"/>
                    </a:lnTo>
                    <a:lnTo>
                      <a:pt x="1328993" y="108625"/>
                    </a:lnTo>
                    <a:lnTo>
                      <a:pt x="1377443" y="138059"/>
                    </a:lnTo>
                    <a:lnTo>
                      <a:pt x="1335635" y="260456"/>
                    </a:lnTo>
                    <a:lnTo>
                      <a:pt x="1402325" y="315480"/>
                    </a:lnTo>
                    <a:lnTo>
                      <a:pt x="1512294" y="241698"/>
                    </a:lnTo>
                    <a:lnTo>
                      <a:pt x="1536396" y="263604"/>
                    </a:lnTo>
                    <a:lnTo>
                      <a:pt x="1558302" y="287707"/>
                    </a:lnTo>
                    <a:lnTo>
                      <a:pt x="1484521" y="397676"/>
                    </a:lnTo>
                    <a:lnTo>
                      <a:pt x="1539545" y="464365"/>
                    </a:lnTo>
                    <a:lnTo>
                      <a:pt x="1661942" y="422558"/>
                    </a:lnTo>
                    <a:lnTo>
                      <a:pt x="1691375" y="471007"/>
                    </a:lnTo>
                    <a:lnTo>
                      <a:pt x="1694949" y="478425"/>
                    </a:lnTo>
                    <a:lnTo>
                      <a:pt x="1595252" y="565524"/>
                    </a:lnTo>
                    <a:lnTo>
                      <a:pt x="1613255" y="598691"/>
                    </a:lnTo>
                    <a:lnTo>
                      <a:pt x="1627609" y="644932"/>
                    </a:lnTo>
                    <a:lnTo>
                      <a:pt x="1760464" y="635971"/>
                    </a:lnTo>
                    <a:lnTo>
                      <a:pt x="1776599" y="698719"/>
                    </a:lnTo>
                    <a:lnTo>
                      <a:pt x="1660170" y="755860"/>
                    </a:lnTo>
                    <a:lnTo>
                      <a:pt x="1670090" y="820854"/>
                    </a:lnTo>
                    <a:lnTo>
                      <a:pt x="1671178" y="842401"/>
                    </a:lnTo>
                    <a:lnTo>
                      <a:pt x="1798356" y="867448"/>
                    </a:lnTo>
                    <a:lnTo>
                      <a:pt x="1800000" y="900000"/>
                    </a:lnTo>
                    <a:lnTo>
                      <a:pt x="1798356" y="932552"/>
                    </a:lnTo>
                    <a:lnTo>
                      <a:pt x="1671178" y="957599"/>
                    </a:lnTo>
                    <a:lnTo>
                      <a:pt x="1670090" y="979146"/>
                    </a:lnTo>
                    <a:lnTo>
                      <a:pt x="1660170" y="1044141"/>
                    </a:lnTo>
                    <a:lnTo>
                      <a:pt x="1776599" y="1101282"/>
                    </a:lnTo>
                    <a:lnTo>
                      <a:pt x="1760464" y="1164030"/>
                    </a:lnTo>
                    <a:lnTo>
                      <a:pt x="1627609" y="1155068"/>
                    </a:lnTo>
                    <a:lnTo>
                      <a:pt x="1613255" y="1201309"/>
                    </a:lnTo>
                    <a:lnTo>
                      <a:pt x="1595252" y="1234477"/>
                    </a:lnTo>
                    <a:lnTo>
                      <a:pt x="1694948" y="1321576"/>
                    </a:lnTo>
                    <a:lnTo>
                      <a:pt x="1691375" y="1328993"/>
                    </a:lnTo>
                    <a:lnTo>
                      <a:pt x="1661942" y="1377443"/>
                    </a:lnTo>
                    <a:lnTo>
                      <a:pt x="1539544" y="1335635"/>
                    </a:lnTo>
                    <a:lnTo>
                      <a:pt x="1484521" y="1402325"/>
                    </a:lnTo>
                    <a:lnTo>
                      <a:pt x="1558302" y="1512294"/>
                    </a:lnTo>
                    <a:lnTo>
                      <a:pt x="1536396" y="1536396"/>
                    </a:lnTo>
                    <a:lnTo>
                      <a:pt x="1512294" y="1558302"/>
                    </a:lnTo>
                    <a:lnTo>
                      <a:pt x="1402325" y="1484521"/>
                    </a:lnTo>
                    <a:lnTo>
                      <a:pt x="1335635" y="1539544"/>
                    </a:lnTo>
                    <a:lnTo>
                      <a:pt x="1377443" y="1661942"/>
                    </a:lnTo>
                    <a:lnTo>
                      <a:pt x="1328993" y="1691375"/>
                    </a:lnTo>
                    <a:lnTo>
                      <a:pt x="1321576" y="1694949"/>
                    </a:lnTo>
                    <a:lnTo>
                      <a:pt x="1234477" y="1595252"/>
                    </a:lnTo>
                    <a:lnTo>
                      <a:pt x="1201310" y="1613255"/>
                    </a:lnTo>
                    <a:lnTo>
                      <a:pt x="1155069" y="1627609"/>
                    </a:lnTo>
                    <a:lnTo>
                      <a:pt x="1164030" y="1760464"/>
                    </a:lnTo>
                    <a:lnTo>
                      <a:pt x="1101282" y="1776599"/>
                    </a:lnTo>
                    <a:lnTo>
                      <a:pt x="1044141" y="1660170"/>
                    </a:lnTo>
                    <a:lnTo>
                      <a:pt x="979146" y="1670090"/>
                    </a:lnTo>
                    <a:lnTo>
                      <a:pt x="957599" y="1671178"/>
                    </a:lnTo>
                    <a:lnTo>
                      <a:pt x="932552" y="1798356"/>
                    </a:lnTo>
                    <a:lnTo>
                      <a:pt x="900000" y="1800000"/>
                    </a:lnTo>
                    <a:lnTo>
                      <a:pt x="867449" y="1798356"/>
                    </a:lnTo>
                    <a:lnTo>
                      <a:pt x="842401" y="1671178"/>
                    </a:lnTo>
                    <a:lnTo>
                      <a:pt x="820854" y="1670090"/>
                    </a:lnTo>
                    <a:lnTo>
                      <a:pt x="755860" y="1660170"/>
                    </a:lnTo>
                    <a:lnTo>
                      <a:pt x="698719" y="1776599"/>
                    </a:lnTo>
                    <a:lnTo>
                      <a:pt x="635971" y="1760464"/>
                    </a:lnTo>
                    <a:lnTo>
                      <a:pt x="644932" y="1627609"/>
                    </a:lnTo>
                    <a:lnTo>
                      <a:pt x="598691" y="1613255"/>
                    </a:lnTo>
                    <a:lnTo>
                      <a:pt x="565524" y="1595252"/>
                    </a:lnTo>
                    <a:lnTo>
                      <a:pt x="478425" y="1694949"/>
                    </a:lnTo>
                    <a:lnTo>
                      <a:pt x="471007" y="1691375"/>
                    </a:lnTo>
                    <a:lnTo>
                      <a:pt x="422558" y="1661942"/>
                    </a:lnTo>
                    <a:lnTo>
                      <a:pt x="464365" y="1539545"/>
                    </a:lnTo>
                    <a:lnTo>
                      <a:pt x="397676" y="1484521"/>
                    </a:lnTo>
                    <a:lnTo>
                      <a:pt x="287707" y="1558302"/>
                    </a:lnTo>
                    <a:lnTo>
                      <a:pt x="263604" y="1536396"/>
                    </a:lnTo>
                    <a:lnTo>
                      <a:pt x="241698" y="1512294"/>
                    </a:lnTo>
                    <a:lnTo>
                      <a:pt x="315480" y="1402325"/>
                    </a:lnTo>
                    <a:lnTo>
                      <a:pt x="260456" y="1335635"/>
                    </a:lnTo>
                    <a:lnTo>
                      <a:pt x="138059" y="1377443"/>
                    </a:lnTo>
                    <a:lnTo>
                      <a:pt x="108625" y="1328993"/>
                    </a:lnTo>
                    <a:lnTo>
                      <a:pt x="105052" y="1321576"/>
                    </a:lnTo>
                    <a:lnTo>
                      <a:pt x="204749" y="1234477"/>
                    </a:lnTo>
                    <a:lnTo>
                      <a:pt x="186746" y="1201309"/>
                    </a:lnTo>
                    <a:lnTo>
                      <a:pt x="172392" y="1155068"/>
                    </a:lnTo>
                    <a:lnTo>
                      <a:pt x="39536" y="1164030"/>
                    </a:lnTo>
                    <a:lnTo>
                      <a:pt x="23402" y="1101282"/>
                    </a:lnTo>
                    <a:lnTo>
                      <a:pt x="139830" y="1044141"/>
                    </a:lnTo>
                    <a:lnTo>
                      <a:pt x="129911" y="979146"/>
                    </a:lnTo>
                    <a:lnTo>
                      <a:pt x="128823" y="957599"/>
                    </a:lnTo>
                    <a:lnTo>
                      <a:pt x="1644" y="932552"/>
                    </a:lnTo>
                    <a:lnTo>
                      <a:pt x="0" y="900000"/>
                    </a:lnTo>
                    <a:lnTo>
                      <a:pt x="1644" y="867448"/>
                    </a:lnTo>
                    <a:lnTo>
                      <a:pt x="128823" y="842401"/>
                    </a:lnTo>
                    <a:lnTo>
                      <a:pt x="129911" y="820854"/>
                    </a:lnTo>
                    <a:lnTo>
                      <a:pt x="139830" y="755859"/>
                    </a:lnTo>
                    <a:lnTo>
                      <a:pt x="23402" y="698719"/>
                    </a:lnTo>
                    <a:lnTo>
                      <a:pt x="39536" y="635971"/>
                    </a:lnTo>
                    <a:lnTo>
                      <a:pt x="172392" y="644932"/>
                    </a:lnTo>
                    <a:lnTo>
                      <a:pt x="186746" y="598691"/>
                    </a:lnTo>
                    <a:lnTo>
                      <a:pt x="204748" y="565523"/>
                    </a:lnTo>
                    <a:lnTo>
                      <a:pt x="105052" y="478425"/>
                    </a:lnTo>
                    <a:lnTo>
                      <a:pt x="108625" y="471007"/>
                    </a:lnTo>
                    <a:lnTo>
                      <a:pt x="138059" y="422558"/>
                    </a:lnTo>
                    <a:lnTo>
                      <a:pt x="260456" y="464365"/>
                    </a:lnTo>
                    <a:lnTo>
                      <a:pt x="315480" y="397676"/>
                    </a:lnTo>
                    <a:lnTo>
                      <a:pt x="241698" y="287707"/>
                    </a:lnTo>
                    <a:lnTo>
                      <a:pt x="263604" y="263604"/>
                    </a:lnTo>
                    <a:lnTo>
                      <a:pt x="287707" y="241698"/>
                    </a:lnTo>
                    <a:lnTo>
                      <a:pt x="397676" y="315480"/>
                    </a:lnTo>
                    <a:lnTo>
                      <a:pt x="464365" y="260456"/>
                    </a:lnTo>
                    <a:lnTo>
                      <a:pt x="422558" y="138059"/>
                    </a:lnTo>
                    <a:lnTo>
                      <a:pt x="471007" y="108625"/>
                    </a:lnTo>
                    <a:lnTo>
                      <a:pt x="478425" y="105052"/>
                    </a:lnTo>
                    <a:lnTo>
                      <a:pt x="565524" y="204748"/>
                    </a:lnTo>
                    <a:lnTo>
                      <a:pt x="598691" y="186746"/>
                    </a:lnTo>
                    <a:lnTo>
                      <a:pt x="644932" y="172392"/>
                    </a:lnTo>
                    <a:lnTo>
                      <a:pt x="635971" y="39536"/>
                    </a:lnTo>
                    <a:lnTo>
                      <a:pt x="698719" y="23402"/>
                    </a:lnTo>
                    <a:lnTo>
                      <a:pt x="755859" y="139830"/>
                    </a:lnTo>
                    <a:lnTo>
                      <a:pt x="820854" y="129911"/>
                    </a:lnTo>
                    <a:lnTo>
                      <a:pt x="842401" y="128823"/>
                    </a:lnTo>
                    <a:lnTo>
                      <a:pt x="867449" y="1644"/>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path path="circle">
                  <a:fillToRect l="50000" t="50000" r="50000" b="50000"/>
                </a:path>
                <a:tileRect/>
              </a:gradFill>
              <a:ln w="28575" cap="flat" cmpd="sng" algn="ctr">
                <a:solidFill>
                  <a:sysClr val="windowText" lastClr="000000"/>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1" name="Oval 50">
                <a:extLst>
                  <a:ext uri="{FF2B5EF4-FFF2-40B4-BE49-F238E27FC236}">
                    <a16:creationId xmlns:a16="http://schemas.microsoft.com/office/drawing/2014/main" id="{AF9405B6-2FAF-2A46-6C2F-9CA48AF72F2D}"/>
                  </a:ext>
                </a:extLst>
              </p:cNvPr>
              <p:cNvSpPr/>
              <p:nvPr/>
            </p:nvSpPr>
            <p:spPr>
              <a:xfrm>
                <a:off x="4391880" y="3248880"/>
                <a:ext cx="360240" cy="360240"/>
              </a:xfrm>
              <a:prstGeom prst="ellipse">
                <a:avLst/>
              </a:prstGeom>
              <a:solidFill>
                <a:sysClr val="windowText" lastClr="000000"/>
              </a:solidFill>
              <a:ln w="38100" cap="flat" cmpd="sng" algn="ctr">
                <a:solidFill>
                  <a:srgbClr val="4F81B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9" name="Isosceles Triangle 48">
              <a:extLst>
                <a:ext uri="{FF2B5EF4-FFF2-40B4-BE49-F238E27FC236}">
                  <a16:creationId xmlns:a16="http://schemas.microsoft.com/office/drawing/2014/main" id="{20CF894E-7C93-A2AD-25D7-366016521339}"/>
                </a:ext>
              </a:extLst>
            </p:cNvPr>
            <p:cNvSpPr/>
            <p:nvPr/>
          </p:nvSpPr>
          <p:spPr>
            <a:xfrm>
              <a:off x="4481814" y="2673626"/>
              <a:ext cx="180372" cy="140436"/>
            </a:xfrm>
            <a:prstGeom prst="triangle">
              <a:avLst/>
            </a:prstGeom>
            <a:solidFill>
              <a:srgbClr val="FF000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2" name="Rectangle: Rounded Corners 101">
            <a:extLst>
              <a:ext uri="{FF2B5EF4-FFF2-40B4-BE49-F238E27FC236}">
                <a16:creationId xmlns:a16="http://schemas.microsoft.com/office/drawing/2014/main" id="{20E694E5-E1CC-C1CC-BCDC-62FD1C5A5BA8}"/>
              </a:ext>
            </a:extLst>
          </p:cNvPr>
          <p:cNvSpPr/>
          <p:nvPr/>
        </p:nvSpPr>
        <p:spPr>
          <a:xfrm>
            <a:off x="323528" y="136513"/>
            <a:ext cx="8477194" cy="1914121"/>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This machine has 250 J of energy transferred to it.</a:t>
            </a:r>
          </a:p>
          <a:p>
            <a:pPr marL="342900" indent="-342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It uses 200 J of the energy to lift the box, increasing the GPE store of the box by 200 J.</a:t>
            </a:r>
          </a:p>
          <a:p>
            <a:pPr marL="342900" indent="-342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We now know that 50 J of energy is wasted as the machine                           gets hot because of friction.</a:t>
            </a:r>
          </a:p>
          <a:p>
            <a:pPr marL="342900" indent="-342900">
              <a:buFont typeface="Arial" panose="020B0604020202020204" pitchFamily="34" charset="0"/>
              <a:buChar char="•"/>
            </a:pPr>
            <a:r>
              <a:rPr lang="en-GB" sz="2000" b="1" dirty="0">
                <a:solidFill>
                  <a:schemeClr val="tx1"/>
                </a:solidFill>
                <a:latin typeface="Calibri" panose="020F0502020204030204" pitchFamily="34" charset="0"/>
                <a:cs typeface="Calibri" panose="020F0502020204030204" pitchFamily="34" charset="0"/>
              </a:rPr>
              <a:t>How could we express how good this machine is at its job?</a:t>
            </a:r>
          </a:p>
        </p:txBody>
      </p:sp>
      <p:pic>
        <p:nvPicPr>
          <p:cNvPr id="103" name="Picture 102">
            <a:extLst>
              <a:ext uri="{FF2B5EF4-FFF2-40B4-BE49-F238E27FC236}">
                <a16:creationId xmlns:a16="http://schemas.microsoft.com/office/drawing/2014/main" id="{F793155B-673E-749C-E9CB-C8B218C4D0AC}"/>
              </a:ext>
            </a:extLst>
          </p:cNvPr>
          <p:cNvPicPr>
            <a:picLocks noChangeAspect="1"/>
          </p:cNvPicPr>
          <p:nvPr/>
        </p:nvPicPr>
        <p:blipFill>
          <a:blip r:embed="rId2"/>
          <a:stretch>
            <a:fillRect/>
          </a:stretch>
        </p:blipFill>
        <p:spPr>
          <a:xfrm>
            <a:off x="7241804" y="725344"/>
            <a:ext cx="1789473" cy="1658536"/>
          </a:xfrm>
          <a:prstGeom prst="rect">
            <a:avLst/>
          </a:prstGeom>
        </p:spPr>
      </p:pic>
      <p:grpSp>
        <p:nvGrpSpPr>
          <p:cNvPr id="5" name="Group 4">
            <a:extLst>
              <a:ext uri="{FF2B5EF4-FFF2-40B4-BE49-F238E27FC236}">
                <a16:creationId xmlns:a16="http://schemas.microsoft.com/office/drawing/2014/main" id="{4AE775D0-79D4-32F3-56C9-C813BF78ED40}"/>
              </a:ext>
            </a:extLst>
          </p:cNvPr>
          <p:cNvGrpSpPr/>
          <p:nvPr/>
        </p:nvGrpSpPr>
        <p:grpSpPr>
          <a:xfrm>
            <a:off x="4590235" y="5114572"/>
            <a:ext cx="413813" cy="1112633"/>
            <a:chOff x="4590235" y="5114572"/>
            <a:chExt cx="413813" cy="1112633"/>
          </a:xfrm>
        </p:grpSpPr>
        <p:cxnSp>
          <p:nvCxnSpPr>
            <p:cNvPr id="26" name="Straight Connector 25">
              <a:extLst>
                <a:ext uri="{FF2B5EF4-FFF2-40B4-BE49-F238E27FC236}">
                  <a16:creationId xmlns:a16="http://schemas.microsoft.com/office/drawing/2014/main" id="{813DAE45-7FBD-80CB-9229-C7A7AA16F83C}"/>
                </a:ext>
              </a:extLst>
            </p:cNvPr>
            <p:cNvCxnSpPr>
              <a:cxnSpLocks/>
            </p:cNvCxnSpPr>
            <p:nvPr/>
          </p:nvCxnSpPr>
          <p:spPr>
            <a:xfrm>
              <a:off x="4590235" y="5114572"/>
              <a:ext cx="248205" cy="603044"/>
            </a:xfrm>
            <a:prstGeom prst="line">
              <a:avLst/>
            </a:prstGeom>
            <a:noFill/>
            <a:ln w="57150" cap="flat" cmpd="sng" algn="ctr">
              <a:solidFill>
                <a:srgbClr val="000000"/>
              </a:solidFill>
              <a:prstDash val="solid"/>
            </a:ln>
            <a:effectLst/>
          </p:spPr>
        </p:cxnSp>
        <p:cxnSp>
          <p:nvCxnSpPr>
            <p:cNvPr id="27" name="Straight Connector 26">
              <a:extLst>
                <a:ext uri="{FF2B5EF4-FFF2-40B4-BE49-F238E27FC236}">
                  <a16:creationId xmlns:a16="http://schemas.microsoft.com/office/drawing/2014/main" id="{1042D611-7162-6736-1AF9-C3D8850ADA7B}"/>
                </a:ext>
              </a:extLst>
            </p:cNvPr>
            <p:cNvCxnSpPr>
              <a:cxnSpLocks/>
            </p:cNvCxnSpPr>
            <p:nvPr/>
          </p:nvCxnSpPr>
          <p:spPr>
            <a:xfrm>
              <a:off x="4837103" y="5711744"/>
              <a:ext cx="7766" cy="510304"/>
            </a:xfrm>
            <a:prstGeom prst="line">
              <a:avLst/>
            </a:prstGeom>
            <a:noFill/>
            <a:ln w="57150" cap="flat" cmpd="sng" algn="ctr">
              <a:solidFill>
                <a:srgbClr val="000000"/>
              </a:solidFill>
              <a:prstDash val="solid"/>
            </a:ln>
            <a:effectLst/>
          </p:spPr>
        </p:cxnSp>
        <p:cxnSp>
          <p:nvCxnSpPr>
            <p:cNvPr id="28" name="Straight Connector 27">
              <a:extLst>
                <a:ext uri="{FF2B5EF4-FFF2-40B4-BE49-F238E27FC236}">
                  <a16:creationId xmlns:a16="http://schemas.microsoft.com/office/drawing/2014/main" id="{872F2966-A5C5-07B5-810D-4719B07728D0}"/>
                </a:ext>
              </a:extLst>
            </p:cNvPr>
            <p:cNvCxnSpPr>
              <a:cxnSpLocks/>
            </p:cNvCxnSpPr>
            <p:nvPr/>
          </p:nvCxnSpPr>
          <p:spPr>
            <a:xfrm>
              <a:off x="4819839" y="6227205"/>
              <a:ext cx="184209" cy="0"/>
            </a:xfrm>
            <a:prstGeom prst="line">
              <a:avLst/>
            </a:prstGeom>
            <a:noFill/>
            <a:ln w="57150" cap="flat" cmpd="sng" algn="ctr">
              <a:solidFill>
                <a:srgbClr val="000000"/>
              </a:solidFill>
              <a:prstDash val="solid"/>
            </a:ln>
            <a:effectLst/>
          </p:spPr>
        </p:cxnSp>
      </p:grpSp>
      <p:sp>
        <p:nvSpPr>
          <p:cNvPr id="35" name="Oval 34">
            <a:extLst>
              <a:ext uri="{FF2B5EF4-FFF2-40B4-BE49-F238E27FC236}">
                <a16:creationId xmlns:a16="http://schemas.microsoft.com/office/drawing/2014/main" id="{C45BA314-F3D5-31EF-3C96-C8E5EADBCAB3}"/>
              </a:ext>
            </a:extLst>
          </p:cNvPr>
          <p:cNvSpPr/>
          <p:nvPr/>
        </p:nvSpPr>
        <p:spPr>
          <a:xfrm rot="21564772">
            <a:off x="4374211" y="3871621"/>
            <a:ext cx="432048" cy="504056"/>
          </a:xfrm>
          <a:prstGeom prst="ellipse">
            <a:avLst/>
          </a:prstGeom>
          <a:solidFill>
            <a:srgbClr val="BBE0E3"/>
          </a:solidFill>
          <a:ln w="57150" cap="flat" cmpd="sng" algn="ctr">
            <a:solidFill>
              <a:srgbClr val="000000"/>
            </a:solidFill>
            <a:prstDash val="solid"/>
          </a:ln>
          <a:effectLst/>
        </p:spPr>
        <p:txBody>
          <a:bodyPr rtlCol="0" anchor="ctr"/>
          <a:lstStyle/>
          <a:p>
            <a:pPr algn="ctr" fontAlgn="base">
              <a:spcBef>
                <a:spcPct val="0"/>
              </a:spcBef>
              <a:spcAft>
                <a:spcPct val="0"/>
              </a:spcAft>
              <a:defRPr/>
            </a:pPr>
            <a:endParaRPr lang="en-GB" kern="0">
              <a:solidFill>
                <a:srgbClr val="FFFFFF"/>
              </a:solidFill>
              <a:latin typeface="Arial"/>
              <a:cs typeface="Arial"/>
            </a:endParaRPr>
          </a:p>
        </p:txBody>
      </p:sp>
      <p:cxnSp>
        <p:nvCxnSpPr>
          <p:cNvPr id="36" name="Straight Connector 35">
            <a:extLst>
              <a:ext uri="{FF2B5EF4-FFF2-40B4-BE49-F238E27FC236}">
                <a16:creationId xmlns:a16="http://schemas.microsoft.com/office/drawing/2014/main" id="{64B62D02-612A-7052-9A78-6D35AB581029}"/>
              </a:ext>
            </a:extLst>
          </p:cNvPr>
          <p:cNvCxnSpPr>
            <a:cxnSpLocks/>
            <a:stCxn id="35" idx="4"/>
          </p:cNvCxnSpPr>
          <p:nvPr/>
        </p:nvCxnSpPr>
        <p:spPr>
          <a:xfrm rot="19465195" flipH="1">
            <a:off x="4377918" y="4444619"/>
            <a:ext cx="431532" cy="606181"/>
          </a:xfrm>
          <a:prstGeom prst="line">
            <a:avLst/>
          </a:prstGeom>
          <a:noFill/>
          <a:ln w="57150" cap="flat" cmpd="sng" algn="ctr">
            <a:solidFill>
              <a:srgbClr val="000000"/>
            </a:solidFill>
            <a:prstDash val="solid"/>
          </a:ln>
          <a:effectLst/>
        </p:spPr>
      </p:cxnSp>
      <p:grpSp>
        <p:nvGrpSpPr>
          <p:cNvPr id="83" name="Group 82">
            <a:extLst>
              <a:ext uri="{FF2B5EF4-FFF2-40B4-BE49-F238E27FC236}">
                <a16:creationId xmlns:a16="http://schemas.microsoft.com/office/drawing/2014/main" id="{D8676911-9A14-35E9-3C5A-4EAD9F31946F}"/>
              </a:ext>
            </a:extLst>
          </p:cNvPr>
          <p:cNvGrpSpPr/>
          <p:nvPr/>
        </p:nvGrpSpPr>
        <p:grpSpPr>
          <a:xfrm rot="1327642">
            <a:off x="4625633" y="4538027"/>
            <a:ext cx="639773" cy="340565"/>
            <a:chOff x="560105" y="3311428"/>
            <a:chExt cx="639773" cy="340565"/>
          </a:xfrm>
        </p:grpSpPr>
        <p:cxnSp>
          <p:nvCxnSpPr>
            <p:cNvPr id="39" name="Straight Connector 38">
              <a:extLst>
                <a:ext uri="{FF2B5EF4-FFF2-40B4-BE49-F238E27FC236}">
                  <a16:creationId xmlns:a16="http://schemas.microsoft.com/office/drawing/2014/main" id="{DB3B070D-44B0-7AA5-46F3-6CA8B850F2B1}"/>
                </a:ext>
              </a:extLst>
            </p:cNvPr>
            <p:cNvCxnSpPr/>
            <p:nvPr/>
          </p:nvCxnSpPr>
          <p:spPr>
            <a:xfrm rot="19465195">
              <a:off x="560105" y="3352259"/>
              <a:ext cx="278635" cy="299734"/>
            </a:xfrm>
            <a:prstGeom prst="line">
              <a:avLst/>
            </a:prstGeom>
            <a:noFill/>
            <a:ln w="57150" cap="flat" cmpd="sng" algn="ctr">
              <a:solidFill>
                <a:srgbClr val="000000"/>
              </a:solidFill>
              <a:prstDash val="solid"/>
            </a:ln>
            <a:effectLst/>
          </p:spPr>
        </p:cxnSp>
        <p:cxnSp>
          <p:nvCxnSpPr>
            <p:cNvPr id="40" name="Straight Connector 39">
              <a:extLst>
                <a:ext uri="{FF2B5EF4-FFF2-40B4-BE49-F238E27FC236}">
                  <a16:creationId xmlns:a16="http://schemas.microsoft.com/office/drawing/2014/main" id="{3073C134-CECE-CC00-D2F0-7450467383E5}"/>
                </a:ext>
              </a:extLst>
            </p:cNvPr>
            <p:cNvCxnSpPr/>
            <p:nvPr/>
          </p:nvCxnSpPr>
          <p:spPr>
            <a:xfrm rot="19465195" flipV="1">
              <a:off x="832285" y="3311428"/>
              <a:ext cx="367593" cy="138165"/>
            </a:xfrm>
            <a:prstGeom prst="line">
              <a:avLst/>
            </a:prstGeom>
            <a:noFill/>
            <a:ln w="57150" cap="flat" cmpd="sng" algn="ctr">
              <a:solidFill>
                <a:srgbClr val="000000"/>
              </a:solidFill>
              <a:prstDash val="solid"/>
            </a:ln>
            <a:effectLst/>
          </p:spPr>
        </p:cxnSp>
      </p:grpSp>
      <p:grpSp>
        <p:nvGrpSpPr>
          <p:cNvPr id="84" name="Group 83">
            <a:extLst>
              <a:ext uri="{FF2B5EF4-FFF2-40B4-BE49-F238E27FC236}">
                <a16:creationId xmlns:a16="http://schemas.microsoft.com/office/drawing/2014/main" id="{53E9DC07-713E-52FB-B473-624D31826024}"/>
              </a:ext>
            </a:extLst>
          </p:cNvPr>
          <p:cNvGrpSpPr/>
          <p:nvPr/>
        </p:nvGrpSpPr>
        <p:grpSpPr>
          <a:xfrm rot="20174796" flipH="1">
            <a:off x="3943185" y="4537273"/>
            <a:ext cx="639773" cy="340565"/>
            <a:chOff x="560105" y="3311428"/>
            <a:chExt cx="639773" cy="340565"/>
          </a:xfrm>
        </p:grpSpPr>
        <p:cxnSp>
          <p:nvCxnSpPr>
            <p:cNvPr id="85" name="Straight Connector 84">
              <a:extLst>
                <a:ext uri="{FF2B5EF4-FFF2-40B4-BE49-F238E27FC236}">
                  <a16:creationId xmlns:a16="http://schemas.microsoft.com/office/drawing/2014/main" id="{5B444F5D-CE2B-057E-7AB7-9CA4929796FE}"/>
                </a:ext>
              </a:extLst>
            </p:cNvPr>
            <p:cNvCxnSpPr/>
            <p:nvPr/>
          </p:nvCxnSpPr>
          <p:spPr>
            <a:xfrm rot="19465195">
              <a:off x="560105" y="3352259"/>
              <a:ext cx="278635" cy="299734"/>
            </a:xfrm>
            <a:prstGeom prst="line">
              <a:avLst/>
            </a:prstGeom>
            <a:noFill/>
            <a:ln w="57150" cap="flat" cmpd="sng" algn="ctr">
              <a:solidFill>
                <a:srgbClr val="000000"/>
              </a:solidFill>
              <a:prstDash val="solid"/>
            </a:ln>
            <a:effectLst/>
          </p:spPr>
        </p:cxnSp>
        <p:cxnSp>
          <p:nvCxnSpPr>
            <p:cNvPr id="86" name="Straight Connector 85">
              <a:extLst>
                <a:ext uri="{FF2B5EF4-FFF2-40B4-BE49-F238E27FC236}">
                  <a16:creationId xmlns:a16="http://schemas.microsoft.com/office/drawing/2014/main" id="{8C8D7EFC-181C-96B1-75FB-BED0F9EB48D8}"/>
                </a:ext>
              </a:extLst>
            </p:cNvPr>
            <p:cNvCxnSpPr/>
            <p:nvPr/>
          </p:nvCxnSpPr>
          <p:spPr>
            <a:xfrm rot="19465195" flipV="1">
              <a:off x="832285" y="3311428"/>
              <a:ext cx="367593" cy="138165"/>
            </a:xfrm>
            <a:prstGeom prst="line">
              <a:avLst/>
            </a:prstGeom>
            <a:noFill/>
            <a:ln w="57150" cap="flat" cmpd="sng" algn="ctr">
              <a:solidFill>
                <a:srgbClr val="000000"/>
              </a:solidFill>
              <a:prstDash val="solid"/>
            </a:ln>
            <a:effectLst/>
          </p:spPr>
        </p:cxnSp>
      </p:grpSp>
      <p:cxnSp>
        <p:nvCxnSpPr>
          <p:cNvPr id="89" name="Straight Connector 88">
            <a:extLst>
              <a:ext uri="{FF2B5EF4-FFF2-40B4-BE49-F238E27FC236}">
                <a16:creationId xmlns:a16="http://schemas.microsoft.com/office/drawing/2014/main" id="{8E6FB53C-306E-C972-3146-CCDDD89AABBB}"/>
              </a:ext>
            </a:extLst>
          </p:cNvPr>
          <p:cNvCxnSpPr>
            <a:cxnSpLocks/>
          </p:cNvCxnSpPr>
          <p:nvPr/>
        </p:nvCxnSpPr>
        <p:spPr>
          <a:xfrm flipV="1">
            <a:off x="4389522" y="5114572"/>
            <a:ext cx="187504" cy="603044"/>
          </a:xfrm>
          <a:prstGeom prst="line">
            <a:avLst/>
          </a:prstGeom>
          <a:noFill/>
          <a:ln w="57150" cap="flat" cmpd="sng" algn="ctr">
            <a:solidFill>
              <a:srgbClr val="000000"/>
            </a:solidFill>
            <a:prstDash val="solid"/>
          </a:ln>
          <a:effectLst/>
        </p:spPr>
      </p:cxnSp>
      <p:cxnSp>
        <p:nvCxnSpPr>
          <p:cNvPr id="93" name="Straight Connector 92">
            <a:extLst>
              <a:ext uri="{FF2B5EF4-FFF2-40B4-BE49-F238E27FC236}">
                <a16:creationId xmlns:a16="http://schemas.microsoft.com/office/drawing/2014/main" id="{6339D13A-0043-FA6F-BDC3-2442FA092ED2}"/>
              </a:ext>
            </a:extLst>
          </p:cNvPr>
          <p:cNvCxnSpPr>
            <a:cxnSpLocks/>
          </p:cNvCxnSpPr>
          <p:nvPr/>
        </p:nvCxnSpPr>
        <p:spPr>
          <a:xfrm>
            <a:off x="4391951" y="5706379"/>
            <a:ext cx="7766" cy="510304"/>
          </a:xfrm>
          <a:prstGeom prst="line">
            <a:avLst/>
          </a:prstGeom>
          <a:noFill/>
          <a:ln w="57150" cap="flat" cmpd="sng" algn="ctr">
            <a:solidFill>
              <a:srgbClr val="000000"/>
            </a:solidFill>
            <a:prstDash val="solid"/>
          </a:ln>
          <a:effectLst/>
        </p:spPr>
      </p:cxnSp>
      <p:cxnSp>
        <p:nvCxnSpPr>
          <p:cNvPr id="95" name="Straight Connector 94">
            <a:extLst>
              <a:ext uri="{FF2B5EF4-FFF2-40B4-BE49-F238E27FC236}">
                <a16:creationId xmlns:a16="http://schemas.microsoft.com/office/drawing/2014/main" id="{20CCBA38-7872-5523-3932-4AECA27BD013}"/>
              </a:ext>
            </a:extLst>
          </p:cNvPr>
          <p:cNvCxnSpPr>
            <a:cxnSpLocks/>
          </p:cNvCxnSpPr>
          <p:nvPr/>
        </p:nvCxnSpPr>
        <p:spPr>
          <a:xfrm>
            <a:off x="4237422" y="6225581"/>
            <a:ext cx="184209" cy="0"/>
          </a:xfrm>
          <a:prstGeom prst="line">
            <a:avLst/>
          </a:prstGeom>
          <a:noFill/>
          <a:ln w="57150" cap="flat" cmpd="sng" algn="ctr">
            <a:solidFill>
              <a:srgbClr val="000000"/>
            </a:solidFill>
            <a:prstDash val="solid"/>
          </a:ln>
          <a:effectLst/>
        </p:spPr>
      </p:cxnSp>
      <p:sp>
        <p:nvSpPr>
          <p:cNvPr id="53" name="Moon 52">
            <a:extLst>
              <a:ext uri="{FF2B5EF4-FFF2-40B4-BE49-F238E27FC236}">
                <a16:creationId xmlns:a16="http://schemas.microsoft.com/office/drawing/2014/main" id="{E4660F02-CEED-FA2D-2FF0-2CA75D91E107}"/>
              </a:ext>
            </a:extLst>
          </p:cNvPr>
          <p:cNvSpPr/>
          <p:nvPr/>
        </p:nvSpPr>
        <p:spPr>
          <a:xfrm rot="16200000">
            <a:off x="4537005" y="4126944"/>
            <a:ext cx="108000" cy="252000"/>
          </a:xfrm>
          <a:prstGeom prst="mo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76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1" end="1"/>
                                            </p:txEl>
                                          </p:spTgt>
                                        </p:tgtEl>
                                        <p:attrNameLst>
                                          <p:attrName>style.visibility</p:attrName>
                                        </p:attrNameLst>
                                      </p:cBhvr>
                                      <p:to>
                                        <p:strVal val="visible"/>
                                      </p:to>
                                    </p:set>
                                    <p:animEffect transition="in" filter="fade">
                                      <p:cBhvr>
                                        <p:cTn id="7" dur="500"/>
                                        <p:tgtEl>
                                          <p:spTgt spid="1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2" end="2"/>
                                            </p:txEl>
                                          </p:spTgt>
                                        </p:tgtEl>
                                        <p:attrNameLst>
                                          <p:attrName>style.visibility</p:attrName>
                                        </p:attrNameLst>
                                      </p:cBhvr>
                                      <p:to>
                                        <p:strVal val="visible"/>
                                      </p:to>
                                    </p:set>
                                    <p:animEffect transition="in" filter="fade">
                                      <p:cBhvr>
                                        <p:cTn id="12" dur="500"/>
                                        <p:tgtEl>
                                          <p:spTgt spid="1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3" end="3"/>
                                            </p:txEl>
                                          </p:spTgt>
                                        </p:tgtEl>
                                        <p:attrNameLst>
                                          <p:attrName>style.visibility</p:attrName>
                                        </p:attrNameLst>
                                      </p:cBhvr>
                                      <p:to>
                                        <p:strVal val="visible"/>
                                      </p:to>
                                    </p:set>
                                    <p:animEffect transition="in" filter="fade">
                                      <p:cBhvr>
                                        <p:cTn id="17" dur="500"/>
                                        <p:tgtEl>
                                          <p:spTgt spid="1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9513" y="1484785"/>
            <a:ext cx="8784974" cy="136839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030A0"/>
              </a:solidFill>
              <a:latin typeface="Calibri" panose="020F0502020204030204" pitchFamily="34" charset="0"/>
            </a:endParaRPr>
          </a:p>
        </p:txBody>
      </p:sp>
      <p:sp>
        <p:nvSpPr>
          <p:cNvPr id="107522" name="Rectangle 2"/>
          <p:cNvSpPr>
            <a:spLocks noGrp="1" noChangeArrowheads="1"/>
          </p:cNvSpPr>
          <p:nvPr>
            <p:ph type="title"/>
          </p:nvPr>
        </p:nvSpPr>
        <p:spPr/>
        <p:txBody>
          <a:bodyPr/>
          <a:lstStyle/>
          <a:p>
            <a:pPr>
              <a:lnSpc>
                <a:spcPct val="90000"/>
              </a:lnSpc>
            </a:pPr>
            <a:r>
              <a:rPr lang="en-GB" dirty="0">
                <a:solidFill>
                  <a:srgbClr val="7030A0"/>
                </a:solidFill>
              </a:rPr>
              <a:t>Efficiency Equation 1</a:t>
            </a:r>
          </a:p>
        </p:txBody>
      </p:sp>
      <p:sp>
        <p:nvSpPr>
          <p:cNvPr id="2" name="Content Placeholder 1">
            <a:extLst>
              <a:ext uri="{FF2B5EF4-FFF2-40B4-BE49-F238E27FC236}">
                <a16:creationId xmlns:a16="http://schemas.microsoft.com/office/drawing/2014/main" id="{D5B02627-FDAE-490A-A86E-9912A02E0ED9}"/>
              </a:ext>
            </a:extLst>
          </p:cNvPr>
          <p:cNvSpPr>
            <a:spLocks noGrp="1"/>
          </p:cNvSpPr>
          <p:nvPr>
            <p:ph idx="1"/>
          </p:nvPr>
        </p:nvSpPr>
        <p:spPr>
          <a:xfrm>
            <a:off x="443092" y="3135043"/>
            <a:ext cx="8229600" cy="1908713"/>
          </a:xfrm>
        </p:spPr>
        <p:txBody>
          <a:bodyPr/>
          <a:lstStyle/>
          <a:p>
            <a:pPr>
              <a:lnSpc>
                <a:spcPct val="90000"/>
              </a:lnSpc>
              <a:spcBef>
                <a:spcPct val="0"/>
              </a:spcBef>
            </a:pPr>
            <a:r>
              <a:rPr lang="en-GB" sz="2400" dirty="0"/>
              <a:t>Efficiency has no units.  </a:t>
            </a:r>
          </a:p>
          <a:p>
            <a:pPr>
              <a:lnSpc>
                <a:spcPct val="90000"/>
              </a:lnSpc>
              <a:spcBef>
                <a:spcPct val="0"/>
              </a:spcBef>
            </a:pPr>
            <a:r>
              <a:rPr lang="en-GB" sz="2400" dirty="0"/>
              <a:t>Both </a:t>
            </a:r>
            <a:r>
              <a:rPr lang="en-GB" sz="2400" i="1" dirty="0"/>
              <a:t>useful output energy transfer </a:t>
            </a:r>
            <a:r>
              <a:rPr lang="en-GB" sz="2400" dirty="0"/>
              <a:t>and </a:t>
            </a:r>
            <a:r>
              <a:rPr lang="en-GB" sz="2400" i="1" dirty="0"/>
              <a:t>total input energy transfer</a:t>
            </a:r>
            <a:r>
              <a:rPr lang="en-GB" sz="2400" dirty="0"/>
              <a:t> are measured in joules (J)</a:t>
            </a:r>
          </a:p>
          <a:p>
            <a:pPr marL="0" indent="0">
              <a:lnSpc>
                <a:spcPct val="90000"/>
              </a:lnSpc>
              <a:spcBef>
                <a:spcPct val="0"/>
              </a:spcBef>
              <a:buNone/>
            </a:pPr>
            <a:endParaRPr lang="en-GB" sz="2400" dirty="0">
              <a:solidFill>
                <a:srgbClr val="7030A0"/>
              </a:solidFill>
              <a:latin typeface="Calibri" panose="020F0502020204030204" pitchFamily="34" charset="0"/>
            </a:endParaRPr>
          </a:p>
          <a:p>
            <a:pPr marL="0" indent="0">
              <a:lnSpc>
                <a:spcPct val="90000"/>
              </a:lnSpc>
              <a:spcBef>
                <a:spcPct val="0"/>
              </a:spcBef>
              <a:buNone/>
            </a:pPr>
            <a:r>
              <a:rPr lang="en-GB" sz="2400" dirty="0">
                <a:solidFill>
                  <a:srgbClr val="7030A0"/>
                </a:solidFill>
                <a:latin typeface="Calibri" panose="020F0502020204030204" pitchFamily="34" charset="0"/>
              </a:rPr>
              <a:t>You need to memorise this equation!</a:t>
            </a:r>
            <a:endParaRPr lang="el-GR" sz="2400" dirty="0">
              <a:solidFill>
                <a:srgbClr val="7030A0"/>
              </a:solidFill>
              <a:latin typeface="Calibri" panose="020F0502020204030204" pitchFamily="34" charset="0"/>
            </a:endParaRPr>
          </a:p>
          <a:p>
            <a:pPr marL="0" indent="0" fontAlgn="base">
              <a:lnSpc>
                <a:spcPct val="90000"/>
              </a:lnSpc>
              <a:spcBef>
                <a:spcPct val="0"/>
              </a:spcBef>
              <a:spcAft>
                <a:spcPct val="0"/>
              </a:spcAft>
              <a:buNone/>
            </a:pPr>
            <a:endParaRPr lang="en-GB" sz="2400" dirty="0"/>
          </a:p>
        </p:txBody>
      </p:sp>
      <p:sp>
        <p:nvSpPr>
          <p:cNvPr id="5" name="Rectangle 4"/>
          <p:cNvSpPr txBox="1">
            <a:spLocks noChangeArrowheads="1"/>
          </p:cNvSpPr>
          <p:nvPr/>
        </p:nvSpPr>
        <p:spPr>
          <a:xfrm>
            <a:off x="287017" y="1558349"/>
            <a:ext cx="8856983" cy="1294833"/>
          </a:xfrm>
          <a:prstGeom prst="rect">
            <a:avLst/>
          </a:prstGeom>
        </p:spPr>
        <p:txBody>
          <a:bodyPr vert="horz" lIns="91440" tIns="45720" rIns="91440" bIns="45720" rtlCol="0" anchor="ctr">
            <a:normAutofit/>
          </a:bodyPr>
          <a:lstStyle/>
          <a:p>
            <a:pPr algn="ctr" fontAlgn="base">
              <a:lnSpc>
                <a:spcPct val="90000"/>
              </a:lnSpc>
              <a:spcBef>
                <a:spcPct val="0"/>
              </a:spcBef>
              <a:spcAft>
                <a:spcPct val="0"/>
              </a:spcAft>
            </a:pPr>
            <a:r>
              <a:rPr lang="en-GB" sz="2800" dirty="0">
                <a:solidFill>
                  <a:srgbClr val="000000"/>
                </a:solidFill>
                <a:latin typeface="Calibri" panose="020F0502020204030204" pitchFamily="34" charset="0"/>
              </a:rPr>
              <a:t>Efficiency = </a:t>
            </a:r>
            <a:r>
              <a:rPr lang="en-GB" sz="2800" u="sng" dirty="0">
                <a:solidFill>
                  <a:srgbClr val="000000"/>
                </a:solidFill>
                <a:latin typeface="Calibri" panose="020F0502020204030204" pitchFamily="34" charset="0"/>
              </a:rPr>
              <a:t>Useful Output Energy Transfer</a:t>
            </a:r>
          </a:p>
          <a:p>
            <a:pPr algn="ctr" fontAlgn="base">
              <a:lnSpc>
                <a:spcPct val="90000"/>
              </a:lnSpc>
              <a:spcBef>
                <a:spcPct val="0"/>
              </a:spcBef>
              <a:spcAft>
                <a:spcPct val="0"/>
              </a:spcAft>
            </a:pPr>
            <a:r>
              <a:rPr lang="en-GB" sz="2800" dirty="0">
                <a:solidFill>
                  <a:srgbClr val="000000"/>
                </a:solidFill>
                <a:latin typeface="Calibri" panose="020F0502020204030204" pitchFamily="34" charset="0"/>
              </a:rPr>
              <a:t>	         Total Input Energy Transfer</a:t>
            </a:r>
          </a:p>
        </p:txBody>
      </p:sp>
      <p:sp>
        <p:nvSpPr>
          <p:cNvPr id="8" name="Rounded Rectangle 7"/>
          <p:cNvSpPr/>
          <p:nvPr/>
        </p:nvSpPr>
        <p:spPr>
          <a:xfrm>
            <a:off x="611559" y="1232107"/>
            <a:ext cx="2880321" cy="504056"/>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b="1" dirty="0">
                <a:solidFill>
                  <a:srgbClr val="7030A0"/>
                </a:solidFill>
                <a:latin typeface="Calibri" panose="020F0502020204030204" pitchFamily="34" charset="0"/>
              </a:rPr>
              <a:t>Efficiency Equation 1</a:t>
            </a:r>
          </a:p>
        </p:txBody>
      </p:sp>
    </p:spTree>
    <p:extLst>
      <p:ext uri="{BB962C8B-B14F-4D97-AF65-F5344CB8AC3E}">
        <p14:creationId xmlns:p14="http://schemas.microsoft.com/office/powerpoint/2010/main" val="2756558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nSpc>
                <a:spcPct val="90000"/>
              </a:lnSpc>
            </a:pPr>
            <a:r>
              <a:rPr lang="en-GB" dirty="0">
                <a:solidFill>
                  <a:srgbClr val="7030A0"/>
                </a:solidFill>
              </a:rPr>
              <a:t>Efficiency Equation 2</a:t>
            </a:r>
          </a:p>
        </p:txBody>
      </p:sp>
      <p:sp>
        <p:nvSpPr>
          <p:cNvPr id="2" name="Content Placeholder 1">
            <a:extLst>
              <a:ext uri="{FF2B5EF4-FFF2-40B4-BE49-F238E27FC236}">
                <a16:creationId xmlns:a16="http://schemas.microsoft.com/office/drawing/2014/main" id="{D5B02627-FDAE-490A-A86E-9912A02E0ED9}"/>
              </a:ext>
            </a:extLst>
          </p:cNvPr>
          <p:cNvSpPr>
            <a:spLocks noGrp="1"/>
          </p:cNvSpPr>
          <p:nvPr>
            <p:ph idx="1"/>
          </p:nvPr>
        </p:nvSpPr>
        <p:spPr>
          <a:xfrm>
            <a:off x="443092" y="3135043"/>
            <a:ext cx="8229600" cy="1908713"/>
          </a:xfrm>
        </p:spPr>
        <p:txBody>
          <a:bodyPr/>
          <a:lstStyle/>
          <a:p>
            <a:pPr>
              <a:lnSpc>
                <a:spcPct val="90000"/>
              </a:lnSpc>
              <a:spcBef>
                <a:spcPct val="0"/>
              </a:spcBef>
            </a:pPr>
            <a:r>
              <a:rPr lang="en-GB" sz="2400" dirty="0"/>
              <a:t>Efficiency has no units.  </a:t>
            </a:r>
          </a:p>
          <a:p>
            <a:pPr>
              <a:lnSpc>
                <a:spcPct val="90000"/>
              </a:lnSpc>
              <a:spcBef>
                <a:spcPct val="0"/>
              </a:spcBef>
            </a:pPr>
            <a:r>
              <a:rPr lang="en-GB" sz="2400" dirty="0"/>
              <a:t>Both </a:t>
            </a:r>
            <a:r>
              <a:rPr lang="en-GB" sz="2400" i="1" dirty="0"/>
              <a:t>useful power output </a:t>
            </a:r>
            <a:r>
              <a:rPr lang="en-GB" sz="2400" dirty="0"/>
              <a:t>and </a:t>
            </a:r>
            <a:r>
              <a:rPr lang="en-GB" sz="2400" i="1" dirty="0"/>
              <a:t>total power input </a:t>
            </a:r>
            <a:r>
              <a:rPr lang="en-GB" sz="2400" dirty="0"/>
              <a:t>are measured in watts (W)</a:t>
            </a:r>
          </a:p>
          <a:p>
            <a:pPr marL="0" indent="0">
              <a:lnSpc>
                <a:spcPct val="90000"/>
              </a:lnSpc>
              <a:spcBef>
                <a:spcPct val="0"/>
              </a:spcBef>
              <a:buNone/>
            </a:pPr>
            <a:endParaRPr lang="en-GB" sz="2400" dirty="0">
              <a:solidFill>
                <a:srgbClr val="7030A0"/>
              </a:solidFill>
              <a:latin typeface="Calibri" panose="020F0502020204030204" pitchFamily="34" charset="0"/>
            </a:endParaRPr>
          </a:p>
          <a:p>
            <a:pPr marL="0" indent="0">
              <a:lnSpc>
                <a:spcPct val="90000"/>
              </a:lnSpc>
              <a:spcBef>
                <a:spcPct val="0"/>
              </a:spcBef>
              <a:buNone/>
            </a:pPr>
            <a:r>
              <a:rPr lang="en-GB" sz="2400" dirty="0">
                <a:solidFill>
                  <a:srgbClr val="7030A0"/>
                </a:solidFill>
                <a:latin typeface="Calibri" panose="020F0502020204030204" pitchFamily="34" charset="0"/>
              </a:rPr>
              <a:t>You need to memorise this equation!</a:t>
            </a:r>
            <a:endParaRPr lang="el-GR" sz="2400" dirty="0">
              <a:solidFill>
                <a:srgbClr val="7030A0"/>
              </a:solidFill>
              <a:latin typeface="Calibri" panose="020F0502020204030204" pitchFamily="34" charset="0"/>
            </a:endParaRPr>
          </a:p>
          <a:p>
            <a:pPr marL="0" indent="0" fontAlgn="base">
              <a:lnSpc>
                <a:spcPct val="90000"/>
              </a:lnSpc>
              <a:spcBef>
                <a:spcPct val="0"/>
              </a:spcBef>
              <a:spcAft>
                <a:spcPct val="0"/>
              </a:spcAft>
              <a:buNone/>
            </a:pPr>
            <a:endParaRPr lang="en-GB" sz="2400" dirty="0"/>
          </a:p>
        </p:txBody>
      </p:sp>
      <p:sp>
        <p:nvSpPr>
          <p:cNvPr id="5" name="Rectangle 4"/>
          <p:cNvSpPr txBox="1">
            <a:spLocks noChangeArrowheads="1"/>
          </p:cNvSpPr>
          <p:nvPr/>
        </p:nvSpPr>
        <p:spPr>
          <a:xfrm>
            <a:off x="287017" y="1558349"/>
            <a:ext cx="8856983" cy="1294833"/>
          </a:xfrm>
          <a:prstGeom prst="rect">
            <a:avLst/>
          </a:prstGeom>
        </p:spPr>
        <p:txBody>
          <a:bodyPr vert="horz" lIns="91440" tIns="45720" rIns="91440" bIns="45720" rtlCol="0" anchor="ctr">
            <a:normAutofit/>
          </a:bodyPr>
          <a:lstStyle/>
          <a:p>
            <a:pPr algn="ctr" fontAlgn="base">
              <a:lnSpc>
                <a:spcPct val="90000"/>
              </a:lnSpc>
              <a:spcBef>
                <a:spcPct val="0"/>
              </a:spcBef>
              <a:spcAft>
                <a:spcPct val="0"/>
              </a:spcAft>
            </a:pPr>
            <a:r>
              <a:rPr lang="en-GB" sz="2800" dirty="0">
                <a:solidFill>
                  <a:srgbClr val="000000"/>
                </a:solidFill>
                <a:latin typeface="Calibri" panose="020F0502020204030204" pitchFamily="34" charset="0"/>
              </a:rPr>
              <a:t>Efficiency = </a:t>
            </a:r>
            <a:r>
              <a:rPr lang="en-GB" sz="2800" u="sng" dirty="0">
                <a:solidFill>
                  <a:srgbClr val="000000"/>
                </a:solidFill>
                <a:latin typeface="Calibri" panose="020F0502020204030204" pitchFamily="34" charset="0"/>
              </a:rPr>
              <a:t>Useful Power Output</a:t>
            </a:r>
          </a:p>
          <a:p>
            <a:pPr algn="ctr" fontAlgn="base">
              <a:lnSpc>
                <a:spcPct val="90000"/>
              </a:lnSpc>
              <a:spcBef>
                <a:spcPct val="0"/>
              </a:spcBef>
              <a:spcAft>
                <a:spcPct val="0"/>
              </a:spcAft>
            </a:pPr>
            <a:r>
              <a:rPr lang="en-GB" sz="2800" dirty="0">
                <a:solidFill>
                  <a:srgbClr val="000000"/>
                </a:solidFill>
                <a:latin typeface="Calibri" panose="020F0502020204030204" pitchFamily="34" charset="0"/>
              </a:rPr>
              <a:t>	         Total Power Input</a:t>
            </a:r>
          </a:p>
        </p:txBody>
      </p:sp>
      <p:sp>
        <p:nvSpPr>
          <p:cNvPr id="6" name="Rounded Rectangle 5"/>
          <p:cNvSpPr/>
          <p:nvPr/>
        </p:nvSpPr>
        <p:spPr>
          <a:xfrm>
            <a:off x="179513" y="1484785"/>
            <a:ext cx="8784974" cy="136839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030A0"/>
              </a:solidFill>
              <a:latin typeface="Calibri" panose="020F0502020204030204" pitchFamily="34" charset="0"/>
            </a:endParaRPr>
          </a:p>
        </p:txBody>
      </p:sp>
      <p:sp>
        <p:nvSpPr>
          <p:cNvPr id="8" name="Rounded Rectangle 7"/>
          <p:cNvSpPr/>
          <p:nvPr/>
        </p:nvSpPr>
        <p:spPr>
          <a:xfrm>
            <a:off x="611559" y="1232107"/>
            <a:ext cx="2880321" cy="504056"/>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b="1" dirty="0">
                <a:solidFill>
                  <a:srgbClr val="7030A0"/>
                </a:solidFill>
                <a:latin typeface="Calibri" panose="020F0502020204030204" pitchFamily="34" charset="0"/>
              </a:rPr>
              <a:t>Efficiency Equation 2</a:t>
            </a:r>
          </a:p>
        </p:txBody>
      </p:sp>
    </p:spTree>
    <p:extLst>
      <p:ext uri="{BB962C8B-B14F-4D97-AF65-F5344CB8AC3E}">
        <p14:creationId xmlns:p14="http://schemas.microsoft.com/office/powerpoint/2010/main" val="9515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E157-9D08-695B-2055-302377BEA081}"/>
              </a:ext>
            </a:extLst>
          </p:cNvPr>
          <p:cNvSpPr>
            <a:spLocks noGrp="1"/>
          </p:cNvSpPr>
          <p:nvPr>
            <p:ph type="title"/>
          </p:nvPr>
        </p:nvSpPr>
        <p:spPr/>
        <p:txBody>
          <a:bodyPr/>
          <a:lstStyle/>
          <a:p>
            <a:r>
              <a:rPr lang="en-GB" dirty="0"/>
              <a:t>Efficiency Equations</a:t>
            </a:r>
          </a:p>
        </p:txBody>
      </p:sp>
      <p:sp>
        <p:nvSpPr>
          <p:cNvPr id="3" name="Content Placeholder 2">
            <a:extLst>
              <a:ext uri="{FF2B5EF4-FFF2-40B4-BE49-F238E27FC236}">
                <a16:creationId xmlns:a16="http://schemas.microsoft.com/office/drawing/2014/main" id="{FE203EB9-485D-EE7E-34A0-4A3F2F0977B7}"/>
              </a:ext>
            </a:extLst>
          </p:cNvPr>
          <p:cNvSpPr>
            <a:spLocks noGrp="1"/>
          </p:cNvSpPr>
          <p:nvPr>
            <p:ph idx="1"/>
          </p:nvPr>
        </p:nvSpPr>
        <p:spPr>
          <a:xfrm>
            <a:off x="457200" y="1600200"/>
            <a:ext cx="8229600" cy="4853136"/>
          </a:xfrm>
        </p:spPr>
        <p:txBody>
          <a:bodyPr/>
          <a:lstStyle/>
          <a:p>
            <a:pPr marL="0" indent="0">
              <a:buNone/>
            </a:pPr>
            <a:r>
              <a:rPr lang="en-GB" sz="2000" dirty="0"/>
              <a:t>Both equations will give you an answer that is a </a:t>
            </a:r>
            <a:r>
              <a:rPr lang="en-GB" sz="2000" dirty="0">
                <a:solidFill>
                  <a:srgbClr val="7030A0"/>
                </a:solidFill>
              </a:rPr>
              <a:t>decimal</a:t>
            </a:r>
            <a:r>
              <a:rPr lang="en-GB" sz="2000" dirty="0"/>
              <a:t> e.g. 0.5.</a:t>
            </a:r>
          </a:p>
          <a:p>
            <a:endParaRPr lang="en-GB" sz="2000" dirty="0"/>
          </a:p>
          <a:p>
            <a:pPr marL="0" indent="0">
              <a:buNone/>
            </a:pPr>
            <a:r>
              <a:rPr lang="en-GB" sz="2000" dirty="0"/>
              <a:t>You might also need to calculate efficiency as a </a:t>
            </a:r>
            <a:r>
              <a:rPr lang="en-GB" sz="2000" dirty="0">
                <a:solidFill>
                  <a:srgbClr val="7030A0"/>
                </a:solidFill>
              </a:rPr>
              <a:t>percentage</a:t>
            </a:r>
            <a:r>
              <a:rPr lang="en-GB" sz="2000" dirty="0"/>
              <a:t>.  </a:t>
            </a:r>
          </a:p>
          <a:p>
            <a:pPr marL="0" indent="0">
              <a:buNone/>
            </a:pPr>
            <a:r>
              <a:rPr lang="en-GB" sz="2000" dirty="0"/>
              <a:t>To do this </a:t>
            </a:r>
            <a:r>
              <a:rPr lang="en-GB" sz="2000" b="1" dirty="0"/>
              <a:t>multiply your decimal by 100. </a:t>
            </a:r>
          </a:p>
          <a:p>
            <a:pPr marL="0" indent="0">
              <a:buNone/>
            </a:pPr>
            <a:r>
              <a:rPr lang="en-GB" sz="2000" dirty="0"/>
              <a:t>For example: 0.5 x 100 = 50%</a:t>
            </a:r>
          </a:p>
          <a:p>
            <a:pPr marL="0" indent="0">
              <a:buNone/>
            </a:pPr>
            <a:endParaRPr lang="en-GB" sz="2000" dirty="0"/>
          </a:p>
          <a:p>
            <a:pPr marL="0" indent="0">
              <a:buNone/>
            </a:pPr>
            <a:r>
              <a:rPr lang="en-GB" sz="2000" b="1" dirty="0"/>
              <a:t>The efficiency equations tell you what proportion (or percentage) of the energy transferred to a machine is transferred usefully.</a:t>
            </a:r>
          </a:p>
          <a:p>
            <a:pPr marL="0" indent="0">
              <a:buNone/>
            </a:pPr>
            <a:endParaRPr lang="en-GB" sz="2000" b="1" dirty="0"/>
          </a:p>
          <a:p>
            <a:pPr marL="0" indent="0">
              <a:buNone/>
            </a:pPr>
            <a:r>
              <a:rPr lang="en-GB" sz="2000" dirty="0"/>
              <a:t>So if you calculate efficiency to be 75% then you know that 75% of the input energy to a machine is being usefully transferred.</a:t>
            </a:r>
          </a:p>
          <a:p>
            <a:pPr marL="0" indent="0">
              <a:buNone/>
            </a:pPr>
            <a:endParaRPr lang="en-GB" sz="2000" dirty="0"/>
          </a:p>
          <a:p>
            <a:pPr marL="0" indent="0">
              <a:buNone/>
            </a:pPr>
            <a:r>
              <a:rPr lang="en-GB" sz="2000" dirty="0"/>
              <a:t>Of course the other 25% must be being wasted.</a:t>
            </a:r>
          </a:p>
        </p:txBody>
      </p:sp>
    </p:spTree>
    <p:extLst>
      <p:ext uri="{BB962C8B-B14F-4D97-AF65-F5344CB8AC3E}">
        <p14:creationId xmlns:p14="http://schemas.microsoft.com/office/powerpoint/2010/main" val="22389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2FC5-511A-599A-1DB0-BFBDD50D0C35}"/>
              </a:ext>
            </a:extLst>
          </p:cNvPr>
          <p:cNvSpPr>
            <a:spLocks noGrp="1"/>
          </p:cNvSpPr>
          <p:nvPr>
            <p:ph type="title"/>
          </p:nvPr>
        </p:nvSpPr>
        <p:spPr/>
        <p:txBody>
          <a:bodyPr/>
          <a:lstStyle/>
          <a:p>
            <a:pPr algn="l"/>
            <a:r>
              <a:rPr lang="en-GB" sz="4000" dirty="0"/>
              <a:t>Worked Example </a:t>
            </a:r>
          </a:p>
        </p:txBody>
      </p:sp>
      <p:sp>
        <p:nvSpPr>
          <p:cNvPr id="3" name="Content Placeholder 2">
            <a:extLst>
              <a:ext uri="{FF2B5EF4-FFF2-40B4-BE49-F238E27FC236}">
                <a16:creationId xmlns:a16="http://schemas.microsoft.com/office/drawing/2014/main" id="{11664CEC-ED8B-ADE9-3CA2-D77C4FB62DB9}"/>
              </a:ext>
            </a:extLst>
          </p:cNvPr>
          <p:cNvSpPr>
            <a:spLocks noGrp="1"/>
          </p:cNvSpPr>
          <p:nvPr>
            <p:ph idx="1"/>
          </p:nvPr>
        </p:nvSpPr>
        <p:spPr>
          <a:xfrm>
            <a:off x="457200" y="1398549"/>
            <a:ext cx="8229600" cy="4525963"/>
          </a:xfrm>
        </p:spPr>
        <p:txBody>
          <a:bodyPr/>
          <a:lstStyle/>
          <a:p>
            <a:pPr marL="0" lvl="0" indent="0">
              <a:lnSpc>
                <a:spcPct val="107000"/>
              </a:lnSpc>
              <a:spcAft>
                <a:spcPts val="800"/>
              </a:spcAft>
              <a:buNone/>
            </a:pPr>
            <a:r>
              <a:rPr lang="en-GB" sz="2000" dirty="0">
                <a:ea typeface="Calibri" panose="020F0502020204030204" pitchFamily="34" charset="0"/>
                <a:cs typeface="Calibri" panose="020F0502020204030204" pitchFamily="34" charset="0"/>
              </a:rPr>
              <a:t>We decide to buy a new lifting machine.  When 300 J of energy is transferred to the machine it can be used to increase the GPE store of an object it lifts by 240 J.  Calculate its efficiency, giving it as a decimal and as a percentage.</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u="sng" dirty="0"/>
              <a:t>Step 1: Write out the equation: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a:solidFill>
                  <a:srgbClr val="0070C0"/>
                </a:solidFill>
                <a:ea typeface="Calibri" panose="020F0502020204030204" pitchFamily="34" charset="0"/>
                <a:cs typeface="Times New Roman" panose="02020603050405020304" pitchFamily="18" charset="0"/>
              </a:rPr>
              <a:t>Efficiency = </a:t>
            </a:r>
            <a:r>
              <a:rPr lang="en-US" sz="2000" u="sng" dirty="0">
                <a:solidFill>
                  <a:srgbClr val="0070C0"/>
                </a:solidFill>
                <a:ea typeface="Calibri" panose="020F0502020204030204" pitchFamily="34" charset="0"/>
                <a:cs typeface="Times New Roman" panose="02020603050405020304" pitchFamily="18" charset="0"/>
              </a:rPr>
              <a:t>Useful Output Energy Transfer </a:t>
            </a:r>
          </a:p>
          <a:p>
            <a:pPr marL="0" indent="0">
              <a:buNone/>
            </a:pPr>
            <a:r>
              <a:rPr lang="en-US" sz="2000" dirty="0">
                <a:solidFill>
                  <a:srgbClr val="0070C0"/>
                </a:solidFill>
                <a:ea typeface="Calibri" panose="020F0502020204030204" pitchFamily="34" charset="0"/>
                <a:cs typeface="Times New Roman" panose="02020603050405020304" pitchFamily="18" charset="0"/>
              </a:rPr>
              <a:t>	        Total Input Energy Transfer</a:t>
            </a:r>
          </a:p>
          <a:p>
            <a:endParaRPr lang="en-US" sz="2000" baseline="30000" dirty="0">
              <a:ea typeface="Calibri" panose="020F0502020204030204" pitchFamily="34" charset="0"/>
              <a:cs typeface="Times New Roman" panose="02020603050405020304" pitchFamily="18" charset="0"/>
            </a:endParaRPr>
          </a:p>
          <a:p>
            <a:pPr marL="0" indent="0">
              <a:buNone/>
            </a:pPr>
            <a:r>
              <a:rPr lang="en-GB" sz="2000" u="sng" dirty="0"/>
              <a:t>Step 2:  Insert the numbers we have:</a:t>
            </a:r>
            <a:endParaRPr lang="en-US" sz="2000" dirty="0">
              <a:ea typeface="Calibri" panose="020F0502020204030204" pitchFamily="34" charset="0"/>
              <a:cs typeface="Times New Roman" panose="02020603050405020304" pitchFamily="18" charset="0"/>
            </a:endParaRPr>
          </a:p>
          <a:p>
            <a:pPr marL="0" indent="0">
              <a:buNone/>
            </a:pPr>
            <a:r>
              <a:rPr lang="en-US" sz="2000" dirty="0">
                <a:solidFill>
                  <a:srgbClr val="0070C0"/>
                </a:solidFill>
                <a:ea typeface="Calibri" panose="020F0502020204030204" pitchFamily="34" charset="0"/>
                <a:cs typeface="Times New Roman" panose="02020603050405020304" pitchFamily="18" charset="0"/>
              </a:rPr>
              <a:t>Efficiency = </a:t>
            </a:r>
            <a:r>
              <a:rPr lang="en-US" sz="2000" u="sng" dirty="0">
                <a:solidFill>
                  <a:srgbClr val="0070C0"/>
                </a:solidFill>
                <a:ea typeface="Calibri" panose="020F0502020204030204" pitchFamily="34" charset="0"/>
                <a:cs typeface="Times New Roman" panose="02020603050405020304" pitchFamily="18" charset="0"/>
              </a:rPr>
              <a:t>240 J</a:t>
            </a:r>
          </a:p>
          <a:p>
            <a:pPr marL="0" indent="0">
              <a:buNone/>
            </a:pPr>
            <a:r>
              <a:rPr lang="en-US" sz="2000" dirty="0">
                <a:solidFill>
                  <a:srgbClr val="0070C0"/>
                </a:solidFill>
                <a:ea typeface="Calibri" panose="020F0502020204030204" pitchFamily="34" charset="0"/>
                <a:cs typeface="Times New Roman" panose="02020603050405020304" pitchFamily="18" charset="0"/>
              </a:rPr>
              <a:t>                      300 J</a:t>
            </a:r>
          </a:p>
          <a:p>
            <a:pPr marL="0" indent="0">
              <a:buNone/>
            </a:pPr>
            <a:endParaRPr lang="en-US" sz="2000" dirty="0">
              <a:ea typeface="Calibri" panose="020F0502020204030204" pitchFamily="34" charset="0"/>
              <a:cs typeface="Times New Roman" panose="02020603050405020304" pitchFamily="18" charset="0"/>
            </a:endParaRPr>
          </a:p>
          <a:p>
            <a:pPr marL="0" indent="0">
              <a:buNone/>
            </a:pPr>
            <a:r>
              <a:rPr lang="en-GB" sz="2000" u="sng" dirty="0"/>
              <a:t>Step 3: Calculate:</a:t>
            </a:r>
            <a:endParaRPr lang="en-GB" dirty="0"/>
          </a:p>
          <a:p>
            <a:pPr marL="0" indent="0">
              <a:buNone/>
            </a:pPr>
            <a:r>
              <a:rPr lang="en-GB" sz="2000" dirty="0">
                <a:solidFill>
                  <a:srgbClr val="0070C0"/>
                </a:solidFill>
                <a:ea typeface="Calibri" panose="020F0502020204030204" pitchFamily="34" charset="0"/>
                <a:cs typeface="Times New Roman" panose="02020603050405020304" pitchFamily="18" charset="0"/>
              </a:rPr>
              <a:t>Efficiency = </a:t>
            </a:r>
            <a:r>
              <a:rPr lang="en-GB" sz="2000" b="1" dirty="0">
                <a:solidFill>
                  <a:srgbClr val="0070C0"/>
                </a:solidFill>
                <a:ea typeface="Calibri" panose="020F0502020204030204" pitchFamily="34" charset="0"/>
                <a:cs typeface="Times New Roman" panose="02020603050405020304" pitchFamily="18" charset="0"/>
              </a:rPr>
              <a:t>0.8</a:t>
            </a:r>
          </a:p>
          <a:p>
            <a:pPr marL="0" indent="0">
              <a:buNone/>
            </a:pPr>
            <a:r>
              <a:rPr lang="en-GB" sz="2000" dirty="0">
                <a:solidFill>
                  <a:srgbClr val="0070C0"/>
                </a:solidFill>
                <a:ea typeface="Calibri" panose="020F0502020204030204" pitchFamily="34" charset="0"/>
                <a:cs typeface="Times New Roman" panose="02020603050405020304" pitchFamily="18" charset="0"/>
              </a:rPr>
              <a:t>As a percentage: 0.8 x 100 = </a:t>
            </a:r>
            <a:r>
              <a:rPr lang="en-GB" sz="2000" b="1" dirty="0">
                <a:solidFill>
                  <a:srgbClr val="0070C0"/>
                </a:solidFill>
                <a:ea typeface="Calibri" panose="020F0502020204030204" pitchFamily="34" charset="0"/>
                <a:cs typeface="Times New Roman" panose="02020603050405020304" pitchFamily="18" charset="0"/>
              </a:rPr>
              <a:t>80%</a:t>
            </a:r>
            <a:endParaRPr lang="en-US" sz="2000" b="1" dirty="0">
              <a:solidFill>
                <a:srgbClr val="0070C0"/>
              </a:solidFill>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C5F3FF3-84E2-C15C-EA00-47374759B06A}"/>
              </a:ext>
            </a:extLst>
          </p:cNvPr>
          <p:cNvPicPr>
            <a:picLocks noChangeAspect="1"/>
          </p:cNvPicPr>
          <p:nvPr/>
        </p:nvPicPr>
        <p:blipFill>
          <a:blip r:embed="rId2"/>
          <a:stretch>
            <a:fillRect/>
          </a:stretch>
        </p:blipFill>
        <p:spPr>
          <a:xfrm>
            <a:off x="4653908" y="17011"/>
            <a:ext cx="4490092" cy="829127"/>
          </a:xfrm>
          <a:prstGeom prst="rect">
            <a:avLst/>
          </a:prstGeom>
        </p:spPr>
      </p:pic>
      <p:sp>
        <p:nvSpPr>
          <p:cNvPr id="5" name="Rectangle: Rounded Corners 4">
            <a:extLst>
              <a:ext uri="{FF2B5EF4-FFF2-40B4-BE49-F238E27FC236}">
                <a16:creationId xmlns:a16="http://schemas.microsoft.com/office/drawing/2014/main" id="{5BFF1257-5343-23E5-AC1B-74A8F72EFB7F}"/>
              </a:ext>
            </a:extLst>
          </p:cNvPr>
          <p:cNvSpPr/>
          <p:nvPr/>
        </p:nvSpPr>
        <p:spPr>
          <a:xfrm>
            <a:off x="4860032" y="3789040"/>
            <a:ext cx="3960440" cy="2794322"/>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cs typeface="Calibri" panose="020F0502020204030204" pitchFamily="34" charset="0"/>
              </a:rPr>
              <a:t>Conclusion:</a:t>
            </a:r>
          </a:p>
          <a:p>
            <a:pPr algn="ctr"/>
            <a:r>
              <a:rPr lang="en-GB" dirty="0">
                <a:solidFill>
                  <a:schemeClr val="tx1"/>
                </a:solidFill>
                <a:latin typeface="Calibri" panose="020F0502020204030204" pitchFamily="34" charset="0"/>
                <a:cs typeface="Calibri" panose="020F0502020204030204" pitchFamily="34" charset="0"/>
              </a:rPr>
              <a:t>Our new machine has an efficiency of 0.8 or 80%</a:t>
            </a:r>
          </a:p>
          <a:p>
            <a:pPr algn="ctr"/>
            <a:endParaRPr lang="en-GB" dirty="0">
              <a:solidFill>
                <a:schemeClr val="tx1"/>
              </a:solidFill>
              <a:latin typeface="Calibri" panose="020F0502020204030204" pitchFamily="34" charset="0"/>
              <a:cs typeface="Calibri" panose="020F0502020204030204" pitchFamily="34" charset="0"/>
            </a:endParaRPr>
          </a:p>
          <a:p>
            <a:pPr algn="ctr"/>
            <a:r>
              <a:rPr lang="en-GB" dirty="0">
                <a:solidFill>
                  <a:schemeClr val="tx1"/>
                </a:solidFill>
                <a:latin typeface="Calibri" panose="020F0502020204030204" pitchFamily="34" charset="0"/>
                <a:cs typeface="Calibri" panose="020F0502020204030204" pitchFamily="34" charset="0"/>
              </a:rPr>
              <a:t>This means it transfers 80% of the energy supplied to it (the input energy) usefully.</a:t>
            </a:r>
          </a:p>
          <a:p>
            <a:pPr algn="ctr"/>
            <a:r>
              <a:rPr lang="en-GB" dirty="0">
                <a:solidFill>
                  <a:schemeClr val="tx1"/>
                </a:solidFill>
                <a:latin typeface="Calibri" panose="020F0502020204030204" pitchFamily="34" charset="0"/>
                <a:cs typeface="Calibri" panose="020F0502020204030204" pitchFamily="34" charset="0"/>
              </a:rPr>
              <a:t>  </a:t>
            </a:r>
          </a:p>
          <a:p>
            <a:pPr algn="ctr"/>
            <a:r>
              <a:rPr lang="en-GB" dirty="0">
                <a:solidFill>
                  <a:schemeClr val="tx1"/>
                </a:solidFill>
                <a:latin typeface="Calibri" panose="020F0502020204030204" pitchFamily="34" charset="0"/>
                <a:cs typeface="Calibri" panose="020F0502020204030204" pitchFamily="34" charset="0"/>
              </a:rPr>
              <a:t>The other 20% is wasted because it is dissipated to the surroundings.</a:t>
            </a:r>
          </a:p>
        </p:txBody>
      </p:sp>
    </p:spTree>
    <p:extLst>
      <p:ext uri="{BB962C8B-B14F-4D97-AF65-F5344CB8AC3E}">
        <p14:creationId xmlns:p14="http://schemas.microsoft.com/office/powerpoint/2010/main" val="260418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FD74-D7C5-8458-AF1C-52E5AF3300FA}"/>
              </a:ext>
            </a:extLst>
          </p:cNvPr>
          <p:cNvSpPr>
            <a:spLocks noGrp="1"/>
          </p:cNvSpPr>
          <p:nvPr>
            <p:ph type="title"/>
          </p:nvPr>
        </p:nvSpPr>
        <p:spPr/>
        <p:txBody>
          <a:bodyPr/>
          <a:lstStyle/>
          <a:p>
            <a:pPr algn="l"/>
            <a:r>
              <a:rPr lang="en-GB" dirty="0"/>
              <a:t>Efficiency Limits</a:t>
            </a:r>
          </a:p>
        </p:txBody>
      </p:sp>
      <p:sp>
        <p:nvSpPr>
          <p:cNvPr id="3" name="Content Placeholder 2">
            <a:extLst>
              <a:ext uri="{FF2B5EF4-FFF2-40B4-BE49-F238E27FC236}">
                <a16:creationId xmlns:a16="http://schemas.microsoft.com/office/drawing/2014/main" id="{406A8CB6-DB1E-7F6A-6BCA-CD7E871D8B19}"/>
              </a:ext>
            </a:extLst>
          </p:cNvPr>
          <p:cNvSpPr>
            <a:spLocks noGrp="1"/>
          </p:cNvSpPr>
          <p:nvPr>
            <p:ph idx="1"/>
          </p:nvPr>
        </p:nvSpPr>
        <p:spPr>
          <a:xfrm>
            <a:off x="457200" y="1484784"/>
            <a:ext cx="8229600" cy="4641379"/>
          </a:xfrm>
        </p:spPr>
        <p:txBody>
          <a:bodyPr/>
          <a:lstStyle/>
          <a:p>
            <a:pPr marL="0" indent="0">
              <a:buNone/>
            </a:pPr>
            <a:r>
              <a:rPr lang="en-GB" sz="2000" b="1" dirty="0"/>
              <a:t>Efficiency can never be greater than 1 (as a decimal) or 100% (as a percentage).  </a:t>
            </a:r>
          </a:p>
          <a:p>
            <a:pPr marL="0" indent="0">
              <a:buNone/>
            </a:pPr>
            <a:endParaRPr lang="en-GB" sz="2000" dirty="0"/>
          </a:p>
          <a:p>
            <a:pPr marL="0" indent="0">
              <a:buNone/>
            </a:pPr>
            <a:r>
              <a:rPr lang="en-GB" sz="2000" dirty="0"/>
              <a:t>An efficiency of more than 1 or 100% would mean that </a:t>
            </a:r>
            <a:r>
              <a:rPr lang="en-GB" sz="2000" i="1" dirty="0"/>
              <a:t>useful output energy </a:t>
            </a:r>
            <a:r>
              <a:rPr lang="en-GB" sz="2000" dirty="0"/>
              <a:t>was greater than </a:t>
            </a:r>
            <a:r>
              <a:rPr lang="en-GB" sz="2000" i="1" dirty="0"/>
              <a:t>total input energy </a:t>
            </a:r>
            <a:r>
              <a:rPr lang="en-GB" sz="2000" dirty="0"/>
              <a:t>so you had somehow created energy.  As we know, it is not possible to create (or destroy) energy.</a:t>
            </a:r>
          </a:p>
          <a:p>
            <a:pPr marL="0" indent="0">
              <a:buNone/>
            </a:pPr>
            <a:r>
              <a:rPr lang="en-GB" sz="2000" b="1" dirty="0"/>
              <a:t>Top Tip: </a:t>
            </a:r>
            <a:r>
              <a:rPr lang="en-GB" sz="2000" dirty="0"/>
              <a:t>If you get an answer greater than 1 or 100% then you’ve done it wrong so try again!</a:t>
            </a:r>
          </a:p>
          <a:p>
            <a:pPr marL="0" indent="0">
              <a:buNone/>
            </a:pPr>
            <a:endParaRPr lang="en-GB" sz="1800" dirty="0"/>
          </a:p>
        </p:txBody>
      </p:sp>
      <p:pic>
        <p:nvPicPr>
          <p:cNvPr id="4" name="Picture 3">
            <a:extLst>
              <a:ext uri="{FF2B5EF4-FFF2-40B4-BE49-F238E27FC236}">
                <a16:creationId xmlns:a16="http://schemas.microsoft.com/office/drawing/2014/main" id="{832A5B37-337F-424C-F3DF-081E727E1043}"/>
              </a:ext>
            </a:extLst>
          </p:cNvPr>
          <p:cNvPicPr>
            <a:picLocks noChangeAspect="1"/>
          </p:cNvPicPr>
          <p:nvPr/>
        </p:nvPicPr>
        <p:blipFill>
          <a:blip r:embed="rId2"/>
          <a:stretch>
            <a:fillRect/>
          </a:stretch>
        </p:blipFill>
        <p:spPr>
          <a:xfrm>
            <a:off x="4653908" y="-12172"/>
            <a:ext cx="4490092" cy="829127"/>
          </a:xfrm>
          <a:prstGeom prst="rect">
            <a:avLst/>
          </a:prstGeom>
        </p:spPr>
      </p:pic>
      <p:sp>
        <p:nvSpPr>
          <p:cNvPr id="5" name="Rectangle: Rounded Corners 4">
            <a:extLst>
              <a:ext uri="{FF2B5EF4-FFF2-40B4-BE49-F238E27FC236}">
                <a16:creationId xmlns:a16="http://schemas.microsoft.com/office/drawing/2014/main" id="{F77DA0D6-7C8D-7A3B-6747-6D74EF6AC688}"/>
              </a:ext>
            </a:extLst>
          </p:cNvPr>
          <p:cNvSpPr/>
          <p:nvPr/>
        </p:nvSpPr>
        <p:spPr>
          <a:xfrm>
            <a:off x="251520" y="4293096"/>
            <a:ext cx="8568952" cy="2290266"/>
          </a:xfrm>
          <a:prstGeom prst="roundRect">
            <a:avLst>
              <a:gd name="adj" fmla="val 8509"/>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800" b="1" u="sng" dirty="0">
                <a:solidFill>
                  <a:schemeClr val="tx1"/>
                </a:solidFill>
                <a:latin typeface="Calibri" panose="020F0502020204030204" pitchFamily="34" charset="0"/>
                <a:cs typeface="Calibri" panose="020F0502020204030204" pitchFamily="34" charset="0"/>
              </a:rPr>
              <a:t>Example Incorrect answer:</a:t>
            </a:r>
          </a:p>
          <a:p>
            <a:pPr marL="0" indent="0">
              <a:buNone/>
            </a:pPr>
            <a:r>
              <a:rPr lang="en-US" sz="1800" dirty="0">
                <a:solidFill>
                  <a:srgbClr val="0070C0"/>
                </a:solidFill>
                <a:latin typeface="Calibri" panose="020F0502020204030204" pitchFamily="34" charset="0"/>
                <a:ea typeface="Calibri" panose="020F0502020204030204" pitchFamily="34" charset="0"/>
                <a:cs typeface="Calibri" panose="020F0502020204030204" pitchFamily="34" charset="0"/>
              </a:rPr>
              <a:t>Efficiency = </a:t>
            </a:r>
            <a:r>
              <a:rPr lang="en-US" sz="1800" u="sng" dirty="0">
                <a:solidFill>
                  <a:srgbClr val="0070C0"/>
                </a:solidFill>
                <a:latin typeface="Calibri" panose="020F0502020204030204" pitchFamily="34" charset="0"/>
                <a:ea typeface="Calibri" panose="020F0502020204030204" pitchFamily="34" charset="0"/>
                <a:cs typeface="Calibri" panose="020F0502020204030204" pitchFamily="34" charset="0"/>
              </a:rPr>
              <a:t>Useful Output Energy Transfer </a:t>
            </a:r>
          </a:p>
          <a:p>
            <a:pPr marL="0" indent="0">
              <a:buNone/>
            </a:pPr>
            <a:r>
              <a:rPr lang="en-US" sz="1800" dirty="0">
                <a:solidFill>
                  <a:srgbClr val="0070C0"/>
                </a:solidFill>
                <a:latin typeface="Calibri" panose="020F0502020204030204" pitchFamily="34" charset="0"/>
                <a:ea typeface="Calibri" panose="020F0502020204030204" pitchFamily="34" charset="0"/>
                <a:cs typeface="Calibri" panose="020F0502020204030204" pitchFamily="34" charset="0"/>
              </a:rPr>
              <a:t>	        Total Input Energy Transfer</a:t>
            </a:r>
          </a:p>
          <a:p>
            <a:pPr marL="0" indent="0">
              <a:buNone/>
            </a:pPr>
            <a:endParaRPr lang="en-US" sz="18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solidFill>
                  <a:srgbClr val="0070C0"/>
                </a:solidFill>
                <a:latin typeface="Calibri" panose="020F0502020204030204" pitchFamily="34" charset="0"/>
                <a:ea typeface="Calibri" panose="020F0502020204030204" pitchFamily="34" charset="0"/>
                <a:cs typeface="Calibri" panose="020F0502020204030204" pitchFamily="34" charset="0"/>
              </a:rPr>
              <a:t>Efficiency = </a:t>
            </a:r>
            <a:r>
              <a:rPr lang="en-US" sz="1800" u="sng" dirty="0">
                <a:solidFill>
                  <a:srgbClr val="0070C0"/>
                </a:solidFill>
                <a:latin typeface="Calibri" panose="020F0502020204030204" pitchFamily="34" charset="0"/>
                <a:ea typeface="Calibri" panose="020F0502020204030204" pitchFamily="34" charset="0"/>
                <a:cs typeface="Calibri" panose="020F0502020204030204" pitchFamily="34" charset="0"/>
              </a:rPr>
              <a:t>110 J</a:t>
            </a:r>
          </a:p>
          <a:p>
            <a:pPr marL="0" indent="0">
              <a:buNone/>
            </a:pPr>
            <a:r>
              <a:rPr lang="en-US" sz="1800" dirty="0">
                <a:solidFill>
                  <a:srgbClr val="0070C0"/>
                </a:solidFill>
                <a:latin typeface="Calibri" panose="020F0502020204030204" pitchFamily="34" charset="0"/>
                <a:ea typeface="Calibri" panose="020F0502020204030204" pitchFamily="34" charset="0"/>
                <a:cs typeface="Calibri" panose="020F0502020204030204" pitchFamily="34" charset="0"/>
              </a:rPr>
              <a:t>	    100 J</a:t>
            </a:r>
          </a:p>
          <a:p>
            <a:pPr marL="0" indent="0">
              <a:buNone/>
            </a:pPr>
            <a:endParaRPr lang="en-US" sz="18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solidFill>
                  <a:srgbClr val="0070C0"/>
                </a:solidFill>
                <a:latin typeface="Calibri" panose="020F0502020204030204" pitchFamily="34" charset="0"/>
                <a:ea typeface="Calibri" panose="020F0502020204030204" pitchFamily="34" charset="0"/>
                <a:cs typeface="Calibri" panose="020F0502020204030204" pitchFamily="34" charset="0"/>
              </a:rPr>
              <a:t>Efficiency = 1.1 or 110% 	</a:t>
            </a:r>
            <a:r>
              <a:rPr lang="en-US" sz="1800" b="1" dirty="0">
                <a:solidFill>
                  <a:srgbClr val="7030A0"/>
                </a:solidFill>
                <a:latin typeface="Calibri" panose="020F0502020204030204" pitchFamily="34" charset="0"/>
                <a:ea typeface="Calibri" panose="020F0502020204030204" pitchFamily="34" charset="0"/>
                <a:cs typeface="Calibri" panose="020F0502020204030204" pitchFamily="34" charset="0"/>
              </a:rPr>
              <a:t>Remember this is an incorrect answer!</a:t>
            </a:r>
          </a:p>
        </p:txBody>
      </p:sp>
    </p:spTree>
    <p:extLst>
      <p:ext uri="{BB962C8B-B14F-4D97-AF65-F5344CB8AC3E}">
        <p14:creationId xmlns:p14="http://schemas.microsoft.com/office/powerpoint/2010/main" val="192827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2B45-F748-8C60-6FB1-3DFC1F45F099}"/>
              </a:ext>
            </a:extLst>
          </p:cNvPr>
          <p:cNvSpPr>
            <a:spLocks noGrp="1"/>
          </p:cNvSpPr>
          <p:nvPr>
            <p:ph type="title"/>
          </p:nvPr>
        </p:nvSpPr>
        <p:spPr/>
        <p:txBody>
          <a:bodyPr/>
          <a:lstStyle/>
          <a:p>
            <a:pPr algn="l"/>
            <a:r>
              <a:rPr lang="en-GB" dirty="0"/>
              <a:t>Efficiency Limits</a:t>
            </a:r>
          </a:p>
        </p:txBody>
      </p:sp>
      <p:sp>
        <p:nvSpPr>
          <p:cNvPr id="3" name="Content Placeholder 2">
            <a:extLst>
              <a:ext uri="{FF2B5EF4-FFF2-40B4-BE49-F238E27FC236}">
                <a16:creationId xmlns:a16="http://schemas.microsoft.com/office/drawing/2014/main" id="{499C423C-093E-714C-05FD-DAC39023650C}"/>
              </a:ext>
            </a:extLst>
          </p:cNvPr>
          <p:cNvSpPr>
            <a:spLocks noGrp="1"/>
          </p:cNvSpPr>
          <p:nvPr>
            <p:ph idx="1"/>
          </p:nvPr>
        </p:nvSpPr>
        <p:spPr>
          <a:xfrm>
            <a:off x="457200" y="1254770"/>
            <a:ext cx="5915000" cy="5328592"/>
          </a:xfrm>
          <a:prstGeom prst="roundRect">
            <a:avLst>
              <a:gd name="adj" fmla="val 6995"/>
            </a:avLst>
          </a:prstGeom>
          <a:ln w="28575">
            <a:solidFill>
              <a:srgbClr val="7030A0"/>
            </a:solidFill>
          </a:ln>
        </p:spPr>
        <p:txBody>
          <a:bodyPr/>
          <a:lstStyle/>
          <a:p>
            <a:r>
              <a:rPr lang="en-GB" sz="2000" dirty="0"/>
              <a:t>An efficiency of more than 1 or 100% is always impossible.</a:t>
            </a:r>
          </a:p>
          <a:p>
            <a:r>
              <a:rPr lang="en-GB" sz="2000" dirty="0"/>
              <a:t>However an efficiency of </a:t>
            </a:r>
            <a:r>
              <a:rPr lang="en-GB" sz="2000" i="1" dirty="0"/>
              <a:t>exactly </a:t>
            </a:r>
            <a:r>
              <a:rPr lang="en-GB" sz="2000" dirty="0"/>
              <a:t>1 or 100% is also very unlikely.</a:t>
            </a:r>
          </a:p>
          <a:p>
            <a:r>
              <a:rPr lang="en-GB" sz="2000" dirty="0"/>
              <a:t>An efficiency of exactly 1 or 100% would mean that </a:t>
            </a:r>
            <a:r>
              <a:rPr lang="en-GB" sz="2000" b="1" dirty="0"/>
              <a:t>all </a:t>
            </a:r>
            <a:r>
              <a:rPr lang="en-GB" sz="2000" dirty="0"/>
              <a:t>of the input energy had been transferred usefully.</a:t>
            </a:r>
          </a:p>
          <a:p>
            <a:r>
              <a:rPr lang="en-GB" sz="2000" dirty="0"/>
              <a:t>No energy transfer is perfect – some energy is always wasted and</a:t>
            </a:r>
            <a:r>
              <a:rPr lang="en-GB" sz="2000" dirty="0">
                <a:solidFill>
                  <a:srgbClr val="7030A0"/>
                </a:solidFill>
              </a:rPr>
              <a:t> dissipated </a:t>
            </a:r>
            <a:r>
              <a:rPr lang="en-GB" sz="2000" dirty="0"/>
              <a:t>to the surroundings.</a:t>
            </a:r>
          </a:p>
          <a:p>
            <a:r>
              <a:rPr lang="en-GB" sz="2000" dirty="0"/>
              <a:t>The only situation where we might get an efficiency of 1 or 100% would be a heater.  Because its job is to heat up the surroundings it’s not really possible for any of the energy supplied to it to be </a:t>
            </a:r>
            <a:r>
              <a:rPr lang="en-GB" sz="2000" i="1" dirty="0"/>
              <a:t>wasted</a:t>
            </a:r>
            <a:r>
              <a:rPr lang="en-GB" sz="2000" dirty="0"/>
              <a:t> in the thermal energy store of the surroundings!</a:t>
            </a:r>
          </a:p>
          <a:p>
            <a:endParaRPr lang="en-GB" sz="2800" dirty="0"/>
          </a:p>
        </p:txBody>
      </p:sp>
      <p:pic>
        <p:nvPicPr>
          <p:cNvPr id="4" name="Picture 2">
            <a:extLst>
              <a:ext uri="{FF2B5EF4-FFF2-40B4-BE49-F238E27FC236}">
                <a16:creationId xmlns:a16="http://schemas.microsoft.com/office/drawing/2014/main" id="{15098F71-5936-CD89-EA5C-0FFAF20F4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196751"/>
            <a:ext cx="2340545" cy="542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05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2FC5-511A-599A-1DB0-BFBDD50D0C35}"/>
              </a:ext>
            </a:extLst>
          </p:cNvPr>
          <p:cNvSpPr>
            <a:spLocks noGrp="1"/>
          </p:cNvSpPr>
          <p:nvPr>
            <p:ph type="title"/>
          </p:nvPr>
        </p:nvSpPr>
        <p:spPr/>
        <p:txBody>
          <a:bodyPr/>
          <a:lstStyle/>
          <a:p>
            <a:pPr algn="l"/>
            <a:r>
              <a:rPr lang="en-GB" sz="4000" dirty="0"/>
              <a:t>Worked Example 2 </a:t>
            </a:r>
          </a:p>
        </p:txBody>
      </p:sp>
      <p:sp>
        <p:nvSpPr>
          <p:cNvPr id="3" name="Content Placeholder 2">
            <a:extLst>
              <a:ext uri="{FF2B5EF4-FFF2-40B4-BE49-F238E27FC236}">
                <a16:creationId xmlns:a16="http://schemas.microsoft.com/office/drawing/2014/main" id="{11664CEC-ED8B-ADE9-3CA2-D77C4FB62DB9}"/>
              </a:ext>
            </a:extLst>
          </p:cNvPr>
          <p:cNvSpPr>
            <a:spLocks noGrp="1"/>
          </p:cNvSpPr>
          <p:nvPr>
            <p:ph idx="1"/>
          </p:nvPr>
        </p:nvSpPr>
        <p:spPr>
          <a:xfrm>
            <a:off x="457200" y="1398549"/>
            <a:ext cx="8229600" cy="4525963"/>
          </a:xfrm>
        </p:spPr>
        <p:txBody>
          <a:bodyPr/>
          <a:lstStyle/>
          <a:p>
            <a:pPr marL="0" lvl="0" indent="0">
              <a:lnSpc>
                <a:spcPct val="107000"/>
              </a:lnSpc>
              <a:spcAft>
                <a:spcPts val="800"/>
              </a:spcAft>
              <a:buNone/>
            </a:pPr>
            <a:r>
              <a:rPr lang="en-GB" sz="2000" dirty="0">
                <a:ea typeface="Calibri" panose="020F0502020204030204" pitchFamily="34" charset="0"/>
                <a:cs typeface="Calibri" panose="020F0502020204030204" pitchFamily="34" charset="0"/>
              </a:rPr>
              <a:t>Now we’ve lifted all our heavy boxes we need to gift wrap them, so we buy a special wrapping machine.  It has an efficiency of 0.20  The total power input to the machine is 2.6 W.  Calculate the useful power output of the machine.</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u="sng" dirty="0"/>
              <a:t>Step 1: Write out the equation: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a:solidFill>
                  <a:srgbClr val="0070C0"/>
                </a:solidFill>
                <a:ea typeface="Calibri" panose="020F0502020204030204" pitchFamily="34" charset="0"/>
                <a:cs typeface="Times New Roman" panose="02020603050405020304" pitchFamily="18" charset="0"/>
              </a:rPr>
              <a:t>I’ve skipped this step to save space, the equation is top right!</a:t>
            </a:r>
          </a:p>
          <a:p>
            <a:endParaRPr lang="en-US" sz="2000" baseline="30000" dirty="0">
              <a:ea typeface="Calibri" panose="020F0502020204030204" pitchFamily="34" charset="0"/>
              <a:cs typeface="Times New Roman" panose="02020603050405020304" pitchFamily="18" charset="0"/>
            </a:endParaRPr>
          </a:p>
          <a:p>
            <a:pPr marL="0" indent="0">
              <a:buNone/>
            </a:pPr>
            <a:r>
              <a:rPr lang="en-GB" sz="2000" u="sng" dirty="0"/>
              <a:t>Step 2:  Insert the numbers we have:</a:t>
            </a:r>
            <a:endParaRPr lang="en-US" sz="2000" dirty="0">
              <a:ea typeface="Calibri" panose="020F0502020204030204" pitchFamily="34" charset="0"/>
              <a:cs typeface="Times New Roman" panose="02020603050405020304" pitchFamily="18" charset="0"/>
            </a:endParaRPr>
          </a:p>
          <a:p>
            <a:pPr marL="0" indent="0">
              <a:buNone/>
            </a:pPr>
            <a:r>
              <a:rPr lang="en-US" sz="2000" dirty="0">
                <a:solidFill>
                  <a:srgbClr val="0070C0"/>
                </a:solidFill>
                <a:ea typeface="Calibri" panose="020F0502020204030204" pitchFamily="34" charset="0"/>
                <a:cs typeface="Times New Roman" panose="02020603050405020304" pitchFamily="18" charset="0"/>
              </a:rPr>
              <a:t>0.20 = </a:t>
            </a:r>
            <a:r>
              <a:rPr lang="en-US" sz="2000" u="sng" dirty="0">
                <a:solidFill>
                  <a:srgbClr val="0070C0"/>
                </a:solidFill>
                <a:ea typeface="Calibri" panose="020F0502020204030204" pitchFamily="34" charset="0"/>
                <a:cs typeface="Times New Roman" panose="02020603050405020304" pitchFamily="18" charset="0"/>
              </a:rPr>
              <a:t>Useful Power Output</a:t>
            </a:r>
          </a:p>
          <a:p>
            <a:pPr marL="0" indent="0">
              <a:buNone/>
            </a:pPr>
            <a:r>
              <a:rPr lang="en-US" sz="2000" dirty="0">
                <a:solidFill>
                  <a:srgbClr val="0070C0"/>
                </a:solidFill>
                <a:ea typeface="Calibri" panose="020F0502020204030204" pitchFamily="34" charset="0"/>
                <a:cs typeface="Times New Roman" panose="02020603050405020304" pitchFamily="18" charset="0"/>
              </a:rPr>
              <a:t>                          2.6 W</a:t>
            </a:r>
            <a:endParaRPr lang="en-US" sz="2000" dirty="0">
              <a:ea typeface="Calibri" panose="020F0502020204030204" pitchFamily="34" charset="0"/>
              <a:cs typeface="Times New Roman" panose="02020603050405020304" pitchFamily="18" charset="0"/>
            </a:endParaRPr>
          </a:p>
          <a:p>
            <a:pPr marL="0" indent="0">
              <a:buNone/>
            </a:pPr>
            <a:r>
              <a:rPr lang="en-GB" sz="2000" u="sng" dirty="0"/>
              <a:t>Step 3: Re-arrange:</a:t>
            </a:r>
            <a:endParaRPr lang="en-GB" dirty="0"/>
          </a:p>
          <a:p>
            <a:pPr marL="0" indent="0">
              <a:buNone/>
            </a:pPr>
            <a:r>
              <a:rPr lang="en-GB" sz="2000" dirty="0">
                <a:solidFill>
                  <a:srgbClr val="0070C0"/>
                </a:solidFill>
                <a:ea typeface="Calibri" panose="020F0502020204030204" pitchFamily="34" charset="0"/>
                <a:cs typeface="Times New Roman" panose="02020603050405020304" pitchFamily="18" charset="0"/>
              </a:rPr>
              <a:t>0.20 x 2.6 = Useful Power Output</a:t>
            </a:r>
          </a:p>
          <a:p>
            <a:pPr marL="0" indent="0">
              <a:buNone/>
            </a:pPr>
            <a:endParaRPr lang="en-GB" sz="2000" dirty="0">
              <a:solidFill>
                <a:srgbClr val="0070C0"/>
              </a:solidFill>
              <a:ea typeface="Calibri" panose="020F0502020204030204" pitchFamily="34" charset="0"/>
              <a:cs typeface="Times New Roman" panose="02020603050405020304" pitchFamily="18" charset="0"/>
            </a:endParaRPr>
          </a:p>
          <a:p>
            <a:pPr marL="0" indent="0">
              <a:buNone/>
            </a:pPr>
            <a:r>
              <a:rPr lang="en-GB" sz="2000" u="sng" dirty="0">
                <a:ea typeface="Calibri" panose="020F0502020204030204" pitchFamily="34" charset="0"/>
                <a:cs typeface="Times New Roman" panose="02020603050405020304" pitchFamily="18" charset="0"/>
              </a:rPr>
              <a:t>Step 4: Calculate:</a:t>
            </a:r>
          </a:p>
          <a:p>
            <a:pPr marL="0" indent="0">
              <a:buNone/>
            </a:pPr>
            <a:r>
              <a:rPr lang="en-GB" sz="2000" dirty="0">
                <a:solidFill>
                  <a:srgbClr val="0070C0"/>
                </a:solidFill>
                <a:ea typeface="Calibri" panose="020F0502020204030204" pitchFamily="34" charset="0"/>
                <a:cs typeface="Times New Roman" panose="02020603050405020304" pitchFamily="18" charset="0"/>
              </a:rPr>
              <a:t>Useful Power Output = </a:t>
            </a:r>
            <a:r>
              <a:rPr lang="en-GB" sz="2000" b="1" dirty="0">
                <a:solidFill>
                  <a:srgbClr val="0070C0"/>
                </a:solidFill>
                <a:ea typeface="Calibri" panose="020F0502020204030204" pitchFamily="34" charset="0"/>
                <a:cs typeface="Times New Roman" panose="02020603050405020304" pitchFamily="18" charset="0"/>
              </a:rPr>
              <a:t>0.52 W</a:t>
            </a:r>
            <a:endParaRPr lang="en-US" sz="2000" b="1" dirty="0">
              <a:solidFill>
                <a:srgbClr val="0070C0"/>
              </a:solidFill>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4C01541-38F5-4CD9-36CE-B894C183600F}"/>
              </a:ext>
            </a:extLst>
          </p:cNvPr>
          <p:cNvPicPr>
            <a:picLocks noChangeAspect="1"/>
          </p:cNvPicPr>
          <p:nvPr/>
        </p:nvPicPr>
        <p:blipFill>
          <a:blip r:embed="rId2"/>
          <a:stretch>
            <a:fillRect/>
          </a:stretch>
        </p:blipFill>
        <p:spPr>
          <a:xfrm>
            <a:off x="4747363" y="79592"/>
            <a:ext cx="4443325" cy="820492"/>
          </a:xfrm>
          <a:prstGeom prst="rect">
            <a:avLst/>
          </a:prstGeom>
        </p:spPr>
      </p:pic>
    </p:spTree>
    <p:extLst>
      <p:ext uri="{BB962C8B-B14F-4D97-AF65-F5344CB8AC3E}">
        <p14:creationId xmlns:p14="http://schemas.microsoft.com/office/powerpoint/2010/main" val="166596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35DD-3EF0-4B85-A8E4-C38F97B585E5}"/>
              </a:ext>
            </a:extLst>
          </p:cNvPr>
          <p:cNvSpPr>
            <a:spLocks noGrp="1"/>
          </p:cNvSpPr>
          <p:nvPr>
            <p:ph type="title"/>
          </p:nvPr>
        </p:nvSpPr>
        <p:spPr/>
        <p:txBody>
          <a:bodyPr/>
          <a:lstStyle/>
          <a:p>
            <a:r>
              <a:rPr lang="en-GB" dirty="0">
                <a:solidFill>
                  <a:srgbClr val="7030A0"/>
                </a:solidFill>
              </a:rPr>
              <a:t>Teacher Notes</a:t>
            </a:r>
          </a:p>
        </p:txBody>
      </p:sp>
      <p:sp>
        <p:nvSpPr>
          <p:cNvPr id="3" name="Content Placeholder 2">
            <a:extLst>
              <a:ext uri="{FF2B5EF4-FFF2-40B4-BE49-F238E27FC236}">
                <a16:creationId xmlns:a16="http://schemas.microsoft.com/office/drawing/2014/main" id="{FB544D50-E49C-47B2-900B-DDCDCAC2708B}"/>
              </a:ext>
            </a:extLst>
          </p:cNvPr>
          <p:cNvSpPr>
            <a:spLocks noGrp="1"/>
          </p:cNvSpPr>
          <p:nvPr>
            <p:ph idx="1"/>
          </p:nvPr>
        </p:nvSpPr>
        <p:spPr/>
        <p:txBody>
          <a:bodyPr>
            <a:normAutofit/>
          </a:bodyPr>
          <a:lstStyle/>
          <a:p>
            <a:pPr marL="0" indent="0">
              <a:buNone/>
            </a:pPr>
            <a:r>
              <a:rPr lang="en-GB" sz="2400" dirty="0"/>
              <a:t>This lesson covers all of AQA GCSE Physics 4.1.2.2 (Combined Science 6.1.2.2). </a:t>
            </a:r>
          </a:p>
          <a:p>
            <a:pPr marL="0" indent="0">
              <a:buNone/>
            </a:pPr>
            <a:r>
              <a:rPr lang="en-GB" sz="2400" dirty="0"/>
              <a:t>The second section of the lesson is higher tier only, however I think it very much reinforces learning from the “useful and wasted energy” lesson and the from the first section of this lesson, and so I would recommend you teach this to all students regardless of tier. </a:t>
            </a:r>
          </a:p>
          <a:p>
            <a:pPr marL="0" indent="0">
              <a:buNone/>
            </a:pPr>
            <a:r>
              <a:rPr lang="en-GB" sz="2400" dirty="0"/>
              <a:t>The final exam style question (Q3) relates to the higher tier portion of the lesson.</a:t>
            </a:r>
          </a:p>
          <a:p>
            <a:pPr marL="0" indent="0">
              <a:buNone/>
            </a:pPr>
            <a:endParaRPr lang="en-GB" dirty="0"/>
          </a:p>
        </p:txBody>
      </p:sp>
    </p:spTree>
    <p:extLst>
      <p:ext uri="{BB962C8B-B14F-4D97-AF65-F5344CB8AC3E}">
        <p14:creationId xmlns:p14="http://schemas.microsoft.com/office/powerpoint/2010/main" val="2461897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68760"/>
            <a:ext cx="3754760" cy="1440160"/>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The total amount of input energy must equal…</a:t>
            </a:r>
          </a:p>
        </p:txBody>
      </p:sp>
      <p:sp>
        <p:nvSpPr>
          <p:cNvPr id="5" name="Rectangle 4"/>
          <p:cNvSpPr/>
          <p:nvPr/>
        </p:nvSpPr>
        <p:spPr>
          <a:xfrm>
            <a:off x="4932040" y="1268760"/>
            <a:ext cx="37547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State the </a:t>
            </a:r>
            <a:r>
              <a:rPr lang="en-GB" dirty="0">
                <a:solidFill>
                  <a:prstClr val="white"/>
                </a:solidFill>
                <a:latin typeface="Calibri"/>
              </a:rPr>
              <a:t>equation to calculate efficiency using energy transferred.</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457200" y="1268760"/>
            <a:ext cx="3754760" cy="144016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…useful energy + wasted energy.</a:t>
            </a:r>
          </a:p>
        </p:txBody>
      </p:sp>
      <p:sp>
        <p:nvSpPr>
          <p:cNvPr id="11" name="Rectangle 10"/>
          <p:cNvSpPr/>
          <p:nvPr/>
        </p:nvSpPr>
        <p:spPr>
          <a:xfrm>
            <a:off x="4932040" y="1268760"/>
            <a:ext cx="3754760" cy="144016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600" dirty="0">
                <a:solidFill>
                  <a:prstClr val="black"/>
                </a:solidFill>
              </a:rPr>
              <a:t>Efficiency = </a:t>
            </a:r>
            <a:r>
              <a:rPr lang="en-GB" sz="1600" u="sng" dirty="0">
                <a:solidFill>
                  <a:prstClr val="black"/>
                </a:solidFill>
              </a:rPr>
              <a:t>Useful Output Energy Transfer </a:t>
            </a:r>
          </a:p>
          <a:p>
            <a:pPr lvl="0" algn="ctr">
              <a:defRPr/>
            </a:pPr>
            <a:r>
              <a:rPr lang="en-GB" sz="1600" dirty="0">
                <a:solidFill>
                  <a:prstClr val="black"/>
                </a:solidFill>
              </a:rPr>
              <a:t>	    Total Input Energy Transfer</a:t>
            </a:r>
          </a:p>
        </p:txBody>
      </p:sp>
      <p:sp>
        <p:nvSpPr>
          <p:cNvPr id="13" name="Rectangle 12"/>
          <p:cNvSpPr/>
          <p:nvPr/>
        </p:nvSpPr>
        <p:spPr>
          <a:xfrm>
            <a:off x="457200" y="3140000"/>
            <a:ext cx="37547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State the equation to calculate efficiency using power.</a:t>
            </a:r>
          </a:p>
        </p:txBody>
      </p:sp>
      <p:sp>
        <p:nvSpPr>
          <p:cNvPr id="14" name="Rectangle 13"/>
          <p:cNvSpPr/>
          <p:nvPr/>
        </p:nvSpPr>
        <p:spPr>
          <a:xfrm>
            <a:off x="457200" y="3140968"/>
            <a:ext cx="3754760" cy="144016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dirty="0">
                <a:solidFill>
                  <a:prstClr val="black"/>
                </a:solidFill>
              </a:rPr>
              <a:t>Efficiency = </a:t>
            </a:r>
            <a:r>
              <a:rPr lang="en-GB" u="sng" dirty="0">
                <a:solidFill>
                  <a:prstClr val="black"/>
                </a:solidFill>
              </a:rPr>
              <a:t>Useful Power Output</a:t>
            </a:r>
          </a:p>
          <a:p>
            <a:pPr lvl="0" algn="ctr">
              <a:defRPr/>
            </a:pPr>
            <a:r>
              <a:rPr lang="en-GB" dirty="0">
                <a:solidFill>
                  <a:prstClr val="black"/>
                </a:solidFill>
              </a:rPr>
              <a:t>	    Total Power Input</a:t>
            </a:r>
          </a:p>
        </p:txBody>
      </p:sp>
      <p:sp>
        <p:nvSpPr>
          <p:cNvPr id="15" name="Rectangle 14"/>
          <p:cNvSpPr/>
          <p:nvPr/>
        </p:nvSpPr>
        <p:spPr>
          <a:xfrm>
            <a:off x="4930730" y="3140000"/>
            <a:ext cx="37547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You have </a:t>
            </a:r>
            <a:r>
              <a:rPr lang="en-GB" dirty="0">
                <a:solidFill>
                  <a:prstClr val="white"/>
                </a:solidFill>
                <a:latin typeface="Calibri"/>
              </a:rPr>
              <a:t>calculated the efficiency of an appliance to be 0.75.  What is this as a percentage?</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p:cNvSpPr/>
          <p:nvPr/>
        </p:nvSpPr>
        <p:spPr>
          <a:xfrm>
            <a:off x="4932040" y="3140000"/>
            <a:ext cx="3754760" cy="144016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75%</a:t>
            </a:r>
          </a:p>
        </p:txBody>
      </p:sp>
      <p:sp>
        <p:nvSpPr>
          <p:cNvPr id="16" name="Rectangle 15">
            <a:extLst>
              <a:ext uri="{FF2B5EF4-FFF2-40B4-BE49-F238E27FC236}">
                <a16:creationId xmlns:a16="http://schemas.microsoft.com/office/drawing/2014/main" id="{29BC00AC-2CE5-4BD4-87D8-0FBD533CE232}"/>
              </a:ext>
            </a:extLst>
          </p:cNvPr>
          <p:cNvSpPr/>
          <p:nvPr/>
        </p:nvSpPr>
        <p:spPr>
          <a:xfrm>
            <a:off x="457200" y="5011240"/>
            <a:ext cx="37547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You have calculated the efficiency of an appliance to be 1.2.  What is this as a percentage?</a:t>
            </a:r>
          </a:p>
        </p:txBody>
      </p:sp>
      <p:sp>
        <p:nvSpPr>
          <p:cNvPr id="18" name="Rectangle 17">
            <a:extLst>
              <a:ext uri="{FF2B5EF4-FFF2-40B4-BE49-F238E27FC236}">
                <a16:creationId xmlns:a16="http://schemas.microsoft.com/office/drawing/2014/main" id="{38B9324D-07B3-47C6-9C31-CF15FCC41D95}"/>
              </a:ext>
            </a:extLst>
          </p:cNvPr>
          <p:cNvSpPr/>
          <p:nvPr/>
        </p:nvSpPr>
        <p:spPr>
          <a:xfrm>
            <a:off x="467544" y="5011240"/>
            <a:ext cx="3754760" cy="144016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Trick question!  Efficiency cannot be &gt;1 or &gt;100%</a:t>
            </a:r>
          </a:p>
        </p:txBody>
      </p:sp>
      <p:sp>
        <p:nvSpPr>
          <p:cNvPr id="20" name="Rectangle 19">
            <a:extLst>
              <a:ext uri="{FF2B5EF4-FFF2-40B4-BE49-F238E27FC236}">
                <a16:creationId xmlns:a16="http://schemas.microsoft.com/office/drawing/2014/main" id="{4D7EDB97-EEC4-42F0-BDE2-7D0D8822F4D0}"/>
              </a:ext>
            </a:extLst>
          </p:cNvPr>
          <p:cNvSpPr/>
          <p:nvPr/>
        </p:nvSpPr>
        <p:spPr>
          <a:xfrm>
            <a:off x="4930730" y="5011240"/>
            <a:ext cx="37547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You have calculated the efficiency of an appliance to be 60%.  What percentage of energy is wasted?</a:t>
            </a:r>
          </a:p>
        </p:txBody>
      </p:sp>
      <p:sp>
        <p:nvSpPr>
          <p:cNvPr id="21" name="Rectangle 20">
            <a:extLst>
              <a:ext uri="{FF2B5EF4-FFF2-40B4-BE49-F238E27FC236}">
                <a16:creationId xmlns:a16="http://schemas.microsoft.com/office/drawing/2014/main" id="{17598D52-5CCC-4797-955B-481886600567}"/>
              </a:ext>
            </a:extLst>
          </p:cNvPr>
          <p:cNvSpPr/>
          <p:nvPr/>
        </p:nvSpPr>
        <p:spPr>
          <a:xfrm>
            <a:off x="4932040" y="5011240"/>
            <a:ext cx="3754760" cy="144016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a:rPr>
              <a:t>40%</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itle 1">
            <a:extLst>
              <a:ext uri="{FF2B5EF4-FFF2-40B4-BE49-F238E27FC236}">
                <a16:creationId xmlns:a16="http://schemas.microsoft.com/office/drawing/2014/main" id="{06F2D504-387E-454E-9F1C-6AE402C4948D}"/>
              </a:ext>
            </a:extLst>
          </p:cNvPr>
          <p:cNvSpPr>
            <a:spLocks noGrp="1"/>
          </p:cNvSpPr>
          <p:nvPr>
            <p:ph type="title"/>
          </p:nvPr>
        </p:nvSpPr>
        <p:spPr>
          <a:xfrm>
            <a:off x="457200" y="274638"/>
            <a:ext cx="8229600" cy="1143000"/>
          </a:xfrm>
        </p:spPr>
        <p:txBody>
          <a:bodyPr/>
          <a:lstStyle/>
          <a:p>
            <a:r>
              <a:rPr lang="en-GB"/>
              <a:t>Learning Check: Quick </a:t>
            </a:r>
            <a:r>
              <a:rPr lang="en-GB" dirty="0"/>
              <a:t>Questions</a:t>
            </a:r>
          </a:p>
        </p:txBody>
      </p:sp>
      <p:sp>
        <p:nvSpPr>
          <p:cNvPr id="23" name="Rounded Rectangle 2">
            <a:extLst>
              <a:ext uri="{FF2B5EF4-FFF2-40B4-BE49-F238E27FC236}">
                <a16:creationId xmlns:a16="http://schemas.microsoft.com/office/drawing/2014/main" id="{9C4AC798-90B2-4FBE-B8DD-2B2269866FC2}"/>
              </a:ext>
            </a:extLst>
          </p:cNvPr>
          <p:cNvSpPr/>
          <p:nvPr/>
        </p:nvSpPr>
        <p:spPr>
          <a:xfrm>
            <a:off x="457200" y="116632"/>
            <a:ext cx="8435280" cy="403485"/>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pitchFamily="34" charset="0"/>
                <a:ea typeface="ＭＳ Ｐゴシック"/>
                <a:cs typeface="Calibri" panose="020F0502020204030204" pitchFamily="34" charset="0"/>
              </a:rPr>
              <a:t>1 minute to discuss with the person next to you, before I choose people at random.</a:t>
            </a:r>
          </a:p>
        </p:txBody>
      </p:sp>
    </p:spTree>
    <p:extLst>
      <p:ext uri="{BB962C8B-B14F-4D97-AF65-F5344CB8AC3E}">
        <p14:creationId xmlns:p14="http://schemas.microsoft.com/office/powerpoint/2010/main" val="425749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7" grpId="0" animBg="1"/>
      <p:bldP spid="18"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solidFill>
                  <a:srgbClr val="7030A0"/>
                </a:solidFill>
              </a:rPr>
              <a:t>Efficiency</a:t>
            </a:r>
          </a:p>
        </p:txBody>
      </p:sp>
      <p:sp>
        <p:nvSpPr>
          <p:cNvPr id="6" name="Rounded Rectangle 5"/>
          <p:cNvSpPr/>
          <p:nvPr/>
        </p:nvSpPr>
        <p:spPr bwMode="auto">
          <a:xfrm>
            <a:off x="467544" y="1268760"/>
            <a:ext cx="8208912" cy="5184576"/>
          </a:xfrm>
          <a:prstGeom prst="roundRect">
            <a:avLst>
              <a:gd name="adj" fmla="val 5710"/>
            </a:avLst>
          </a:prstGeom>
          <a:noFill/>
          <a:ln w="571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7030A0"/>
                </a:solidFill>
                <a:effectLst/>
                <a:uLnTx/>
                <a:uFillTx/>
                <a:latin typeface="Calibri"/>
                <a:ea typeface="+mn-ea"/>
                <a:cs typeface="+mn-cs"/>
              </a:rPr>
              <a:t>Tasks: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motor of a toy car is supplied with 200 J of energy which is transferred to 120 J of kinetic energy as it moves across the floor.  The motor gets warmer.</a:t>
            </a:r>
          </a:p>
          <a:p>
            <a:pPr marL="914400" lvl="1" indent="-457200">
              <a:buFont typeface="+mj-lt"/>
              <a:buAutoNum type="alphaLcParenR"/>
              <a:defRPr/>
            </a:pPr>
            <a:r>
              <a:rPr lang="en-GB" dirty="0">
                <a:solidFill>
                  <a:prstClr val="black"/>
                </a:solidFill>
                <a:latin typeface="Calibri"/>
              </a:rPr>
              <a:t>What is the useful energy transfer?</a:t>
            </a:r>
          </a:p>
          <a:p>
            <a:pPr marL="914400" lvl="1" indent="-457200">
              <a:buFont typeface="+mj-lt"/>
              <a:buAutoNum type="alphaLcParenR"/>
              <a:defRPr/>
            </a:pPr>
            <a:r>
              <a:rPr lang="en-GB" dirty="0">
                <a:solidFill>
                  <a:prstClr val="black"/>
                </a:solidFill>
                <a:latin typeface="Calibri"/>
              </a:rPr>
              <a:t>What is the wasted energy transfer?</a:t>
            </a:r>
          </a:p>
          <a:p>
            <a:pPr marL="914400" lvl="1" indent="-457200">
              <a:buFont typeface="+mj-lt"/>
              <a:buAutoNum type="alphaLcParenR"/>
              <a:defRPr/>
            </a:pPr>
            <a:r>
              <a:rPr lang="en-GB" dirty="0">
                <a:solidFill>
                  <a:prstClr val="black"/>
                </a:solidFill>
                <a:latin typeface="Calibri"/>
              </a:rPr>
              <a:t>What is the efficiency of the motor?  Give your answer as a percentage.</a:t>
            </a:r>
          </a:p>
          <a:p>
            <a:pPr marL="457200" indent="-457200">
              <a:buFont typeface="+mj-lt"/>
              <a:buAutoNum type="arabicPeriod"/>
              <a:defRPr/>
            </a:pPr>
            <a:r>
              <a:rPr kumimoji="0" lang="en-GB" b="0" i="0" u="none" strike="noStrike" kern="1200" cap="none" spc="0" normalizeH="0" baseline="0" noProof="0" dirty="0">
                <a:ln>
                  <a:noFill/>
                </a:ln>
                <a:solidFill>
                  <a:prstClr val="black"/>
                </a:solidFill>
                <a:effectLst/>
                <a:uLnTx/>
                <a:uFillTx/>
                <a:latin typeface="Calibri"/>
                <a:ea typeface="+mn-ea"/>
                <a:cs typeface="+mn-cs"/>
              </a:rPr>
              <a:t>The total power input to a lawn mower is 375 W and the useful power output is 180 W.  Calculate the efficiency of the lawn mower.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dirty="0">
                <a:solidFill>
                  <a:prstClr val="black"/>
                </a:solidFill>
                <a:latin typeface="Calibri"/>
              </a:rPr>
              <a:t>A hairdryer has an efficiency of 0.82.  Calculate the useful output energy transfer when the total input energy transfer is 150 J</a:t>
            </a:r>
          </a:p>
          <a:p>
            <a:pPr marL="457200" indent="-457200">
              <a:buFont typeface="+mj-lt"/>
              <a:buAutoNum type="arabicPeriod"/>
              <a:defRPr/>
            </a:pPr>
            <a:r>
              <a:rPr lang="en-GB" dirty="0">
                <a:solidFill>
                  <a:prstClr val="black"/>
                </a:solidFill>
                <a:latin typeface="Calibri"/>
              </a:rPr>
              <a:t>A student calculates the efficiency of a machine to be 1.1.  Explain why this answer must be wrong. </a:t>
            </a:r>
          </a:p>
          <a:p>
            <a:pPr>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Extension: </a:t>
            </a:r>
            <a:r>
              <a:rPr kumimoji="0" lang="en-GB" sz="1800" b="0" i="0" u="none" strike="noStrike" kern="1200" cap="none" spc="0" normalizeH="0" baseline="0" noProof="0" dirty="0">
                <a:ln>
                  <a:noFill/>
                </a:ln>
                <a:solidFill>
                  <a:prstClr val="black"/>
                </a:solidFill>
                <a:effectLst/>
                <a:uLnTx/>
                <a:uFillTx/>
                <a:latin typeface="Calibri"/>
                <a:ea typeface="+mn-ea"/>
                <a:cs typeface="+mn-cs"/>
              </a:rPr>
              <a:t>We are thinking of buying two brand new lifting machines.  </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Machine A:  Total input power 50 W, wasted output power 5 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a:rPr>
              <a:t>Machine B: Useful output power 95 W, wasted output power 5 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Which is more 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AF6CBBC8-3E0B-4B5C-9459-6AFE028F9730}"/>
              </a:ext>
            </a:extLst>
          </p:cNvPr>
          <p:cNvSpPr/>
          <p:nvPr/>
        </p:nvSpPr>
        <p:spPr>
          <a:xfrm>
            <a:off x="0" y="0"/>
            <a:ext cx="4644008" cy="40466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Learning Check: In-Depth Questions</a:t>
            </a:r>
          </a:p>
        </p:txBody>
      </p:sp>
    </p:spTree>
    <p:extLst>
      <p:ext uri="{BB962C8B-B14F-4D97-AF65-F5344CB8AC3E}">
        <p14:creationId xmlns:p14="http://schemas.microsoft.com/office/powerpoint/2010/main" val="3237635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1A4B-D2E7-4CC7-8DD0-023B4BBEB8D2}"/>
              </a:ext>
            </a:extLst>
          </p:cNvPr>
          <p:cNvSpPr>
            <a:spLocks noGrp="1"/>
          </p:cNvSpPr>
          <p:nvPr>
            <p:ph type="title"/>
          </p:nvPr>
        </p:nvSpPr>
        <p:spPr>
          <a:solidFill>
            <a:srgbClr val="FFC000"/>
          </a:solidFill>
        </p:spPr>
        <p:txBody>
          <a:bodyPr/>
          <a:lstStyle/>
          <a:p>
            <a:r>
              <a:rPr lang="en-GB" dirty="0"/>
              <a:t>Answers</a:t>
            </a:r>
          </a:p>
        </p:txBody>
      </p:sp>
      <p:sp>
        <p:nvSpPr>
          <p:cNvPr id="3" name="Content Placeholder 2">
            <a:extLst>
              <a:ext uri="{FF2B5EF4-FFF2-40B4-BE49-F238E27FC236}">
                <a16:creationId xmlns:a16="http://schemas.microsoft.com/office/drawing/2014/main" id="{077ED81C-D313-471B-9C4F-76429E0EAFD3}"/>
              </a:ext>
            </a:extLst>
          </p:cNvPr>
          <p:cNvSpPr>
            <a:spLocks noGrp="1"/>
          </p:cNvSpPr>
          <p:nvPr>
            <p:ph idx="1"/>
          </p:nvPr>
        </p:nvSpPr>
        <p:spPr>
          <a:xfrm>
            <a:off x="457200" y="1600200"/>
            <a:ext cx="8229600" cy="4853136"/>
          </a:xfrm>
          <a:solidFill>
            <a:srgbClr val="FFC000"/>
          </a:solidFill>
        </p:spPr>
        <p:txBody>
          <a:bodyPr>
            <a:norm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motor of a toy car is supplied with 200 J of energy which is transferred to 120 J of kinetic energy as it moves across the floor.  The motor gets warmer.</a:t>
            </a:r>
          </a:p>
          <a:p>
            <a:pPr marL="914400" lvl="1" indent="-457200">
              <a:buFont typeface="+mj-lt"/>
              <a:buAutoNum type="alphaLcParenR"/>
              <a:defRPr/>
            </a:pPr>
            <a:r>
              <a:rPr lang="en-GB" sz="1800" dirty="0">
                <a:solidFill>
                  <a:prstClr val="black"/>
                </a:solidFill>
                <a:latin typeface="Calibri"/>
              </a:rPr>
              <a:t>What is the useful energy transfer?  </a:t>
            </a:r>
            <a:r>
              <a:rPr lang="en-GB" sz="1800" b="1" dirty="0">
                <a:solidFill>
                  <a:prstClr val="black"/>
                </a:solidFill>
                <a:latin typeface="Calibri"/>
              </a:rPr>
              <a:t>To the kinetic energy store of the toy.</a:t>
            </a:r>
          </a:p>
          <a:p>
            <a:pPr marL="914400" lvl="1" indent="-457200">
              <a:buFont typeface="+mj-lt"/>
              <a:buAutoNum type="alphaLcParenR"/>
              <a:defRPr/>
            </a:pPr>
            <a:r>
              <a:rPr lang="en-GB" sz="1800" dirty="0">
                <a:solidFill>
                  <a:prstClr val="black"/>
                </a:solidFill>
                <a:latin typeface="Calibri"/>
              </a:rPr>
              <a:t>What is the wasted energy transfer?  </a:t>
            </a:r>
            <a:r>
              <a:rPr lang="en-GB" sz="1800" b="1" dirty="0">
                <a:solidFill>
                  <a:prstClr val="black"/>
                </a:solidFill>
                <a:latin typeface="Calibri"/>
              </a:rPr>
              <a:t>To the thermal energy store of the motor / the surroundings.</a:t>
            </a:r>
          </a:p>
          <a:p>
            <a:pPr marL="914400" lvl="1" indent="-457200">
              <a:buFont typeface="+mj-lt"/>
              <a:buAutoNum type="alphaLcParenR"/>
              <a:defRPr/>
            </a:pPr>
            <a:r>
              <a:rPr lang="en-GB" sz="1800" dirty="0">
                <a:solidFill>
                  <a:prstClr val="black"/>
                </a:solidFill>
                <a:latin typeface="Calibri"/>
              </a:rPr>
              <a:t>What is the efficiency of the motor?  Give your answer as a percentage. </a:t>
            </a:r>
            <a:r>
              <a:rPr lang="en-GB" sz="1800" b="1" dirty="0">
                <a:solidFill>
                  <a:prstClr val="black"/>
                </a:solidFill>
                <a:latin typeface="Calibri"/>
              </a:rPr>
              <a:t>60%</a:t>
            </a:r>
          </a:p>
          <a:p>
            <a:pPr marL="457200" indent="-457200">
              <a:buFont typeface="+mj-lt"/>
              <a:buAutoNum type="arabicPeriod"/>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total power input to a lawn mower is 375 W and the useful power output is 180 W.  Calculate the efficiency of the lawn mower. </a:t>
            </a:r>
            <a:r>
              <a:rPr kumimoji="0" lang="en-GB" sz="1800" b="1" i="0" u="none" strike="noStrike" kern="1200" cap="none" spc="0" normalizeH="0" baseline="0" noProof="0" dirty="0">
                <a:ln>
                  <a:noFill/>
                </a:ln>
                <a:solidFill>
                  <a:prstClr val="black"/>
                </a:solidFill>
                <a:effectLst/>
                <a:uLnTx/>
                <a:uFillTx/>
                <a:latin typeface="Calibri"/>
                <a:ea typeface="+mn-ea"/>
                <a:cs typeface="+mn-cs"/>
              </a:rPr>
              <a:t>0.48 or 48%</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1800" dirty="0">
                <a:solidFill>
                  <a:prstClr val="black"/>
                </a:solidFill>
                <a:latin typeface="Calibri"/>
              </a:rPr>
              <a:t>A hairdryer has an efficiency of 0.82.  Calculate the useful output energy transfer when the total input energy transfer is 150 J  </a:t>
            </a:r>
            <a:r>
              <a:rPr lang="en-GB" sz="1800" b="1" dirty="0">
                <a:solidFill>
                  <a:prstClr val="black"/>
                </a:solidFill>
                <a:latin typeface="Calibri"/>
              </a:rPr>
              <a:t>123 J</a:t>
            </a:r>
          </a:p>
          <a:p>
            <a:pPr marL="457200" indent="-457200">
              <a:spcBef>
                <a:spcPts val="0"/>
              </a:spcBef>
              <a:buFont typeface="+mj-lt"/>
              <a:buAutoNum type="arabicPeriod"/>
              <a:defRPr/>
            </a:pPr>
            <a:r>
              <a:rPr lang="en-GB" sz="1800" dirty="0">
                <a:solidFill>
                  <a:prstClr val="black"/>
                </a:solidFill>
                <a:latin typeface="Calibri"/>
              </a:rPr>
              <a:t>A student calculates the efficiency of a machine to be 1.1.  Explain why this answer must be wrong. </a:t>
            </a:r>
            <a:r>
              <a:rPr lang="en-GB" sz="1800" b="1" dirty="0"/>
              <a:t>Efficiency cannot be greater than 1 (or 100%) because this would mean that useful output energy was greater than input energy (1).  It is impossible to create energy (1).</a:t>
            </a:r>
          </a:p>
          <a:p>
            <a:pPr marL="0" indent="0">
              <a:spcBef>
                <a:spcPts val="0"/>
              </a:spcBef>
              <a:buNone/>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Extension:  </a:t>
            </a:r>
            <a:r>
              <a:rPr lang="en-GB" sz="1800" b="1" dirty="0">
                <a:solidFill>
                  <a:prstClr val="black"/>
                </a:solidFill>
                <a:latin typeface="Calibri"/>
              </a:rPr>
              <a:t>Machine A efficiency is 0.9.  Machine B efficiency is 0.95.  Machine B is more efficient.</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en-GB" dirty="0"/>
          </a:p>
        </p:txBody>
      </p:sp>
    </p:spTree>
    <p:extLst>
      <p:ext uri="{BB962C8B-B14F-4D97-AF65-F5344CB8AC3E}">
        <p14:creationId xmlns:p14="http://schemas.microsoft.com/office/powerpoint/2010/main" val="255813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1A4B-D2E7-4CC7-8DD0-023B4BBEB8D2}"/>
              </a:ext>
            </a:extLst>
          </p:cNvPr>
          <p:cNvSpPr>
            <a:spLocks noGrp="1"/>
          </p:cNvSpPr>
          <p:nvPr>
            <p:ph type="title"/>
          </p:nvPr>
        </p:nvSpPr>
        <p:spPr>
          <a:solidFill>
            <a:srgbClr val="FFC000"/>
          </a:solidFill>
        </p:spPr>
        <p:txBody>
          <a:bodyPr/>
          <a:lstStyle/>
          <a:p>
            <a:r>
              <a:rPr lang="en-GB" dirty="0"/>
              <a:t>Extension Task Answers</a:t>
            </a:r>
          </a:p>
        </p:txBody>
      </p:sp>
      <p:sp>
        <p:nvSpPr>
          <p:cNvPr id="3" name="Content Placeholder 2">
            <a:extLst>
              <a:ext uri="{FF2B5EF4-FFF2-40B4-BE49-F238E27FC236}">
                <a16:creationId xmlns:a16="http://schemas.microsoft.com/office/drawing/2014/main" id="{077ED81C-D313-471B-9C4F-76429E0EAFD3}"/>
              </a:ext>
            </a:extLst>
          </p:cNvPr>
          <p:cNvSpPr>
            <a:spLocks noGrp="1"/>
          </p:cNvSpPr>
          <p:nvPr>
            <p:ph idx="1"/>
          </p:nvPr>
        </p:nvSpPr>
        <p:spPr>
          <a:xfrm>
            <a:off x="457200" y="1600200"/>
            <a:ext cx="8229600" cy="4853136"/>
          </a:xfrm>
          <a:solidFill>
            <a:srgbClr val="FFC000"/>
          </a:solidFill>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Extension: </a:t>
            </a:r>
            <a:r>
              <a:rPr kumimoji="0" lang="en-GB" sz="2000" b="0" i="0" u="none" strike="noStrike" kern="1200" cap="none" spc="0" normalizeH="0" baseline="0" noProof="0" dirty="0">
                <a:ln>
                  <a:noFill/>
                </a:ln>
                <a:solidFill>
                  <a:prstClr val="black"/>
                </a:solidFill>
                <a:effectLst/>
                <a:uLnTx/>
                <a:uFillTx/>
                <a:latin typeface="Calibri"/>
                <a:ea typeface="+mn-ea"/>
                <a:cs typeface="+mn-cs"/>
              </a:rPr>
              <a:t>We are thinking of buying two brand new lifting machines.  </a:t>
            </a:r>
            <a:br>
              <a:rPr kumimoji="0" lang="en-GB" sz="2000" b="0" i="0" u="none" strike="noStrike" kern="1200" cap="none" spc="0" normalizeH="0" baseline="0" noProof="0" dirty="0">
                <a:ln>
                  <a:noFill/>
                </a:ln>
                <a:solidFill>
                  <a:prstClr val="black"/>
                </a:solidFill>
                <a:effectLst/>
                <a:uLnTx/>
                <a:uFillTx/>
                <a:latin typeface="Calibri"/>
                <a:ea typeface="+mn-ea"/>
                <a:cs typeface="+mn-cs"/>
              </a:rPr>
            </a:br>
            <a:r>
              <a:rPr kumimoji="0" lang="en-GB" sz="2000" b="0" i="0" u="none" strike="noStrike" kern="1200" cap="none" spc="0" normalizeH="0" baseline="0" noProof="0" dirty="0">
                <a:ln>
                  <a:noFill/>
                </a:ln>
                <a:solidFill>
                  <a:prstClr val="black"/>
                </a:solidFill>
                <a:effectLst/>
                <a:uLnTx/>
                <a:uFillTx/>
                <a:latin typeface="Calibri"/>
                <a:ea typeface="+mn-ea"/>
                <a:cs typeface="+mn-cs"/>
              </a:rPr>
              <a:t>Machine A:  Input power 50 W, wasted output power 5 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Calibri"/>
              </a:rPr>
              <a:t>Machine B: Useful output power 95 W, wasted output power 5 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Which is more efficient?</a:t>
            </a:r>
          </a:p>
          <a:p>
            <a:pPr marL="0" indent="0">
              <a:spcBef>
                <a:spcPts val="0"/>
              </a:spcBef>
              <a:buNone/>
              <a:defRPr/>
            </a:pPr>
            <a:endParaRPr lang="en-GB" sz="2000" b="1" dirty="0">
              <a:solidFill>
                <a:prstClr val="black"/>
              </a:solidFill>
              <a:latin typeface="Calibri"/>
            </a:endParaRPr>
          </a:p>
          <a:p>
            <a:pPr>
              <a:spcBef>
                <a:spcPts val="0"/>
              </a:spcBef>
              <a:defRPr/>
            </a:pPr>
            <a:r>
              <a:rPr lang="en-GB" sz="2000" b="1" dirty="0">
                <a:solidFill>
                  <a:prstClr val="black"/>
                </a:solidFill>
                <a:latin typeface="Calibri"/>
              </a:rPr>
              <a:t>Machine A efficiency is 0.9 (because Useful Output Power 45 W) </a:t>
            </a:r>
          </a:p>
          <a:p>
            <a:pPr>
              <a:spcBef>
                <a:spcPts val="0"/>
              </a:spcBef>
              <a:defRPr/>
            </a:pPr>
            <a:r>
              <a:rPr lang="en-GB" sz="2000" b="1" dirty="0">
                <a:solidFill>
                  <a:prstClr val="black"/>
                </a:solidFill>
                <a:latin typeface="Calibri"/>
              </a:rPr>
              <a:t>Machine B efficiency is 0.95 (because total input power is 100 W)</a:t>
            </a:r>
          </a:p>
          <a:p>
            <a:pPr>
              <a:spcBef>
                <a:spcPts val="0"/>
              </a:spcBef>
              <a:defRPr/>
            </a:pPr>
            <a:r>
              <a:rPr lang="en-GB" sz="2000" b="1" dirty="0">
                <a:solidFill>
                  <a:prstClr val="black"/>
                </a:solidFill>
                <a:latin typeface="Calibri"/>
              </a:rPr>
              <a:t>Machine B is more efficient.</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en-GB" dirty="0"/>
          </a:p>
        </p:txBody>
      </p:sp>
    </p:spTree>
    <p:extLst>
      <p:ext uri="{BB962C8B-B14F-4D97-AF65-F5344CB8AC3E}">
        <p14:creationId xmlns:p14="http://schemas.microsoft.com/office/powerpoint/2010/main" val="1478275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77072C-B1BA-77B5-2CB1-D1DB091E0A80}"/>
              </a:ext>
            </a:extLst>
          </p:cNvPr>
          <p:cNvSpPr>
            <a:spLocks noGrp="1"/>
          </p:cNvSpPr>
          <p:nvPr>
            <p:ph type="ctrTitle"/>
          </p:nvPr>
        </p:nvSpPr>
        <p:spPr/>
        <p:txBody>
          <a:bodyPr/>
          <a:lstStyle/>
          <a:p>
            <a:r>
              <a:rPr lang="en-GB" dirty="0"/>
              <a:t>Increasing Efficiency</a:t>
            </a:r>
          </a:p>
        </p:txBody>
      </p:sp>
      <p:sp>
        <p:nvSpPr>
          <p:cNvPr id="5" name="Subtitle 4">
            <a:extLst>
              <a:ext uri="{FF2B5EF4-FFF2-40B4-BE49-F238E27FC236}">
                <a16:creationId xmlns:a16="http://schemas.microsoft.com/office/drawing/2014/main" id="{DD1C9A1E-077E-1A7B-0B52-2A3EDD2E56A5}"/>
              </a:ext>
            </a:extLst>
          </p:cNvPr>
          <p:cNvSpPr>
            <a:spLocks noGrp="1"/>
          </p:cNvSpPr>
          <p:nvPr>
            <p:ph type="subTitle" idx="1"/>
          </p:nvPr>
        </p:nvSpPr>
        <p:spPr/>
        <p:txBody>
          <a:bodyPr/>
          <a:lstStyle/>
          <a:p>
            <a:r>
              <a:rPr lang="en-GB" dirty="0"/>
              <a:t>Higher Tier Only</a:t>
            </a:r>
          </a:p>
        </p:txBody>
      </p:sp>
    </p:spTree>
    <p:extLst>
      <p:ext uri="{BB962C8B-B14F-4D97-AF65-F5344CB8AC3E}">
        <p14:creationId xmlns:p14="http://schemas.microsoft.com/office/powerpoint/2010/main" val="1248898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DAFF-58BE-1D1C-0C98-9EF63C3762FE}"/>
              </a:ext>
            </a:extLst>
          </p:cNvPr>
          <p:cNvSpPr>
            <a:spLocks noGrp="1"/>
          </p:cNvSpPr>
          <p:nvPr>
            <p:ph type="title"/>
          </p:nvPr>
        </p:nvSpPr>
        <p:spPr/>
        <p:txBody>
          <a:bodyPr/>
          <a:lstStyle/>
          <a:p>
            <a:r>
              <a:rPr lang="en-GB" dirty="0"/>
              <a:t>Increasing Efficiency</a:t>
            </a:r>
          </a:p>
        </p:txBody>
      </p:sp>
      <p:sp>
        <p:nvSpPr>
          <p:cNvPr id="3" name="Content Placeholder 2">
            <a:extLst>
              <a:ext uri="{FF2B5EF4-FFF2-40B4-BE49-F238E27FC236}">
                <a16:creationId xmlns:a16="http://schemas.microsoft.com/office/drawing/2014/main" id="{E334E3CD-F518-D54E-5D34-DAA5304628AE}"/>
              </a:ext>
            </a:extLst>
          </p:cNvPr>
          <p:cNvSpPr>
            <a:spLocks noGrp="1"/>
          </p:cNvSpPr>
          <p:nvPr>
            <p:ph idx="1"/>
          </p:nvPr>
        </p:nvSpPr>
        <p:spPr>
          <a:xfrm>
            <a:off x="603674" y="1628800"/>
            <a:ext cx="7886700" cy="4555703"/>
          </a:xfrm>
        </p:spPr>
        <p:txBody>
          <a:bodyPr>
            <a:normAutofit/>
          </a:bodyPr>
          <a:lstStyle/>
          <a:p>
            <a:pPr marL="0" indent="0">
              <a:buNone/>
            </a:pPr>
            <a:r>
              <a:rPr lang="en-GB" sz="2400" dirty="0"/>
              <a:t>Let’s go back to the first equation we saw today.</a:t>
            </a:r>
          </a:p>
          <a:p>
            <a:pPr marL="0" indent="0">
              <a:buNone/>
            </a:pPr>
            <a:endParaRPr lang="en-GB" sz="2400" dirty="0"/>
          </a:p>
          <a:p>
            <a:pPr marL="0" indent="0">
              <a:buNone/>
            </a:pPr>
            <a:endParaRPr lang="en-GB" sz="2400" dirty="0"/>
          </a:p>
          <a:p>
            <a:pPr marL="0" indent="0">
              <a:buNone/>
            </a:pPr>
            <a:endParaRPr lang="en-GB" sz="2400" dirty="0"/>
          </a:p>
          <a:p>
            <a:endParaRPr lang="en-GB" sz="2400" dirty="0"/>
          </a:p>
          <a:p>
            <a:pPr marL="0" indent="0">
              <a:buNone/>
            </a:pPr>
            <a:endParaRPr lang="en-GB" sz="2400" dirty="0"/>
          </a:p>
          <a:p>
            <a:pPr marL="0" indent="0">
              <a:buNone/>
            </a:pPr>
            <a:r>
              <a:rPr lang="en-GB" sz="2400" dirty="0"/>
              <a:t>If we want to increase efficiency we need to </a:t>
            </a:r>
            <a:r>
              <a:rPr lang="en-GB" sz="2400" dirty="0">
                <a:solidFill>
                  <a:srgbClr val="7030A0"/>
                </a:solidFill>
              </a:rPr>
              <a:t>reduce the wasted output energy transfer</a:t>
            </a:r>
            <a:r>
              <a:rPr lang="en-GB" sz="2400" dirty="0"/>
              <a:t>.  </a:t>
            </a:r>
          </a:p>
          <a:p>
            <a:pPr marL="0" indent="0">
              <a:buNone/>
            </a:pPr>
            <a:r>
              <a:rPr lang="en-GB" sz="2400" dirty="0"/>
              <a:t>This will automatically </a:t>
            </a:r>
            <a:r>
              <a:rPr lang="en-GB" sz="2400" dirty="0">
                <a:solidFill>
                  <a:srgbClr val="7030A0"/>
                </a:solidFill>
              </a:rPr>
              <a:t>increase the useful output energy transfer</a:t>
            </a:r>
            <a:r>
              <a:rPr lang="en-GB" sz="2400" dirty="0"/>
              <a:t>.</a:t>
            </a:r>
          </a:p>
          <a:p>
            <a:pPr marL="0" indent="0">
              <a:buNone/>
            </a:pPr>
            <a:endParaRPr lang="en-GB" dirty="0"/>
          </a:p>
        </p:txBody>
      </p:sp>
      <p:sp>
        <p:nvSpPr>
          <p:cNvPr id="4" name="Rectangle: Rounded Corners 3">
            <a:extLst>
              <a:ext uri="{FF2B5EF4-FFF2-40B4-BE49-F238E27FC236}">
                <a16:creationId xmlns:a16="http://schemas.microsoft.com/office/drawing/2014/main" id="{D54033C7-2E4D-D1C0-17B5-7DA52907A36F}"/>
              </a:ext>
            </a:extLst>
          </p:cNvPr>
          <p:cNvSpPr/>
          <p:nvPr/>
        </p:nvSpPr>
        <p:spPr>
          <a:xfrm>
            <a:off x="323528" y="2564904"/>
            <a:ext cx="2547330" cy="1191666"/>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Total Input Energy Transfer</a:t>
            </a:r>
          </a:p>
        </p:txBody>
      </p:sp>
      <p:sp>
        <p:nvSpPr>
          <p:cNvPr id="5" name="Rectangle: Rounded Corners 4">
            <a:extLst>
              <a:ext uri="{FF2B5EF4-FFF2-40B4-BE49-F238E27FC236}">
                <a16:creationId xmlns:a16="http://schemas.microsoft.com/office/drawing/2014/main" id="{353D5A6F-6E08-993E-307C-296CFD2A911D}"/>
              </a:ext>
            </a:extLst>
          </p:cNvPr>
          <p:cNvSpPr/>
          <p:nvPr/>
        </p:nvSpPr>
        <p:spPr>
          <a:xfrm>
            <a:off x="3461266" y="2554882"/>
            <a:ext cx="2547330" cy="1191666"/>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Useful Output Energy Transfer</a:t>
            </a:r>
          </a:p>
        </p:txBody>
      </p:sp>
      <p:sp>
        <p:nvSpPr>
          <p:cNvPr id="7" name="Rectangle: Rounded Corners 6">
            <a:extLst>
              <a:ext uri="{FF2B5EF4-FFF2-40B4-BE49-F238E27FC236}">
                <a16:creationId xmlns:a16="http://schemas.microsoft.com/office/drawing/2014/main" id="{D71C7125-F019-2CA8-10FF-442CA10034FC}"/>
              </a:ext>
            </a:extLst>
          </p:cNvPr>
          <p:cNvSpPr/>
          <p:nvPr/>
        </p:nvSpPr>
        <p:spPr>
          <a:xfrm>
            <a:off x="2971201" y="2554882"/>
            <a:ext cx="345231" cy="1191666"/>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
        <p:nvSpPr>
          <p:cNvPr id="8" name="Rectangle: Rounded Corners 7">
            <a:extLst>
              <a:ext uri="{FF2B5EF4-FFF2-40B4-BE49-F238E27FC236}">
                <a16:creationId xmlns:a16="http://schemas.microsoft.com/office/drawing/2014/main" id="{D3F63CAE-3968-FC19-B293-E3CFCF4F6978}"/>
              </a:ext>
            </a:extLst>
          </p:cNvPr>
          <p:cNvSpPr/>
          <p:nvPr/>
        </p:nvSpPr>
        <p:spPr>
          <a:xfrm>
            <a:off x="6431533" y="2554882"/>
            <a:ext cx="2547330" cy="1191666"/>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Wasted Output Energy Transfer</a:t>
            </a:r>
          </a:p>
        </p:txBody>
      </p:sp>
      <p:sp>
        <p:nvSpPr>
          <p:cNvPr id="9" name="Rectangle: Rounded Corners 8">
            <a:extLst>
              <a:ext uri="{FF2B5EF4-FFF2-40B4-BE49-F238E27FC236}">
                <a16:creationId xmlns:a16="http://schemas.microsoft.com/office/drawing/2014/main" id="{6B392181-E9BD-5CC1-7470-824CBF02D32B}"/>
              </a:ext>
            </a:extLst>
          </p:cNvPr>
          <p:cNvSpPr/>
          <p:nvPr/>
        </p:nvSpPr>
        <p:spPr>
          <a:xfrm>
            <a:off x="6047449" y="2538569"/>
            <a:ext cx="345231" cy="1191666"/>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
        <p:nvSpPr>
          <p:cNvPr id="11" name="Arrow: Down 10">
            <a:extLst>
              <a:ext uri="{FF2B5EF4-FFF2-40B4-BE49-F238E27FC236}">
                <a16:creationId xmlns:a16="http://schemas.microsoft.com/office/drawing/2014/main" id="{3C763AC9-4560-F090-F116-6A903E69F793}"/>
              </a:ext>
            </a:extLst>
          </p:cNvPr>
          <p:cNvSpPr/>
          <p:nvPr/>
        </p:nvSpPr>
        <p:spPr>
          <a:xfrm rot="10800000">
            <a:off x="4245694" y="2060848"/>
            <a:ext cx="811003" cy="648072"/>
          </a:xfrm>
          <a:prstGeom prst="downArrow">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Arrow: Down 11">
            <a:extLst>
              <a:ext uri="{FF2B5EF4-FFF2-40B4-BE49-F238E27FC236}">
                <a16:creationId xmlns:a16="http://schemas.microsoft.com/office/drawing/2014/main" id="{001A6EA7-BB2C-5E70-ABCF-01E7355982F4}"/>
              </a:ext>
            </a:extLst>
          </p:cNvPr>
          <p:cNvSpPr/>
          <p:nvPr/>
        </p:nvSpPr>
        <p:spPr>
          <a:xfrm rot="10800000" flipV="1">
            <a:off x="7301671" y="3582615"/>
            <a:ext cx="811003" cy="648072"/>
          </a:xfrm>
          <a:prstGeom prst="down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70062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62C0-2E53-47C9-DE4C-2949839D4765}"/>
              </a:ext>
            </a:extLst>
          </p:cNvPr>
          <p:cNvSpPr>
            <a:spLocks noGrp="1"/>
          </p:cNvSpPr>
          <p:nvPr>
            <p:ph type="title"/>
          </p:nvPr>
        </p:nvSpPr>
        <p:spPr/>
        <p:txBody>
          <a:bodyPr/>
          <a:lstStyle/>
          <a:p>
            <a:r>
              <a:rPr lang="en-GB" dirty="0"/>
              <a:t>Increasing Efficiency</a:t>
            </a:r>
          </a:p>
        </p:txBody>
      </p:sp>
      <p:sp>
        <p:nvSpPr>
          <p:cNvPr id="7" name="Content Placeholder 6">
            <a:extLst>
              <a:ext uri="{FF2B5EF4-FFF2-40B4-BE49-F238E27FC236}">
                <a16:creationId xmlns:a16="http://schemas.microsoft.com/office/drawing/2014/main" id="{4E864046-2FAD-AE82-9638-05EC18E49107}"/>
              </a:ext>
            </a:extLst>
          </p:cNvPr>
          <p:cNvSpPr>
            <a:spLocks noGrp="1"/>
          </p:cNvSpPr>
          <p:nvPr>
            <p:ph idx="1"/>
          </p:nvPr>
        </p:nvSpPr>
        <p:spPr/>
        <p:txBody>
          <a:bodyPr/>
          <a:lstStyle/>
          <a:p>
            <a:r>
              <a:rPr lang="en-GB" sz="2400" dirty="0"/>
              <a:t>So to increase efficiency we need to </a:t>
            </a:r>
            <a:r>
              <a:rPr lang="en-GB" sz="2400" i="1" dirty="0"/>
              <a:t>increase </a:t>
            </a:r>
            <a:r>
              <a:rPr lang="en-GB" sz="2400" dirty="0"/>
              <a:t>the useful output energy by </a:t>
            </a:r>
            <a:r>
              <a:rPr lang="en-GB" sz="2400" i="1" dirty="0"/>
              <a:t>reducing</a:t>
            </a:r>
            <a:r>
              <a:rPr lang="en-GB" sz="2400" dirty="0"/>
              <a:t> the amount of energy that is wasted. </a:t>
            </a:r>
          </a:p>
          <a:p>
            <a:r>
              <a:rPr lang="en-GB" sz="2400" dirty="0"/>
              <a:t>Usually this means </a:t>
            </a:r>
            <a:r>
              <a:rPr lang="en-GB" sz="2400" u="sng" dirty="0"/>
              <a:t>reducing the amount of energy transferred to the thermal energy store of the surroundings </a:t>
            </a:r>
            <a:r>
              <a:rPr lang="en-GB" sz="2400" dirty="0"/>
              <a:t>(i.e. wasted as heat).</a:t>
            </a:r>
          </a:p>
        </p:txBody>
      </p:sp>
      <p:sp>
        <p:nvSpPr>
          <p:cNvPr id="4" name="Rectangle 4">
            <a:extLst>
              <a:ext uri="{FF2B5EF4-FFF2-40B4-BE49-F238E27FC236}">
                <a16:creationId xmlns:a16="http://schemas.microsoft.com/office/drawing/2014/main" id="{BA67A404-C606-4AC8-C86D-22C917AD7324}"/>
              </a:ext>
            </a:extLst>
          </p:cNvPr>
          <p:cNvSpPr txBox="1">
            <a:spLocks noChangeArrowheads="1"/>
          </p:cNvSpPr>
          <p:nvPr/>
        </p:nvSpPr>
        <p:spPr>
          <a:xfrm>
            <a:off x="539552" y="5302519"/>
            <a:ext cx="8064896" cy="1294833"/>
          </a:xfrm>
          <a:prstGeom prst="rect">
            <a:avLst/>
          </a:prstGeom>
        </p:spPr>
        <p:txBody>
          <a:bodyPr vert="horz" lIns="91440" tIns="45720" rIns="91440" bIns="45720" rtlCol="0" anchor="ctr">
            <a:normAutofit/>
          </a:bodyPr>
          <a:lstStyle/>
          <a:p>
            <a:pPr algn="ctr" fontAlgn="base">
              <a:lnSpc>
                <a:spcPct val="90000"/>
              </a:lnSpc>
              <a:spcBef>
                <a:spcPct val="0"/>
              </a:spcBef>
              <a:spcAft>
                <a:spcPct val="0"/>
              </a:spcAft>
            </a:pPr>
            <a:r>
              <a:rPr lang="en-GB" sz="2800" dirty="0">
                <a:solidFill>
                  <a:srgbClr val="000000"/>
                </a:solidFill>
                <a:latin typeface="Calibri" panose="020F0502020204030204" pitchFamily="34" charset="0"/>
              </a:rPr>
              <a:t>Efficiency = </a:t>
            </a:r>
            <a:r>
              <a:rPr lang="en-GB" sz="2800" u="sng" dirty="0">
                <a:solidFill>
                  <a:srgbClr val="000000"/>
                </a:solidFill>
                <a:latin typeface="Calibri" panose="020F0502020204030204" pitchFamily="34" charset="0"/>
              </a:rPr>
              <a:t>Useful Output Energy Transfer</a:t>
            </a:r>
          </a:p>
          <a:p>
            <a:pPr algn="ctr" fontAlgn="base">
              <a:lnSpc>
                <a:spcPct val="90000"/>
              </a:lnSpc>
              <a:spcBef>
                <a:spcPct val="0"/>
              </a:spcBef>
              <a:spcAft>
                <a:spcPct val="0"/>
              </a:spcAft>
            </a:pPr>
            <a:r>
              <a:rPr lang="en-GB" sz="2800" dirty="0">
                <a:solidFill>
                  <a:srgbClr val="000000"/>
                </a:solidFill>
                <a:latin typeface="Calibri" panose="020F0502020204030204" pitchFamily="34" charset="0"/>
              </a:rPr>
              <a:t>	         Total Input Energy Transfer</a:t>
            </a:r>
          </a:p>
        </p:txBody>
      </p:sp>
      <p:sp>
        <p:nvSpPr>
          <p:cNvPr id="5" name="Rounded Rectangle 5">
            <a:extLst>
              <a:ext uri="{FF2B5EF4-FFF2-40B4-BE49-F238E27FC236}">
                <a16:creationId xmlns:a16="http://schemas.microsoft.com/office/drawing/2014/main" id="{CCAB5C5C-B792-0675-5487-F452720ADD6F}"/>
              </a:ext>
            </a:extLst>
          </p:cNvPr>
          <p:cNvSpPr/>
          <p:nvPr/>
        </p:nvSpPr>
        <p:spPr>
          <a:xfrm>
            <a:off x="457200" y="5228955"/>
            <a:ext cx="8229600" cy="136839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030A0"/>
              </a:solidFill>
              <a:latin typeface="Calibri" panose="020F0502020204030204" pitchFamily="34" charset="0"/>
            </a:endParaRPr>
          </a:p>
        </p:txBody>
      </p:sp>
      <p:sp>
        <p:nvSpPr>
          <p:cNvPr id="6" name="Rounded Rectangle 7">
            <a:extLst>
              <a:ext uri="{FF2B5EF4-FFF2-40B4-BE49-F238E27FC236}">
                <a16:creationId xmlns:a16="http://schemas.microsoft.com/office/drawing/2014/main" id="{E1C90867-3660-F569-3FA7-9E88AC188283}"/>
              </a:ext>
            </a:extLst>
          </p:cNvPr>
          <p:cNvSpPr/>
          <p:nvPr/>
        </p:nvSpPr>
        <p:spPr>
          <a:xfrm>
            <a:off x="611559" y="4976277"/>
            <a:ext cx="2880321" cy="504056"/>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b="1" dirty="0">
                <a:solidFill>
                  <a:srgbClr val="7030A0"/>
                </a:solidFill>
                <a:latin typeface="Calibri" panose="020F0502020204030204" pitchFamily="34" charset="0"/>
              </a:rPr>
              <a:t>Efficiency Equation 1</a:t>
            </a:r>
          </a:p>
        </p:txBody>
      </p:sp>
      <p:grpSp>
        <p:nvGrpSpPr>
          <p:cNvPr id="3" name="Group 2">
            <a:extLst>
              <a:ext uri="{FF2B5EF4-FFF2-40B4-BE49-F238E27FC236}">
                <a16:creationId xmlns:a16="http://schemas.microsoft.com/office/drawing/2014/main" id="{C096E9A1-13F1-40E3-D5B8-A9199E50E963}"/>
              </a:ext>
            </a:extLst>
          </p:cNvPr>
          <p:cNvGrpSpPr/>
          <p:nvPr/>
        </p:nvGrpSpPr>
        <p:grpSpPr>
          <a:xfrm>
            <a:off x="5408113" y="4064725"/>
            <a:ext cx="3548901" cy="1412491"/>
            <a:chOff x="5408113" y="4064725"/>
            <a:chExt cx="3548901" cy="1412491"/>
          </a:xfrm>
        </p:grpSpPr>
        <p:sp>
          <p:nvSpPr>
            <p:cNvPr id="11" name="Freeform: Shape 10">
              <a:extLst>
                <a:ext uri="{FF2B5EF4-FFF2-40B4-BE49-F238E27FC236}">
                  <a16:creationId xmlns:a16="http://schemas.microsoft.com/office/drawing/2014/main" id="{D7E540B1-3D6A-0F25-8891-5BEE0C66CAA6}"/>
                </a:ext>
              </a:extLst>
            </p:cNvPr>
            <p:cNvSpPr/>
            <p:nvPr/>
          </p:nvSpPr>
          <p:spPr>
            <a:xfrm rot="9667681" flipH="1">
              <a:off x="5408113" y="4949132"/>
              <a:ext cx="1678983" cy="339228"/>
            </a:xfrm>
            <a:custGeom>
              <a:avLst/>
              <a:gdLst>
                <a:gd name="connsiteX0" fmla="*/ 1692998 w 1692998"/>
                <a:gd name="connsiteY0" fmla="*/ 244443 h 275110"/>
                <a:gd name="connsiteX1" fmla="*/ 307818 w 1692998"/>
                <a:gd name="connsiteY1" fmla="*/ 253497 h 275110"/>
                <a:gd name="connsiteX2" fmla="*/ 0 w 1692998"/>
                <a:gd name="connsiteY2" fmla="*/ 0 h 275110"/>
                <a:gd name="connsiteX3" fmla="*/ 0 w 1692998"/>
                <a:gd name="connsiteY3" fmla="*/ 0 h 275110"/>
              </a:gdLst>
              <a:ahLst/>
              <a:cxnLst>
                <a:cxn ang="0">
                  <a:pos x="connsiteX0" y="connsiteY0"/>
                </a:cxn>
                <a:cxn ang="0">
                  <a:pos x="connsiteX1" y="connsiteY1"/>
                </a:cxn>
                <a:cxn ang="0">
                  <a:pos x="connsiteX2" y="connsiteY2"/>
                </a:cxn>
                <a:cxn ang="0">
                  <a:pos x="connsiteX3" y="connsiteY3"/>
                </a:cxn>
              </a:cxnLst>
              <a:rect l="l" t="t" r="r" b="b"/>
              <a:pathLst>
                <a:path w="1692998" h="275110">
                  <a:moveTo>
                    <a:pt x="1692998" y="244443"/>
                  </a:moveTo>
                  <a:cubicBezTo>
                    <a:pt x="1141491" y="269340"/>
                    <a:pt x="589984" y="294237"/>
                    <a:pt x="307818" y="253497"/>
                  </a:cubicBezTo>
                  <a:cubicBezTo>
                    <a:pt x="25652" y="212757"/>
                    <a:pt x="0" y="0"/>
                    <a:pt x="0" y="0"/>
                  </a:cubicBezTo>
                  <a:lnTo>
                    <a:pt x="0" y="0"/>
                  </a:lnTo>
                </a:path>
              </a:pathLst>
            </a:custGeom>
            <a:noFill/>
            <a:ln w="38100" cap="flat" cmpd="sng" algn="ctr">
              <a:solidFill>
                <a:srgbClr val="7030A0"/>
              </a:solidFill>
              <a:prstDash val="solid"/>
              <a:miter lim="800000"/>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C83560E5-6DAB-397B-06B5-4D9DA30DA5A0}"/>
                </a:ext>
              </a:extLst>
            </p:cNvPr>
            <p:cNvSpPr/>
            <p:nvPr/>
          </p:nvSpPr>
          <p:spPr>
            <a:xfrm>
              <a:off x="6732240" y="4064725"/>
              <a:ext cx="2224774" cy="1412491"/>
            </a:xfrm>
            <a:prstGeom prst="roundRect">
              <a:avLst/>
            </a:prstGeom>
            <a:solidFill>
              <a:sysClr val="window" lastClr="FFFFFF"/>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panose="020F0502020204030204"/>
                  <a:ea typeface="+mn-ea"/>
                  <a:cs typeface="+mn-cs"/>
                </a:rPr>
                <a:t>Increasing efficiency means making this number bigger!</a:t>
              </a:r>
            </a:p>
          </p:txBody>
        </p:sp>
      </p:grpSp>
    </p:spTree>
    <p:extLst>
      <p:ext uri="{BB962C8B-B14F-4D97-AF65-F5344CB8AC3E}">
        <p14:creationId xmlns:p14="http://schemas.microsoft.com/office/powerpoint/2010/main" val="41031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110CD-F53E-2706-39BE-42E4AB50DB3E}"/>
              </a:ext>
            </a:extLst>
          </p:cNvPr>
          <p:cNvSpPr>
            <a:spLocks noGrp="1"/>
          </p:cNvSpPr>
          <p:nvPr>
            <p:ph type="title"/>
          </p:nvPr>
        </p:nvSpPr>
        <p:spPr/>
        <p:txBody>
          <a:bodyPr/>
          <a:lstStyle/>
          <a:p>
            <a:r>
              <a:rPr lang="en-GB" dirty="0"/>
              <a:t>Increasing Efficiency</a:t>
            </a:r>
          </a:p>
        </p:txBody>
      </p:sp>
      <p:sp>
        <p:nvSpPr>
          <p:cNvPr id="3" name="Content Placeholder 2">
            <a:extLst>
              <a:ext uri="{FF2B5EF4-FFF2-40B4-BE49-F238E27FC236}">
                <a16:creationId xmlns:a16="http://schemas.microsoft.com/office/drawing/2014/main" id="{A1E29690-BE4E-ED49-83F1-7608930EE8A3}"/>
              </a:ext>
            </a:extLst>
          </p:cNvPr>
          <p:cNvSpPr>
            <a:spLocks noGrp="1"/>
          </p:cNvSpPr>
          <p:nvPr>
            <p:ph idx="1"/>
          </p:nvPr>
        </p:nvSpPr>
        <p:spPr/>
        <p:txBody>
          <a:bodyPr/>
          <a:lstStyle/>
          <a:p>
            <a:r>
              <a:rPr lang="en-GB" sz="2800" dirty="0"/>
              <a:t>For higher tier you need to be able to </a:t>
            </a:r>
            <a:r>
              <a:rPr lang="en-GB" sz="2800" i="1" dirty="0"/>
              <a:t>describe ways to increase the efficiency of an energy transfer.</a:t>
            </a:r>
          </a:p>
          <a:p>
            <a:pPr marL="0" indent="0">
              <a:buNone/>
            </a:pPr>
            <a:endParaRPr lang="en-GB" sz="2800" i="1" dirty="0"/>
          </a:p>
          <a:p>
            <a:r>
              <a:rPr lang="en-GB" sz="2800" dirty="0"/>
              <a:t>As we have shown, this means reducing wasted energy transfers and therefore increasing useful energy transfers.</a:t>
            </a:r>
          </a:p>
          <a:p>
            <a:r>
              <a:rPr lang="en-GB" sz="2800" dirty="0"/>
              <a:t>But how </a:t>
            </a:r>
            <a:r>
              <a:rPr lang="en-GB" sz="2800" b="1" dirty="0"/>
              <a:t>exactly</a:t>
            </a:r>
            <a:r>
              <a:rPr lang="en-GB" sz="2800" dirty="0"/>
              <a:t> do we do that? </a:t>
            </a:r>
          </a:p>
          <a:p>
            <a:r>
              <a:rPr lang="en-GB" sz="2800" dirty="0"/>
              <a:t>You could be given a number of scenarios and asked to describe how efficiency could be increased.  </a:t>
            </a:r>
          </a:p>
          <a:p>
            <a:pPr marL="0" indent="0">
              <a:buNone/>
            </a:pPr>
            <a:endParaRPr lang="en-GB" dirty="0"/>
          </a:p>
        </p:txBody>
      </p:sp>
    </p:spTree>
    <p:extLst>
      <p:ext uri="{BB962C8B-B14F-4D97-AF65-F5344CB8AC3E}">
        <p14:creationId xmlns:p14="http://schemas.microsoft.com/office/powerpoint/2010/main" val="9040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1AD0D755-9D66-76A2-45A1-F1D0A61B509A}"/>
              </a:ext>
            </a:extLst>
          </p:cNvPr>
          <p:cNvSpPr/>
          <p:nvPr/>
        </p:nvSpPr>
        <p:spPr>
          <a:xfrm>
            <a:off x="2208769" y="1122313"/>
            <a:ext cx="2579255" cy="2579255"/>
          </a:xfrm>
          <a:prstGeom prst="ellipse">
            <a:avLst/>
          </a:prstGeom>
          <a:solidFill>
            <a:srgbClr val="FF0000"/>
          </a:solidFill>
          <a:ln w="38100">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Oval 29">
            <a:extLst>
              <a:ext uri="{FF2B5EF4-FFF2-40B4-BE49-F238E27FC236}">
                <a16:creationId xmlns:a16="http://schemas.microsoft.com/office/drawing/2014/main" id="{C31D828E-DDB7-654E-48D5-60E8ACC1CF7D}"/>
              </a:ext>
            </a:extLst>
          </p:cNvPr>
          <p:cNvSpPr/>
          <p:nvPr/>
        </p:nvSpPr>
        <p:spPr>
          <a:xfrm>
            <a:off x="421564" y="602114"/>
            <a:ext cx="3716810" cy="3690982"/>
          </a:xfrm>
          <a:prstGeom prst="ellipse">
            <a:avLst/>
          </a:prstGeom>
          <a:solidFill>
            <a:srgbClr val="FF0000"/>
          </a:solidFill>
          <a:ln w="38100">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74634DC8-2DAD-4E6C-961E-A61115CD7CF7}"/>
              </a:ext>
            </a:extLst>
          </p:cNvPr>
          <p:cNvSpPr>
            <a:spLocks noGrp="1"/>
          </p:cNvSpPr>
          <p:nvPr>
            <p:ph type="title"/>
          </p:nvPr>
        </p:nvSpPr>
        <p:spPr/>
        <p:txBody>
          <a:bodyPr/>
          <a:lstStyle/>
          <a:p>
            <a:pPr algn="l"/>
            <a:r>
              <a:rPr lang="en-GB" sz="4000" dirty="0"/>
              <a:t>Increasing Efficiency</a:t>
            </a:r>
            <a:endParaRPr lang="en-GB" dirty="0"/>
          </a:p>
        </p:txBody>
      </p:sp>
      <p:pic>
        <p:nvPicPr>
          <p:cNvPr id="1026" name="Picture 2">
            <a:extLst>
              <a:ext uri="{FF2B5EF4-FFF2-40B4-BE49-F238E27FC236}">
                <a16:creationId xmlns:a16="http://schemas.microsoft.com/office/drawing/2014/main" id="{815F651F-5983-53DF-22D7-26FB7B864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394" y="2398775"/>
            <a:ext cx="3137113" cy="41828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0934624D-419C-A939-6846-A91818489073}"/>
              </a:ext>
            </a:extLst>
          </p:cNvPr>
          <p:cNvSpPr/>
          <p:nvPr/>
        </p:nvSpPr>
        <p:spPr>
          <a:xfrm>
            <a:off x="4836524" y="1263280"/>
            <a:ext cx="3996855" cy="1039124"/>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GB" sz="2000" b="1" dirty="0">
                <a:solidFill>
                  <a:prstClr val="black"/>
                </a:solidFill>
                <a:latin typeface="Calibri" panose="020F0502020204030204"/>
                <a:cs typeface="Arial" charset="0"/>
              </a:rPr>
              <a:t>Solution: Lubrication</a:t>
            </a:r>
            <a:r>
              <a:rPr lang="en-GB" sz="2000" dirty="0">
                <a:solidFill>
                  <a:prstClr val="black"/>
                </a:solidFill>
                <a:latin typeface="Calibri" panose="020F0502020204030204"/>
                <a:cs typeface="Arial" charset="0"/>
              </a:rPr>
              <a:t> such as oil can be used to reduce </a:t>
            </a:r>
            <a:r>
              <a:rPr lang="en-GB" sz="2000" b="1" dirty="0">
                <a:solidFill>
                  <a:prstClr val="black"/>
                </a:solidFill>
                <a:latin typeface="Calibri" panose="020F0502020204030204"/>
                <a:cs typeface="Arial" charset="0"/>
              </a:rPr>
              <a:t>friction</a:t>
            </a:r>
            <a:r>
              <a:rPr lang="en-GB" sz="2000" dirty="0">
                <a:solidFill>
                  <a:prstClr val="black"/>
                </a:solidFill>
                <a:latin typeface="Calibri" panose="020F0502020204030204"/>
                <a:cs typeface="Arial" charset="0"/>
              </a:rPr>
              <a:t>.</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grpSp>
        <p:nvGrpSpPr>
          <p:cNvPr id="19" name="Group 18">
            <a:extLst>
              <a:ext uri="{FF2B5EF4-FFF2-40B4-BE49-F238E27FC236}">
                <a16:creationId xmlns:a16="http://schemas.microsoft.com/office/drawing/2014/main" id="{E508C343-BD0D-1B63-B18B-6149C187AEDF}"/>
              </a:ext>
            </a:extLst>
          </p:cNvPr>
          <p:cNvGrpSpPr/>
          <p:nvPr/>
        </p:nvGrpSpPr>
        <p:grpSpPr>
          <a:xfrm>
            <a:off x="3134603" y="1946791"/>
            <a:ext cx="890102" cy="890102"/>
            <a:chOff x="4126949" y="2983949"/>
            <a:chExt cx="890102" cy="890102"/>
          </a:xfrm>
        </p:grpSpPr>
        <p:sp>
          <p:nvSpPr>
            <p:cNvPr id="20" name="Freeform: Shape 19">
              <a:extLst>
                <a:ext uri="{FF2B5EF4-FFF2-40B4-BE49-F238E27FC236}">
                  <a16:creationId xmlns:a16="http://schemas.microsoft.com/office/drawing/2014/main" id="{952D2AB9-A6F5-5C0A-AF84-CDC861E7A9A0}"/>
                </a:ext>
              </a:extLst>
            </p:cNvPr>
            <p:cNvSpPr/>
            <p:nvPr/>
          </p:nvSpPr>
          <p:spPr>
            <a:xfrm>
              <a:off x="4126949" y="2983949"/>
              <a:ext cx="890102" cy="890102"/>
            </a:xfrm>
            <a:custGeom>
              <a:avLst/>
              <a:gdLst>
                <a:gd name="connsiteX0" fmla="*/ 511002 w 890102"/>
                <a:gd name="connsiteY0" fmla="*/ 0 h 890102"/>
                <a:gd name="connsiteX1" fmla="*/ 553731 w 890102"/>
                <a:gd name="connsiteY1" fmla="*/ 8372 h 890102"/>
                <a:gd name="connsiteX2" fmla="*/ 595399 w 890102"/>
                <a:gd name="connsiteY2" fmla="*/ 21005 h 890102"/>
                <a:gd name="connsiteX3" fmla="*/ 597196 w 890102"/>
                <a:gd name="connsiteY3" fmla="*/ 97436 h 890102"/>
                <a:gd name="connsiteX4" fmla="*/ 657401 w 890102"/>
                <a:gd name="connsiteY4" fmla="*/ 130115 h 890102"/>
                <a:gd name="connsiteX5" fmla="*/ 659124 w 890102"/>
                <a:gd name="connsiteY5" fmla="*/ 131536 h 890102"/>
                <a:gd name="connsiteX6" fmla="*/ 723957 w 890102"/>
                <a:gd name="connsiteY6" fmla="*/ 93038 h 890102"/>
                <a:gd name="connsiteX7" fmla="*/ 779322 w 890102"/>
                <a:gd name="connsiteY7" fmla="*/ 143714 h 890102"/>
                <a:gd name="connsiteX8" fmla="*/ 786815 w 890102"/>
                <a:gd name="connsiteY8" fmla="*/ 153840 h 890102"/>
                <a:gd name="connsiteX9" fmla="*/ 750203 w 890102"/>
                <a:gd name="connsiteY9" fmla="*/ 220842 h 890102"/>
                <a:gd name="connsiteX10" fmla="*/ 759987 w 890102"/>
                <a:gd name="connsiteY10" fmla="*/ 232701 h 890102"/>
                <a:gd name="connsiteX11" fmla="*/ 785981 w 890102"/>
                <a:gd name="connsiteY11" fmla="*/ 280591 h 890102"/>
                <a:gd name="connsiteX12" fmla="*/ 862483 w 890102"/>
                <a:gd name="connsiteY12" fmla="*/ 279653 h 890102"/>
                <a:gd name="connsiteX13" fmla="*/ 867916 w 890102"/>
                <a:gd name="connsiteY13" fmla="*/ 291019 h 890102"/>
                <a:gd name="connsiteX14" fmla="*/ 886730 w 890102"/>
                <a:gd name="connsiteY14" fmla="*/ 363678 h 890102"/>
                <a:gd name="connsiteX15" fmla="*/ 820703 w 890102"/>
                <a:gd name="connsiteY15" fmla="*/ 403896 h 890102"/>
                <a:gd name="connsiteX16" fmla="*/ 824851 w 890102"/>
                <a:gd name="connsiteY16" fmla="*/ 445051 h 890102"/>
                <a:gd name="connsiteX17" fmla="*/ 822052 w 890102"/>
                <a:gd name="connsiteY17" fmla="*/ 472818 h 890102"/>
                <a:gd name="connsiteX18" fmla="*/ 890102 w 890102"/>
                <a:gd name="connsiteY18" fmla="*/ 511002 h 890102"/>
                <a:gd name="connsiteX19" fmla="*/ 881730 w 890102"/>
                <a:gd name="connsiteY19" fmla="*/ 553731 h 890102"/>
                <a:gd name="connsiteX20" fmla="*/ 869097 w 890102"/>
                <a:gd name="connsiteY20" fmla="*/ 595399 h 890102"/>
                <a:gd name="connsiteX21" fmla="*/ 792666 w 890102"/>
                <a:gd name="connsiteY21" fmla="*/ 597195 h 890102"/>
                <a:gd name="connsiteX22" fmla="*/ 759987 w 890102"/>
                <a:gd name="connsiteY22" fmla="*/ 657401 h 890102"/>
                <a:gd name="connsiteX23" fmla="*/ 758566 w 890102"/>
                <a:gd name="connsiteY23" fmla="*/ 659124 h 890102"/>
                <a:gd name="connsiteX24" fmla="*/ 797065 w 890102"/>
                <a:gd name="connsiteY24" fmla="*/ 723957 h 890102"/>
                <a:gd name="connsiteX25" fmla="*/ 746389 w 890102"/>
                <a:gd name="connsiteY25" fmla="*/ 779321 h 890102"/>
                <a:gd name="connsiteX26" fmla="*/ 736262 w 890102"/>
                <a:gd name="connsiteY26" fmla="*/ 786815 h 890102"/>
                <a:gd name="connsiteX27" fmla="*/ 669260 w 890102"/>
                <a:gd name="connsiteY27" fmla="*/ 750203 h 890102"/>
                <a:gd name="connsiteX28" fmla="*/ 657401 w 890102"/>
                <a:gd name="connsiteY28" fmla="*/ 759987 h 890102"/>
                <a:gd name="connsiteX29" fmla="*/ 609512 w 890102"/>
                <a:gd name="connsiteY29" fmla="*/ 785981 h 890102"/>
                <a:gd name="connsiteX30" fmla="*/ 610450 w 890102"/>
                <a:gd name="connsiteY30" fmla="*/ 862483 h 890102"/>
                <a:gd name="connsiteX31" fmla="*/ 599084 w 890102"/>
                <a:gd name="connsiteY31" fmla="*/ 867916 h 890102"/>
                <a:gd name="connsiteX32" fmla="*/ 526425 w 890102"/>
                <a:gd name="connsiteY32" fmla="*/ 886730 h 890102"/>
                <a:gd name="connsiteX33" fmla="*/ 486206 w 890102"/>
                <a:gd name="connsiteY33" fmla="*/ 820702 h 890102"/>
                <a:gd name="connsiteX34" fmla="*/ 445051 w 890102"/>
                <a:gd name="connsiteY34" fmla="*/ 824851 h 890102"/>
                <a:gd name="connsiteX35" fmla="*/ 417285 w 890102"/>
                <a:gd name="connsiteY35" fmla="*/ 822052 h 890102"/>
                <a:gd name="connsiteX36" fmla="*/ 379101 w 890102"/>
                <a:gd name="connsiteY36" fmla="*/ 890102 h 890102"/>
                <a:gd name="connsiteX37" fmla="*/ 336372 w 890102"/>
                <a:gd name="connsiteY37" fmla="*/ 881730 h 890102"/>
                <a:gd name="connsiteX38" fmla="*/ 294704 w 890102"/>
                <a:gd name="connsiteY38" fmla="*/ 869097 h 890102"/>
                <a:gd name="connsiteX39" fmla="*/ 292907 w 890102"/>
                <a:gd name="connsiteY39" fmla="*/ 792666 h 890102"/>
                <a:gd name="connsiteX40" fmla="*/ 232701 w 890102"/>
                <a:gd name="connsiteY40" fmla="*/ 759987 h 890102"/>
                <a:gd name="connsiteX41" fmla="*/ 230979 w 890102"/>
                <a:gd name="connsiteY41" fmla="*/ 758566 h 890102"/>
                <a:gd name="connsiteX42" fmla="*/ 166146 w 890102"/>
                <a:gd name="connsiteY42" fmla="*/ 797065 h 890102"/>
                <a:gd name="connsiteX43" fmla="*/ 110781 w 890102"/>
                <a:gd name="connsiteY43" fmla="*/ 746389 h 890102"/>
                <a:gd name="connsiteX44" fmla="*/ 103288 w 890102"/>
                <a:gd name="connsiteY44" fmla="*/ 736262 h 890102"/>
                <a:gd name="connsiteX45" fmla="*/ 139900 w 890102"/>
                <a:gd name="connsiteY45" fmla="*/ 669260 h 890102"/>
                <a:gd name="connsiteX46" fmla="*/ 130115 w 890102"/>
                <a:gd name="connsiteY46" fmla="*/ 657401 h 890102"/>
                <a:gd name="connsiteX47" fmla="*/ 104122 w 890102"/>
                <a:gd name="connsiteY47" fmla="*/ 609512 h 890102"/>
                <a:gd name="connsiteX48" fmla="*/ 27619 w 890102"/>
                <a:gd name="connsiteY48" fmla="*/ 610450 h 890102"/>
                <a:gd name="connsiteX49" fmla="*/ 22186 w 890102"/>
                <a:gd name="connsiteY49" fmla="*/ 599084 h 890102"/>
                <a:gd name="connsiteX50" fmla="*/ 3373 w 890102"/>
                <a:gd name="connsiteY50" fmla="*/ 526425 h 890102"/>
                <a:gd name="connsiteX51" fmla="*/ 69400 w 890102"/>
                <a:gd name="connsiteY51" fmla="*/ 486206 h 890102"/>
                <a:gd name="connsiteX52" fmla="*/ 65251 w 890102"/>
                <a:gd name="connsiteY52" fmla="*/ 445051 h 890102"/>
                <a:gd name="connsiteX53" fmla="*/ 68050 w 890102"/>
                <a:gd name="connsiteY53" fmla="*/ 417284 h 890102"/>
                <a:gd name="connsiteX54" fmla="*/ 0 w 890102"/>
                <a:gd name="connsiteY54" fmla="*/ 379100 h 890102"/>
                <a:gd name="connsiteX55" fmla="*/ 8372 w 890102"/>
                <a:gd name="connsiteY55" fmla="*/ 336371 h 890102"/>
                <a:gd name="connsiteX56" fmla="*/ 21005 w 890102"/>
                <a:gd name="connsiteY56" fmla="*/ 294703 h 890102"/>
                <a:gd name="connsiteX57" fmla="*/ 97437 w 890102"/>
                <a:gd name="connsiteY57" fmla="*/ 292907 h 890102"/>
                <a:gd name="connsiteX58" fmla="*/ 130115 w 890102"/>
                <a:gd name="connsiteY58" fmla="*/ 232701 h 890102"/>
                <a:gd name="connsiteX59" fmla="*/ 131536 w 890102"/>
                <a:gd name="connsiteY59" fmla="*/ 230978 h 890102"/>
                <a:gd name="connsiteX60" fmla="*/ 93038 w 890102"/>
                <a:gd name="connsiteY60" fmla="*/ 166146 h 890102"/>
                <a:gd name="connsiteX61" fmla="*/ 143714 w 890102"/>
                <a:gd name="connsiteY61" fmla="*/ 110781 h 890102"/>
                <a:gd name="connsiteX62" fmla="*/ 153840 w 890102"/>
                <a:gd name="connsiteY62" fmla="*/ 103288 h 890102"/>
                <a:gd name="connsiteX63" fmla="*/ 220842 w 890102"/>
                <a:gd name="connsiteY63" fmla="*/ 139900 h 890102"/>
                <a:gd name="connsiteX64" fmla="*/ 232701 w 890102"/>
                <a:gd name="connsiteY64" fmla="*/ 130115 h 890102"/>
                <a:gd name="connsiteX65" fmla="*/ 280591 w 890102"/>
                <a:gd name="connsiteY65" fmla="*/ 104121 h 890102"/>
                <a:gd name="connsiteX66" fmla="*/ 279653 w 890102"/>
                <a:gd name="connsiteY66" fmla="*/ 27619 h 890102"/>
                <a:gd name="connsiteX67" fmla="*/ 291019 w 890102"/>
                <a:gd name="connsiteY67" fmla="*/ 22186 h 890102"/>
                <a:gd name="connsiteX68" fmla="*/ 363678 w 890102"/>
                <a:gd name="connsiteY68" fmla="*/ 3373 h 890102"/>
                <a:gd name="connsiteX69" fmla="*/ 403896 w 890102"/>
                <a:gd name="connsiteY69" fmla="*/ 69400 h 890102"/>
                <a:gd name="connsiteX70" fmla="*/ 445051 w 890102"/>
                <a:gd name="connsiteY70" fmla="*/ 65251 h 890102"/>
                <a:gd name="connsiteX71" fmla="*/ 472818 w 890102"/>
                <a:gd name="connsiteY71" fmla="*/ 68050 h 89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90102" h="890102">
                  <a:moveTo>
                    <a:pt x="511002" y="0"/>
                  </a:moveTo>
                  <a:lnTo>
                    <a:pt x="553731" y="8372"/>
                  </a:lnTo>
                  <a:lnTo>
                    <a:pt x="595399" y="21005"/>
                  </a:lnTo>
                  <a:lnTo>
                    <a:pt x="597196" y="97436"/>
                  </a:lnTo>
                  <a:lnTo>
                    <a:pt x="657401" y="130115"/>
                  </a:lnTo>
                  <a:lnTo>
                    <a:pt x="659124" y="131536"/>
                  </a:lnTo>
                  <a:lnTo>
                    <a:pt x="723957" y="93038"/>
                  </a:lnTo>
                  <a:lnTo>
                    <a:pt x="779322" y="143714"/>
                  </a:lnTo>
                  <a:lnTo>
                    <a:pt x="786815" y="153840"/>
                  </a:lnTo>
                  <a:lnTo>
                    <a:pt x="750203" y="220842"/>
                  </a:lnTo>
                  <a:lnTo>
                    <a:pt x="759987" y="232701"/>
                  </a:lnTo>
                  <a:lnTo>
                    <a:pt x="785981" y="280591"/>
                  </a:lnTo>
                  <a:lnTo>
                    <a:pt x="862483" y="279653"/>
                  </a:lnTo>
                  <a:lnTo>
                    <a:pt x="867916" y="291019"/>
                  </a:lnTo>
                  <a:lnTo>
                    <a:pt x="886730" y="363678"/>
                  </a:lnTo>
                  <a:lnTo>
                    <a:pt x="820703" y="403896"/>
                  </a:lnTo>
                  <a:lnTo>
                    <a:pt x="824851" y="445051"/>
                  </a:lnTo>
                  <a:lnTo>
                    <a:pt x="822052" y="472818"/>
                  </a:lnTo>
                  <a:lnTo>
                    <a:pt x="890102" y="511002"/>
                  </a:lnTo>
                  <a:lnTo>
                    <a:pt x="881730" y="553731"/>
                  </a:lnTo>
                  <a:lnTo>
                    <a:pt x="869097" y="595399"/>
                  </a:lnTo>
                  <a:lnTo>
                    <a:pt x="792666" y="597195"/>
                  </a:lnTo>
                  <a:lnTo>
                    <a:pt x="759987" y="657401"/>
                  </a:lnTo>
                  <a:lnTo>
                    <a:pt x="758566" y="659124"/>
                  </a:lnTo>
                  <a:lnTo>
                    <a:pt x="797065" y="723957"/>
                  </a:lnTo>
                  <a:lnTo>
                    <a:pt x="746389" y="779321"/>
                  </a:lnTo>
                  <a:lnTo>
                    <a:pt x="736262" y="786815"/>
                  </a:lnTo>
                  <a:lnTo>
                    <a:pt x="669260" y="750203"/>
                  </a:lnTo>
                  <a:lnTo>
                    <a:pt x="657401" y="759987"/>
                  </a:lnTo>
                  <a:lnTo>
                    <a:pt x="609512" y="785981"/>
                  </a:lnTo>
                  <a:lnTo>
                    <a:pt x="610450" y="862483"/>
                  </a:lnTo>
                  <a:lnTo>
                    <a:pt x="599084" y="867916"/>
                  </a:lnTo>
                  <a:lnTo>
                    <a:pt x="526425" y="886730"/>
                  </a:lnTo>
                  <a:lnTo>
                    <a:pt x="486206" y="820702"/>
                  </a:lnTo>
                  <a:lnTo>
                    <a:pt x="445051" y="824851"/>
                  </a:lnTo>
                  <a:lnTo>
                    <a:pt x="417285" y="822052"/>
                  </a:lnTo>
                  <a:lnTo>
                    <a:pt x="379101" y="890102"/>
                  </a:lnTo>
                  <a:lnTo>
                    <a:pt x="336372" y="881730"/>
                  </a:lnTo>
                  <a:lnTo>
                    <a:pt x="294704" y="869097"/>
                  </a:lnTo>
                  <a:lnTo>
                    <a:pt x="292907" y="792666"/>
                  </a:lnTo>
                  <a:lnTo>
                    <a:pt x="232701" y="759987"/>
                  </a:lnTo>
                  <a:lnTo>
                    <a:pt x="230979" y="758566"/>
                  </a:lnTo>
                  <a:lnTo>
                    <a:pt x="166146" y="797065"/>
                  </a:lnTo>
                  <a:lnTo>
                    <a:pt x="110781" y="746389"/>
                  </a:lnTo>
                  <a:lnTo>
                    <a:pt x="103288" y="736262"/>
                  </a:lnTo>
                  <a:lnTo>
                    <a:pt x="139900" y="669260"/>
                  </a:lnTo>
                  <a:lnTo>
                    <a:pt x="130115" y="657401"/>
                  </a:lnTo>
                  <a:lnTo>
                    <a:pt x="104122" y="609512"/>
                  </a:lnTo>
                  <a:lnTo>
                    <a:pt x="27619" y="610450"/>
                  </a:lnTo>
                  <a:lnTo>
                    <a:pt x="22186" y="599084"/>
                  </a:lnTo>
                  <a:lnTo>
                    <a:pt x="3373" y="526425"/>
                  </a:lnTo>
                  <a:lnTo>
                    <a:pt x="69400" y="486206"/>
                  </a:lnTo>
                  <a:lnTo>
                    <a:pt x="65251" y="445051"/>
                  </a:lnTo>
                  <a:lnTo>
                    <a:pt x="68050" y="417284"/>
                  </a:lnTo>
                  <a:lnTo>
                    <a:pt x="0" y="379100"/>
                  </a:lnTo>
                  <a:lnTo>
                    <a:pt x="8372" y="336371"/>
                  </a:lnTo>
                  <a:lnTo>
                    <a:pt x="21005" y="294703"/>
                  </a:lnTo>
                  <a:lnTo>
                    <a:pt x="97437" y="292907"/>
                  </a:lnTo>
                  <a:lnTo>
                    <a:pt x="130115" y="232701"/>
                  </a:lnTo>
                  <a:lnTo>
                    <a:pt x="131536" y="230978"/>
                  </a:lnTo>
                  <a:lnTo>
                    <a:pt x="93038" y="166146"/>
                  </a:lnTo>
                  <a:lnTo>
                    <a:pt x="143714" y="110781"/>
                  </a:lnTo>
                  <a:lnTo>
                    <a:pt x="153840" y="103288"/>
                  </a:lnTo>
                  <a:lnTo>
                    <a:pt x="220842" y="139900"/>
                  </a:lnTo>
                  <a:lnTo>
                    <a:pt x="232701" y="130115"/>
                  </a:lnTo>
                  <a:lnTo>
                    <a:pt x="280591" y="104121"/>
                  </a:lnTo>
                  <a:lnTo>
                    <a:pt x="279653" y="27619"/>
                  </a:lnTo>
                  <a:lnTo>
                    <a:pt x="291019" y="22186"/>
                  </a:lnTo>
                  <a:lnTo>
                    <a:pt x="363678" y="3373"/>
                  </a:lnTo>
                  <a:lnTo>
                    <a:pt x="403896" y="69400"/>
                  </a:lnTo>
                  <a:lnTo>
                    <a:pt x="445051" y="65251"/>
                  </a:lnTo>
                  <a:lnTo>
                    <a:pt x="472818" y="68050"/>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path path="circle">
                <a:fillToRect l="50000" t="50000" r="50000" b="50000"/>
              </a:path>
              <a:tileRect/>
            </a:gradFill>
            <a:ln w="25400" cap="flat" cmpd="sng" algn="ctr">
              <a:solidFill>
                <a:sysClr val="windowText" lastClr="000000"/>
              </a:solidFill>
              <a:prstDash val="solid"/>
            </a:ln>
            <a:effectLst/>
          </p:spPr>
          <p:txBody>
            <a:bodyPr wrap="square" rtlCol="0" anchor="ctr">
              <a:noAutofit/>
            </a:bodyPr>
            <a:lstStyle/>
            <a:p>
              <a:pPr algn="ctr">
                <a:defRPr/>
              </a:pPr>
              <a:endParaRPr lang="en-GB" kern="0">
                <a:solidFill>
                  <a:prstClr val="white"/>
                </a:solidFill>
                <a:latin typeface="Calibri" panose="020F0502020204030204"/>
              </a:endParaRPr>
            </a:p>
          </p:txBody>
        </p:sp>
        <p:sp>
          <p:nvSpPr>
            <p:cNvPr id="21" name="Isosceles Triangle 20">
              <a:extLst>
                <a:ext uri="{FF2B5EF4-FFF2-40B4-BE49-F238E27FC236}">
                  <a16:creationId xmlns:a16="http://schemas.microsoft.com/office/drawing/2014/main" id="{B63CD437-6FFB-E8A1-60C9-4CB68069F316}"/>
                </a:ext>
              </a:extLst>
            </p:cNvPr>
            <p:cNvSpPr/>
            <p:nvPr/>
          </p:nvSpPr>
          <p:spPr>
            <a:xfrm>
              <a:off x="4481814" y="3076440"/>
              <a:ext cx="180372" cy="140436"/>
            </a:xfrm>
            <a:prstGeom prst="triangle">
              <a:avLst/>
            </a:prstGeom>
            <a:solidFill>
              <a:srgbClr val="FF0000"/>
            </a:solidFill>
            <a:ln w="25400" cap="flat" cmpd="sng" algn="ctr">
              <a:solidFill>
                <a:sysClr val="window" lastClr="FFFFFF"/>
              </a:solidFill>
              <a:prstDash val="solid"/>
            </a:ln>
            <a:effectLst/>
          </p:spPr>
          <p:txBody>
            <a:bodyPr rtlCol="0" anchor="ctr"/>
            <a:lstStyle/>
            <a:p>
              <a:pPr algn="ctr">
                <a:defRPr/>
              </a:pPr>
              <a:endParaRPr lang="en-GB" kern="0" dirty="0">
                <a:solidFill>
                  <a:prstClr val="white"/>
                </a:solidFill>
                <a:latin typeface="Calibri" panose="020F0502020204030204"/>
              </a:endParaRPr>
            </a:p>
          </p:txBody>
        </p:sp>
        <p:sp>
          <p:nvSpPr>
            <p:cNvPr id="22" name="Oval 21">
              <a:extLst>
                <a:ext uri="{FF2B5EF4-FFF2-40B4-BE49-F238E27FC236}">
                  <a16:creationId xmlns:a16="http://schemas.microsoft.com/office/drawing/2014/main" id="{43AC6396-C63E-1FDD-93E9-4E3A51E00AA7}"/>
                </a:ext>
              </a:extLst>
            </p:cNvPr>
            <p:cNvSpPr/>
            <p:nvPr/>
          </p:nvSpPr>
          <p:spPr>
            <a:xfrm>
              <a:off x="4463988" y="3320988"/>
              <a:ext cx="216024" cy="216024"/>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p>
              <a:pPr algn="ctr">
                <a:defRPr/>
              </a:pPr>
              <a:endParaRPr lang="en-GB" kern="0">
                <a:solidFill>
                  <a:prstClr val="white"/>
                </a:solidFill>
                <a:latin typeface="Calibri" panose="020F0502020204030204"/>
              </a:endParaRPr>
            </a:p>
          </p:txBody>
        </p:sp>
      </p:grpSp>
      <p:grpSp>
        <p:nvGrpSpPr>
          <p:cNvPr id="23" name="Group 22">
            <a:extLst>
              <a:ext uri="{FF2B5EF4-FFF2-40B4-BE49-F238E27FC236}">
                <a16:creationId xmlns:a16="http://schemas.microsoft.com/office/drawing/2014/main" id="{BDBBD64F-34C8-5BE9-3464-C19148A7668C}"/>
              </a:ext>
            </a:extLst>
          </p:cNvPr>
          <p:cNvGrpSpPr/>
          <p:nvPr/>
        </p:nvGrpSpPr>
        <p:grpSpPr>
          <a:xfrm>
            <a:off x="1342310" y="1504845"/>
            <a:ext cx="1800000" cy="1800000"/>
            <a:chOff x="3672000" y="2529000"/>
            <a:chExt cx="1800000" cy="1800000"/>
          </a:xfrm>
        </p:grpSpPr>
        <p:grpSp>
          <p:nvGrpSpPr>
            <p:cNvPr id="24" name="Group 23">
              <a:extLst>
                <a:ext uri="{FF2B5EF4-FFF2-40B4-BE49-F238E27FC236}">
                  <a16:creationId xmlns:a16="http://schemas.microsoft.com/office/drawing/2014/main" id="{82966E8E-EF0C-37D4-C87B-E9C66E6CD7E8}"/>
                </a:ext>
              </a:extLst>
            </p:cNvPr>
            <p:cNvGrpSpPr/>
            <p:nvPr/>
          </p:nvGrpSpPr>
          <p:grpSpPr>
            <a:xfrm>
              <a:off x="3672000" y="2529000"/>
              <a:ext cx="1800000" cy="1800000"/>
              <a:chOff x="3672000" y="2529000"/>
              <a:chExt cx="1800000" cy="1800000"/>
            </a:xfrm>
          </p:grpSpPr>
          <p:sp>
            <p:nvSpPr>
              <p:cNvPr id="26" name="Freeform: Shape 25">
                <a:extLst>
                  <a:ext uri="{FF2B5EF4-FFF2-40B4-BE49-F238E27FC236}">
                    <a16:creationId xmlns:a16="http://schemas.microsoft.com/office/drawing/2014/main" id="{1140A350-3003-A743-B617-059B5CF6354A}"/>
                  </a:ext>
                </a:extLst>
              </p:cNvPr>
              <p:cNvSpPr/>
              <p:nvPr/>
            </p:nvSpPr>
            <p:spPr>
              <a:xfrm>
                <a:off x="3672000" y="2529000"/>
                <a:ext cx="1800000" cy="1800000"/>
              </a:xfrm>
              <a:custGeom>
                <a:avLst/>
                <a:gdLst>
                  <a:gd name="connsiteX0" fmla="*/ 900000 w 1800000"/>
                  <a:gd name="connsiteY0" fmla="*/ 0 h 1800000"/>
                  <a:gd name="connsiteX1" fmla="*/ 932552 w 1800000"/>
                  <a:gd name="connsiteY1" fmla="*/ 1644 h 1800000"/>
                  <a:gd name="connsiteX2" fmla="*/ 957599 w 1800000"/>
                  <a:gd name="connsiteY2" fmla="*/ 128823 h 1800000"/>
                  <a:gd name="connsiteX3" fmla="*/ 979146 w 1800000"/>
                  <a:gd name="connsiteY3" fmla="*/ 129911 h 1800000"/>
                  <a:gd name="connsiteX4" fmla="*/ 1044141 w 1800000"/>
                  <a:gd name="connsiteY4" fmla="*/ 139830 h 1800000"/>
                  <a:gd name="connsiteX5" fmla="*/ 1101282 w 1800000"/>
                  <a:gd name="connsiteY5" fmla="*/ 23402 h 1800000"/>
                  <a:gd name="connsiteX6" fmla="*/ 1164030 w 1800000"/>
                  <a:gd name="connsiteY6" fmla="*/ 39536 h 1800000"/>
                  <a:gd name="connsiteX7" fmla="*/ 1155069 w 1800000"/>
                  <a:gd name="connsiteY7" fmla="*/ 172392 h 1800000"/>
                  <a:gd name="connsiteX8" fmla="*/ 1201310 w 1800000"/>
                  <a:gd name="connsiteY8" fmla="*/ 186746 h 1800000"/>
                  <a:gd name="connsiteX9" fmla="*/ 1234477 w 1800000"/>
                  <a:gd name="connsiteY9" fmla="*/ 204749 h 1800000"/>
                  <a:gd name="connsiteX10" fmla="*/ 1321576 w 1800000"/>
                  <a:gd name="connsiteY10" fmla="*/ 105052 h 1800000"/>
                  <a:gd name="connsiteX11" fmla="*/ 1328993 w 1800000"/>
                  <a:gd name="connsiteY11" fmla="*/ 108625 h 1800000"/>
                  <a:gd name="connsiteX12" fmla="*/ 1377443 w 1800000"/>
                  <a:gd name="connsiteY12" fmla="*/ 138059 h 1800000"/>
                  <a:gd name="connsiteX13" fmla="*/ 1335635 w 1800000"/>
                  <a:gd name="connsiteY13" fmla="*/ 260456 h 1800000"/>
                  <a:gd name="connsiteX14" fmla="*/ 1402325 w 1800000"/>
                  <a:gd name="connsiteY14" fmla="*/ 315480 h 1800000"/>
                  <a:gd name="connsiteX15" fmla="*/ 1512294 w 1800000"/>
                  <a:gd name="connsiteY15" fmla="*/ 241698 h 1800000"/>
                  <a:gd name="connsiteX16" fmla="*/ 1536396 w 1800000"/>
                  <a:gd name="connsiteY16" fmla="*/ 263604 h 1800000"/>
                  <a:gd name="connsiteX17" fmla="*/ 1558302 w 1800000"/>
                  <a:gd name="connsiteY17" fmla="*/ 287707 h 1800000"/>
                  <a:gd name="connsiteX18" fmla="*/ 1484521 w 1800000"/>
                  <a:gd name="connsiteY18" fmla="*/ 397676 h 1800000"/>
                  <a:gd name="connsiteX19" fmla="*/ 1539545 w 1800000"/>
                  <a:gd name="connsiteY19" fmla="*/ 464365 h 1800000"/>
                  <a:gd name="connsiteX20" fmla="*/ 1661942 w 1800000"/>
                  <a:gd name="connsiteY20" fmla="*/ 422558 h 1800000"/>
                  <a:gd name="connsiteX21" fmla="*/ 1691375 w 1800000"/>
                  <a:gd name="connsiteY21" fmla="*/ 471007 h 1800000"/>
                  <a:gd name="connsiteX22" fmla="*/ 1694949 w 1800000"/>
                  <a:gd name="connsiteY22" fmla="*/ 478425 h 1800000"/>
                  <a:gd name="connsiteX23" fmla="*/ 1595252 w 1800000"/>
                  <a:gd name="connsiteY23" fmla="*/ 565524 h 1800000"/>
                  <a:gd name="connsiteX24" fmla="*/ 1613255 w 1800000"/>
                  <a:gd name="connsiteY24" fmla="*/ 598691 h 1800000"/>
                  <a:gd name="connsiteX25" fmla="*/ 1627609 w 1800000"/>
                  <a:gd name="connsiteY25" fmla="*/ 644932 h 1800000"/>
                  <a:gd name="connsiteX26" fmla="*/ 1760464 w 1800000"/>
                  <a:gd name="connsiteY26" fmla="*/ 635971 h 1800000"/>
                  <a:gd name="connsiteX27" fmla="*/ 1776599 w 1800000"/>
                  <a:gd name="connsiteY27" fmla="*/ 698719 h 1800000"/>
                  <a:gd name="connsiteX28" fmla="*/ 1660170 w 1800000"/>
                  <a:gd name="connsiteY28" fmla="*/ 755860 h 1800000"/>
                  <a:gd name="connsiteX29" fmla="*/ 1670090 w 1800000"/>
                  <a:gd name="connsiteY29" fmla="*/ 820854 h 1800000"/>
                  <a:gd name="connsiteX30" fmla="*/ 1671178 w 1800000"/>
                  <a:gd name="connsiteY30" fmla="*/ 842401 h 1800000"/>
                  <a:gd name="connsiteX31" fmla="*/ 1798356 w 1800000"/>
                  <a:gd name="connsiteY31" fmla="*/ 867448 h 1800000"/>
                  <a:gd name="connsiteX32" fmla="*/ 1800000 w 1800000"/>
                  <a:gd name="connsiteY32" fmla="*/ 900000 h 1800000"/>
                  <a:gd name="connsiteX33" fmla="*/ 1798356 w 1800000"/>
                  <a:gd name="connsiteY33" fmla="*/ 932552 h 1800000"/>
                  <a:gd name="connsiteX34" fmla="*/ 1671178 w 1800000"/>
                  <a:gd name="connsiteY34" fmla="*/ 957599 h 1800000"/>
                  <a:gd name="connsiteX35" fmla="*/ 1670090 w 1800000"/>
                  <a:gd name="connsiteY35" fmla="*/ 979146 h 1800000"/>
                  <a:gd name="connsiteX36" fmla="*/ 1660170 w 1800000"/>
                  <a:gd name="connsiteY36" fmla="*/ 1044141 h 1800000"/>
                  <a:gd name="connsiteX37" fmla="*/ 1776599 w 1800000"/>
                  <a:gd name="connsiteY37" fmla="*/ 1101282 h 1800000"/>
                  <a:gd name="connsiteX38" fmla="*/ 1760464 w 1800000"/>
                  <a:gd name="connsiteY38" fmla="*/ 1164030 h 1800000"/>
                  <a:gd name="connsiteX39" fmla="*/ 1627609 w 1800000"/>
                  <a:gd name="connsiteY39" fmla="*/ 1155068 h 1800000"/>
                  <a:gd name="connsiteX40" fmla="*/ 1613255 w 1800000"/>
                  <a:gd name="connsiteY40" fmla="*/ 1201309 h 1800000"/>
                  <a:gd name="connsiteX41" fmla="*/ 1595252 w 1800000"/>
                  <a:gd name="connsiteY41" fmla="*/ 1234477 h 1800000"/>
                  <a:gd name="connsiteX42" fmla="*/ 1694948 w 1800000"/>
                  <a:gd name="connsiteY42" fmla="*/ 1321576 h 1800000"/>
                  <a:gd name="connsiteX43" fmla="*/ 1691375 w 1800000"/>
                  <a:gd name="connsiteY43" fmla="*/ 1328993 h 1800000"/>
                  <a:gd name="connsiteX44" fmla="*/ 1661942 w 1800000"/>
                  <a:gd name="connsiteY44" fmla="*/ 1377443 h 1800000"/>
                  <a:gd name="connsiteX45" fmla="*/ 1539544 w 1800000"/>
                  <a:gd name="connsiteY45" fmla="*/ 1335635 h 1800000"/>
                  <a:gd name="connsiteX46" fmla="*/ 1484521 w 1800000"/>
                  <a:gd name="connsiteY46" fmla="*/ 1402325 h 1800000"/>
                  <a:gd name="connsiteX47" fmla="*/ 1558302 w 1800000"/>
                  <a:gd name="connsiteY47" fmla="*/ 1512294 h 1800000"/>
                  <a:gd name="connsiteX48" fmla="*/ 1536396 w 1800000"/>
                  <a:gd name="connsiteY48" fmla="*/ 1536396 h 1800000"/>
                  <a:gd name="connsiteX49" fmla="*/ 1512294 w 1800000"/>
                  <a:gd name="connsiteY49" fmla="*/ 1558302 h 1800000"/>
                  <a:gd name="connsiteX50" fmla="*/ 1402325 w 1800000"/>
                  <a:gd name="connsiteY50" fmla="*/ 1484521 h 1800000"/>
                  <a:gd name="connsiteX51" fmla="*/ 1335635 w 1800000"/>
                  <a:gd name="connsiteY51" fmla="*/ 1539544 h 1800000"/>
                  <a:gd name="connsiteX52" fmla="*/ 1377443 w 1800000"/>
                  <a:gd name="connsiteY52" fmla="*/ 1661942 h 1800000"/>
                  <a:gd name="connsiteX53" fmla="*/ 1328993 w 1800000"/>
                  <a:gd name="connsiteY53" fmla="*/ 1691375 h 1800000"/>
                  <a:gd name="connsiteX54" fmla="*/ 1321576 w 1800000"/>
                  <a:gd name="connsiteY54" fmla="*/ 1694949 h 1800000"/>
                  <a:gd name="connsiteX55" fmla="*/ 1234477 w 1800000"/>
                  <a:gd name="connsiteY55" fmla="*/ 1595252 h 1800000"/>
                  <a:gd name="connsiteX56" fmla="*/ 1201310 w 1800000"/>
                  <a:gd name="connsiteY56" fmla="*/ 1613255 h 1800000"/>
                  <a:gd name="connsiteX57" fmla="*/ 1155069 w 1800000"/>
                  <a:gd name="connsiteY57" fmla="*/ 1627609 h 1800000"/>
                  <a:gd name="connsiteX58" fmla="*/ 1164030 w 1800000"/>
                  <a:gd name="connsiteY58" fmla="*/ 1760464 h 1800000"/>
                  <a:gd name="connsiteX59" fmla="*/ 1101282 w 1800000"/>
                  <a:gd name="connsiteY59" fmla="*/ 1776599 h 1800000"/>
                  <a:gd name="connsiteX60" fmla="*/ 1044141 w 1800000"/>
                  <a:gd name="connsiteY60" fmla="*/ 1660170 h 1800000"/>
                  <a:gd name="connsiteX61" fmla="*/ 979146 w 1800000"/>
                  <a:gd name="connsiteY61" fmla="*/ 1670090 h 1800000"/>
                  <a:gd name="connsiteX62" fmla="*/ 957599 w 1800000"/>
                  <a:gd name="connsiteY62" fmla="*/ 1671178 h 1800000"/>
                  <a:gd name="connsiteX63" fmla="*/ 932552 w 1800000"/>
                  <a:gd name="connsiteY63" fmla="*/ 1798356 h 1800000"/>
                  <a:gd name="connsiteX64" fmla="*/ 900000 w 1800000"/>
                  <a:gd name="connsiteY64" fmla="*/ 1800000 h 1800000"/>
                  <a:gd name="connsiteX65" fmla="*/ 867449 w 1800000"/>
                  <a:gd name="connsiteY65" fmla="*/ 1798356 h 1800000"/>
                  <a:gd name="connsiteX66" fmla="*/ 842401 w 1800000"/>
                  <a:gd name="connsiteY66" fmla="*/ 1671178 h 1800000"/>
                  <a:gd name="connsiteX67" fmla="*/ 820854 w 1800000"/>
                  <a:gd name="connsiteY67" fmla="*/ 1670090 h 1800000"/>
                  <a:gd name="connsiteX68" fmla="*/ 755860 w 1800000"/>
                  <a:gd name="connsiteY68" fmla="*/ 1660170 h 1800000"/>
                  <a:gd name="connsiteX69" fmla="*/ 698719 w 1800000"/>
                  <a:gd name="connsiteY69" fmla="*/ 1776599 h 1800000"/>
                  <a:gd name="connsiteX70" fmla="*/ 635971 w 1800000"/>
                  <a:gd name="connsiteY70" fmla="*/ 1760464 h 1800000"/>
                  <a:gd name="connsiteX71" fmla="*/ 644932 w 1800000"/>
                  <a:gd name="connsiteY71" fmla="*/ 1627609 h 1800000"/>
                  <a:gd name="connsiteX72" fmla="*/ 598691 w 1800000"/>
                  <a:gd name="connsiteY72" fmla="*/ 1613255 h 1800000"/>
                  <a:gd name="connsiteX73" fmla="*/ 565524 w 1800000"/>
                  <a:gd name="connsiteY73" fmla="*/ 1595252 h 1800000"/>
                  <a:gd name="connsiteX74" fmla="*/ 478425 w 1800000"/>
                  <a:gd name="connsiteY74" fmla="*/ 1694949 h 1800000"/>
                  <a:gd name="connsiteX75" fmla="*/ 471007 w 1800000"/>
                  <a:gd name="connsiteY75" fmla="*/ 1691375 h 1800000"/>
                  <a:gd name="connsiteX76" fmla="*/ 422558 w 1800000"/>
                  <a:gd name="connsiteY76" fmla="*/ 1661942 h 1800000"/>
                  <a:gd name="connsiteX77" fmla="*/ 464365 w 1800000"/>
                  <a:gd name="connsiteY77" fmla="*/ 1539545 h 1800000"/>
                  <a:gd name="connsiteX78" fmla="*/ 397676 w 1800000"/>
                  <a:gd name="connsiteY78" fmla="*/ 1484521 h 1800000"/>
                  <a:gd name="connsiteX79" fmla="*/ 287707 w 1800000"/>
                  <a:gd name="connsiteY79" fmla="*/ 1558302 h 1800000"/>
                  <a:gd name="connsiteX80" fmla="*/ 263604 w 1800000"/>
                  <a:gd name="connsiteY80" fmla="*/ 1536396 h 1800000"/>
                  <a:gd name="connsiteX81" fmla="*/ 241698 w 1800000"/>
                  <a:gd name="connsiteY81" fmla="*/ 1512294 h 1800000"/>
                  <a:gd name="connsiteX82" fmla="*/ 315480 w 1800000"/>
                  <a:gd name="connsiteY82" fmla="*/ 1402325 h 1800000"/>
                  <a:gd name="connsiteX83" fmla="*/ 260456 w 1800000"/>
                  <a:gd name="connsiteY83" fmla="*/ 1335635 h 1800000"/>
                  <a:gd name="connsiteX84" fmla="*/ 138059 w 1800000"/>
                  <a:gd name="connsiteY84" fmla="*/ 1377443 h 1800000"/>
                  <a:gd name="connsiteX85" fmla="*/ 108625 w 1800000"/>
                  <a:gd name="connsiteY85" fmla="*/ 1328993 h 1800000"/>
                  <a:gd name="connsiteX86" fmla="*/ 105052 w 1800000"/>
                  <a:gd name="connsiteY86" fmla="*/ 1321576 h 1800000"/>
                  <a:gd name="connsiteX87" fmla="*/ 204749 w 1800000"/>
                  <a:gd name="connsiteY87" fmla="*/ 1234477 h 1800000"/>
                  <a:gd name="connsiteX88" fmla="*/ 186746 w 1800000"/>
                  <a:gd name="connsiteY88" fmla="*/ 1201309 h 1800000"/>
                  <a:gd name="connsiteX89" fmla="*/ 172392 w 1800000"/>
                  <a:gd name="connsiteY89" fmla="*/ 1155068 h 1800000"/>
                  <a:gd name="connsiteX90" fmla="*/ 39536 w 1800000"/>
                  <a:gd name="connsiteY90" fmla="*/ 1164030 h 1800000"/>
                  <a:gd name="connsiteX91" fmla="*/ 23402 w 1800000"/>
                  <a:gd name="connsiteY91" fmla="*/ 1101282 h 1800000"/>
                  <a:gd name="connsiteX92" fmla="*/ 139830 w 1800000"/>
                  <a:gd name="connsiteY92" fmla="*/ 1044141 h 1800000"/>
                  <a:gd name="connsiteX93" fmla="*/ 129911 w 1800000"/>
                  <a:gd name="connsiteY93" fmla="*/ 979146 h 1800000"/>
                  <a:gd name="connsiteX94" fmla="*/ 128823 w 1800000"/>
                  <a:gd name="connsiteY94" fmla="*/ 957599 h 1800000"/>
                  <a:gd name="connsiteX95" fmla="*/ 1644 w 1800000"/>
                  <a:gd name="connsiteY95" fmla="*/ 932552 h 1800000"/>
                  <a:gd name="connsiteX96" fmla="*/ 0 w 1800000"/>
                  <a:gd name="connsiteY96" fmla="*/ 900000 h 1800000"/>
                  <a:gd name="connsiteX97" fmla="*/ 1644 w 1800000"/>
                  <a:gd name="connsiteY97" fmla="*/ 867448 h 1800000"/>
                  <a:gd name="connsiteX98" fmla="*/ 128823 w 1800000"/>
                  <a:gd name="connsiteY98" fmla="*/ 842401 h 1800000"/>
                  <a:gd name="connsiteX99" fmla="*/ 129911 w 1800000"/>
                  <a:gd name="connsiteY99" fmla="*/ 820854 h 1800000"/>
                  <a:gd name="connsiteX100" fmla="*/ 139830 w 1800000"/>
                  <a:gd name="connsiteY100" fmla="*/ 755859 h 1800000"/>
                  <a:gd name="connsiteX101" fmla="*/ 23402 w 1800000"/>
                  <a:gd name="connsiteY101" fmla="*/ 698719 h 1800000"/>
                  <a:gd name="connsiteX102" fmla="*/ 39536 w 1800000"/>
                  <a:gd name="connsiteY102" fmla="*/ 635971 h 1800000"/>
                  <a:gd name="connsiteX103" fmla="*/ 172392 w 1800000"/>
                  <a:gd name="connsiteY103" fmla="*/ 644932 h 1800000"/>
                  <a:gd name="connsiteX104" fmla="*/ 186746 w 1800000"/>
                  <a:gd name="connsiteY104" fmla="*/ 598691 h 1800000"/>
                  <a:gd name="connsiteX105" fmla="*/ 204748 w 1800000"/>
                  <a:gd name="connsiteY105" fmla="*/ 565523 h 1800000"/>
                  <a:gd name="connsiteX106" fmla="*/ 105052 w 1800000"/>
                  <a:gd name="connsiteY106" fmla="*/ 478425 h 1800000"/>
                  <a:gd name="connsiteX107" fmla="*/ 108625 w 1800000"/>
                  <a:gd name="connsiteY107" fmla="*/ 471007 h 1800000"/>
                  <a:gd name="connsiteX108" fmla="*/ 138059 w 1800000"/>
                  <a:gd name="connsiteY108" fmla="*/ 422558 h 1800000"/>
                  <a:gd name="connsiteX109" fmla="*/ 260456 w 1800000"/>
                  <a:gd name="connsiteY109" fmla="*/ 464365 h 1800000"/>
                  <a:gd name="connsiteX110" fmla="*/ 315480 w 1800000"/>
                  <a:gd name="connsiteY110" fmla="*/ 397676 h 1800000"/>
                  <a:gd name="connsiteX111" fmla="*/ 241698 w 1800000"/>
                  <a:gd name="connsiteY111" fmla="*/ 287707 h 1800000"/>
                  <a:gd name="connsiteX112" fmla="*/ 263604 w 1800000"/>
                  <a:gd name="connsiteY112" fmla="*/ 263604 h 1800000"/>
                  <a:gd name="connsiteX113" fmla="*/ 287707 w 1800000"/>
                  <a:gd name="connsiteY113" fmla="*/ 241698 h 1800000"/>
                  <a:gd name="connsiteX114" fmla="*/ 397676 w 1800000"/>
                  <a:gd name="connsiteY114" fmla="*/ 315480 h 1800000"/>
                  <a:gd name="connsiteX115" fmla="*/ 464365 w 1800000"/>
                  <a:gd name="connsiteY115" fmla="*/ 260456 h 1800000"/>
                  <a:gd name="connsiteX116" fmla="*/ 422558 w 1800000"/>
                  <a:gd name="connsiteY116" fmla="*/ 138059 h 1800000"/>
                  <a:gd name="connsiteX117" fmla="*/ 471007 w 1800000"/>
                  <a:gd name="connsiteY117" fmla="*/ 108625 h 1800000"/>
                  <a:gd name="connsiteX118" fmla="*/ 478425 w 1800000"/>
                  <a:gd name="connsiteY118" fmla="*/ 105052 h 1800000"/>
                  <a:gd name="connsiteX119" fmla="*/ 565524 w 1800000"/>
                  <a:gd name="connsiteY119" fmla="*/ 204748 h 1800000"/>
                  <a:gd name="connsiteX120" fmla="*/ 598691 w 1800000"/>
                  <a:gd name="connsiteY120" fmla="*/ 186746 h 1800000"/>
                  <a:gd name="connsiteX121" fmla="*/ 644932 w 1800000"/>
                  <a:gd name="connsiteY121" fmla="*/ 172392 h 1800000"/>
                  <a:gd name="connsiteX122" fmla="*/ 635971 w 1800000"/>
                  <a:gd name="connsiteY122" fmla="*/ 39536 h 1800000"/>
                  <a:gd name="connsiteX123" fmla="*/ 698719 w 1800000"/>
                  <a:gd name="connsiteY123" fmla="*/ 23402 h 1800000"/>
                  <a:gd name="connsiteX124" fmla="*/ 755859 w 1800000"/>
                  <a:gd name="connsiteY124" fmla="*/ 139830 h 1800000"/>
                  <a:gd name="connsiteX125" fmla="*/ 820854 w 1800000"/>
                  <a:gd name="connsiteY125" fmla="*/ 129911 h 1800000"/>
                  <a:gd name="connsiteX126" fmla="*/ 842401 w 1800000"/>
                  <a:gd name="connsiteY126" fmla="*/ 128823 h 1800000"/>
                  <a:gd name="connsiteX127" fmla="*/ 867449 w 1800000"/>
                  <a:gd name="connsiteY127" fmla="*/ 1644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800000" h="1800000">
                    <a:moveTo>
                      <a:pt x="900000" y="0"/>
                    </a:moveTo>
                    <a:lnTo>
                      <a:pt x="932552" y="1644"/>
                    </a:lnTo>
                    <a:lnTo>
                      <a:pt x="957599" y="128823"/>
                    </a:lnTo>
                    <a:lnTo>
                      <a:pt x="979146" y="129911"/>
                    </a:lnTo>
                    <a:lnTo>
                      <a:pt x="1044141" y="139830"/>
                    </a:lnTo>
                    <a:lnTo>
                      <a:pt x="1101282" y="23402"/>
                    </a:lnTo>
                    <a:lnTo>
                      <a:pt x="1164030" y="39536"/>
                    </a:lnTo>
                    <a:lnTo>
                      <a:pt x="1155069" y="172392"/>
                    </a:lnTo>
                    <a:lnTo>
                      <a:pt x="1201310" y="186746"/>
                    </a:lnTo>
                    <a:lnTo>
                      <a:pt x="1234477" y="204749"/>
                    </a:lnTo>
                    <a:lnTo>
                      <a:pt x="1321576" y="105052"/>
                    </a:lnTo>
                    <a:lnTo>
                      <a:pt x="1328993" y="108625"/>
                    </a:lnTo>
                    <a:lnTo>
                      <a:pt x="1377443" y="138059"/>
                    </a:lnTo>
                    <a:lnTo>
                      <a:pt x="1335635" y="260456"/>
                    </a:lnTo>
                    <a:lnTo>
                      <a:pt x="1402325" y="315480"/>
                    </a:lnTo>
                    <a:lnTo>
                      <a:pt x="1512294" y="241698"/>
                    </a:lnTo>
                    <a:lnTo>
                      <a:pt x="1536396" y="263604"/>
                    </a:lnTo>
                    <a:lnTo>
                      <a:pt x="1558302" y="287707"/>
                    </a:lnTo>
                    <a:lnTo>
                      <a:pt x="1484521" y="397676"/>
                    </a:lnTo>
                    <a:lnTo>
                      <a:pt x="1539545" y="464365"/>
                    </a:lnTo>
                    <a:lnTo>
                      <a:pt x="1661942" y="422558"/>
                    </a:lnTo>
                    <a:lnTo>
                      <a:pt x="1691375" y="471007"/>
                    </a:lnTo>
                    <a:lnTo>
                      <a:pt x="1694949" y="478425"/>
                    </a:lnTo>
                    <a:lnTo>
                      <a:pt x="1595252" y="565524"/>
                    </a:lnTo>
                    <a:lnTo>
                      <a:pt x="1613255" y="598691"/>
                    </a:lnTo>
                    <a:lnTo>
                      <a:pt x="1627609" y="644932"/>
                    </a:lnTo>
                    <a:lnTo>
                      <a:pt x="1760464" y="635971"/>
                    </a:lnTo>
                    <a:lnTo>
                      <a:pt x="1776599" y="698719"/>
                    </a:lnTo>
                    <a:lnTo>
                      <a:pt x="1660170" y="755860"/>
                    </a:lnTo>
                    <a:lnTo>
                      <a:pt x="1670090" y="820854"/>
                    </a:lnTo>
                    <a:lnTo>
                      <a:pt x="1671178" y="842401"/>
                    </a:lnTo>
                    <a:lnTo>
                      <a:pt x="1798356" y="867448"/>
                    </a:lnTo>
                    <a:lnTo>
                      <a:pt x="1800000" y="900000"/>
                    </a:lnTo>
                    <a:lnTo>
                      <a:pt x="1798356" y="932552"/>
                    </a:lnTo>
                    <a:lnTo>
                      <a:pt x="1671178" y="957599"/>
                    </a:lnTo>
                    <a:lnTo>
                      <a:pt x="1670090" y="979146"/>
                    </a:lnTo>
                    <a:lnTo>
                      <a:pt x="1660170" y="1044141"/>
                    </a:lnTo>
                    <a:lnTo>
                      <a:pt x="1776599" y="1101282"/>
                    </a:lnTo>
                    <a:lnTo>
                      <a:pt x="1760464" y="1164030"/>
                    </a:lnTo>
                    <a:lnTo>
                      <a:pt x="1627609" y="1155068"/>
                    </a:lnTo>
                    <a:lnTo>
                      <a:pt x="1613255" y="1201309"/>
                    </a:lnTo>
                    <a:lnTo>
                      <a:pt x="1595252" y="1234477"/>
                    </a:lnTo>
                    <a:lnTo>
                      <a:pt x="1694948" y="1321576"/>
                    </a:lnTo>
                    <a:lnTo>
                      <a:pt x="1691375" y="1328993"/>
                    </a:lnTo>
                    <a:lnTo>
                      <a:pt x="1661942" y="1377443"/>
                    </a:lnTo>
                    <a:lnTo>
                      <a:pt x="1539544" y="1335635"/>
                    </a:lnTo>
                    <a:lnTo>
                      <a:pt x="1484521" y="1402325"/>
                    </a:lnTo>
                    <a:lnTo>
                      <a:pt x="1558302" y="1512294"/>
                    </a:lnTo>
                    <a:lnTo>
                      <a:pt x="1536396" y="1536396"/>
                    </a:lnTo>
                    <a:lnTo>
                      <a:pt x="1512294" y="1558302"/>
                    </a:lnTo>
                    <a:lnTo>
                      <a:pt x="1402325" y="1484521"/>
                    </a:lnTo>
                    <a:lnTo>
                      <a:pt x="1335635" y="1539544"/>
                    </a:lnTo>
                    <a:lnTo>
                      <a:pt x="1377443" y="1661942"/>
                    </a:lnTo>
                    <a:lnTo>
                      <a:pt x="1328993" y="1691375"/>
                    </a:lnTo>
                    <a:lnTo>
                      <a:pt x="1321576" y="1694949"/>
                    </a:lnTo>
                    <a:lnTo>
                      <a:pt x="1234477" y="1595252"/>
                    </a:lnTo>
                    <a:lnTo>
                      <a:pt x="1201310" y="1613255"/>
                    </a:lnTo>
                    <a:lnTo>
                      <a:pt x="1155069" y="1627609"/>
                    </a:lnTo>
                    <a:lnTo>
                      <a:pt x="1164030" y="1760464"/>
                    </a:lnTo>
                    <a:lnTo>
                      <a:pt x="1101282" y="1776599"/>
                    </a:lnTo>
                    <a:lnTo>
                      <a:pt x="1044141" y="1660170"/>
                    </a:lnTo>
                    <a:lnTo>
                      <a:pt x="979146" y="1670090"/>
                    </a:lnTo>
                    <a:lnTo>
                      <a:pt x="957599" y="1671178"/>
                    </a:lnTo>
                    <a:lnTo>
                      <a:pt x="932552" y="1798356"/>
                    </a:lnTo>
                    <a:lnTo>
                      <a:pt x="900000" y="1800000"/>
                    </a:lnTo>
                    <a:lnTo>
                      <a:pt x="867449" y="1798356"/>
                    </a:lnTo>
                    <a:lnTo>
                      <a:pt x="842401" y="1671178"/>
                    </a:lnTo>
                    <a:lnTo>
                      <a:pt x="820854" y="1670090"/>
                    </a:lnTo>
                    <a:lnTo>
                      <a:pt x="755860" y="1660170"/>
                    </a:lnTo>
                    <a:lnTo>
                      <a:pt x="698719" y="1776599"/>
                    </a:lnTo>
                    <a:lnTo>
                      <a:pt x="635971" y="1760464"/>
                    </a:lnTo>
                    <a:lnTo>
                      <a:pt x="644932" y="1627609"/>
                    </a:lnTo>
                    <a:lnTo>
                      <a:pt x="598691" y="1613255"/>
                    </a:lnTo>
                    <a:lnTo>
                      <a:pt x="565524" y="1595252"/>
                    </a:lnTo>
                    <a:lnTo>
                      <a:pt x="478425" y="1694949"/>
                    </a:lnTo>
                    <a:lnTo>
                      <a:pt x="471007" y="1691375"/>
                    </a:lnTo>
                    <a:lnTo>
                      <a:pt x="422558" y="1661942"/>
                    </a:lnTo>
                    <a:lnTo>
                      <a:pt x="464365" y="1539545"/>
                    </a:lnTo>
                    <a:lnTo>
                      <a:pt x="397676" y="1484521"/>
                    </a:lnTo>
                    <a:lnTo>
                      <a:pt x="287707" y="1558302"/>
                    </a:lnTo>
                    <a:lnTo>
                      <a:pt x="263604" y="1536396"/>
                    </a:lnTo>
                    <a:lnTo>
                      <a:pt x="241698" y="1512294"/>
                    </a:lnTo>
                    <a:lnTo>
                      <a:pt x="315480" y="1402325"/>
                    </a:lnTo>
                    <a:lnTo>
                      <a:pt x="260456" y="1335635"/>
                    </a:lnTo>
                    <a:lnTo>
                      <a:pt x="138059" y="1377443"/>
                    </a:lnTo>
                    <a:lnTo>
                      <a:pt x="108625" y="1328993"/>
                    </a:lnTo>
                    <a:lnTo>
                      <a:pt x="105052" y="1321576"/>
                    </a:lnTo>
                    <a:lnTo>
                      <a:pt x="204749" y="1234477"/>
                    </a:lnTo>
                    <a:lnTo>
                      <a:pt x="186746" y="1201309"/>
                    </a:lnTo>
                    <a:lnTo>
                      <a:pt x="172392" y="1155068"/>
                    </a:lnTo>
                    <a:lnTo>
                      <a:pt x="39536" y="1164030"/>
                    </a:lnTo>
                    <a:lnTo>
                      <a:pt x="23402" y="1101282"/>
                    </a:lnTo>
                    <a:lnTo>
                      <a:pt x="139830" y="1044141"/>
                    </a:lnTo>
                    <a:lnTo>
                      <a:pt x="129911" y="979146"/>
                    </a:lnTo>
                    <a:lnTo>
                      <a:pt x="128823" y="957599"/>
                    </a:lnTo>
                    <a:lnTo>
                      <a:pt x="1644" y="932552"/>
                    </a:lnTo>
                    <a:lnTo>
                      <a:pt x="0" y="900000"/>
                    </a:lnTo>
                    <a:lnTo>
                      <a:pt x="1644" y="867448"/>
                    </a:lnTo>
                    <a:lnTo>
                      <a:pt x="128823" y="842401"/>
                    </a:lnTo>
                    <a:lnTo>
                      <a:pt x="129911" y="820854"/>
                    </a:lnTo>
                    <a:lnTo>
                      <a:pt x="139830" y="755859"/>
                    </a:lnTo>
                    <a:lnTo>
                      <a:pt x="23402" y="698719"/>
                    </a:lnTo>
                    <a:lnTo>
                      <a:pt x="39536" y="635971"/>
                    </a:lnTo>
                    <a:lnTo>
                      <a:pt x="172392" y="644932"/>
                    </a:lnTo>
                    <a:lnTo>
                      <a:pt x="186746" y="598691"/>
                    </a:lnTo>
                    <a:lnTo>
                      <a:pt x="204748" y="565523"/>
                    </a:lnTo>
                    <a:lnTo>
                      <a:pt x="105052" y="478425"/>
                    </a:lnTo>
                    <a:lnTo>
                      <a:pt x="108625" y="471007"/>
                    </a:lnTo>
                    <a:lnTo>
                      <a:pt x="138059" y="422558"/>
                    </a:lnTo>
                    <a:lnTo>
                      <a:pt x="260456" y="464365"/>
                    </a:lnTo>
                    <a:lnTo>
                      <a:pt x="315480" y="397676"/>
                    </a:lnTo>
                    <a:lnTo>
                      <a:pt x="241698" y="287707"/>
                    </a:lnTo>
                    <a:lnTo>
                      <a:pt x="263604" y="263604"/>
                    </a:lnTo>
                    <a:lnTo>
                      <a:pt x="287707" y="241698"/>
                    </a:lnTo>
                    <a:lnTo>
                      <a:pt x="397676" y="315480"/>
                    </a:lnTo>
                    <a:lnTo>
                      <a:pt x="464365" y="260456"/>
                    </a:lnTo>
                    <a:lnTo>
                      <a:pt x="422558" y="138059"/>
                    </a:lnTo>
                    <a:lnTo>
                      <a:pt x="471007" y="108625"/>
                    </a:lnTo>
                    <a:lnTo>
                      <a:pt x="478425" y="105052"/>
                    </a:lnTo>
                    <a:lnTo>
                      <a:pt x="565524" y="204748"/>
                    </a:lnTo>
                    <a:lnTo>
                      <a:pt x="598691" y="186746"/>
                    </a:lnTo>
                    <a:lnTo>
                      <a:pt x="644932" y="172392"/>
                    </a:lnTo>
                    <a:lnTo>
                      <a:pt x="635971" y="39536"/>
                    </a:lnTo>
                    <a:lnTo>
                      <a:pt x="698719" y="23402"/>
                    </a:lnTo>
                    <a:lnTo>
                      <a:pt x="755859" y="139830"/>
                    </a:lnTo>
                    <a:lnTo>
                      <a:pt x="820854" y="129911"/>
                    </a:lnTo>
                    <a:lnTo>
                      <a:pt x="842401" y="128823"/>
                    </a:lnTo>
                    <a:lnTo>
                      <a:pt x="867449" y="1644"/>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path path="circle">
                  <a:fillToRect l="50000" t="50000" r="50000" b="50000"/>
                </a:path>
                <a:tileRect/>
              </a:gradFill>
              <a:ln w="28575" cap="flat" cmpd="sng" algn="ctr">
                <a:solidFill>
                  <a:sysClr val="windowText" lastClr="000000"/>
                </a:solidFill>
                <a:prstDash val="solid"/>
              </a:ln>
              <a:effectLst/>
            </p:spPr>
            <p:txBody>
              <a:bodyPr wrap="square" rtlCol="0" anchor="ctr">
                <a:noAutofit/>
              </a:bodyPr>
              <a:lstStyle/>
              <a:p>
                <a:pPr algn="ctr">
                  <a:defRPr/>
                </a:pPr>
                <a:endParaRPr lang="en-GB" kern="0" dirty="0">
                  <a:solidFill>
                    <a:prstClr val="white"/>
                  </a:solidFill>
                  <a:latin typeface="Calibri" panose="020F0502020204030204"/>
                </a:endParaRPr>
              </a:p>
            </p:txBody>
          </p:sp>
          <p:sp>
            <p:nvSpPr>
              <p:cNvPr id="27" name="Oval 26">
                <a:extLst>
                  <a:ext uri="{FF2B5EF4-FFF2-40B4-BE49-F238E27FC236}">
                    <a16:creationId xmlns:a16="http://schemas.microsoft.com/office/drawing/2014/main" id="{8499C61E-3356-FBB1-0BE8-D34693201419}"/>
                  </a:ext>
                </a:extLst>
              </p:cNvPr>
              <p:cNvSpPr/>
              <p:nvPr/>
            </p:nvSpPr>
            <p:spPr>
              <a:xfrm>
                <a:off x="4391880" y="3248880"/>
                <a:ext cx="360240" cy="360240"/>
              </a:xfrm>
              <a:prstGeom prst="ellipse">
                <a:avLst/>
              </a:prstGeom>
              <a:solidFill>
                <a:sysClr val="windowText" lastClr="000000"/>
              </a:solidFill>
              <a:ln w="38100" cap="flat" cmpd="sng" algn="ctr">
                <a:solidFill>
                  <a:srgbClr val="4F81BD">
                    <a:lumMod val="75000"/>
                  </a:srgbClr>
                </a:solidFill>
                <a:prstDash val="solid"/>
              </a:ln>
              <a:effectLst/>
            </p:spPr>
            <p:txBody>
              <a:bodyPr rtlCol="0" anchor="ctr"/>
              <a:lstStyle/>
              <a:p>
                <a:pPr algn="ctr">
                  <a:defRPr/>
                </a:pPr>
                <a:endParaRPr lang="en-GB" kern="0">
                  <a:solidFill>
                    <a:prstClr val="white"/>
                  </a:solidFill>
                  <a:latin typeface="Calibri" panose="020F0502020204030204"/>
                </a:endParaRPr>
              </a:p>
            </p:txBody>
          </p:sp>
        </p:grpSp>
        <p:sp>
          <p:nvSpPr>
            <p:cNvPr id="25" name="Isosceles Triangle 24">
              <a:extLst>
                <a:ext uri="{FF2B5EF4-FFF2-40B4-BE49-F238E27FC236}">
                  <a16:creationId xmlns:a16="http://schemas.microsoft.com/office/drawing/2014/main" id="{D3F92557-ABF1-2F47-81C0-AF2D1646853D}"/>
                </a:ext>
              </a:extLst>
            </p:cNvPr>
            <p:cNvSpPr/>
            <p:nvPr/>
          </p:nvSpPr>
          <p:spPr>
            <a:xfrm>
              <a:off x="4481814" y="2673626"/>
              <a:ext cx="180372" cy="140436"/>
            </a:xfrm>
            <a:prstGeom prst="triangle">
              <a:avLst/>
            </a:prstGeom>
            <a:solidFill>
              <a:srgbClr val="FF0000"/>
            </a:solidFill>
            <a:ln w="25400" cap="flat" cmpd="sng" algn="ctr">
              <a:solidFill>
                <a:sysClr val="window" lastClr="FFFFFF"/>
              </a:solidFill>
              <a:prstDash val="solid"/>
            </a:ln>
            <a:effectLst/>
          </p:spPr>
          <p:txBody>
            <a:bodyPr rtlCol="0" anchor="ctr"/>
            <a:lstStyle/>
            <a:p>
              <a:pPr algn="ctr">
                <a:defRPr/>
              </a:pPr>
              <a:endParaRPr lang="en-GB" kern="0" dirty="0">
                <a:solidFill>
                  <a:prstClr val="white"/>
                </a:solidFill>
                <a:latin typeface="Calibri" panose="020F0502020204030204"/>
              </a:endParaRPr>
            </a:p>
          </p:txBody>
        </p:sp>
      </p:grpSp>
      <p:sp>
        <p:nvSpPr>
          <p:cNvPr id="28" name="Rectangle: Rounded Corners 27">
            <a:extLst>
              <a:ext uri="{FF2B5EF4-FFF2-40B4-BE49-F238E27FC236}">
                <a16:creationId xmlns:a16="http://schemas.microsoft.com/office/drawing/2014/main" id="{0F61CB0B-247B-80D5-D31F-A4471D3CE06E}"/>
              </a:ext>
            </a:extLst>
          </p:cNvPr>
          <p:cNvSpPr/>
          <p:nvPr/>
        </p:nvSpPr>
        <p:spPr>
          <a:xfrm>
            <a:off x="468595" y="4002338"/>
            <a:ext cx="4348007" cy="2579254"/>
          </a:xfrm>
          <a:prstGeom prst="roundRect">
            <a:avLst>
              <a:gd name="adj" fmla="val 12141"/>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GB" sz="2000" b="1" dirty="0">
                <a:solidFill>
                  <a:prstClr val="black"/>
                </a:solidFill>
                <a:latin typeface="Calibri" panose="020F0502020204030204"/>
                <a:cs typeface="Arial" charset="0"/>
              </a:rPr>
              <a:t>Problem:  Friction between moving parts wastes energy.</a:t>
            </a:r>
          </a:p>
          <a:p>
            <a:pPr marL="0" marR="0" lvl="0" indent="0" algn="ctr" defTabSz="914400" rtl="0" eaLnBrk="1" fontAlgn="base" latinLnBrk="0" hangingPunct="1">
              <a:lnSpc>
                <a:spcPct val="100000"/>
              </a:lnSpc>
              <a:spcBef>
                <a:spcPts val="0"/>
              </a:spcBef>
              <a:spcAft>
                <a:spcPct val="0"/>
              </a:spcAft>
              <a:buClrTx/>
              <a:buSzTx/>
              <a:buFontTx/>
              <a:buNone/>
              <a:tabLst/>
              <a:defRPr/>
            </a:pPr>
            <a:endParaRPr lang="en-GB" sz="2000" b="1" dirty="0">
              <a:solidFill>
                <a:prstClr val="black"/>
              </a:solidFill>
              <a:latin typeface="Calibri" panose="020F0502020204030204"/>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lang="en-GB" sz="2000" dirty="0">
                <a:solidFill>
                  <a:prstClr val="black"/>
                </a:solidFill>
                <a:latin typeface="Calibri" panose="020F0502020204030204"/>
                <a:cs typeface="Arial" charset="0"/>
              </a:rPr>
              <a:t>This is because energy is transferred to the thermal energy store of the machinery (and eventually dissipated to the surroundings).</a:t>
            </a:r>
            <a:endParaRPr kumimoji="0" lang="en-GB" sz="2000" i="0" u="none" strike="noStrike" kern="1200" cap="none" spc="0" normalizeH="0" baseline="0" noProof="0" dirty="0">
              <a:ln>
                <a:noFill/>
              </a:ln>
              <a:solidFill>
                <a:prstClr val="black"/>
              </a:solidFill>
              <a:effectLst/>
              <a:uLnTx/>
              <a:uFillTx/>
              <a:latin typeface="Calibri" panose="020F0502020204030204"/>
              <a:cs typeface="Arial" charset="0"/>
            </a:endParaRPr>
          </a:p>
        </p:txBody>
      </p:sp>
    </p:spTree>
    <p:extLst>
      <p:ext uri="{BB962C8B-B14F-4D97-AF65-F5344CB8AC3E}">
        <p14:creationId xmlns:p14="http://schemas.microsoft.com/office/powerpoint/2010/main" val="300626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23"/>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9"/>
                                        </p:tgtEl>
                                        <p:attrNameLst>
                                          <p:attrName>r</p:attrName>
                                        </p:attrNameLst>
                                      </p:cBhvr>
                                    </p:animRot>
                                  </p:childTnLst>
                                </p:cTn>
                              </p:par>
                              <p:par>
                                <p:cTn id="9" presetID="10" presetClass="entr" presetSubtype="0" fill="hold" grpId="0" nodeType="withEffect">
                                  <p:stCondLst>
                                    <p:cond delay="25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2000"/>
                            </p:stCondLst>
                            <p:childTnLst>
                              <p:par>
                                <p:cTn id="16" presetID="10" presetClass="exit" presetSubtype="0" fill="hold" grpId="1" nodeType="after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34DC8-2DAD-4E6C-961E-A61115CD7CF7}"/>
              </a:ext>
            </a:extLst>
          </p:cNvPr>
          <p:cNvSpPr>
            <a:spLocks noGrp="1"/>
          </p:cNvSpPr>
          <p:nvPr>
            <p:ph type="title"/>
          </p:nvPr>
        </p:nvSpPr>
        <p:spPr/>
        <p:txBody>
          <a:bodyPr/>
          <a:lstStyle/>
          <a:p>
            <a:pPr algn="l"/>
            <a:r>
              <a:rPr lang="en-GB" sz="4000" dirty="0"/>
              <a:t>Increasing Efficiency</a:t>
            </a:r>
            <a:endParaRPr lang="en-GB" dirty="0"/>
          </a:p>
        </p:txBody>
      </p:sp>
      <p:sp>
        <p:nvSpPr>
          <p:cNvPr id="7" name="Rectangle: Rounded Corners 6">
            <a:extLst>
              <a:ext uri="{FF2B5EF4-FFF2-40B4-BE49-F238E27FC236}">
                <a16:creationId xmlns:a16="http://schemas.microsoft.com/office/drawing/2014/main" id="{0934624D-419C-A939-6846-A91818489073}"/>
              </a:ext>
            </a:extLst>
          </p:cNvPr>
          <p:cNvSpPr/>
          <p:nvPr/>
        </p:nvSpPr>
        <p:spPr>
          <a:xfrm>
            <a:off x="4836524" y="1263280"/>
            <a:ext cx="3996855" cy="252576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GB" sz="2000" b="1" dirty="0">
                <a:solidFill>
                  <a:prstClr val="black"/>
                </a:solidFill>
                <a:latin typeface="Calibri" panose="020F0502020204030204"/>
                <a:cs typeface="Arial" charset="0"/>
              </a:rPr>
              <a:t>Solution: Streamlining</a:t>
            </a:r>
            <a:r>
              <a:rPr lang="en-GB" sz="2000" dirty="0">
                <a:solidFill>
                  <a:prstClr val="black"/>
                </a:solidFill>
                <a:latin typeface="Calibri" panose="020F0502020204030204"/>
                <a:cs typeface="Arial" charset="0"/>
              </a:rPr>
              <a:t> can reduce </a:t>
            </a:r>
            <a:r>
              <a:rPr lang="en-GB" sz="2000" b="1" dirty="0">
                <a:solidFill>
                  <a:prstClr val="black"/>
                </a:solidFill>
                <a:latin typeface="Calibri" panose="020F0502020204030204"/>
                <a:cs typeface="Arial" charset="0"/>
              </a:rPr>
              <a:t>air resistance</a:t>
            </a:r>
            <a:r>
              <a:rPr lang="en-GB" sz="2000" dirty="0">
                <a:solidFill>
                  <a:prstClr val="black"/>
                </a:solidFill>
                <a:latin typeface="Calibri" panose="020F0502020204030204"/>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lang="en-GB" sz="2000" dirty="0">
                <a:solidFill>
                  <a:prstClr val="black"/>
                </a:solidFill>
                <a:latin typeface="Calibri" panose="020F0502020204030204"/>
                <a:cs typeface="Arial" charset="0"/>
              </a:rPr>
              <a:t>This cyclist’s posture, helmet, and even the design of his wheels are designed to reduce air resistance by being streamlined.</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28" name="Rectangle: Rounded Corners 27">
            <a:extLst>
              <a:ext uri="{FF2B5EF4-FFF2-40B4-BE49-F238E27FC236}">
                <a16:creationId xmlns:a16="http://schemas.microsoft.com/office/drawing/2014/main" id="{0F61CB0B-247B-80D5-D31F-A4471D3CE06E}"/>
              </a:ext>
            </a:extLst>
          </p:cNvPr>
          <p:cNvSpPr/>
          <p:nvPr/>
        </p:nvSpPr>
        <p:spPr>
          <a:xfrm>
            <a:off x="468595" y="4437112"/>
            <a:ext cx="4348007" cy="2144480"/>
          </a:xfrm>
          <a:prstGeom prst="roundRect">
            <a:avLst>
              <a:gd name="adj" fmla="val 12584"/>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GB" sz="2000" b="1" dirty="0">
                <a:solidFill>
                  <a:prstClr val="black"/>
                </a:solidFill>
                <a:latin typeface="Calibri" panose="020F0502020204030204"/>
                <a:cs typeface="Arial" charset="0"/>
              </a:rPr>
              <a:t>Problem:  Air resistance </a:t>
            </a:r>
            <a:r>
              <a:rPr lang="en-GB" sz="2000" dirty="0">
                <a:solidFill>
                  <a:prstClr val="black"/>
                </a:solidFill>
                <a:latin typeface="Calibri" panose="020F0502020204030204"/>
                <a:cs typeface="Arial" charset="0"/>
              </a:rPr>
              <a:t>(a type </a:t>
            </a:r>
            <a:r>
              <a:rPr lang="en-GB" sz="2000" b="1" dirty="0">
                <a:solidFill>
                  <a:prstClr val="black"/>
                </a:solidFill>
                <a:latin typeface="Calibri" panose="020F0502020204030204"/>
                <a:cs typeface="Arial" charset="0"/>
              </a:rPr>
              <a:t>of friction</a:t>
            </a:r>
            <a:r>
              <a:rPr lang="en-GB" sz="2000" dirty="0">
                <a:solidFill>
                  <a:prstClr val="black"/>
                </a:solidFill>
                <a:latin typeface="Calibri" panose="020F0502020204030204"/>
                <a:cs typeface="Arial" charset="0"/>
              </a:rPr>
              <a:t>) wastes energy by transferring it to the surroundings.</a:t>
            </a:r>
          </a:p>
          <a:p>
            <a:pPr marL="0" marR="0" lvl="0" indent="0" algn="ctr" defTabSz="914400" rtl="0" eaLnBrk="1" fontAlgn="base" latinLnBrk="0" hangingPunct="1">
              <a:lnSpc>
                <a:spcPct val="100000"/>
              </a:lnSpc>
              <a:spcBef>
                <a:spcPts val="0"/>
              </a:spcBef>
              <a:spcAft>
                <a:spcPct val="0"/>
              </a:spcAft>
              <a:buClrTx/>
              <a:buSzTx/>
              <a:buFontTx/>
              <a:buNone/>
              <a:tabLst/>
              <a:defRPr/>
            </a:pPr>
            <a:endParaRPr lang="en-GB" sz="2000" b="1" dirty="0">
              <a:solidFill>
                <a:prstClr val="black"/>
              </a:solidFill>
              <a:latin typeface="Calibri" panose="020F0502020204030204"/>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lang="en-GB" sz="2000" dirty="0">
                <a:solidFill>
                  <a:prstClr val="black"/>
                </a:solidFill>
                <a:latin typeface="Calibri" panose="020F0502020204030204"/>
                <a:cs typeface="Arial" charset="0"/>
              </a:rPr>
              <a:t>This man is in a wind tunnel where the effect of air resistance can be tested.</a:t>
            </a:r>
            <a:endParaRPr kumimoji="0" lang="en-GB" sz="2000" i="0" u="none" strike="noStrike" kern="1200" cap="none" spc="0" normalizeH="0" baseline="0" noProof="0" dirty="0">
              <a:ln>
                <a:noFill/>
              </a:ln>
              <a:solidFill>
                <a:prstClr val="black"/>
              </a:solidFill>
              <a:effectLst/>
              <a:uLnTx/>
              <a:uFillTx/>
              <a:latin typeface="Calibri" panose="020F0502020204030204"/>
              <a:cs typeface="Arial" charset="0"/>
            </a:endParaRPr>
          </a:p>
        </p:txBody>
      </p:sp>
      <p:pic>
        <p:nvPicPr>
          <p:cNvPr id="1026" name="Picture 2">
            <a:extLst>
              <a:ext uri="{FF2B5EF4-FFF2-40B4-BE49-F238E27FC236}">
                <a16:creationId xmlns:a16="http://schemas.microsoft.com/office/drawing/2014/main" id="{67339B51-6884-8963-BE70-B68F41EEF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71"/>
          <a:stretch/>
        </p:blipFill>
        <p:spPr bwMode="auto">
          <a:xfrm>
            <a:off x="4932040" y="3951400"/>
            <a:ext cx="3901339" cy="26811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earing a mask&#10;&#10;Description automatically generated with low confidence">
            <a:extLst>
              <a:ext uri="{FF2B5EF4-FFF2-40B4-BE49-F238E27FC236}">
                <a16:creationId xmlns:a16="http://schemas.microsoft.com/office/drawing/2014/main" id="{210D0ECE-B80C-9927-7D6F-2A66B6ED6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1263279"/>
            <a:ext cx="4078385" cy="3058789"/>
          </a:xfrm>
          <a:prstGeom prst="rect">
            <a:avLst/>
          </a:prstGeom>
        </p:spPr>
      </p:pic>
    </p:spTree>
    <p:extLst>
      <p:ext uri="{BB962C8B-B14F-4D97-AF65-F5344CB8AC3E}">
        <p14:creationId xmlns:p14="http://schemas.microsoft.com/office/powerpoint/2010/main" val="413026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88D4E5-8BD8-B9FE-F754-69E30EAE54D4}"/>
              </a:ext>
            </a:extLst>
          </p:cNvPr>
          <p:cNvPicPr>
            <a:picLocks noChangeAspect="1"/>
          </p:cNvPicPr>
          <p:nvPr/>
        </p:nvPicPr>
        <p:blipFill>
          <a:blip r:embed="rId2"/>
          <a:stretch>
            <a:fillRect/>
          </a:stretch>
        </p:blipFill>
        <p:spPr>
          <a:xfrm>
            <a:off x="107503" y="116632"/>
            <a:ext cx="7190603" cy="3744416"/>
          </a:xfrm>
          <a:prstGeom prst="rect">
            <a:avLst/>
          </a:prstGeom>
        </p:spPr>
      </p:pic>
      <p:sp>
        <p:nvSpPr>
          <p:cNvPr id="3" name="Rectangle 2">
            <a:extLst>
              <a:ext uri="{FF2B5EF4-FFF2-40B4-BE49-F238E27FC236}">
                <a16:creationId xmlns:a16="http://schemas.microsoft.com/office/drawing/2014/main" id="{2EDCA406-669B-228E-9A33-905DFDF5F74A}"/>
              </a:ext>
            </a:extLst>
          </p:cNvPr>
          <p:cNvSpPr/>
          <p:nvPr/>
        </p:nvSpPr>
        <p:spPr>
          <a:xfrm>
            <a:off x="4427984" y="5877272"/>
            <a:ext cx="4498975" cy="74581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rPr>
              <a:t>Key: Items in a green box are covered in this lesson.</a:t>
            </a:r>
          </a:p>
        </p:txBody>
      </p:sp>
      <p:sp>
        <p:nvSpPr>
          <p:cNvPr id="2" name="Rectangle 1">
            <a:extLst>
              <a:ext uri="{FF2B5EF4-FFF2-40B4-BE49-F238E27FC236}">
                <a16:creationId xmlns:a16="http://schemas.microsoft.com/office/drawing/2014/main" id="{3C29708A-F224-2E85-E4AF-14A945CDC79B}"/>
              </a:ext>
            </a:extLst>
          </p:cNvPr>
          <p:cNvSpPr/>
          <p:nvPr/>
        </p:nvSpPr>
        <p:spPr>
          <a:xfrm>
            <a:off x="179512" y="404664"/>
            <a:ext cx="7118594" cy="345638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262310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34DC8-2DAD-4E6C-961E-A61115CD7CF7}"/>
              </a:ext>
            </a:extLst>
          </p:cNvPr>
          <p:cNvSpPr>
            <a:spLocks noGrp="1"/>
          </p:cNvSpPr>
          <p:nvPr>
            <p:ph type="title"/>
          </p:nvPr>
        </p:nvSpPr>
        <p:spPr/>
        <p:txBody>
          <a:bodyPr/>
          <a:lstStyle/>
          <a:p>
            <a:pPr algn="l"/>
            <a:r>
              <a:rPr lang="en-GB" sz="4000" dirty="0"/>
              <a:t>Increasing Efficiency</a:t>
            </a:r>
            <a:endParaRPr lang="en-GB" dirty="0"/>
          </a:p>
        </p:txBody>
      </p:sp>
      <p:sp>
        <p:nvSpPr>
          <p:cNvPr id="7" name="Rectangle: Rounded Corners 6">
            <a:extLst>
              <a:ext uri="{FF2B5EF4-FFF2-40B4-BE49-F238E27FC236}">
                <a16:creationId xmlns:a16="http://schemas.microsoft.com/office/drawing/2014/main" id="{0934624D-419C-A939-6846-A91818489073}"/>
              </a:ext>
            </a:extLst>
          </p:cNvPr>
          <p:cNvSpPr/>
          <p:nvPr/>
        </p:nvSpPr>
        <p:spPr>
          <a:xfrm>
            <a:off x="4836524" y="1263280"/>
            <a:ext cx="3996855" cy="1039124"/>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GB" sz="2000" b="1" dirty="0">
                <a:solidFill>
                  <a:prstClr val="black"/>
                </a:solidFill>
                <a:latin typeface="Calibri" panose="020F0502020204030204"/>
                <a:cs typeface="Arial" charset="0"/>
              </a:rPr>
              <a:t>Solution: </a:t>
            </a:r>
            <a:r>
              <a:rPr lang="en-GB" sz="2000" dirty="0">
                <a:solidFill>
                  <a:prstClr val="black"/>
                </a:solidFill>
                <a:latin typeface="Calibri" panose="020F0502020204030204"/>
                <a:cs typeface="Arial" charset="0"/>
              </a:rPr>
              <a:t>Tighten loose parts!</a:t>
            </a:r>
            <a:endParaRPr kumimoji="0" lang="en-GB" sz="2000" i="0" u="none" strike="noStrike" kern="1200" cap="none" spc="0" normalizeH="0" baseline="0" noProof="0" dirty="0">
              <a:ln>
                <a:noFill/>
              </a:ln>
              <a:solidFill>
                <a:prstClr val="black"/>
              </a:solidFill>
              <a:effectLst/>
              <a:uLnTx/>
              <a:uFillTx/>
              <a:latin typeface="Calibri" panose="020F0502020204030204"/>
              <a:cs typeface="Arial" charset="0"/>
            </a:endParaRPr>
          </a:p>
        </p:txBody>
      </p:sp>
      <p:sp>
        <p:nvSpPr>
          <p:cNvPr id="28" name="Rectangle: Rounded Corners 27">
            <a:extLst>
              <a:ext uri="{FF2B5EF4-FFF2-40B4-BE49-F238E27FC236}">
                <a16:creationId xmlns:a16="http://schemas.microsoft.com/office/drawing/2014/main" id="{0F61CB0B-247B-80D5-D31F-A4471D3CE06E}"/>
              </a:ext>
            </a:extLst>
          </p:cNvPr>
          <p:cNvSpPr/>
          <p:nvPr/>
        </p:nvSpPr>
        <p:spPr>
          <a:xfrm>
            <a:off x="468596" y="4002338"/>
            <a:ext cx="4236582" cy="1802926"/>
          </a:xfrm>
          <a:prstGeom prst="roundRect">
            <a:avLst>
              <a:gd name="adj" fmla="val 12351"/>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GB" sz="2000" b="1" dirty="0">
                <a:solidFill>
                  <a:prstClr val="black"/>
                </a:solidFill>
                <a:latin typeface="Calibri" panose="020F0502020204030204"/>
                <a:cs typeface="Arial" charset="0"/>
              </a:rPr>
              <a:t>Problem:  Sound </a:t>
            </a:r>
            <a:r>
              <a:rPr lang="en-GB" sz="2000" dirty="0">
                <a:solidFill>
                  <a:prstClr val="black"/>
                </a:solidFill>
                <a:latin typeface="Calibri" panose="020F0502020204030204"/>
                <a:cs typeface="Arial" charset="0"/>
              </a:rPr>
              <a:t>from loose parts moving transfers energy to the surroundings through </a:t>
            </a:r>
            <a:r>
              <a:rPr lang="en-GB" sz="2000" b="1" dirty="0">
                <a:solidFill>
                  <a:prstClr val="black"/>
                </a:solidFill>
                <a:latin typeface="Calibri" panose="020F0502020204030204"/>
                <a:cs typeface="Arial" charset="0"/>
              </a:rPr>
              <a:t>sound waves </a:t>
            </a:r>
            <a:r>
              <a:rPr lang="en-GB" sz="2000" dirty="0">
                <a:solidFill>
                  <a:prstClr val="black"/>
                </a:solidFill>
                <a:latin typeface="Calibri" panose="020F0502020204030204"/>
                <a:cs typeface="Arial" charset="0"/>
              </a:rPr>
              <a:t>(the radiation pathway).</a:t>
            </a:r>
          </a:p>
        </p:txBody>
      </p:sp>
      <p:grpSp>
        <p:nvGrpSpPr>
          <p:cNvPr id="3" name="Group 2">
            <a:extLst>
              <a:ext uri="{FF2B5EF4-FFF2-40B4-BE49-F238E27FC236}">
                <a16:creationId xmlns:a16="http://schemas.microsoft.com/office/drawing/2014/main" id="{FD36EBFF-7693-91B2-DD2C-D37526F06D62}"/>
              </a:ext>
            </a:extLst>
          </p:cNvPr>
          <p:cNvGrpSpPr/>
          <p:nvPr/>
        </p:nvGrpSpPr>
        <p:grpSpPr>
          <a:xfrm>
            <a:off x="4705177" y="2858998"/>
            <a:ext cx="4265016" cy="864096"/>
            <a:chOff x="4705177" y="2858998"/>
            <a:chExt cx="4265016" cy="864096"/>
          </a:xfrm>
        </p:grpSpPr>
        <p:grpSp>
          <p:nvGrpSpPr>
            <p:cNvPr id="16" name="Group 15">
              <a:extLst>
                <a:ext uri="{FF2B5EF4-FFF2-40B4-BE49-F238E27FC236}">
                  <a16:creationId xmlns:a16="http://schemas.microsoft.com/office/drawing/2014/main" id="{B1EA8AF3-194E-61B2-802A-E204422D3E6E}"/>
                </a:ext>
              </a:extLst>
            </p:cNvPr>
            <p:cNvGrpSpPr/>
            <p:nvPr/>
          </p:nvGrpSpPr>
          <p:grpSpPr>
            <a:xfrm rot="10800000">
              <a:off x="4705177" y="2858998"/>
              <a:ext cx="2453977" cy="864096"/>
              <a:chOff x="2483768" y="5733256"/>
              <a:chExt cx="2453977" cy="864096"/>
            </a:xfrm>
            <a:noFill/>
          </p:grpSpPr>
          <p:sp>
            <p:nvSpPr>
              <p:cNvPr id="17" name="Freeform: Shape 16">
                <a:extLst>
                  <a:ext uri="{FF2B5EF4-FFF2-40B4-BE49-F238E27FC236}">
                    <a16:creationId xmlns:a16="http://schemas.microsoft.com/office/drawing/2014/main" id="{3C45DBE4-4DD2-A3E9-C615-442797F89B49}"/>
                  </a:ext>
                </a:extLst>
              </p:cNvPr>
              <p:cNvSpPr/>
              <p:nvPr/>
            </p:nvSpPr>
            <p:spPr>
              <a:xfrm>
                <a:off x="2668902" y="5733256"/>
                <a:ext cx="2268843" cy="864096"/>
              </a:xfrm>
              <a:custGeom>
                <a:avLst/>
                <a:gdLst>
                  <a:gd name="connsiteX0" fmla="*/ 324627 w 2268843"/>
                  <a:gd name="connsiteY0" fmla="*/ 0 h 864096"/>
                  <a:gd name="connsiteX1" fmla="*/ 682888 w 2268843"/>
                  <a:gd name="connsiteY1" fmla="*/ 190486 h 864096"/>
                  <a:gd name="connsiteX2" fmla="*/ 693653 w 2268843"/>
                  <a:gd name="connsiteY2" fmla="*/ 210319 h 864096"/>
                  <a:gd name="connsiteX3" fmla="*/ 2197404 w 2268843"/>
                  <a:gd name="connsiteY3" fmla="*/ 210319 h 864096"/>
                  <a:gd name="connsiteX4" fmla="*/ 2268843 w 2268843"/>
                  <a:gd name="connsiteY4" fmla="*/ 281758 h 864096"/>
                  <a:gd name="connsiteX5" fmla="*/ 2268843 w 2268843"/>
                  <a:gd name="connsiteY5" fmla="*/ 567505 h 864096"/>
                  <a:gd name="connsiteX6" fmla="*/ 2197404 w 2268843"/>
                  <a:gd name="connsiteY6" fmla="*/ 638944 h 864096"/>
                  <a:gd name="connsiteX7" fmla="*/ 701705 w 2268843"/>
                  <a:gd name="connsiteY7" fmla="*/ 638944 h 864096"/>
                  <a:gd name="connsiteX8" fmla="*/ 682888 w 2268843"/>
                  <a:gd name="connsiteY8" fmla="*/ 673611 h 864096"/>
                  <a:gd name="connsiteX9" fmla="*/ 324627 w 2268843"/>
                  <a:gd name="connsiteY9" fmla="*/ 864096 h 864096"/>
                  <a:gd name="connsiteX10" fmla="*/ 19123 w 2268843"/>
                  <a:gd name="connsiteY10" fmla="*/ 737552 h 864096"/>
                  <a:gd name="connsiteX11" fmla="*/ 0 w 2268843"/>
                  <a:gd name="connsiteY11" fmla="*/ 714375 h 864096"/>
                  <a:gd name="connsiteX12" fmla="*/ 320634 w 2268843"/>
                  <a:gd name="connsiteY12" fmla="*/ 714375 h 864096"/>
                  <a:gd name="connsiteX13" fmla="*/ 463509 w 2268843"/>
                  <a:gd name="connsiteY13" fmla="*/ 428625 h 864096"/>
                  <a:gd name="connsiteX14" fmla="*/ 320634 w 2268843"/>
                  <a:gd name="connsiteY14" fmla="*/ 142875 h 864096"/>
                  <a:gd name="connsiteX15" fmla="*/ 5648 w 2268843"/>
                  <a:gd name="connsiteY15" fmla="*/ 142875 h 864096"/>
                  <a:gd name="connsiteX16" fmla="*/ 19123 w 2268843"/>
                  <a:gd name="connsiteY16" fmla="*/ 126544 h 864096"/>
                  <a:gd name="connsiteX17" fmla="*/ 324627 w 2268843"/>
                  <a:gd name="connsiteY17" fmla="*/ 0 h 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43" h="864096">
                    <a:moveTo>
                      <a:pt x="324627" y="0"/>
                    </a:moveTo>
                    <a:cubicBezTo>
                      <a:pt x="473761" y="0"/>
                      <a:pt x="605246" y="75560"/>
                      <a:pt x="682888" y="190486"/>
                    </a:cubicBezTo>
                    <a:lnTo>
                      <a:pt x="693653" y="210319"/>
                    </a:lnTo>
                    <a:lnTo>
                      <a:pt x="2197404" y="210319"/>
                    </a:lnTo>
                    <a:cubicBezTo>
                      <a:pt x="2236859" y="210319"/>
                      <a:pt x="2268843" y="242303"/>
                      <a:pt x="2268843" y="281758"/>
                    </a:cubicBezTo>
                    <a:lnTo>
                      <a:pt x="2268843" y="567505"/>
                    </a:lnTo>
                    <a:cubicBezTo>
                      <a:pt x="2268843" y="606960"/>
                      <a:pt x="2236859" y="638944"/>
                      <a:pt x="2197404" y="638944"/>
                    </a:cubicBezTo>
                    <a:lnTo>
                      <a:pt x="701705" y="638944"/>
                    </a:lnTo>
                    <a:lnTo>
                      <a:pt x="682888" y="673611"/>
                    </a:lnTo>
                    <a:cubicBezTo>
                      <a:pt x="605246" y="788536"/>
                      <a:pt x="473761" y="864096"/>
                      <a:pt x="324627" y="864096"/>
                    </a:cubicBezTo>
                    <a:cubicBezTo>
                      <a:pt x="205320" y="864096"/>
                      <a:pt x="97308" y="815738"/>
                      <a:pt x="19123" y="737552"/>
                    </a:cubicBezTo>
                    <a:lnTo>
                      <a:pt x="0" y="714375"/>
                    </a:lnTo>
                    <a:lnTo>
                      <a:pt x="320634" y="714375"/>
                    </a:lnTo>
                    <a:lnTo>
                      <a:pt x="463509" y="428625"/>
                    </a:lnTo>
                    <a:lnTo>
                      <a:pt x="320634" y="142875"/>
                    </a:lnTo>
                    <a:lnTo>
                      <a:pt x="5648" y="142875"/>
                    </a:lnTo>
                    <a:lnTo>
                      <a:pt x="19123" y="126544"/>
                    </a:lnTo>
                    <a:cubicBezTo>
                      <a:pt x="97308" y="48359"/>
                      <a:pt x="205320" y="0"/>
                      <a:pt x="324627" y="0"/>
                    </a:cubicBezTo>
                    <a:close/>
                  </a:path>
                </a:pathLst>
              </a:custGeom>
              <a:grpFill/>
              <a:ln w="28575"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8" name="Hexagon 17">
                <a:extLst>
                  <a:ext uri="{FF2B5EF4-FFF2-40B4-BE49-F238E27FC236}">
                    <a16:creationId xmlns:a16="http://schemas.microsoft.com/office/drawing/2014/main" id="{A13CF50E-D776-8FFB-8B27-3CCBB8D4AE7C}"/>
                  </a:ext>
                </a:extLst>
              </p:cNvPr>
              <p:cNvSpPr/>
              <p:nvPr/>
            </p:nvSpPr>
            <p:spPr bwMode="auto">
              <a:xfrm>
                <a:off x="2483768" y="5879554"/>
                <a:ext cx="642938" cy="571500"/>
              </a:xfrm>
              <a:prstGeom prst="hexagon">
                <a:avLst/>
              </a:prstGeom>
              <a:grpFill/>
              <a:ln w="285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a:ea typeface="+mn-ea"/>
                  <a:cs typeface="+mn-cs"/>
                </a:endParaRPr>
              </a:p>
            </p:txBody>
          </p:sp>
        </p:grpSp>
        <p:grpSp>
          <p:nvGrpSpPr>
            <p:cNvPr id="13" name="Group 12">
              <a:extLst>
                <a:ext uri="{FF2B5EF4-FFF2-40B4-BE49-F238E27FC236}">
                  <a16:creationId xmlns:a16="http://schemas.microsoft.com/office/drawing/2014/main" id="{827705C3-80D9-99D5-5B0B-7517659DA9D4}"/>
                </a:ext>
              </a:extLst>
            </p:cNvPr>
            <p:cNvGrpSpPr/>
            <p:nvPr/>
          </p:nvGrpSpPr>
          <p:grpSpPr>
            <a:xfrm>
              <a:off x="6516216" y="2858998"/>
              <a:ext cx="2453977" cy="864096"/>
              <a:chOff x="2483768" y="5733256"/>
              <a:chExt cx="2453977" cy="864096"/>
            </a:xfrm>
          </p:grpSpPr>
          <p:sp>
            <p:nvSpPr>
              <p:cNvPr id="14" name="Freeform: Shape 13">
                <a:extLst>
                  <a:ext uri="{FF2B5EF4-FFF2-40B4-BE49-F238E27FC236}">
                    <a16:creationId xmlns:a16="http://schemas.microsoft.com/office/drawing/2014/main" id="{EE75759D-4625-BF43-764E-4565D98F763F}"/>
                  </a:ext>
                </a:extLst>
              </p:cNvPr>
              <p:cNvSpPr/>
              <p:nvPr/>
            </p:nvSpPr>
            <p:spPr>
              <a:xfrm>
                <a:off x="2668902" y="5733256"/>
                <a:ext cx="2268843" cy="864096"/>
              </a:xfrm>
              <a:custGeom>
                <a:avLst/>
                <a:gdLst>
                  <a:gd name="connsiteX0" fmla="*/ 324627 w 2268843"/>
                  <a:gd name="connsiteY0" fmla="*/ 0 h 864096"/>
                  <a:gd name="connsiteX1" fmla="*/ 682888 w 2268843"/>
                  <a:gd name="connsiteY1" fmla="*/ 190486 h 864096"/>
                  <a:gd name="connsiteX2" fmla="*/ 693653 w 2268843"/>
                  <a:gd name="connsiteY2" fmla="*/ 210319 h 864096"/>
                  <a:gd name="connsiteX3" fmla="*/ 2197404 w 2268843"/>
                  <a:gd name="connsiteY3" fmla="*/ 210319 h 864096"/>
                  <a:gd name="connsiteX4" fmla="*/ 2268843 w 2268843"/>
                  <a:gd name="connsiteY4" fmla="*/ 281758 h 864096"/>
                  <a:gd name="connsiteX5" fmla="*/ 2268843 w 2268843"/>
                  <a:gd name="connsiteY5" fmla="*/ 567505 h 864096"/>
                  <a:gd name="connsiteX6" fmla="*/ 2197404 w 2268843"/>
                  <a:gd name="connsiteY6" fmla="*/ 638944 h 864096"/>
                  <a:gd name="connsiteX7" fmla="*/ 701705 w 2268843"/>
                  <a:gd name="connsiteY7" fmla="*/ 638944 h 864096"/>
                  <a:gd name="connsiteX8" fmla="*/ 682888 w 2268843"/>
                  <a:gd name="connsiteY8" fmla="*/ 673611 h 864096"/>
                  <a:gd name="connsiteX9" fmla="*/ 324627 w 2268843"/>
                  <a:gd name="connsiteY9" fmla="*/ 864096 h 864096"/>
                  <a:gd name="connsiteX10" fmla="*/ 19123 w 2268843"/>
                  <a:gd name="connsiteY10" fmla="*/ 737552 h 864096"/>
                  <a:gd name="connsiteX11" fmla="*/ 0 w 2268843"/>
                  <a:gd name="connsiteY11" fmla="*/ 714375 h 864096"/>
                  <a:gd name="connsiteX12" fmla="*/ 320634 w 2268843"/>
                  <a:gd name="connsiteY12" fmla="*/ 714375 h 864096"/>
                  <a:gd name="connsiteX13" fmla="*/ 463509 w 2268843"/>
                  <a:gd name="connsiteY13" fmla="*/ 428625 h 864096"/>
                  <a:gd name="connsiteX14" fmla="*/ 320634 w 2268843"/>
                  <a:gd name="connsiteY14" fmla="*/ 142875 h 864096"/>
                  <a:gd name="connsiteX15" fmla="*/ 5648 w 2268843"/>
                  <a:gd name="connsiteY15" fmla="*/ 142875 h 864096"/>
                  <a:gd name="connsiteX16" fmla="*/ 19123 w 2268843"/>
                  <a:gd name="connsiteY16" fmla="*/ 126544 h 864096"/>
                  <a:gd name="connsiteX17" fmla="*/ 324627 w 2268843"/>
                  <a:gd name="connsiteY17" fmla="*/ 0 h 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43" h="864096">
                    <a:moveTo>
                      <a:pt x="324627" y="0"/>
                    </a:moveTo>
                    <a:cubicBezTo>
                      <a:pt x="473761" y="0"/>
                      <a:pt x="605246" y="75560"/>
                      <a:pt x="682888" y="190486"/>
                    </a:cubicBezTo>
                    <a:lnTo>
                      <a:pt x="693653" y="210319"/>
                    </a:lnTo>
                    <a:lnTo>
                      <a:pt x="2197404" y="210319"/>
                    </a:lnTo>
                    <a:cubicBezTo>
                      <a:pt x="2236859" y="210319"/>
                      <a:pt x="2268843" y="242303"/>
                      <a:pt x="2268843" y="281758"/>
                    </a:cubicBezTo>
                    <a:lnTo>
                      <a:pt x="2268843" y="567505"/>
                    </a:lnTo>
                    <a:cubicBezTo>
                      <a:pt x="2268843" y="606960"/>
                      <a:pt x="2236859" y="638944"/>
                      <a:pt x="2197404" y="638944"/>
                    </a:cubicBezTo>
                    <a:lnTo>
                      <a:pt x="701705" y="638944"/>
                    </a:lnTo>
                    <a:lnTo>
                      <a:pt x="682888" y="673611"/>
                    </a:lnTo>
                    <a:cubicBezTo>
                      <a:pt x="605246" y="788536"/>
                      <a:pt x="473761" y="864096"/>
                      <a:pt x="324627" y="864096"/>
                    </a:cubicBezTo>
                    <a:cubicBezTo>
                      <a:pt x="205320" y="864096"/>
                      <a:pt x="97308" y="815738"/>
                      <a:pt x="19123" y="737552"/>
                    </a:cubicBezTo>
                    <a:lnTo>
                      <a:pt x="0" y="714375"/>
                    </a:lnTo>
                    <a:lnTo>
                      <a:pt x="320634" y="714375"/>
                    </a:lnTo>
                    <a:lnTo>
                      <a:pt x="463509" y="428625"/>
                    </a:lnTo>
                    <a:lnTo>
                      <a:pt x="320634" y="142875"/>
                    </a:lnTo>
                    <a:lnTo>
                      <a:pt x="5648" y="142875"/>
                    </a:lnTo>
                    <a:lnTo>
                      <a:pt x="19123" y="126544"/>
                    </a:lnTo>
                    <a:cubicBezTo>
                      <a:pt x="97308" y="48359"/>
                      <a:pt x="205320" y="0"/>
                      <a:pt x="324627"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16200000" scaled="1"/>
                <a:tileRect/>
              </a:gradFill>
              <a:ln w="28575" cap="flat" cmpd="sng" algn="ctr">
                <a:solidFill>
                  <a:schemeClr val="tx1"/>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5" name="Hexagon 14">
                <a:extLst>
                  <a:ext uri="{FF2B5EF4-FFF2-40B4-BE49-F238E27FC236}">
                    <a16:creationId xmlns:a16="http://schemas.microsoft.com/office/drawing/2014/main" id="{62E56385-1016-DB42-14EE-506F4E26F111}"/>
                  </a:ext>
                </a:extLst>
              </p:cNvPr>
              <p:cNvSpPr/>
              <p:nvPr/>
            </p:nvSpPr>
            <p:spPr bwMode="auto">
              <a:xfrm>
                <a:off x="2483768" y="5879554"/>
                <a:ext cx="642938" cy="571500"/>
              </a:xfrm>
              <a:prstGeom prst="hexagon">
                <a:avLst/>
              </a:prstGeom>
              <a:gradFill>
                <a:gsLst>
                  <a:gs pos="0">
                    <a:sysClr val="window" lastClr="FFFFFF">
                      <a:lumMod val="50000"/>
                    </a:sysClr>
                  </a:gs>
                  <a:gs pos="100000">
                    <a:srgbClr val="E7E6E6">
                      <a:lumMod val="25000"/>
                    </a:srgbClr>
                  </a:gs>
                </a:gsLst>
                <a:lin ang="5400000" scaled="1"/>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a:ea typeface="+mn-ea"/>
                  <a:cs typeface="+mn-cs"/>
                </a:endParaRPr>
              </a:p>
            </p:txBody>
          </p:sp>
        </p:grpSp>
      </p:grpSp>
      <p:pic>
        <p:nvPicPr>
          <p:cNvPr id="19" name="Picture 2" descr="Free photos of Nuts">
            <a:extLst>
              <a:ext uri="{FF2B5EF4-FFF2-40B4-BE49-F238E27FC236}">
                <a16:creationId xmlns:a16="http://schemas.microsoft.com/office/drawing/2014/main" id="{8DE66B0D-3E46-BCB8-21EE-4BDC4CA011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39" t="1" r="20616" b="31261"/>
          <a:stretch/>
        </p:blipFill>
        <p:spPr bwMode="auto">
          <a:xfrm>
            <a:off x="511008" y="1293762"/>
            <a:ext cx="4178938" cy="2579254"/>
          </a:xfrm>
          <a:prstGeom prst="rect">
            <a:avLst/>
          </a:prstGeom>
          <a:solidFill>
            <a:srgbClr val="FFFFFF"/>
          </a:solidFill>
        </p:spPr>
      </p:pic>
    </p:spTree>
    <p:extLst>
      <p:ext uri="{BB962C8B-B14F-4D97-AF65-F5344CB8AC3E}">
        <p14:creationId xmlns:p14="http://schemas.microsoft.com/office/powerpoint/2010/main" val="377745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8" presetClass="emph" presetSubtype="0" fill="hold" nodeType="afterEffect">
                                  <p:stCondLst>
                                    <p:cond delay="0"/>
                                  </p:stCondLst>
                                  <p:childTnLst>
                                    <p:animRot by="5400000">
                                      <p:cBhvr>
                                        <p:cTn id="14"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34DC8-2DAD-4E6C-961E-A61115CD7CF7}"/>
              </a:ext>
            </a:extLst>
          </p:cNvPr>
          <p:cNvSpPr>
            <a:spLocks noGrp="1"/>
          </p:cNvSpPr>
          <p:nvPr>
            <p:ph type="title"/>
          </p:nvPr>
        </p:nvSpPr>
        <p:spPr/>
        <p:txBody>
          <a:bodyPr/>
          <a:lstStyle/>
          <a:p>
            <a:pPr algn="l"/>
            <a:r>
              <a:rPr lang="en-GB" sz="4000" dirty="0"/>
              <a:t>Increasing Efficiency</a:t>
            </a:r>
            <a:endParaRPr lang="en-GB" dirty="0"/>
          </a:p>
        </p:txBody>
      </p:sp>
      <p:sp>
        <p:nvSpPr>
          <p:cNvPr id="7" name="Rectangle: Rounded Corners 6">
            <a:extLst>
              <a:ext uri="{FF2B5EF4-FFF2-40B4-BE49-F238E27FC236}">
                <a16:creationId xmlns:a16="http://schemas.microsoft.com/office/drawing/2014/main" id="{0934624D-419C-A939-6846-A91818489073}"/>
              </a:ext>
            </a:extLst>
          </p:cNvPr>
          <p:cNvSpPr/>
          <p:nvPr/>
        </p:nvSpPr>
        <p:spPr>
          <a:xfrm>
            <a:off x="5148064" y="1263280"/>
            <a:ext cx="3685315" cy="2021704"/>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GB" sz="2000" b="1" dirty="0">
                <a:solidFill>
                  <a:prstClr val="black"/>
                </a:solidFill>
                <a:latin typeface="Calibri" panose="020F0502020204030204"/>
                <a:cs typeface="Arial" charset="0"/>
              </a:rPr>
              <a:t>Solution: </a:t>
            </a:r>
            <a:r>
              <a:rPr lang="en-GB" sz="2000" dirty="0">
                <a:solidFill>
                  <a:prstClr val="black"/>
                </a:solidFill>
                <a:latin typeface="Calibri" panose="020F0502020204030204"/>
                <a:cs typeface="Arial" charset="0"/>
              </a:rPr>
              <a:t>Use wires with </a:t>
            </a:r>
            <a:r>
              <a:rPr lang="en-GB" sz="2000" b="1" dirty="0">
                <a:solidFill>
                  <a:prstClr val="black"/>
                </a:solidFill>
                <a:latin typeface="Calibri" panose="020F0502020204030204"/>
                <a:cs typeface="Arial" charset="0"/>
              </a:rPr>
              <a:t>low resistance </a:t>
            </a:r>
            <a:r>
              <a:rPr lang="en-GB" sz="2000" dirty="0">
                <a:solidFill>
                  <a:prstClr val="black"/>
                </a:solidFill>
                <a:latin typeface="Calibri" panose="020F0502020204030204"/>
                <a:cs typeface="Arial" charset="0"/>
              </a:rPr>
              <a:t>or </a:t>
            </a:r>
            <a:r>
              <a:rPr lang="en-GB" sz="2000" b="1" dirty="0">
                <a:solidFill>
                  <a:prstClr val="black"/>
                </a:solidFill>
                <a:latin typeface="Calibri" panose="020F0502020204030204"/>
                <a:cs typeface="Arial" charset="0"/>
              </a:rPr>
              <a:t>reduce the current.</a:t>
            </a:r>
            <a:endParaRPr lang="en-GB" sz="2000" dirty="0">
              <a:solidFill>
                <a:prstClr val="black"/>
              </a:solidFill>
              <a:latin typeface="Calibri" panose="020F0502020204030204"/>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a:p>
            <a:pPr lvl="0" algn="ctr" fontAlgn="base">
              <a:spcAft>
                <a:spcPct val="0"/>
              </a:spcAft>
              <a:defRPr/>
            </a:pPr>
            <a:r>
              <a:rPr lang="en-GB" sz="2000" dirty="0">
                <a:solidFill>
                  <a:prstClr val="black"/>
                </a:solidFill>
                <a:latin typeface="Calibri" panose="020F0502020204030204"/>
                <a:cs typeface="Arial" charset="0"/>
              </a:rPr>
              <a:t>You will learn more about this in the electricity topic.</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pic>
        <p:nvPicPr>
          <p:cNvPr id="5" name="Picture 4" descr="A picture containing indoor, wall&#10;&#10;Description automatically generated">
            <a:extLst>
              <a:ext uri="{FF2B5EF4-FFF2-40B4-BE49-F238E27FC236}">
                <a16:creationId xmlns:a16="http://schemas.microsoft.com/office/drawing/2014/main" id="{A6954032-17D5-7CAE-0C97-CE9DB6F245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855" b="13439"/>
          <a:stretch/>
        </p:blipFill>
        <p:spPr>
          <a:xfrm>
            <a:off x="363665" y="1298876"/>
            <a:ext cx="4557865" cy="2793033"/>
          </a:xfrm>
          <a:prstGeom prst="rect">
            <a:avLst/>
          </a:prstGeom>
        </p:spPr>
      </p:pic>
      <p:sp>
        <p:nvSpPr>
          <p:cNvPr id="28" name="Rectangle: Rounded Corners 27">
            <a:extLst>
              <a:ext uri="{FF2B5EF4-FFF2-40B4-BE49-F238E27FC236}">
                <a16:creationId xmlns:a16="http://schemas.microsoft.com/office/drawing/2014/main" id="{0F61CB0B-247B-80D5-D31F-A4471D3CE06E}"/>
              </a:ext>
            </a:extLst>
          </p:cNvPr>
          <p:cNvSpPr/>
          <p:nvPr/>
        </p:nvSpPr>
        <p:spPr>
          <a:xfrm>
            <a:off x="363665" y="3788559"/>
            <a:ext cx="4557865" cy="2793033"/>
          </a:xfrm>
          <a:prstGeom prst="roundRect">
            <a:avLst>
              <a:gd name="adj" fmla="val 11764"/>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GB" sz="2000" b="1" dirty="0">
                <a:solidFill>
                  <a:prstClr val="black"/>
                </a:solidFill>
                <a:latin typeface="Calibri" panose="020F0502020204030204"/>
                <a:cs typeface="Arial" charset="0"/>
              </a:rPr>
              <a:t>Problem:  Electrical resistance</a:t>
            </a:r>
            <a:r>
              <a:rPr lang="en-GB" sz="2000" dirty="0">
                <a:solidFill>
                  <a:prstClr val="black"/>
                </a:solidFill>
                <a:latin typeface="Calibri" panose="020F0502020204030204"/>
                <a:cs typeface="Arial" charset="0"/>
              </a:rPr>
              <a:t> causes wires to heat up, transferring energy to the thermal energy stores of the  surroundings.</a:t>
            </a:r>
          </a:p>
          <a:p>
            <a:pPr marL="0" marR="0" lvl="0" indent="0" algn="ctr" defTabSz="914400" rtl="0" eaLnBrk="1" fontAlgn="base" latinLnBrk="0" hangingPunct="1">
              <a:lnSpc>
                <a:spcPct val="100000"/>
              </a:lnSpc>
              <a:spcBef>
                <a:spcPts val="0"/>
              </a:spcBef>
              <a:spcAft>
                <a:spcPct val="0"/>
              </a:spcAft>
              <a:buClrTx/>
              <a:buSzTx/>
              <a:buFontTx/>
              <a:buNone/>
              <a:tabLst/>
              <a:defRPr/>
            </a:pPr>
            <a:endParaRPr lang="en-GB" sz="2000" b="1" dirty="0">
              <a:solidFill>
                <a:prstClr val="black"/>
              </a:solidFill>
              <a:latin typeface="Calibri" panose="020F0502020204030204"/>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lang="en-GB" sz="2000" dirty="0">
                <a:solidFill>
                  <a:prstClr val="black"/>
                </a:solidFill>
                <a:latin typeface="Calibri" panose="020F0502020204030204"/>
                <a:cs typeface="Arial" charset="0"/>
              </a:rPr>
              <a:t>OK, in this picture of a toaster this is </a:t>
            </a:r>
            <a:r>
              <a:rPr lang="en-GB" sz="2000" i="1" dirty="0">
                <a:solidFill>
                  <a:prstClr val="black"/>
                </a:solidFill>
                <a:latin typeface="Calibri" panose="020F0502020204030204"/>
                <a:cs typeface="Arial" charset="0"/>
              </a:rPr>
              <a:t>useful</a:t>
            </a:r>
            <a:r>
              <a:rPr lang="en-GB" sz="2000" dirty="0">
                <a:solidFill>
                  <a:prstClr val="black"/>
                </a:solidFill>
                <a:latin typeface="Calibri" panose="020F0502020204030204"/>
                <a:cs typeface="Arial" charset="0"/>
              </a:rPr>
              <a:t> – because we </a:t>
            </a:r>
            <a:r>
              <a:rPr lang="en-GB" sz="2000" i="1" dirty="0">
                <a:solidFill>
                  <a:prstClr val="black"/>
                </a:solidFill>
                <a:latin typeface="Calibri" panose="020F0502020204030204"/>
                <a:cs typeface="Arial" charset="0"/>
              </a:rPr>
              <a:t>want</a:t>
            </a:r>
            <a:r>
              <a:rPr lang="en-GB" sz="2000" dirty="0">
                <a:solidFill>
                  <a:prstClr val="black"/>
                </a:solidFill>
                <a:latin typeface="Calibri" panose="020F0502020204030204"/>
                <a:cs typeface="Arial" charset="0"/>
              </a:rPr>
              <a:t> a toaster to get hot.  However in </a:t>
            </a:r>
            <a:r>
              <a:rPr lang="en-GB" sz="2000" u="sng" dirty="0">
                <a:solidFill>
                  <a:prstClr val="black"/>
                </a:solidFill>
                <a:latin typeface="Calibri" panose="020F0502020204030204"/>
                <a:cs typeface="Arial" charset="0"/>
              </a:rPr>
              <a:t>most</a:t>
            </a:r>
            <a:r>
              <a:rPr lang="en-GB" sz="2000" dirty="0">
                <a:solidFill>
                  <a:prstClr val="black"/>
                </a:solidFill>
                <a:latin typeface="Calibri" panose="020F0502020204030204"/>
                <a:cs typeface="Arial" charset="0"/>
              </a:rPr>
              <a:t> situations we </a:t>
            </a:r>
            <a:r>
              <a:rPr lang="en-GB" sz="2000" u="sng" dirty="0">
                <a:solidFill>
                  <a:prstClr val="black"/>
                </a:solidFill>
                <a:latin typeface="Calibri" panose="020F0502020204030204"/>
                <a:cs typeface="Arial" charset="0"/>
              </a:rPr>
              <a:t>do not </a:t>
            </a:r>
            <a:r>
              <a:rPr lang="en-GB" sz="2000" dirty="0">
                <a:solidFill>
                  <a:prstClr val="black"/>
                </a:solidFill>
                <a:latin typeface="Calibri" panose="020F0502020204030204"/>
                <a:cs typeface="Arial" charset="0"/>
              </a:rPr>
              <a:t>want wires to get hot!</a:t>
            </a:r>
            <a:endParaRPr kumimoji="0" lang="en-GB" sz="2000" i="0" u="none" strike="noStrike" kern="1200" cap="none" spc="0" normalizeH="0" baseline="0" noProof="0" dirty="0">
              <a:ln>
                <a:noFill/>
              </a:ln>
              <a:solidFill>
                <a:prstClr val="black"/>
              </a:solidFill>
              <a:effectLst/>
              <a:uLnTx/>
              <a:uFillTx/>
              <a:latin typeface="Calibri" panose="020F0502020204030204"/>
              <a:cs typeface="Arial" charset="0"/>
            </a:endParaRPr>
          </a:p>
        </p:txBody>
      </p:sp>
      <p:pic>
        <p:nvPicPr>
          <p:cNvPr id="1026" name="Picture 2">
            <a:extLst>
              <a:ext uri="{FF2B5EF4-FFF2-40B4-BE49-F238E27FC236}">
                <a16:creationId xmlns:a16="http://schemas.microsoft.com/office/drawing/2014/main" id="{2543B6A5-E03E-2665-968A-DADBC6ED1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429000"/>
            <a:ext cx="3202274" cy="321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03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3DF5-EF98-4DD2-974A-A36A7307C5D7}"/>
              </a:ext>
            </a:extLst>
          </p:cNvPr>
          <p:cNvSpPr>
            <a:spLocks noGrp="1"/>
          </p:cNvSpPr>
          <p:nvPr>
            <p:ph type="title"/>
          </p:nvPr>
        </p:nvSpPr>
        <p:spPr>
          <a:xfrm>
            <a:off x="628650" y="44624"/>
            <a:ext cx="7886700" cy="1325563"/>
          </a:xfrm>
        </p:spPr>
        <p:txBody>
          <a:bodyPr/>
          <a:lstStyle/>
          <a:p>
            <a:pPr algn="l"/>
            <a:r>
              <a:rPr lang="en-GB" dirty="0"/>
              <a:t>Light Bulb Efficiency</a:t>
            </a:r>
          </a:p>
        </p:txBody>
      </p:sp>
      <p:pic>
        <p:nvPicPr>
          <p:cNvPr id="6" name="Picture 4">
            <a:extLst>
              <a:ext uri="{FF2B5EF4-FFF2-40B4-BE49-F238E27FC236}">
                <a16:creationId xmlns:a16="http://schemas.microsoft.com/office/drawing/2014/main" id="{91D302C2-6095-46F0-8B92-6907C7ABCA31}"/>
              </a:ext>
            </a:extLst>
          </p:cNvPr>
          <p:cNvPicPr>
            <a:picLocks noChangeAspect="1" noChangeArrowheads="1"/>
          </p:cNvPicPr>
          <p:nvPr/>
        </p:nvPicPr>
        <p:blipFill>
          <a:blip r:embed="rId2" cstate="print"/>
          <a:srcRect/>
          <a:stretch>
            <a:fillRect/>
          </a:stretch>
        </p:blipFill>
        <p:spPr bwMode="auto">
          <a:xfrm>
            <a:off x="179512" y="2924944"/>
            <a:ext cx="2268537" cy="3770313"/>
          </a:xfrm>
          <a:prstGeom prst="rect">
            <a:avLst/>
          </a:prstGeom>
          <a:noFill/>
          <a:ln w="9525">
            <a:noFill/>
            <a:miter lim="800000"/>
            <a:headEnd/>
            <a:tailEnd/>
          </a:ln>
          <a:effectLst/>
        </p:spPr>
      </p:pic>
      <p:pic>
        <p:nvPicPr>
          <p:cNvPr id="1026" name="Picture 2">
            <a:extLst>
              <a:ext uri="{FF2B5EF4-FFF2-40B4-BE49-F238E27FC236}">
                <a16:creationId xmlns:a16="http://schemas.microsoft.com/office/drawing/2014/main" id="{A6C44166-034D-490B-BE1C-E4ADDD1E75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53" t="14334" r="29733" b="7269"/>
          <a:stretch/>
        </p:blipFill>
        <p:spPr bwMode="auto">
          <a:xfrm>
            <a:off x="3203848" y="3256868"/>
            <a:ext cx="1296144" cy="31064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6B6E2700-27F3-4A12-84F8-CD75A210E365}"/>
              </a:ext>
            </a:extLst>
          </p:cNvPr>
          <p:cNvPicPr>
            <a:picLocks noChangeAspect="1" noChangeArrowheads="1"/>
          </p:cNvPicPr>
          <p:nvPr/>
        </p:nvPicPr>
        <p:blipFill rotWithShape="1">
          <a:blip r:embed="rId4" cstate="print"/>
          <a:srcRect l="23855" t="5138" r="13737" b="4934"/>
          <a:stretch/>
        </p:blipFill>
        <p:spPr bwMode="auto">
          <a:xfrm>
            <a:off x="4499992" y="3256868"/>
            <a:ext cx="1483234" cy="3106464"/>
          </a:xfrm>
          <a:prstGeom prst="rect">
            <a:avLst/>
          </a:prstGeom>
          <a:noFill/>
          <a:ln w="9525">
            <a:noFill/>
            <a:miter lim="800000"/>
            <a:headEnd/>
            <a:tailEnd/>
          </a:ln>
          <a:effectLst/>
        </p:spPr>
      </p:pic>
      <p:pic>
        <p:nvPicPr>
          <p:cNvPr id="1028" name="Picture 4">
            <a:extLst>
              <a:ext uri="{FF2B5EF4-FFF2-40B4-BE49-F238E27FC236}">
                <a16:creationId xmlns:a16="http://schemas.microsoft.com/office/drawing/2014/main" id="{EEF57E76-187B-48E7-BFC7-25964597D9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6796" y="3774614"/>
            <a:ext cx="3106462" cy="20709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F31A1CE3-3A54-4944-9601-7A902EB6CFE8}"/>
              </a:ext>
            </a:extLst>
          </p:cNvPr>
          <p:cNvSpPr/>
          <p:nvPr/>
        </p:nvSpPr>
        <p:spPr>
          <a:xfrm>
            <a:off x="235479" y="6047186"/>
            <a:ext cx="2187055" cy="648071"/>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alibri" panose="020F0502020204030204" pitchFamily="34" charset="0"/>
                <a:cs typeface="Calibri" panose="020F0502020204030204" pitchFamily="34" charset="0"/>
              </a:rPr>
              <a:t>Filament Lamp</a:t>
            </a:r>
          </a:p>
          <a:p>
            <a:pPr algn="ctr"/>
            <a:r>
              <a:rPr lang="en-GB" sz="2000" dirty="0">
                <a:solidFill>
                  <a:schemeClr val="tx1"/>
                </a:solidFill>
                <a:latin typeface="Calibri" panose="020F0502020204030204" pitchFamily="34" charset="0"/>
                <a:cs typeface="Calibri" panose="020F0502020204030204" pitchFamily="34" charset="0"/>
              </a:rPr>
              <a:t>5% efficient</a:t>
            </a:r>
          </a:p>
        </p:txBody>
      </p:sp>
      <p:sp>
        <p:nvSpPr>
          <p:cNvPr id="11" name="Rectangle: Rounded Corners 10">
            <a:extLst>
              <a:ext uri="{FF2B5EF4-FFF2-40B4-BE49-F238E27FC236}">
                <a16:creationId xmlns:a16="http://schemas.microsoft.com/office/drawing/2014/main" id="{D0BF3F20-3790-4D33-8164-A2CC65408600}"/>
              </a:ext>
            </a:extLst>
          </p:cNvPr>
          <p:cNvSpPr/>
          <p:nvPr/>
        </p:nvSpPr>
        <p:spPr>
          <a:xfrm>
            <a:off x="3274146" y="6003292"/>
            <a:ext cx="2664296" cy="72008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alibri" panose="020F0502020204030204" pitchFamily="34" charset="0"/>
                <a:cs typeface="Calibri" panose="020F0502020204030204" pitchFamily="34" charset="0"/>
              </a:rPr>
              <a:t>Compact Fluorescent Lamps</a:t>
            </a:r>
          </a:p>
        </p:txBody>
      </p:sp>
      <p:sp>
        <p:nvSpPr>
          <p:cNvPr id="12" name="Rectangle: Rounded Corners 11">
            <a:extLst>
              <a:ext uri="{FF2B5EF4-FFF2-40B4-BE49-F238E27FC236}">
                <a16:creationId xmlns:a16="http://schemas.microsoft.com/office/drawing/2014/main" id="{43D9AE25-A3FD-4EBF-A307-441369248FA2}"/>
              </a:ext>
            </a:extLst>
          </p:cNvPr>
          <p:cNvSpPr>
            <a:spLocks/>
          </p:cNvSpPr>
          <p:nvPr/>
        </p:nvSpPr>
        <p:spPr>
          <a:xfrm>
            <a:off x="6706499" y="6047186"/>
            <a:ext cx="2187055" cy="648071"/>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alibri" panose="020F0502020204030204" pitchFamily="34" charset="0"/>
                <a:cs typeface="Calibri" panose="020F0502020204030204" pitchFamily="34" charset="0"/>
              </a:rPr>
              <a:t>LED Lamp</a:t>
            </a:r>
          </a:p>
          <a:p>
            <a:pPr algn="ctr"/>
            <a:r>
              <a:rPr lang="en-GB" sz="2000" dirty="0">
                <a:solidFill>
                  <a:schemeClr val="tx1"/>
                </a:solidFill>
                <a:latin typeface="Calibri" panose="020F0502020204030204" pitchFamily="34" charset="0"/>
                <a:cs typeface="Calibri" panose="020F0502020204030204" pitchFamily="34" charset="0"/>
              </a:rPr>
              <a:t>70% efficient</a:t>
            </a:r>
          </a:p>
        </p:txBody>
      </p:sp>
      <p:sp>
        <p:nvSpPr>
          <p:cNvPr id="9" name="Arrow: Down 8">
            <a:extLst>
              <a:ext uri="{FF2B5EF4-FFF2-40B4-BE49-F238E27FC236}">
                <a16:creationId xmlns:a16="http://schemas.microsoft.com/office/drawing/2014/main" id="{A96AA183-CA73-4147-8648-4C6CF2FF4ABF}"/>
              </a:ext>
            </a:extLst>
          </p:cNvPr>
          <p:cNvSpPr/>
          <p:nvPr/>
        </p:nvSpPr>
        <p:spPr>
          <a:xfrm rot="2131659">
            <a:off x="1428430" y="3552973"/>
            <a:ext cx="304073" cy="648072"/>
          </a:xfrm>
          <a:prstGeom prst="downArrow">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D1B58615-9248-4D79-84A8-B825518F8A25}"/>
              </a:ext>
            </a:extLst>
          </p:cNvPr>
          <p:cNvSpPr/>
          <p:nvPr/>
        </p:nvSpPr>
        <p:spPr>
          <a:xfrm>
            <a:off x="1609486" y="3007059"/>
            <a:ext cx="1483235" cy="64807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alibri" panose="020F0502020204030204" pitchFamily="34" charset="0"/>
                <a:cs typeface="Calibri" panose="020F0502020204030204" pitchFamily="34" charset="0"/>
              </a:rPr>
              <a:t>The Filament</a:t>
            </a:r>
          </a:p>
        </p:txBody>
      </p:sp>
      <p:sp>
        <p:nvSpPr>
          <p:cNvPr id="5" name="Rounded Rectangle 24">
            <a:extLst>
              <a:ext uri="{FF2B5EF4-FFF2-40B4-BE49-F238E27FC236}">
                <a16:creationId xmlns:a16="http://schemas.microsoft.com/office/drawing/2014/main" id="{45434D26-7E64-4701-8C93-5DB966222B6E}"/>
              </a:ext>
            </a:extLst>
          </p:cNvPr>
          <p:cNvSpPr/>
          <p:nvPr/>
        </p:nvSpPr>
        <p:spPr>
          <a:xfrm>
            <a:off x="235479" y="1052737"/>
            <a:ext cx="8673042" cy="1728191"/>
          </a:xfrm>
          <a:prstGeom prst="roundRect">
            <a:avLst/>
          </a:prstGeom>
          <a:solidFill>
            <a:sysClr val="window" lastClr="FFFFFF"/>
          </a:solidFill>
          <a:ln w="25400" cap="flat" cmpd="sng" algn="ctr">
            <a:solidFill>
              <a:srgbClr val="7030A0"/>
            </a:solidFill>
            <a:prstDash val="solid"/>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filament lamp is an “old fashioned” lamp with a thin wire (the filament) that gets hot because of</a:t>
            </a:r>
            <a:r>
              <a:rPr kumimoji="0" lang="en-GB" b="0" i="0" u="none" strike="noStrike" kern="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GB" b="0" i="0" u="none" strike="noStrike" kern="0" cap="none" spc="0" normalizeH="0" noProof="0" dirty="0">
                <a:ln>
                  <a:noFill/>
                </a:ln>
                <a:solidFill>
                  <a:srgbClr val="7030A0"/>
                </a:solidFill>
                <a:effectLst/>
                <a:uLnTx/>
                <a:uFillTx/>
                <a:latin typeface="Calibri" panose="020F0502020204030204" pitchFamily="34" charset="0"/>
                <a:cs typeface="Calibri" panose="020F0502020204030204" pitchFamily="34" charset="0"/>
              </a:rPr>
              <a:t>electrical resistance</a:t>
            </a:r>
            <a:r>
              <a:rPr kumimoji="0" lang="en-GB" b="0" i="0" u="none" strike="noStrike" kern="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GB"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and glows</a:t>
            </a:r>
            <a:r>
              <a:rPr kumimoji="0" lang="en-GB" b="0" i="0" u="none" strike="noStrike" kern="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GB"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 order to emit light.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This </a:t>
            </a:r>
            <a:r>
              <a:rPr kumimoji="0" lang="en-GB" b="0" i="0" u="sng"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transfers energy to thermal</a:t>
            </a:r>
            <a:r>
              <a:rPr kumimoji="0" lang="en-GB" b="0" i="0" u="sng" strike="noStrike" kern="0" cap="none" spc="0" normalizeH="0" noProof="0" dirty="0">
                <a:ln>
                  <a:noFill/>
                </a:ln>
                <a:solidFill>
                  <a:prstClr val="black"/>
                </a:solidFill>
                <a:effectLst/>
                <a:uLnTx/>
                <a:uFillTx/>
                <a:latin typeface="Calibri" panose="020F0502020204030204" pitchFamily="34" charset="0"/>
                <a:cs typeface="Calibri" panose="020F0502020204030204" pitchFamily="34" charset="0"/>
              </a:rPr>
              <a:t> energy store of the surroundings</a:t>
            </a:r>
            <a:r>
              <a:rPr kumimoji="0" lang="en-GB" b="0" i="0" u="none" strike="noStrike" kern="0" cap="none" spc="0" normalizeH="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en-GB"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dirty="0">
                <a:solidFill>
                  <a:prstClr val="black"/>
                </a:solidFill>
                <a:latin typeface="Calibri" panose="020F0502020204030204" pitchFamily="34" charset="0"/>
                <a:cs typeface="Calibri" panose="020F0502020204030204" pitchFamily="34" charset="0"/>
              </a:rPr>
              <a:t>T</a:t>
            </a:r>
            <a:r>
              <a:rPr kumimoji="0" lang="en-GB"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hese</a:t>
            </a:r>
            <a:r>
              <a:rPr kumimoji="0" lang="en-GB"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were phased out</a:t>
            </a:r>
            <a:r>
              <a:rPr lang="en-GB" kern="0" noProof="0" dirty="0">
                <a:solidFill>
                  <a:prstClr val="black"/>
                </a:solidFill>
                <a:latin typeface="Calibri" panose="020F0502020204030204" pitchFamily="34" charset="0"/>
                <a:cs typeface="Calibri" panose="020F0502020204030204" pitchFamily="34" charset="0"/>
              </a:rPr>
              <a:t> for </a:t>
            </a:r>
            <a:r>
              <a:rPr lang="en-GB" kern="0" noProof="0" dirty="0">
                <a:solidFill>
                  <a:srgbClr val="7030A0"/>
                </a:solidFill>
                <a:latin typeface="Calibri" panose="020F0502020204030204" pitchFamily="34" charset="0"/>
                <a:cs typeface="Calibri" panose="020F0502020204030204" pitchFamily="34" charset="0"/>
              </a:rPr>
              <a:t>more efficient</a:t>
            </a:r>
            <a:r>
              <a:rPr lang="en-GB" kern="0" dirty="0">
                <a:solidFill>
                  <a:prstClr val="black"/>
                </a:solidFill>
                <a:latin typeface="Calibri" panose="020F0502020204030204" pitchFamily="34" charset="0"/>
                <a:cs typeface="Calibri" panose="020F0502020204030204" pitchFamily="34" charset="0"/>
              </a:rPr>
              <a:t> </a:t>
            </a:r>
            <a:r>
              <a:rPr kumimoji="0" lang="en-GB"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compact fluorescent lamps</a:t>
            </a:r>
            <a:r>
              <a:rPr kumimoji="0" lang="en-GB" b="0" i="0" u="none" strike="noStrike" kern="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GB"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and now</a:t>
            </a:r>
            <a:r>
              <a:rPr lang="en-GB" kern="0" dirty="0">
                <a:solidFill>
                  <a:prstClr val="black"/>
                </a:solidFill>
                <a:latin typeface="Calibri" panose="020F0502020204030204" pitchFamily="34" charset="0"/>
                <a:cs typeface="Calibri" panose="020F0502020204030204" pitchFamily="34" charset="0"/>
              </a:rPr>
              <a:t> </a:t>
            </a:r>
            <a:r>
              <a:rPr kumimoji="0" lang="en-GB" b="0" i="0" u="none" strike="noStrike" kern="0" cap="none" spc="0" normalizeH="0" noProof="0" dirty="0">
                <a:ln>
                  <a:noFill/>
                </a:ln>
                <a:solidFill>
                  <a:prstClr val="black"/>
                </a:solidFill>
                <a:effectLst/>
                <a:uLnTx/>
                <a:uFillTx/>
                <a:latin typeface="Calibri" panose="020F0502020204030204" pitchFamily="34" charset="0"/>
                <a:cs typeface="Calibri" panose="020F0502020204030204" pitchFamily="34" charset="0"/>
              </a:rPr>
              <a:t>LED lamps</a:t>
            </a:r>
            <a:r>
              <a:rPr lang="en-GB" kern="0" dirty="0">
                <a:solidFill>
                  <a:prstClr val="black"/>
                </a:solidFill>
                <a:latin typeface="Calibri" panose="020F0502020204030204" pitchFamily="34" charset="0"/>
                <a:cs typeface="Calibri" panose="020F0502020204030204" pitchFamily="34" charset="0"/>
              </a:rPr>
              <a:t> </a:t>
            </a:r>
            <a:r>
              <a:rPr kumimoji="0" lang="en-GB" b="0" i="0" u="none" strike="noStrike" kern="0" cap="none" spc="0" normalizeH="0" noProof="0" dirty="0">
                <a:ln>
                  <a:noFill/>
                </a:ln>
                <a:solidFill>
                  <a:prstClr val="black"/>
                </a:solidFill>
                <a:effectLst/>
                <a:uLnTx/>
                <a:uFillTx/>
                <a:latin typeface="Calibri" panose="020F0502020204030204" pitchFamily="34" charset="0"/>
                <a:cs typeface="Calibri" panose="020F0502020204030204" pitchFamily="34" charset="0"/>
              </a:rPr>
              <a:t>which both work in totally different ways and so do not transfer as much thermal energy to the surroundings.</a:t>
            </a:r>
            <a:endParaRPr kumimoji="0" lang="en-GB"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417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6F2D-F88D-D66C-ADF0-532E078BB9F4}"/>
              </a:ext>
            </a:extLst>
          </p:cNvPr>
          <p:cNvSpPr>
            <a:spLocks noGrp="1"/>
          </p:cNvSpPr>
          <p:nvPr>
            <p:ph type="title"/>
          </p:nvPr>
        </p:nvSpPr>
        <p:spPr/>
        <p:txBody>
          <a:bodyPr/>
          <a:lstStyle/>
          <a:p>
            <a:pPr algn="l"/>
            <a:r>
              <a:rPr lang="en-GB" dirty="0"/>
              <a:t>Useful or Wasted?</a:t>
            </a:r>
          </a:p>
        </p:txBody>
      </p:sp>
      <p:pic>
        <p:nvPicPr>
          <p:cNvPr id="1026" name="Picture 2">
            <a:extLst>
              <a:ext uri="{FF2B5EF4-FFF2-40B4-BE49-F238E27FC236}">
                <a16:creationId xmlns:a16="http://schemas.microsoft.com/office/drawing/2014/main" id="{7A3EE088-4F64-7FA6-BF49-678AEDDD4E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43" r="21736"/>
          <a:stretch/>
        </p:blipFill>
        <p:spPr bwMode="auto">
          <a:xfrm>
            <a:off x="539552" y="1340768"/>
            <a:ext cx="3830235" cy="52425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1E67F507-FC97-3337-42B5-55DAD1D0170E}"/>
              </a:ext>
            </a:extLst>
          </p:cNvPr>
          <p:cNvSpPr/>
          <p:nvPr/>
        </p:nvSpPr>
        <p:spPr>
          <a:xfrm>
            <a:off x="4644008" y="1340768"/>
            <a:ext cx="4269160" cy="5242594"/>
          </a:xfrm>
          <a:prstGeom prst="roundRect">
            <a:avLst>
              <a:gd name="adj" fmla="val 10475"/>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alibri" panose="020F0502020204030204" pitchFamily="34" charset="0"/>
                <a:cs typeface="Calibri" panose="020F0502020204030204" pitchFamily="34" charset="0"/>
              </a:rPr>
              <a:t>But remember, whether an energy transfer is useful or wasted depends on what we </a:t>
            </a:r>
            <a:r>
              <a:rPr lang="en-GB" sz="2000" i="1" dirty="0">
                <a:solidFill>
                  <a:schemeClr val="tx1"/>
                </a:solidFill>
                <a:latin typeface="Calibri" panose="020F0502020204030204" pitchFamily="34" charset="0"/>
                <a:cs typeface="Calibri" panose="020F0502020204030204" pitchFamily="34" charset="0"/>
              </a:rPr>
              <a:t>want</a:t>
            </a:r>
            <a:r>
              <a:rPr lang="en-GB" sz="2000" dirty="0">
                <a:solidFill>
                  <a:schemeClr val="tx1"/>
                </a:solidFill>
                <a:latin typeface="Calibri" panose="020F0502020204030204" pitchFamily="34" charset="0"/>
                <a:cs typeface="Calibri" panose="020F0502020204030204" pitchFamily="34" charset="0"/>
              </a:rPr>
              <a:t> to do.</a:t>
            </a:r>
          </a:p>
          <a:p>
            <a:pPr algn="ctr"/>
            <a:endParaRPr lang="en-GB" sz="2000" dirty="0">
              <a:solidFill>
                <a:schemeClr val="tx1"/>
              </a:solidFill>
              <a:latin typeface="Calibri" panose="020F0502020204030204" pitchFamily="34" charset="0"/>
              <a:cs typeface="Calibri" panose="020F0502020204030204" pitchFamily="34" charset="0"/>
            </a:endParaRPr>
          </a:p>
          <a:p>
            <a:pPr algn="ctr"/>
            <a:r>
              <a:rPr lang="en-GB" sz="2000" dirty="0">
                <a:solidFill>
                  <a:schemeClr val="tx1"/>
                </a:solidFill>
                <a:latin typeface="Calibri" panose="020F0502020204030204" pitchFamily="34" charset="0"/>
                <a:cs typeface="Calibri" panose="020F0502020204030204" pitchFamily="34" charset="0"/>
              </a:rPr>
              <a:t>In this case a filament lamp is being used to keep these meerkats warm.  Here we </a:t>
            </a:r>
            <a:r>
              <a:rPr lang="en-GB" sz="2000" i="1" dirty="0">
                <a:solidFill>
                  <a:schemeClr val="tx1"/>
                </a:solidFill>
                <a:latin typeface="Calibri" panose="020F0502020204030204" pitchFamily="34" charset="0"/>
                <a:cs typeface="Calibri" panose="020F0502020204030204" pitchFamily="34" charset="0"/>
              </a:rPr>
              <a:t>want </a:t>
            </a:r>
            <a:r>
              <a:rPr lang="en-GB" sz="2000" dirty="0">
                <a:solidFill>
                  <a:schemeClr val="tx1"/>
                </a:solidFill>
                <a:latin typeface="Calibri" panose="020F0502020204030204" pitchFamily="34" charset="0"/>
                <a:cs typeface="Calibri" panose="020F0502020204030204" pitchFamily="34" charset="0"/>
              </a:rPr>
              <a:t>the filament lamp to transfer energy to the thermal store of the surroundings.</a:t>
            </a:r>
          </a:p>
          <a:p>
            <a:pPr algn="ctr"/>
            <a:endParaRPr lang="en-GB" sz="2000" dirty="0">
              <a:solidFill>
                <a:schemeClr val="tx1"/>
              </a:solidFill>
              <a:latin typeface="Calibri" panose="020F0502020204030204" pitchFamily="34" charset="0"/>
              <a:cs typeface="Calibri" panose="020F0502020204030204" pitchFamily="34" charset="0"/>
            </a:endParaRPr>
          </a:p>
          <a:p>
            <a:pPr algn="ctr"/>
            <a:r>
              <a:rPr lang="en-GB" sz="2000" dirty="0">
                <a:solidFill>
                  <a:schemeClr val="tx1"/>
                </a:solidFill>
                <a:latin typeface="Calibri" panose="020F0502020204030204" pitchFamily="34" charset="0"/>
                <a:cs typeface="Calibri" panose="020F0502020204030204" pitchFamily="34" charset="0"/>
              </a:rPr>
              <a:t>So when a filament lamp is used as a light bulb it is </a:t>
            </a:r>
            <a:r>
              <a:rPr lang="en-GB" sz="2000" u="sng" dirty="0">
                <a:solidFill>
                  <a:schemeClr val="tx1"/>
                </a:solidFill>
                <a:latin typeface="Calibri" panose="020F0502020204030204" pitchFamily="34" charset="0"/>
                <a:cs typeface="Calibri" panose="020F0502020204030204" pitchFamily="34" charset="0"/>
              </a:rPr>
              <a:t>not</a:t>
            </a:r>
            <a:r>
              <a:rPr lang="en-GB" sz="2000" dirty="0">
                <a:solidFill>
                  <a:schemeClr val="tx1"/>
                </a:solidFill>
                <a:latin typeface="Calibri" panose="020F0502020204030204" pitchFamily="34" charset="0"/>
                <a:cs typeface="Calibri" panose="020F0502020204030204" pitchFamily="34" charset="0"/>
              </a:rPr>
              <a:t> efficient, but when used to warm things up it </a:t>
            </a:r>
            <a:r>
              <a:rPr lang="en-GB" sz="2000" u="sng" dirty="0">
                <a:solidFill>
                  <a:schemeClr val="tx1"/>
                </a:solidFill>
                <a:latin typeface="Calibri" panose="020F0502020204030204" pitchFamily="34" charset="0"/>
                <a:cs typeface="Calibri" panose="020F0502020204030204" pitchFamily="34" charset="0"/>
              </a:rPr>
              <a:t>is</a:t>
            </a:r>
            <a:r>
              <a:rPr lang="en-GB" sz="2000" dirty="0">
                <a:solidFill>
                  <a:schemeClr val="tx1"/>
                </a:solidFill>
                <a:latin typeface="Calibri" panose="020F0502020204030204" pitchFamily="34" charset="0"/>
                <a:cs typeface="Calibri" panose="020F0502020204030204" pitchFamily="34" charset="0"/>
              </a:rPr>
              <a:t> efficient!  It all depends on whether the energy transfer is useful or not in the specific situation.</a:t>
            </a:r>
          </a:p>
        </p:txBody>
      </p:sp>
    </p:spTree>
    <p:extLst>
      <p:ext uri="{BB962C8B-B14F-4D97-AF65-F5344CB8AC3E}">
        <p14:creationId xmlns:p14="http://schemas.microsoft.com/office/powerpoint/2010/main" val="345349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68760"/>
            <a:ext cx="3754760" cy="1440160"/>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We can increase the efficiency of an energy transfer by reducing… </a:t>
            </a:r>
          </a:p>
        </p:txBody>
      </p:sp>
      <p:sp>
        <p:nvSpPr>
          <p:cNvPr id="5" name="Rectangle 4"/>
          <p:cNvSpPr/>
          <p:nvPr/>
        </p:nvSpPr>
        <p:spPr>
          <a:xfrm>
            <a:off x="4932040" y="1268760"/>
            <a:ext cx="37547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Most energy</a:t>
            </a:r>
            <a:r>
              <a:rPr kumimoji="0" lang="en-GB" sz="1800" b="0" i="0" u="none" strike="noStrike" kern="1200" cap="none" spc="0" normalizeH="0" noProof="0" dirty="0">
                <a:ln>
                  <a:noFill/>
                </a:ln>
                <a:solidFill>
                  <a:prstClr val="white"/>
                </a:solidFill>
                <a:effectLst/>
                <a:uLnTx/>
                <a:uFillTx/>
                <a:latin typeface="Calibri"/>
                <a:ea typeface="+mn-ea"/>
                <a:cs typeface="+mn-cs"/>
              </a:rPr>
              <a:t> is wasted because it is transferred to</a:t>
            </a: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10" name="Rectangle 9"/>
          <p:cNvSpPr/>
          <p:nvPr/>
        </p:nvSpPr>
        <p:spPr>
          <a:xfrm>
            <a:off x="457200" y="1268760"/>
            <a:ext cx="3754760" cy="144016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a:t>
            </a:r>
            <a:r>
              <a:rPr kumimoji="0" lang="en-GB" sz="1800" b="0" i="0" u="none" strike="noStrike" kern="1200" cap="none" spc="0" normalizeH="0" noProof="0" dirty="0">
                <a:ln>
                  <a:noFill/>
                </a:ln>
                <a:solidFill>
                  <a:prstClr val="black"/>
                </a:solidFill>
                <a:effectLst/>
                <a:uLnTx/>
                <a:uFillTx/>
                <a:latin typeface="Calibri"/>
                <a:ea typeface="+mn-ea"/>
                <a:cs typeface="+mn-cs"/>
              </a:rPr>
              <a:t> amount of energy that is wasted.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4932040" y="1268760"/>
            <a:ext cx="3754760" cy="144016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a:rPr>
              <a:t>…</a:t>
            </a:r>
            <a:r>
              <a:rPr kumimoji="0" lang="en-GB" sz="1800" b="0" i="0" u="none" strike="noStrike" kern="1200" cap="none" spc="0" normalizeH="0" baseline="0" noProof="0" dirty="0">
                <a:ln>
                  <a:noFill/>
                </a:ln>
                <a:solidFill>
                  <a:prstClr val="black"/>
                </a:solidFill>
                <a:effectLst/>
                <a:uLnTx/>
                <a:uFillTx/>
                <a:latin typeface="Calibri"/>
                <a:ea typeface="+mn-ea"/>
                <a:cs typeface="+mn-cs"/>
              </a:rPr>
              <a:t>the</a:t>
            </a:r>
            <a:r>
              <a:rPr kumimoji="0" lang="en-GB" sz="1800" b="0" i="0" u="none" strike="noStrike" kern="1200" cap="none" spc="0" normalizeH="0" noProof="0" dirty="0">
                <a:ln>
                  <a:noFill/>
                </a:ln>
                <a:solidFill>
                  <a:prstClr val="black"/>
                </a:solidFill>
                <a:effectLst/>
                <a:uLnTx/>
                <a:uFillTx/>
                <a:latin typeface="Calibri"/>
                <a:ea typeface="+mn-ea"/>
                <a:cs typeface="+mn-cs"/>
              </a:rPr>
              <a:t> thermal energy store of the surroundings.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457200" y="3140000"/>
            <a:ext cx="37547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Lubrication</a:t>
            </a:r>
            <a:r>
              <a:rPr kumimoji="0" lang="en-GB" sz="1800" b="0" i="0" u="none" strike="noStrike" kern="1200" cap="none" spc="0" normalizeH="0" noProof="0" dirty="0">
                <a:ln>
                  <a:noFill/>
                </a:ln>
                <a:solidFill>
                  <a:prstClr val="white"/>
                </a:solidFill>
                <a:effectLst/>
                <a:uLnTx/>
                <a:uFillTx/>
                <a:latin typeface="Calibri"/>
                <a:ea typeface="+mn-ea"/>
                <a:cs typeface="+mn-cs"/>
              </a:rPr>
              <a:t> is used to reduce…</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457200" y="3140968"/>
            <a:ext cx="3754760" cy="144016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a:rPr>
              <a:t>…friction between moving parts.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4930730" y="3140000"/>
            <a:ext cx="37547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Air</a:t>
            </a:r>
            <a:r>
              <a:rPr kumimoji="0" lang="en-GB" sz="1800" b="0" i="0" u="none" strike="noStrike" kern="1200" cap="none" spc="0" normalizeH="0" noProof="0" dirty="0">
                <a:ln>
                  <a:noFill/>
                </a:ln>
                <a:solidFill>
                  <a:prstClr val="white"/>
                </a:solidFill>
                <a:effectLst/>
                <a:uLnTx/>
                <a:uFillTx/>
                <a:latin typeface="Calibri"/>
                <a:ea typeface="+mn-ea"/>
                <a:cs typeface="+mn-cs"/>
              </a:rPr>
              <a:t> resistance can be reduced through…</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p:cNvSpPr/>
          <p:nvPr/>
        </p:nvSpPr>
        <p:spPr>
          <a:xfrm>
            <a:off x="4932040" y="3140000"/>
            <a:ext cx="3754760" cy="144016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…streamlining.</a:t>
            </a:r>
          </a:p>
        </p:txBody>
      </p:sp>
      <p:sp>
        <p:nvSpPr>
          <p:cNvPr id="16" name="Rectangle 15">
            <a:extLst>
              <a:ext uri="{FF2B5EF4-FFF2-40B4-BE49-F238E27FC236}">
                <a16:creationId xmlns:a16="http://schemas.microsoft.com/office/drawing/2014/main" id="{29BC00AC-2CE5-4BD4-87D8-0FBD533CE232}"/>
              </a:ext>
            </a:extLst>
          </p:cNvPr>
          <p:cNvSpPr/>
          <p:nvPr/>
        </p:nvSpPr>
        <p:spPr>
          <a:xfrm>
            <a:off x="457200" y="5011240"/>
            <a:ext cx="37547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a:rPr>
              <a:t>Energy wasted because of electrical resistance can be reduced by…</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38B9324D-07B3-47C6-9C31-CF15FCC41D95}"/>
              </a:ext>
            </a:extLst>
          </p:cNvPr>
          <p:cNvSpPr/>
          <p:nvPr/>
        </p:nvSpPr>
        <p:spPr>
          <a:xfrm>
            <a:off x="457200" y="5011240"/>
            <a:ext cx="3754760" cy="144016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…using wires with a low resistance or reducing current.</a:t>
            </a:r>
          </a:p>
        </p:txBody>
      </p:sp>
      <p:sp>
        <p:nvSpPr>
          <p:cNvPr id="20" name="Rectangle 19">
            <a:extLst>
              <a:ext uri="{FF2B5EF4-FFF2-40B4-BE49-F238E27FC236}">
                <a16:creationId xmlns:a16="http://schemas.microsoft.com/office/drawing/2014/main" id="{4D7EDB97-EEC4-42F0-BDE2-7D0D8822F4D0}"/>
              </a:ext>
            </a:extLst>
          </p:cNvPr>
          <p:cNvSpPr/>
          <p:nvPr/>
        </p:nvSpPr>
        <p:spPr>
          <a:xfrm>
            <a:off x="4930730" y="5011240"/>
            <a:ext cx="37547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Tightening loose parts can reduce energy that is wasted because</a:t>
            </a:r>
            <a:r>
              <a:rPr kumimoji="0" lang="en-GB" sz="1800" b="0" i="0" u="none" strike="noStrike" kern="1200" cap="none" spc="0" normalizeH="0" noProof="0" dirty="0">
                <a:ln>
                  <a:noFill/>
                </a:ln>
                <a:solidFill>
                  <a:prstClr val="white"/>
                </a:solidFill>
                <a:effectLst/>
                <a:uLnTx/>
                <a:uFillTx/>
                <a:latin typeface="Calibri"/>
                <a:ea typeface="+mn-ea"/>
                <a:cs typeface="+mn-cs"/>
              </a:rPr>
              <a:t> of</a:t>
            </a: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1" name="Rectangle 20">
            <a:extLst>
              <a:ext uri="{FF2B5EF4-FFF2-40B4-BE49-F238E27FC236}">
                <a16:creationId xmlns:a16="http://schemas.microsoft.com/office/drawing/2014/main" id="{17598D52-5CCC-4797-955B-481886600567}"/>
              </a:ext>
            </a:extLst>
          </p:cNvPr>
          <p:cNvSpPr/>
          <p:nvPr/>
        </p:nvSpPr>
        <p:spPr>
          <a:xfrm>
            <a:off x="4932040" y="5011240"/>
            <a:ext cx="3754760" cy="144016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…sound transferring energy to the surroundings.</a:t>
            </a:r>
          </a:p>
        </p:txBody>
      </p:sp>
      <p:sp>
        <p:nvSpPr>
          <p:cNvPr id="22" name="Title 1">
            <a:extLst>
              <a:ext uri="{FF2B5EF4-FFF2-40B4-BE49-F238E27FC236}">
                <a16:creationId xmlns:a16="http://schemas.microsoft.com/office/drawing/2014/main" id="{06F2D504-387E-454E-9F1C-6AE402C4948D}"/>
              </a:ext>
            </a:extLst>
          </p:cNvPr>
          <p:cNvSpPr>
            <a:spLocks noGrp="1"/>
          </p:cNvSpPr>
          <p:nvPr>
            <p:ph type="title"/>
          </p:nvPr>
        </p:nvSpPr>
        <p:spPr>
          <a:xfrm>
            <a:off x="457200" y="274638"/>
            <a:ext cx="8229600" cy="1143000"/>
          </a:xfrm>
        </p:spPr>
        <p:txBody>
          <a:bodyPr/>
          <a:lstStyle/>
          <a:p>
            <a:r>
              <a:rPr lang="en-GB"/>
              <a:t>Learning Check: Quick </a:t>
            </a:r>
            <a:r>
              <a:rPr lang="en-GB" dirty="0"/>
              <a:t>Questions</a:t>
            </a:r>
          </a:p>
        </p:txBody>
      </p:sp>
      <p:sp>
        <p:nvSpPr>
          <p:cNvPr id="23" name="Rounded Rectangle 2">
            <a:extLst>
              <a:ext uri="{FF2B5EF4-FFF2-40B4-BE49-F238E27FC236}">
                <a16:creationId xmlns:a16="http://schemas.microsoft.com/office/drawing/2014/main" id="{9C4AC798-90B2-4FBE-B8DD-2B2269866FC2}"/>
              </a:ext>
            </a:extLst>
          </p:cNvPr>
          <p:cNvSpPr/>
          <p:nvPr/>
        </p:nvSpPr>
        <p:spPr>
          <a:xfrm>
            <a:off x="457200" y="116632"/>
            <a:ext cx="8435280" cy="403485"/>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pitchFamily="34" charset="0"/>
                <a:ea typeface="ＭＳ Ｐゴシック"/>
                <a:cs typeface="Calibri" panose="020F0502020204030204" pitchFamily="34" charset="0"/>
              </a:rPr>
              <a:t>1 minute to discuss with the person next to you, before I choose people at random.</a:t>
            </a:r>
          </a:p>
        </p:txBody>
      </p:sp>
    </p:spTree>
    <p:extLst>
      <p:ext uri="{BB962C8B-B14F-4D97-AF65-F5344CB8AC3E}">
        <p14:creationId xmlns:p14="http://schemas.microsoft.com/office/powerpoint/2010/main" val="55236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7" grpId="0" animBg="1"/>
      <p:bldP spid="18"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solidFill>
                  <a:srgbClr val="7030A0"/>
                </a:solidFill>
              </a:rPr>
              <a:t>Increasing Efficiency</a:t>
            </a:r>
          </a:p>
        </p:txBody>
      </p:sp>
      <p:sp>
        <p:nvSpPr>
          <p:cNvPr id="6" name="Rounded Rectangle 5"/>
          <p:cNvSpPr/>
          <p:nvPr/>
        </p:nvSpPr>
        <p:spPr bwMode="auto">
          <a:xfrm>
            <a:off x="467544" y="1268760"/>
            <a:ext cx="8208912" cy="5184576"/>
          </a:xfrm>
          <a:prstGeom prst="roundRect">
            <a:avLst>
              <a:gd name="adj" fmla="val 5710"/>
            </a:avLst>
          </a:prstGeom>
          <a:noFill/>
          <a:ln w="571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GB" sz="2400" b="1" u="sng" dirty="0">
                <a:solidFill>
                  <a:srgbClr val="7030A0"/>
                </a:solidFill>
              </a:rPr>
              <a:t>Tasks:</a:t>
            </a:r>
          </a:p>
          <a:p>
            <a:pPr marL="342900" indent="-342900">
              <a:buFont typeface="+mj-lt"/>
              <a:buAutoNum type="arabicPeriod"/>
            </a:pPr>
            <a:r>
              <a:rPr lang="en-GB" dirty="0">
                <a:solidFill>
                  <a:prstClr val="black"/>
                </a:solidFill>
              </a:rPr>
              <a:t>A machine has a total energy input of 100 J of which 20 J is wasted.  Explain why reducing the amount of energy wasted would increase its efficiency.</a:t>
            </a:r>
          </a:p>
          <a:p>
            <a:pPr marL="342900" indent="-342900">
              <a:buFont typeface="+mj-lt"/>
              <a:buAutoNum type="arabicPeriod"/>
            </a:pPr>
            <a:r>
              <a:rPr lang="en-GB" dirty="0">
                <a:solidFill>
                  <a:prstClr val="black"/>
                </a:solidFill>
                <a:sym typeface="Wingdings" panose="05000000000000000000" pitchFamily="2" charset="2"/>
              </a:rPr>
              <a:t>Explain why energy is being wasted and how efficiency could be increased for each of the following situations.</a:t>
            </a:r>
          </a:p>
          <a:p>
            <a:pPr marL="800100" lvl="1" indent="-342900">
              <a:buFont typeface="+mj-lt"/>
              <a:buAutoNum type="alphaLcParenR"/>
            </a:pPr>
            <a:r>
              <a:rPr lang="en-GB" dirty="0">
                <a:solidFill>
                  <a:prstClr val="black"/>
                </a:solidFill>
                <a:sym typeface="Wingdings" panose="05000000000000000000" pitchFamily="2" charset="2"/>
              </a:rPr>
              <a:t>A car engine rattles alarmingly as you drive along.</a:t>
            </a:r>
          </a:p>
          <a:p>
            <a:pPr marL="800100" lvl="1" indent="-342900">
              <a:buFont typeface="+mj-lt"/>
              <a:buAutoNum type="alphaLcParenR"/>
            </a:pPr>
            <a:r>
              <a:rPr lang="en-GB" dirty="0">
                <a:solidFill>
                  <a:prstClr val="black"/>
                </a:solidFill>
                <a:sym typeface="Wingdings" panose="05000000000000000000" pitchFamily="2" charset="2"/>
              </a:rPr>
              <a:t>When you open the bonnet to find out what is causing the alarming rattle you notice that the gearbox* is very hot.</a:t>
            </a:r>
          </a:p>
          <a:p>
            <a:pPr marL="800100" lvl="1" indent="-342900">
              <a:buFont typeface="+mj-lt"/>
              <a:buAutoNum type="alphaLcParenR"/>
            </a:pPr>
            <a:r>
              <a:rPr lang="en-GB" dirty="0">
                <a:solidFill>
                  <a:prstClr val="black"/>
                </a:solidFill>
                <a:sym typeface="Wingdings" panose="05000000000000000000" pitchFamily="2" charset="2"/>
              </a:rPr>
              <a:t>A lorry driving along has a completely flat front.</a:t>
            </a:r>
          </a:p>
          <a:p>
            <a:pPr marL="800100" lvl="1" indent="-342900">
              <a:buFont typeface="+mj-lt"/>
              <a:buAutoNum type="alphaLcParenR"/>
            </a:pPr>
            <a:r>
              <a:rPr lang="en-GB" dirty="0">
                <a:solidFill>
                  <a:prstClr val="black"/>
                </a:solidFill>
                <a:sym typeface="Wingdings" panose="05000000000000000000" pitchFamily="2" charset="2"/>
              </a:rPr>
              <a:t>The back of your TV is warm when you touch it.</a:t>
            </a:r>
            <a:endParaRPr lang="en-GB" b="1" dirty="0">
              <a:solidFill>
                <a:prstClr val="black"/>
              </a:solidFill>
            </a:endParaRPr>
          </a:p>
          <a:p>
            <a:r>
              <a:rPr lang="en-GB" b="1" dirty="0">
                <a:solidFill>
                  <a:prstClr val="black"/>
                </a:solidFill>
              </a:rPr>
              <a:t>Challenge: </a:t>
            </a:r>
            <a:r>
              <a:rPr lang="en-GB" dirty="0">
                <a:solidFill>
                  <a:prstClr val="black"/>
                </a:solidFill>
              </a:rPr>
              <a:t>A machine has an efficiency of less than 0.9.  In order to save money we would like it to have an efficiency of 0.9. The useful output energy transfer is 420 J and the total input energy transfer is 525 J.  </a:t>
            </a:r>
          </a:p>
          <a:p>
            <a:pPr marL="285750" indent="-285750">
              <a:buFont typeface="Arial" panose="020B0604020202020204" pitchFamily="34" charset="0"/>
              <a:buChar char="•"/>
            </a:pPr>
            <a:r>
              <a:rPr lang="en-GB" dirty="0">
                <a:solidFill>
                  <a:prstClr val="black"/>
                </a:solidFill>
              </a:rPr>
              <a:t>What is the current efficiency?</a:t>
            </a:r>
          </a:p>
          <a:p>
            <a:pPr marL="285750" indent="-285750">
              <a:buFont typeface="Arial" panose="020B0604020202020204" pitchFamily="34" charset="0"/>
              <a:buChar char="•"/>
            </a:pPr>
            <a:r>
              <a:rPr lang="en-GB" dirty="0">
                <a:solidFill>
                  <a:prstClr val="black"/>
                </a:solidFill>
              </a:rPr>
              <a:t>How much would we need to reduce the wasted energy by in order to reach 90% efficiency?</a:t>
            </a:r>
          </a:p>
          <a:p>
            <a:endParaRPr lang="en-GB" dirty="0">
              <a:solidFill>
                <a:prstClr val="black"/>
              </a:solidFill>
            </a:endParaRPr>
          </a:p>
          <a:p>
            <a:r>
              <a:rPr lang="en-GB" dirty="0">
                <a:solidFill>
                  <a:prstClr val="black"/>
                </a:solidFill>
              </a:rPr>
              <a:t>* I know, you wouldn’t really be able to see the gearbox if you opened the bonnet.</a:t>
            </a:r>
          </a:p>
          <a:p>
            <a:endParaRPr lang="en-GB" sz="2400" dirty="0">
              <a:solidFill>
                <a:prstClr val="black"/>
              </a:solidFill>
            </a:endParaRPr>
          </a:p>
        </p:txBody>
      </p:sp>
      <p:sp>
        <p:nvSpPr>
          <p:cNvPr id="4" name="Rectangle 3">
            <a:extLst>
              <a:ext uri="{FF2B5EF4-FFF2-40B4-BE49-F238E27FC236}">
                <a16:creationId xmlns:a16="http://schemas.microsoft.com/office/drawing/2014/main" id="{AF6CBBC8-3E0B-4B5C-9459-6AFE028F9730}"/>
              </a:ext>
            </a:extLst>
          </p:cNvPr>
          <p:cNvSpPr/>
          <p:nvPr/>
        </p:nvSpPr>
        <p:spPr>
          <a:xfrm>
            <a:off x="0" y="0"/>
            <a:ext cx="4644008" cy="40466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Learning Check: In-Depth Questions</a:t>
            </a:r>
          </a:p>
        </p:txBody>
      </p:sp>
    </p:spTree>
    <p:extLst>
      <p:ext uri="{BB962C8B-B14F-4D97-AF65-F5344CB8AC3E}">
        <p14:creationId xmlns:p14="http://schemas.microsoft.com/office/powerpoint/2010/main" val="1072317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1A4B-D2E7-4CC7-8DD0-023B4BBEB8D2}"/>
              </a:ext>
            </a:extLst>
          </p:cNvPr>
          <p:cNvSpPr>
            <a:spLocks noGrp="1"/>
          </p:cNvSpPr>
          <p:nvPr>
            <p:ph type="title"/>
          </p:nvPr>
        </p:nvSpPr>
        <p:spPr>
          <a:solidFill>
            <a:srgbClr val="FFC000"/>
          </a:solidFill>
        </p:spPr>
        <p:txBody>
          <a:bodyPr/>
          <a:lstStyle/>
          <a:p>
            <a:r>
              <a:rPr lang="en-GB" dirty="0"/>
              <a:t>Answers</a:t>
            </a:r>
          </a:p>
        </p:txBody>
      </p:sp>
      <p:sp>
        <p:nvSpPr>
          <p:cNvPr id="3" name="Content Placeholder 2">
            <a:extLst>
              <a:ext uri="{FF2B5EF4-FFF2-40B4-BE49-F238E27FC236}">
                <a16:creationId xmlns:a16="http://schemas.microsoft.com/office/drawing/2014/main" id="{077ED81C-D313-471B-9C4F-76429E0EAFD3}"/>
              </a:ext>
            </a:extLst>
          </p:cNvPr>
          <p:cNvSpPr>
            <a:spLocks noGrp="1"/>
          </p:cNvSpPr>
          <p:nvPr>
            <p:ph idx="1"/>
          </p:nvPr>
        </p:nvSpPr>
        <p:spPr>
          <a:xfrm>
            <a:off x="457200" y="1600200"/>
            <a:ext cx="8229600" cy="4853136"/>
          </a:xfrm>
          <a:solidFill>
            <a:srgbClr val="FFC000"/>
          </a:solidFill>
        </p:spPr>
        <p:txBody>
          <a:bodyPr>
            <a:normAutofit fontScale="55000" lnSpcReduction="20000"/>
          </a:bodyPr>
          <a:lstStyle/>
          <a:p>
            <a:pPr marL="342900" indent="-342900">
              <a:buFont typeface="+mj-lt"/>
              <a:buAutoNum type="arabicPeriod"/>
            </a:pPr>
            <a:r>
              <a:rPr lang="en-GB" sz="2900" dirty="0">
                <a:solidFill>
                  <a:prstClr val="black"/>
                </a:solidFill>
              </a:rPr>
              <a:t>A machine has a total energy input of 100 J of which 20 J is wasted.  Explain why reducing the amount of energy wasted would increase its efficiency.  </a:t>
            </a:r>
          </a:p>
          <a:p>
            <a:pPr marL="0" indent="0">
              <a:buNone/>
            </a:pPr>
            <a:r>
              <a:rPr lang="en-GB" sz="2900" b="1" dirty="0">
                <a:solidFill>
                  <a:prstClr val="black"/>
                </a:solidFill>
              </a:rPr>
              <a:t>If we reduce the wasted energy output then the useful energy output will increase because Total Energy Input = Useful + Wasted Energy </a:t>
            </a:r>
          </a:p>
          <a:p>
            <a:pPr marL="0" indent="0">
              <a:buNone/>
            </a:pPr>
            <a:r>
              <a:rPr lang="en-GB" sz="2900" b="1" dirty="0">
                <a:solidFill>
                  <a:prstClr val="black"/>
                </a:solidFill>
              </a:rPr>
              <a:t>This would increase the useful output energy transfer in the equation:</a:t>
            </a:r>
          </a:p>
          <a:p>
            <a:pPr marL="0" indent="0">
              <a:buNone/>
            </a:pPr>
            <a:r>
              <a:rPr lang="en-GB" sz="2900" b="1" i="1" dirty="0">
                <a:solidFill>
                  <a:prstClr val="black"/>
                </a:solidFill>
              </a:rPr>
              <a:t>Efficiency = Useful Output Energy Transfer / Total Input Energy Transfer.</a:t>
            </a:r>
          </a:p>
          <a:p>
            <a:pPr marL="0" indent="0">
              <a:buNone/>
            </a:pPr>
            <a:r>
              <a:rPr lang="en-GB" sz="2900" b="1" dirty="0">
                <a:solidFill>
                  <a:prstClr val="black"/>
                </a:solidFill>
              </a:rPr>
              <a:t>While the total input energy transfer would not change.  Therefore efficiency would be greater.</a:t>
            </a:r>
            <a:endParaRPr lang="en-GB" sz="2900" dirty="0">
              <a:solidFill>
                <a:prstClr val="black"/>
              </a:solidFill>
            </a:endParaRPr>
          </a:p>
          <a:p>
            <a:pPr marL="457200" indent="-457200">
              <a:buFont typeface="+mj-lt"/>
              <a:buAutoNum type="arabicPeriod" startAt="2"/>
            </a:pPr>
            <a:r>
              <a:rPr lang="en-GB" sz="2900" dirty="0">
                <a:solidFill>
                  <a:prstClr val="black"/>
                </a:solidFill>
                <a:sym typeface="Wingdings" panose="05000000000000000000" pitchFamily="2" charset="2"/>
              </a:rPr>
              <a:t>Explain why energy is being wasted and how efficiency could be increased for each of the following situations.</a:t>
            </a:r>
          </a:p>
          <a:p>
            <a:pPr marL="447675" lvl="1" indent="-273050">
              <a:buFont typeface="+mj-lt"/>
              <a:buAutoNum type="alphaLcParenR"/>
            </a:pPr>
            <a:r>
              <a:rPr lang="en-GB" sz="2900" dirty="0">
                <a:solidFill>
                  <a:prstClr val="black"/>
                </a:solidFill>
                <a:sym typeface="Wingdings" panose="05000000000000000000" pitchFamily="2" charset="2"/>
              </a:rPr>
              <a:t>A car engine rattles alarmingly as you drive along.  </a:t>
            </a:r>
            <a:r>
              <a:rPr lang="en-GB" sz="2900" b="1" dirty="0">
                <a:solidFill>
                  <a:prstClr val="black"/>
                </a:solidFill>
                <a:sym typeface="Wingdings" panose="05000000000000000000" pitchFamily="2" charset="2"/>
              </a:rPr>
              <a:t>Sound transfers energy to the surroundings.  Tighten the loose parts.</a:t>
            </a:r>
          </a:p>
          <a:p>
            <a:pPr marL="447675" lvl="1" indent="-273050">
              <a:buFont typeface="+mj-lt"/>
              <a:buAutoNum type="alphaLcParenR"/>
            </a:pPr>
            <a:r>
              <a:rPr lang="en-GB" sz="2900" dirty="0">
                <a:solidFill>
                  <a:prstClr val="black"/>
                </a:solidFill>
                <a:sym typeface="Wingdings" panose="05000000000000000000" pitchFamily="2" charset="2"/>
              </a:rPr>
              <a:t>When you open the bonnet to find out what is causing the alarming rattle you notice that the gearbox is very hot.  </a:t>
            </a:r>
            <a:r>
              <a:rPr lang="en-GB" sz="2900" b="1" dirty="0">
                <a:solidFill>
                  <a:prstClr val="black"/>
                </a:solidFill>
                <a:sym typeface="Wingdings" panose="05000000000000000000" pitchFamily="2" charset="2"/>
              </a:rPr>
              <a:t>Friction between moving parts transfers energy to the thermal energy store of an object and so to the surroundings.  Use lubrication.</a:t>
            </a:r>
          </a:p>
          <a:p>
            <a:pPr marL="447675" lvl="1" indent="-273050">
              <a:buFont typeface="+mj-lt"/>
              <a:buAutoNum type="alphaLcParenR"/>
            </a:pPr>
            <a:r>
              <a:rPr lang="en-GB" sz="2900" dirty="0">
                <a:solidFill>
                  <a:prstClr val="black"/>
                </a:solidFill>
                <a:sym typeface="Wingdings" panose="05000000000000000000" pitchFamily="2" charset="2"/>
              </a:rPr>
              <a:t>A lorry driving along has a completely flat front.  </a:t>
            </a:r>
            <a:r>
              <a:rPr lang="en-GB" sz="2900" b="1" dirty="0">
                <a:solidFill>
                  <a:prstClr val="black"/>
                </a:solidFill>
                <a:sym typeface="Wingdings" panose="05000000000000000000" pitchFamily="2" charset="2"/>
              </a:rPr>
              <a:t>Air resistance transfers energy to the surroundings.  Streamline the lorry.</a:t>
            </a:r>
          </a:p>
          <a:p>
            <a:pPr marL="447675" lvl="1" indent="-273050">
              <a:buFont typeface="+mj-lt"/>
              <a:buAutoNum type="alphaLcParenR"/>
            </a:pPr>
            <a:r>
              <a:rPr lang="en-GB" sz="2900" dirty="0">
                <a:solidFill>
                  <a:prstClr val="black"/>
                </a:solidFill>
                <a:sym typeface="Wingdings" panose="05000000000000000000" pitchFamily="2" charset="2"/>
              </a:rPr>
              <a:t>The back of your TV is warm when you touch it.  </a:t>
            </a:r>
            <a:r>
              <a:rPr lang="en-GB" sz="2900" b="1" dirty="0">
                <a:solidFill>
                  <a:prstClr val="black"/>
                </a:solidFill>
                <a:sym typeface="Wingdings" panose="05000000000000000000" pitchFamily="2" charset="2"/>
              </a:rPr>
              <a:t>Electrical resistance causes wires to heat up which eventually transfers energy to the surroundings.  Use wires with a lower resistance (or reduce the current).</a:t>
            </a:r>
          </a:p>
          <a:p>
            <a:pPr marL="0" indent="0">
              <a:buNone/>
            </a:pPr>
            <a:endParaRPr lang="en-GB" dirty="0"/>
          </a:p>
        </p:txBody>
      </p:sp>
    </p:spTree>
    <p:extLst>
      <p:ext uri="{BB962C8B-B14F-4D97-AF65-F5344CB8AC3E}">
        <p14:creationId xmlns:p14="http://schemas.microsoft.com/office/powerpoint/2010/main" val="1385903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1A4B-D2E7-4CC7-8DD0-023B4BBEB8D2}"/>
              </a:ext>
            </a:extLst>
          </p:cNvPr>
          <p:cNvSpPr>
            <a:spLocks noGrp="1"/>
          </p:cNvSpPr>
          <p:nvPr>
            <p:ph type="title"/>
          </p:nvPr>
        </p:nvSpPr>
        <p:spPr>
          <a:solidFill>
            <a:srgbClr val="FFC000"/>
          </a:solidFill>
        </p:spPr>
        <p:txBody>
          <a:bodyPr/>
          <a:lstStyle/>
          <a:p>
            <a:r>
              <a:rPr lang="en-GB" dirty="0"/>
              <a:t>Answers</a:t>
            </a:r>
          </a:p>
        </p:txBody>
      </p:sp>
      <p:sp>
        <p:nvSpPr>
          <p:cNvPr id="3" name="Content Placeholder 2">
            <a:extLst>
              <a:ext uri="{FF2B5EF4-FFF2-40B4-BE49-F238E27FC236}">
                <a16:creationId xmlns:a16="http://schemas.microsoft.com/office/drawing/2014/main" id="{077ED81C-D313-471B-9C4F-76429E0EAFD3}"/>
              </a:ext>
            </a:extLst>
          </p:cNvPr>
          <p:cNvSpPr>
            <a:spLocks noGrp="1"/>
          </p:cNvSpPr>
          <p:nvPr>
            <p:ph idx="1"/>
          </p:nvPr>
        </p:nvSpPr>
        <p:spPr>
          <a:xfrm>
            <a:off x="457200" y="1600200"/>
            <a:ext cx="8229600" cy="4853136"/>
          </a:xfrm>
          <a:solidFill>
            <a:srgbClr val="FFC000"/>
          </a:solidFill>
        </p:spPr>
        <p:txBody>
          <a:bodyPr>
            <a:normAutofit lnSpcReduction="10000"/>
          </a:bodyPr>
          <a:lstStyle/>
          <a:p>
            <a:pPr marL="0" indent="0">
              <a:buNone/>
            </a:pPr>
            <a:r>
              <a:rPr lang="en-GB" sz="1800" b="1" dirty="0">
                <a:solidFill>
                  <a:prstClr val="black"/>
                </a:solidFill>
              </a:rPr>
              <a:t>Challenge: </a:t>
            </a:r>
            <a:r>
              <a:rPr lang="en-GB" sz="1800" dirty="0">
                <a:solidFill>
                  <a:prstClr val="black"/>
                </a:solidFill>
              </a:rPr>
              <a:t>A machine has an efficiency of less than 0.9.  </a:t>
            </a:r>
          </a:p>
          <a:p>
            <a:pPr marL="0" indent="0">
              <a:buNone/>
            </a:pPr>
            <a:r>
              <a:rPr lang="en-GB" sz="1800" dirty="0">
                <a:solidFill>
                  <a:prstClr val="black"/>
                </a:solidFill>
              </a:rPr>
              <a:t>In order to save money we would like it to have an efficiency of 0.9. </a:t>
            </a:r>
          </a:p>
          <a:p>
            <a:pPr marL="0" indent="0">
              <a:buNone/>
            </a:pPr>
            <a:r>
              <a:rPr lang="en-GB" sz="1800" dirty="0">
                <a:solidFill>
                  <a:prstClr val="black"/>
                </a:solidFill>
              </a:rPr>
              <a:t>The useful output energy transfer is 446.25 J and the total input energy transfer is 525 J. </a:t>
            </a:r>
          </a:p>
          <a:p>
            <a:pPr marL="0" indent="0">
              <a:buNone/>
            </a:pPr>
            <a:r>
              <a:rPr lang="en-GB" sz="1800" dirty="0">
                <a:solidFill>
                  <a:prstClr val="black"/>
                </a:solidFill>
              </a:rPr>
              <a:t>How much would we need to reduce the amount of wasted energy by in order to reach an efficiency of 0.9</a:t>
            </a:r>
          </a:p>
          <a:p>
            <a:pPr marL="0" indent="0">
              <a:buNone/>
            </a:pPr>
            <a:endParaRPr lang="en-GB" sz="1800" dirty="0">
              <a:solidFill>
                <a:prstClr val="black"/>
              </a:solidFill>
            </a:endParaRPr>
          </a:p>
          <a:p>
            <a:r>
              <a:rPr lang="en-GB" sz="1800" b="1" dirty="0">
                <a:solidFill>
                  <a:prstClr val="black"/>
                </a:solidFill>
              </a:rPr>
              <a:t>Current amount of energy wasted (525 – 446.25) = 78.75 J</a:t>
            </a:r>
          </a:p>
          <a:p>
            <a:r>
              <a:rPr lang="en-GB" sz="1800" b="1" dirty="0">
                <a:solidFill>
                  <a:prstClr val="black"/>
                </a:solidFill>
              </a:rPr>
              <a:t>To reach 0.9 efficiency:</a:t>
            </a:r>
          </a:p>
          <a:p>
            <a:pPr lvl="1"/>
            <a:r>
              <a:rPr lang="en-GB" sz="1800" b="1" dirty="0">
                <a:solidFill>
                  <a:prstClr val="black"/>
                </a:solidFill>
              </a:rPr>
              <a:t>0.9 = Useful Output Energy Transfer / 525</a:t>
            </a:r>
          </a:p>
          <a:p>
            <a:pPr lvl="1"/>
            <a:r>
              <a:rPr lang="en-GB" sz="1800" b="1" dirty="0">
                <a:solidFill>
                  <a:prstClr val="black"/>
                </a:solidFill>
              </a:rPr>
              <a:t>0.9 x 525 = Useful Output Energy Transfer</a:t>
            </a:r>
          </a:p>
          <a:p>
            <a:pPr lvl="1"/>
            <a:r>
              <a:rPr lang="en-GB" sz="1800" b="1" dirty="0">
                <a:solidFill>
                  <a:prstClr val="black"/>
                </a:solidFill>
              </a:rPr>
              <a:t>472.5 J = Useful Output Energy Transfer</a:t>
            </a:r>
          </a:p>
          <a:p>
            <a:pPr lvl="1"/>
            <a:r>
              <a:rPr lang="en-GB" sz="1800" b="1" dirty="0">
                <a:solidFill>
                  <a:prstClr val="black"/>
                </a:solidFill>
              </a:rPr>
              <a:t>Therefore we would need Useful Output Energy Transfer to be 472.5 J</a:t>
            </a:r>
          </a:p>
          <a:p>
            <a:r>
              <a:rPr lang="en-GB" sz="1800" b="1" dirty="0">
                <a:solidFill>
                  <a:prstClr val="black"/>
                </a:solidFill>
              </a:rPr>
              <a:t>This means that wasted energy would need to be (525 – 472.5 =) 52.5</a:t>
            </a:r>
          </a:p>
          <a:p>
            <a:r>
              <a:rPr lang="en-GB" sz="1800" b="1" dirty="0">
                <a:solidFill>
                  <a:prstClr val="black"/>
                </a:solidFill>
              </a:rPr>
              <a:t>Therefore we would need to </a:t>
            </a:r>
            <a:r>
              <a:rPr lang="en-GB" sz="1800" b="1" u="sng" dirty="0">
                <a:solidFill>
                  <a:prstClr val="black"/>
                </a:solidFill>
              </a:rPr>
              <a:t>reduce</a:t>
            </a:r>
            <a:r>
              <a:rPr lang="en-GB" sz="1800" b="1" dirty="0">
                <a:solidFill>
                  <a:prstClr val="black"/>
                </a:solidFill>
              </a:rPr>
              <a:t> wasted energy transfer by (78.75 – 52.5 =) 26.5 J</a:t>
            </a:r>
          </a:p>
          <a:p>
            <a:pPr marL="0" indent="0">
              <a:buNone/>
            </a:pPr>
            <a:endParaRPr lang="en-GB" dirty="0"/>
          </a:p>
        </p:txBody>
      </p:sp>
    </p:spTree>
    <p:extLst>
      <p:ext uri="{BB962C8B-B14F-4D97-AF65-F5344CB8AC3E}">
        <p14:creationId xmlns:p14="http://schemas.microsoft.com/office/powerpoint/2010/main" val="911940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08" y="2501354"/>
            <a:ext cx="8229600" cy="1143000"/>
          </a:xfrm>
        </p:spPr>
        <p:txBody>
          <a:bodyPr>
            <a:normAutofit/>
          </a:bodyPr>
          <a:lstStyle/>
          <a:p>
            <a:r>
              <a:rPr lang="en-GB" b="1" u="sng" dirty="0">
                <a:solidFill>
                  <a:srgbClr val="7030A0"/>
                </a:solidFill>
              </a:rPr>
              <a:t>Exam Style Questions</a:t>
            </a:r>
          </a:p>
        </p:txBody>
      </p:sp>
      <p:sp>
        <p:nvSpPr>
          <p:cNvPr id="6" name="Rounded Rectangle 5"/>
          <p:cNvSpPr/>
          <p:nvPr/>
        </p:nvSpPr>
        <p:spPr bwMode="auto">
          <a:xfrm>
            <a:off x="434008" y="3644354"/>
            <a:ext cx="8208912" cy="1152128"/>
          </a:xfrm>
          <a:prstGeom prst="roundRect">
            <a:avLst>
              <a:gd name="adj" fmla="val 14349"/>
            </a:avLst>
          </a:prstGeom>
          <a:noFill/>
          <a:ln w="571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sz="3200" dirty="0">
                <a:solidFill>
                  <a:prstClr val="black"/>
                </a:solidFill>
              </a:rPr>
              <a:t>Please mark this in your book as </a:t>
            </a:r>
          </a:p>
          <a:p>
            <a:pPr algn="ctr"/>
            <a:r>
              <a:rPr lang="en-GB" sz="3200" dirty="0">
                <a:solidFill>
                  <a:prstClr val="black"/>
                </a:solidFill>
              </a:rPr>
              <a:t>“exam questions”</a:t>
            </a:r>
          </a:p>
          <a:p>
            <a:endParaRPr lang="en-GB" sz="2000" dirty="0">
              <a:solidFill>
                <a:prstClr val="black"/>
              </a:solidFill>
            </a:endParaRPr>
          </a:p>
          <a:p>
            <a:endParaRPr lang="en-GB" sz="2400" dirty="0">
              <a:solidFill>
                <a:prstClr val="black"/>
              </a:solidFill>
            </a:endParaRPr>
          </a:p>
        </p:txBody>
      </p:sp>
    </p:spTree>
    <p:extLst>
      <p:ext uri="{BB962C8B-B14F-4D97-AF65-F5344CB8AC3E}">
        <p14:creationId xmlns:p14="http://schemas.microsoft.com/office/powerpoint/2010/main" val="2856164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6B8BD1-5C2D-4E1C-8386-D10AF731E6F6}"/>
              </a:ext>
            </a:extLst>
          </p:cNvPr>
          <p:cNvSpPr>
            <a:spLocks noGrp="1"/>
          </p:cNvSpPr>
          <p:nvPr>
            <p:ph idx="1"/>
          </p:nvPr>
        </p:nvSpPr>
        <p:spPr>
          <a:xfrm>
            <a:off x="457200" y="476672"/>
            <a:ext cx="8229600" cy="5976664"/>
          </a:xfrm>
        </p:spPr>
        <p:txBody>
          <a:bodyPr>
            <a:normAutofit/>
          </a:bodyPr>
          <a:lstStyle/>
          <a:p>
            <a:pPr marL="0" indent="0">
              <a:buNone/>
            </a:pPr>
            <a:r>
              <a:rPr lang="en-GB" sz="2000" dirty="0"/>
              <a:t>An athlete is making a smoothie using a smoothie maker.  The total power input to the motor is 250 W.  The useful power output is 150 W.</a:t>
            </a:r>
          </a:p>
          <a:p>
            <a:pPr marL="457200" indent="-457200">
              <a:buFont typeface="+mj-lt"/>
              <a:buAutoNum type="alphaLcParenR"/>
            </a:pPr>
            <a:r>
              <a:rPr lang="en-GB" sz="2000" dirty="0"/>
              <a:t>Calculate the </a:t>
            </a:r>
            <a:r>
              <a:rPr lang="en-GB" sz="2000" u="sng" dirty="0"/>
              <a:t>percentage</a:t>
            </a:r>
            <a:r>
              <a:rPr lang="en-GB" sz="2000" dirty="0"/>
              <a:t> efficiency of the motor in the smoothie maker. [3 marks]</a:t>
            </a:r>
          </a:p>
          <a:p>
            <a:pPr marL="457200" indent="-457200">
              <a:buFont typeface="+mj-lt"/>
              <a:buAutoNum type="alphaLcParenR"/>
            </a:pPr>
            <a:endParaRPr lang="en-GB" sz="2400" dirty="0">
              <a:sym typeface="Wingdings" panose="05000000000000000000" pitchFamily="2" charset="2"/>
            </a:endParaRPr>
          </a:p>
          <a:p>
            <a:pPr marL="0" indent="0">
              <a:buNone/>
            </a:pPr>
            <a:endParaRPr lang="en-GB" sz="2400" dirty="0">
              <a:sym typeface="Wingdings" panose="05000000000000000000" pitchFamily="2" charset="2"/>
            </a:endParaRPr>
          </a:p>
          <a:p>
            <a:pPr marL="0" indent="0">
              <a:buNone/>
            </a:pPr>
            <a:endParaRPr lang="en-GB" sz="2400" dirty="0">
              <a:sym typeface="Wingdings" panose="05000000000000000000" pitchFamily="2" charset="2"/>
            </a:endParaRPr>
          </a:p>
          <a:p>
            <a:pPr marL="457200" indent="-457200">
              <a:buFont typeface="+mj-lt"/>
              <a:buAutoNum type="alphaLcParenR" startAt="2"/>
            </a:pPr>
            <a:r>
              <a:rPr lang="en-GB" sz="2000" dirty="0">
                <a:sym typeface="Wingdings" panose="05000000000000000000" pitchFamily="2" charset="2"/>
              </a:rPr>
              <a:t>Calculate how much power is wasted by the motor in the smoothie maker  [1 mark]</a:t>
            </a:r>
          </a:p>
          <a:p>
            <a:pPr marL="457200" indent="-457200">
              <a:buFont typeface="+mj-lt"/>
              <a:buAutoNum type="alphaLcParenR" startAt="2"/>
            </a:pPr>
            <a:endParaRPr lang="en-GB" sz="2000" dirty="0">
              <a:sym typeface="Wingdings" panose="05000000000000000000" pitchFamily="2" charset="2"/>
            </a:endParaRPr>
          </a:p>
          <a:p>
            <a:pPr marL="457200" indent="-457200">
              <a:buFont typeface="+mj-lt"/>
              <a:buAutoNum type="alphaLcParenR" startAt="2"/>
            </a:pPr>
            <a:endParaRPr lang="en-GB" sz="2000" dirty="0">
              <a:sym typeface="Wingdings" panose="05000000000000000000" pitchFamily="2" charset="2"/>
            </a:endParaRPr>
          </a:p>
          <a:p>
            <a:pPr marL="457200" indent="-457200">
              <a:buFont typeface="+mj-lt"/>
              <a:buAutoNum type="alphaLcParenR" startAt="3"/>
            </a:pPr>
            <a:r>
              <a:rPr lang="en-GB" sz="2000" dirty="0">
                <a:sym typeface="Wingdings" panose="05000000000000000000" pitchFamily="2" charset="2"/>
              </a:rPr>
              <a:t>How does energy wasted by the smoothie maker affect the temperature of the surroundings? [1 mark]</a:t>
            </a:r>
            <a:endParaRPr lang="en-GB" sz="2000" dirty="0"/>
          </a:p>
        </p:txBody>
      </p:sp>
      <p:sp>
        <p:nvSpPr>
          <p:cNvPr id="5" name="TextBox 4">
            <a:extLst>
              <a:ext uri="{FF2B5EF4-FFF2-40B4-BE49-F238E27FC236}">
                <a16:creationId xmlns:a16="http://schemas.microsoft.com/office/drawing/2014/main" id="{70243F9C-06E2-4294-BE1F-8EEEF98CA415}"/>
              </a:ext>
            </a:extLst>
          </p:cNvPr>
          <p:cNvSpPr txBox="1"/>
          <p:nvPr/>
        </p:nvSpPr>
        <p:spPr>
          <a:xfrm>
            <a:off x="444258" y="1895343"/>
            <a:ext cx="8229600" cy="1015663"/>
          </a:xfrm>
          <a:prstGeom prst="rect">
            <a:avLst/>
          </a:prstGeom>
          <a:solidFill>
            <a:srgbClr val="FFC000"/>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rPr>
              <a:t>Efficiency = 150</a:t>
            </a:r>
            <a:r>
              <a:rPr kumimoji="0" lang="en-GB" sz="2000" b="0" i="0" u="none" strike="noStrike" kern="1200" cap="none" spc="0" normalizeH="0" noProof="0" dirty="0">
                <a:ln>
                  <a:noFill/>
                </a:ln>
                <a:solidFill>
                  <a:prstClr val="black"/>
                </a:solidFill>
                <a:effectLst/>
                <a:uLnTx/>
                <a:uFillTx/>
                <a:latin typeface="Calibri"/>
              </a:rPr>
              <a:t> ÷ 250	(1)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aseline="0" dirty="0">
                <a:solidFill>
                  <a:prstClr val="black"/>
                </a:solidFill>
                <a:latin typeface="Calibri"/>
              </a:rPr>
              <a:t>Efficiency</a:t>
            </a:r>
            <a:r>
              <a:rPr lang="en-GB" sz="2000" dirty="0">
                <a:solidFill>
                  <a:prstClr val="black"/>
                </a:solidFill>
                <a:latin typeface="Calibri"/>
              </a:rPr>
              <a:t> = 0.6		(1)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Calibri"/>
              </a:rPr>
              <a:t>0.6 x 100 = 60%		(1)</a:t>
            </a:r>
            <a:endParaRPr kumimoji="0" lang="en-GB" sz="2000" b="0" i="0" u="none" strike="noStrike" kern="1200" cap="none" spc="0" normalizeH="0" baseline="0" noProof="0" dirty="0">
              <a:ln>
                <a:noFill/>
              </a:ln>
              <a:solidFill>
                <a:prstClr val="black"/>
              </a:solidFill>
              <a:effectLst/>
              <a:uLnTx/>
              <a:uFillTx/>
              <a:latin typeface="Calibri"/>
            </a:endParaRPr>
          </a:p>
        </p:txBody>
      </p:sp>
      <p:sp>
        <p:nvSpPr>
          <p:cNvPr id="4" name="TextBox 3">
            <a:extLst>
              <a:ext uri="{FF2B5EF4-FFF2-40B4-BE49-F238E27FC236}">
                <a16:creationId xmlns:a16="http://schemas.microsoft.com/office/drawing/2014/main" id="{8802BD11-FFF5-465B-B12D-9F6E2EBB108F}"/>
              </a:ext>
            </a:extLst>
          </p:cNvPr>
          <p:cNvSpPr txBox="1"/>
          <p:nvPr/>
        </p:nvSpPr>
        <p:spPr>
          <a:xfrm>
            <a:off x="444258" y="3929567"/>
            <a:ext cx="8229600" cy="400110"/>
          </a:xfrm>
          <a:prstGeom prst="rect">
            <a:avLst/>
          </a:prstGeom>
          <a:solidFill>
            <a:srgbClr val="FFC000"/>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100 W</a:t>
            </a:r>
          </a:p>
        </p:txBody>
      </p:sp>
      <p:sp>
        <p:nvSpPr>
          <p:cNvPr id="6" name="TextBox 5">
            <a:extLst>
              <a:ext uri="{FF2B5EF4-FFF2-40B4-BE49-F238E27FC236}">
                <a16:creationId xmlns:a16="http://schemas.microsoft.com/office/drawing/2014/main" id="{4097E5FB-0300-4E5A-816A-787CD11D3C93}"/>
              </a:ext>
            </a:extLst>
          </p:cNvPr>
          <p:cNvSpPr txBox="1"/>
          <p:nvPr/>
        </p:nvSpPr>
        <p:spPr>
          <a:xfrm>
            <a:off x="154360" y="476672"/>
            <a:ext cx="457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7" name="TextBox 6">
            <a:extLst>
              <a:ext uri="{FF2B5EF4-FFF2-40B4-BE49-F238E27FC236}">
                <a16:creationId xmlns:a16="http://schemas.microsoft.com/office/drawing/2014/main" id="{8EBAAA94-2376-78EF-638F-97F5B71ECB56}"/>
              </a:ext>
            </a:extLst>
          </p:cNvPr>
          <p:cNvSpPr txBox="1"/>
          <p:nvPr/>
        </p:nvSpPr>
        <p:spPr>
          <a:xfrm>
            <a:off x="444258" y="5348238"/>
            <a:ext cx="8229600" cy="400110"/>
          </a:xfrm>
          <a:prstGeom prst="rect">
            <a:avLst/>
          </a:prstGeom>
          <a:solidFill>
            <a:srgbClr val="FFC000"/>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Increased</a:t>
            </a:r>
          </a:p>
        </p:txBody>
      </p:sp>
    </p:spTree>
    <p:extLst>
      <p:ext uri="{BB962C8B-B14F-4D97-AF65-F5344CB8AC3E}">
        <p14:creationId xmlns:p14="http://schemas.microsoft.com/office/powerpoint/2010/main" val="299813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58C8D2-9475-4327-AA19-9E8C184554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40147" y="3152393"/>
            <a:ext cx="4091152" cy="3068364"/>
          </a:xfrm>
          <a:prstGeom prst="rect">
            <a:avLst/>
          </a:prstGeom>
          <a:ln w="28575">
            <a:solidFill>
              <a:schemeClr val="tx1"/>
            </a:solidFill>
          </a:ln>
        </p:spPr>
      </p:pic>
      <p:pic>
        <p:nvPicPr>
          <p:cNvPr id="9" name="Picture 8">
            <a:extLst>
              <a:ext uri="{FF2B5EF4-FFF2-40B4-BE49-F238E27FC236}">
                <a16:creationId xmlns:a16="http://schemas.microsoft.com/office/drawing/2014/main" id="{591381DB-D489-4B10-9308-679B3E1EBC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1566" y="3140968"/>
            <a:ext cx="4108508" cy="3081381"/>
          </a:xfrm>
          <a:prstGeom prst="rect">
            <a:avLst/>
          </a:prstGeom>
          <a:ln w="28575">
            <a:solidFill>
              <a:schemeClr val="tx1"/>
            </a:solidFill>
          </a:ln>
        </p:spPr>
      </p:pic>
      <p:sp>
        <p:nvSpPr>
          <p:cNvPr id="4" name="TextBox 3">
            <a:extLst>
              <a:ext uri="{FF2B5EF4-FFF2-40B4-BE49-F238E27FC236}">
                <a16:creationId xmlns:a16="http://schemas.microsoft.com/office/drawing/2014/main" id="{7EB956D3-154B-454B-A690-AA901CC6E382}"/>
              </a:ext>
            </a:extLst>
          </p:cNvPr>
          <p:cNvSpPr txBox="1"/>
          <p:nvPr/>
        </p:nvSpPr>
        <p:spPr>
          <a:xfrm>
            <a:off x="1547664" y="1844824"/>
            <a:ext cx="6317480"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Click here for more: </a:t>
            </a:r>
            <a:r>
              <a:rPr kumimoji="0" lang="en-GB" sz="2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BrainJar's</a:t>
            </a:r>
            <a:r>
              <a:rPr kumimoji="0" lang="en-GB" sz="2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 Shop - Teaching Resources – TES</a:t>
            </a:r>
            <a:r>
              <a:rPr kumimoji="0" lang="en-GB" sz="2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Rectangle: Rounded Corners 6">
            <a:extLst>
              <a:ext uri="{FF2B5EF4-FFF2-40B4-BE49-F238E27FC236}">
                <a16:creationId xmlns:a16="http://schemas.microsoft.com/office/drawing/2014/main" id="{7B81C8EA-4555-4842-9479-C15815654794}"/>
              </a:ext>
            </a:extLst>
          </p:cNvPr>
          <p:cNvSpPr/>
          <p:nvPr/>
        </p:nvSpPr>
        <p:spPr>
          <a:xfrm>
            <a:off x="359532" y="188640"/>
            <a:ext cx="8424936" cy="1639565"/>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C7B18B65-FC18-4518-B5A0-5C47628C5297}"/>
              </a:ext>
            </a:extLst>
          </p:cNvPr>
          <p:cNvSpPr txBox="1"/>
          <p:nvPr/>
        </p:nvSpPr>
        <p:spPr>
          <a:xfrm>
            <a:off x="2032202" y="203156"/>
            <a:ext cx="631748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If you enjoyed this resource </a:t>
            </a: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please leave a review</a:t>
            </a:r>
            <a:r>
              <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check out the other resources in </a:t>
            </a: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my TES shop</a:t>
            </a:r>
            <a:r>
              <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11" name="Rectangle: Rounded Corners 10">
            <a:extLst>
              <a:ext uri="{FF2B5EF4-FFF2-40B4-BE49-F238E27FC236}">
                <a16:creationId xmlns:a16="http://schemas.microsoft.com/office/drawing/2014/main" id="{B614C58B-746D-4056-8E26-4325449212A4}"/>
              </a:ext>
            </a:extLst>
          </p:cNvPr>
          <p:cNvSpPr/>
          <p:nvPr/>
        </p:nvSpPr>
        <p:spPr>
          <a:xfrm>
            <a:off x="971600" y="5944551"/>
            <a:ext cx="2664296" cy="458953"/>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7030A0"/>
                </a:solidFill>
                <a:effectLst/>
                <a:uLnTx/>
                <a:uFillTx/>
                <a:latin typeface="Calibri"/>
                <a:ea typeface="+mn-ea"/>
                <a:cs typeface="+mn-cs"/>
              </a:rPr>
              <a:t>Next Lesson</a:t>
            </a:r>
          </a:p>
        </p:txBody>
      </p:sp>
      <p:sp>
        <p:nvSpPr>
          <p:cNvPr id="12" name="Rectangle: Rounded Corners 11">
            <a:extLst>
              <a:ext uri="{FF2B5EF4-FFF2-40B4-BE49-F238E27FC236}">
                <a16:creationId xmlns:a16="http://schemas.microsoft.com/office/drawing/2014/main" id="{FD62FF1C-C654-4F17-856C-934996A9A293}"/>
              </a:ext>
            </a:extLst>
          </p:cNvPr>
          <p:cNvSpPr/>
          <p:nvPr/>
        </p:nvSpPr>
        <p:spPr>
          <a:xfrm>
            <a:off x="5196861" y="5944551"/>
            <a:ext cx="3377724" cy="458953"/>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Discounted Topic Bundle</a:t>
            </a:r>
          </a:p>
        </p:txBody>
      </p:sp>
      <p:sp>
        <p:nvSpPr>
          <p:cNvPr id="13" name="Rectangle: Rounded Corners 12">
            <a:extLst>
              <a:ext uri="{FF2B5EF4-FFF2-40B4-BE49-F238E27FC236}">
                <a16:creationId xmlns:a16="http://schemas.microsoft.com/office/drawing/2014/main" id="{F75CEF64-D058-475B-99FE-BF25C16CF170}"/>
              </a:ext>
            </a:extLst>
          </p:cNvPr>
          <p:cNvSpPr/>
          <p:nvPr/>
        </p:nvSpPr>
        <p:spPr>
          <a:xfrm>
            <a:off x="163078" y="6452745"/>
            <a:ext cx="8817844"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Twitter: </a:t>
            </a:r>
            <a:r>
              <a:rPr kumimoji="0" lang="en-GB" sz="1800" b="0" i="0" u="none" strike="noStrike" kern="1200" cap="none" spc="0" normalizeH="0" baseline="0" noProof="0" dirty="0">
                <a:ln>
                  <a:noFill/>
                </a:ln>
                <a:solidFill>
                  <a:prstClr val="black"/>
                </a:solidFill>
                <a:effectLst/>
                <a:uLnTx/>
                <a:uFillTx/>
                <a:latin typeface="Calibri"/>
                <a:ea typeface="+mn-ea"/>
                <a:cs typeface="+mn-cs"/>
              </a:rPr>
              <a:t>@brainjarscience	</a:t>
            </a:r>
            <a:r>
              <a:rPr kumimoji="0" lang="en-GB" sz="1800" b="1" i="0" u="none" strike="noStrike" kern="1200" cap="none" spc="0" normalizeH="0" baseline="0" noProof="0" dirty="0">
                <a:ln>
                  <a:noFill/>
                </a:ln>
                <a:solidFill>
                  <a:prstClr val="black"/>
                </a:solidFill>
                <a:effectLst/>
                <a:uLnTx/>
                <a:uFillTx/>
                <a:latin typeface="Calibri"/>
                <a:ea typeface="+mn-ea"/>
                <a:cs typeface="+mn-cs"/>
              </a:rPr>
              <a:t>Facebook: </a:t>
            </a:r>
            <a:r>
              <a:rPr kumimoji="0" lang="en-GB" sz="1800" b="0" i="0" u="none" strike="noStrike" kern="1200" cap="none" spc="0" normalizeH="0" baseline="0" noProof="0" dirty="0">
                <a:ln>
                  <a:noFill/>
                </a:ln>
                <a:solidFill>
                  <a:prstClr val="black"/>
                </a:solidFill>
                <a:effectLst/>
                <a:uLnTx/>
                <a:uFillTx/>
                <a:latin typeface="Calibri"/>
                <a:ea typeface="+mn-ea"/>
                <a:cs typeface="+mn-cs"/>
              </a:rPr>
              <a:t>@brainjarscience	</a:t>
            </a:r>
            <a:r>
              <a:rPr kumimoji="0" lang="en-GB" sz="1800" b="1" i="0" u="none" strike="noStrike" kern="1200" cap="none" spc="0" normalizeH="0" baseline="0" noProof="0" dirty="0">
                <a:ln>
                  <a:noFill/>
                </a:ln>
                <a:solidFill>
                  <a:prstClr val="black"/>
                </a:solidFill>
                <a:effectLst/>
                <a:uLnTx/>
                <a:uFillTx/>
                <a:latin typeface="Calibri"/>
                <a:ea typeface="+mn-ea"/>
                <a:cs typeface="+mn-cs"/>
              </a:rPr>
              <a:t>Email: </a:t>
            </a:r>
            <a:r>
              <a:rPr kumimoji="0" lang="en-GB" sz="1800" b="0" i="0" u="none" strike="noStrike" kern="1200" cap="none" spc="0" normalizeH="0" baseline="0" noProof="0" dirty="0">
                <a:ln>
                  <a:noFill/>
                </a:ln>
                <a:solidFill>
                  <a:prstClr val="black"/>
                </a:solidFill>
                <a:effectLst/>
                <a:uLnTx/>
                <a:uFillTx/>
                <a:latin typeface="Calibri"/>
                <a:ea typeface="+mn-ea"/>
                <a:cs typeface="+mn-cs"/>
              </a:rPr>
              <a:t>brainjardovey@gmail.com</a:t>
            </a:r>
          </a:p>
        </p:txBody>
      </p:sp>
      <p:sp>
        <p:nvSpPr>
          <p:cNvPr id="15" name="Arrow: Left 14">
            <a:extLst>
              <a:ext uri="{FF2B5EF4-FFF2-40B4-BE49-F238E27FC236}">
                <a16:creationId xmlns:a16="http://schemas.microsoft.com/office/drawing/2014/main" id="{EAD4326D-0683-4431-8344-81A639BD7974}"/>
              </a:ext>
            </a:extLst>
          </p:cNvPr>
          <p:cNvSpPr/>
          <p:nvPr/>
        </p:nvSpPr>
        <p:spPr>
          <a:xfrm rot="2627661">
            <a:off x="6586267" y="2483012"/>
            <a:ext cx="807550" cy="527024"/>
          </a:xfrm>
          <a:prstGeom prst="leftArrow">
            <a:avLst>
              <a:gd name="adj1" fmla="val 24545"/>
              <a:gd name="adj2" fmla="val 97727"/>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62629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6B8BD1-5C2D-4E1C-8386-D10AF731E6F6}"/>
              </a:ext>
            </a:extLst>
          </p:cNvPr>
          <p:cNvSpPr>
            <a:spLocks noGrp="1"/>
          </p:cNvSpPr>
          <p:nvPr>
            <p:ph idx="1"/>
          </p:nvPr>
        </p:nvSpPr>
        <p:spPr>
          <a:xfrm>
            <a:off x="457200" y="476672"/>
            <a:ext cx="8229600" cy="5976664"/>
          </a:xfrm>
        </p:spPr>
        <p:txBody>
          <a:bodyPr>
            <a:normAutofit/>
          </a:bodyPr>
          <a:lstStyle/>
          <a:p>
            <a:pPr marL="0" indent="0">
              <a:buNone/>
            </a:pPr>
            <a:r>
              <a:rPr lang="en-GB" sz="2000" dirty="0"/>
              <a:t>A student is comparing two motors used to lift weights using a system of gears and pulleys.</a:t>
            </a:r>
          </a:p>
          <a:p>
            <a:pPr marL="457200" indent="-457200">
              <a:buFont typeface="+mj-lt"/>
              <a:buAutoNum type="alphaLcParenR"/>
            </a:pPr>
            <a:r>
              <a:rPr lang="en-GB" sz="2000" dirty="0"/>
              <a:t>The efficiency of the first motor was 12%.  The useful output energy transfer was 1.80 J.  Calculate the total input energy transfer.  [4 marks]</a:t>
            </a:r>
          </a:p>
          <a:p>
            <a:pPr marL="457200" indent="-457200">
              <a:buFont typeface="+mj-lt"/>
              <a:buAutoNum type="alphaLcParenR"/>
            </a:pPr>
            <a:endParaRPr lang="en-GB" sz="2000" dirty="0"/>
          </a:p>
          <a:p>
            <a:pPr marL="457200" indent="-457200">
              <a:buFont typeface="+mj-lt"/>
              <a:buAutoNum type="alphaLcParenR"/>
            </a:pPr>
            <a:endParaRPr lang="en-GB" sz="2000" dirty="0">
              <a:sym typeface="Wingdings" panose="05000000000000000000" pitchFamily="2" charset="2"/>
            </a:endParaRPr>
          </a:p>
          <a:p>
            <a:pPr marL="457200" indent="-457200">
              <a:buFont typeface="+mj-lt"/>
              <a:buAutoNum type="alphaLcParenR"/>
            </a:pPr>
            <a:endParaRPr lang="en-GB" sz="2000" dirty="0">
              <a:sym typeface="Wingdings" panose="05000000000000000000" pitchFamily="2" charset="2"/>
            </a:endParaRPr>
          </a:p>
          <a:p>
            <a:pPr marL="457200" indent="-457200">
              <a:buFont typeface="+mj-lt"/>
              <a:buAutoNum type="alphaLcParenR"/>
            </a:pPr>
            <a:endParaRPr lang="en-GB" sz="2000" dirty="0">
              <a:sym typeface="Wingdings" panose="05000000000000000000" pitchFamily="2" charset="2"/>
            </a:endParaRPr>
          </a:p>
          <a:p>
            <a:pPr marL="457200" indent="-457200">
              <a:buFont typeface="+mj-lt"/>
              <a:buAutoNum type="alphaLcParenR"/>
            </a:pPr>
            <a:endParaRPr lang="en-GB" sz="2000" dirty="0">
              <a:sym typeface="Wingdings" panose="05000000000000000000" pitchFamily="2" charset="2"/>
            </a:endParaRPr>
          </a:p>
          <a:p>
            <a:pPr marL="457200" indent="-457200">
              <a:buFont typeface="+mj-lt"/>
              <a:buAutoNum type="alphaLcParenR"/>
            </a:pPr>
            <a:r>
              <a:rPr lang="en-GB" sz="2000" dirty="0">
                <a:sym typeface="Wingdings" panose="05000000000000000000" pitchFamily="2" charset="2"/>
              </a:rPr>
              <a:t>The second motor has an efficiency of 0.15.  The total input energy transfer to it is 20 J.  Calculate the useful output energy transfer. [3 marks]</a:t>
            </a:r>
          </a:p>
          <a:p>
            <a:pPr marL="457200" indent="-457200">
              <a:buFont typeface="+mj-lt"/>
              <a:buAutoNum type="alphaLcParenR"/>
            </a:pPr>
            <a:endParaRPr lang="en-GB" sz="2000" dirty="0">
              <a:sym typeface="Wingdings" panose="05000000000000000000" pitchFamily="2" charset="2"/>
            </a:endParaRPr>
          </a:p>
          <a:p>
            <a:pPr marL="457200" indent="-457200">
              <a:buFont typeface="+mj-lt"/>
              <a:buAutoNum type="alphaLcParenR"/>
            </a:pPr>
            <a:endParaRPr lang="en-GB" sz="2000" dirty="0">
              <a:sym typeface="Wingdings" panose="05000000000000000000" pitchFamily="2" charset="2"/>
            </a:endParaRPr>
          </a:p>
          <a:p>
            <a:pPr marL="457200" indent="-457200">
              <a:buFont typeface="+mj-lt"/>
              <a:buAutoNum type="alphaLcParenR"/>
            </a:pPr>
            <a:endParaRPr lang="en-GB" sz="2000" dirty="0">
              <a:sym typeface="Wingdings" panose="05000000000000000000" pitchFamily="2" charset="2"/>
            </a:endParaRPr>
          </a:p>
        </p:txBody>
      </p:sp>
      <p:sp>
        <p:nvSpPr>
          <p:cNvPr id="5" name="TextBox 4">
            <a:extLst>
              <a:ext uri="{FF2B5EF4-FFF2-40B4-BE49-F238E27FC236}">
                <a16:creationId xmlns:a16="http://schemas.microsoft.com/office/drawing/2014/main" id="{70243F9C-06E2-4294-BE1F-8EEEF98CA415}"/>
              </a:ext>
            </a:extLst>
          </p:cNvPr>
          <p:cNvSpPr txBox="1"/>
          <p:nvPr/>
        </p:nvSpPr>
        <p:spPr>
          <a:xfrm>
            <a:off x="470142" y="1869792"/>
            <a:ext cx="8229600" cy="1631216"/>
          </a:xfrm>
          <a:prstGeom prst="rect">
            <a:avLst/>
          </a:prstGeom>
          <a:solidFill>
            <a:srgbClr val="FFC000"/>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rPr>
              <a:t>12% = 0.12		(1)</a:t>
            </a:r>
          </a:p>
          <a:p>
            <a:pPr marL="342900" lvl="0" indent="-342900">
              <a:buFont typeface="Arial" panose="020B0604020202020204" pitchFamily="34" charset="0"/>
              <a:buChar char="•"/>
              <a:defRPr/>
            </a:pPr>
            <a:r>
              <a:rPr lang="en-GB" sz="2000" dirty="0">
                <a:solidFill>
                  <a:prstClr val="black"/>
                </a:solidFill>
                <a:latin typeface="Calibri"/>
              </a:rPr>
              <a:t>0.12 = 1.80 </a:t>
            </a:r>
            <a:r>
              <a:rPr lang="en-GB" sz="2000" dirty="0">
                <a:solidFill>
                  <a:prstClr val="black"/>
                </a:solidFill>
              </a:rPr>
              <a:t>÷</a:t>
            </a:r>
            <a:r>
              <a:rPr lang="en-GB" sz="2000" dirty="0">
                <a:solidFill>
                  <a:prstClr val="black"/>
                </a:solidFill>
                <a:latin typeface="Calibri"/>
              </a:rPr>
              <a:t> total input energy transfer	(1)</a:t>
            </a:r>
          </a:p>
          <a:p>
            <a:pPr marL="342900" lvl="0" indent="-342900">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Calibri"/>
              </a:rPr>
              <a:t>Total input</a:t>
            </a:r>
            <a:r>
              <a:rPr kumimoji="0" lang="en-GB" sz="2000" b="0" i="0" u="none" strike="noStrike" kern="1200" cap="none" spc="0" normalizeH="0" noProof="0" dirty="0">
                <a:ln>
                  <a:noFill/>
                </a:ln>
                <a:solidFill>
                  <a:prstClr val="black"/>
                </a:solidFill>
                <a:effectLst/>
                <a:uLnTx/>
                <a:uFillTx/>
                <a:latin typeface="Calibri"/>
              </a:rPr>
              <a:t> energy transfer = 1.80 </a:t>
            </a:r>
            <a:r>
              <a:rPr lang="en-GB" sz="2000" dirty="0">
                <a:solidFill>
                  <a:prstClr val="black"/>
                </a:solidFill>
              </a:rPr>
              <a:t>÷ </a:t>
            </a:r>
            <a:r>
              <a:rPr kumimoji="0" lang="en-GB" sz="2000" b="0" i="0" u="none" strike="noStrike" kern="1200" cap="none" spc="0" normalizeH="0" noProof="0" dirty="0">
                <a:ln>
                  <a:noFill/>
                </a:ln>
                <a:solidFill>
                  <a:prstClr val="black"/>
                </a:solidFill>
                <a:effectLst/>
                <a:uLnTx/>
                <a:uFillTx/>
                <a:latin typeface="Calibri"/>
              </a:rPr>
              <a:t>0.12	(1)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aseline="0" dirty="0">
                <a:solidFill>
                  <a:prstClr val="black"/>
                </a:solidFill>
                <a:latin typeface="Calibri"/>
              </a:rPr>
              <a:t>Total input energy transfer</a:t>
            </a:r>
            <a:r>
              <a:rPr lang="en-GB" sz="2000" dirty="0">
                <a:solidFill>
                  <a:prstClr val="black"/>
                </a:solidFill>
                <a:latin typeface="Calibri"/>
              </a:rPr>
              <a:t> = 15.0 J (accept 15)	(1)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i="1" dirty="0">
                <a:solidFill>
                  <a:prstClr val="black"/>
                </a:solidFill>
                <a:latin typeface="Calibri"/>
              </a:rPr>
              <a:t>4 marks for correct answer no working</a:t>
            </a:r>
            <a:endParaRPr kumimoji="0" lang="en-GB" sz="2000" b="0" i="1" u="none" strike="noStrike" kern="1200" cap="none" spc="0" normalizeH="0" baseline="0" noProof="0" dirty="0">
              <a:ln>
                <a:noFill/>
              </a:ln>
              <a:solidFill>
                <a:prstClr val="black"/>
              </a:solidFill>
              <a:effectLst/>
              <a:uLnTx/>
              <a:uFillTx/>
              <a:latin typeface="Calibri"/>
            </a:endParaRPr>
          </a:p>
        </p:txBody>
      </p:sp>
      <p:sp>
        <p:nvSpPr>
          <p:cNvPr id="4" name="TextBox 3">
            <a:extLst>
              <a:ext uri="{FF2B5EF4-FFF2-40B4-BE49-F238E27FC236}">
                <a16:creationId xmlns:a16="http://schemas.microsoft.com/office/drawing/2014/main" id="{8802BD11-FFF5-465B-B12D-9F6E2EBB108F}"/>
              </a:ext>
            </a:extLst>
          </p:cNvPr>
          <p:cNvSpPr txBox="1"/>
          <p:nvPr/>
        </p:nvSpPr>
        <p:spPr>
          <a:xfrm>
            <a:off x="470142" y="4645585"/>
            <a:ext cx="8229600" cy="1015663"/>
          </a:xfrm>
          <a:prstGeom prst="rect">
            <a:avLst/>
          </a:prstGeom>
          <a:solidFill>
            <a:srgbClr val="FFC000"/>
          </a:solidFill>
        </p:spPr>
        <p:txBody>
          <a:bodyPr wrap="square" rtlCol="0">
            <a:spAutoFit/>
          </a:bodyPr>
          <a:lstStyle/>
          <a:p>
            <a:pPr marL="342900" lvl="0" indent="-342900">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0.15 = useful</a:t>
            </a:r>
            <a:r>
              <a:rPr kumimoji="0" lang="en-GB" sz="2000" b="0" i="0" u="none" strike="noStrike" kern="1200" cap="none" spc="0" normalizeH="0" noProof="0" dirty="0">
                <a:ln>
                  <a:noFill/>
                </a:ln>
                <a:solidFill>
                  <a:prstClr val="black"/>
                </a:solidFill>
                <a:effectLst/>
                <a:uLnTx/>
                <a:uFillTx/>
                <a:latin typeface="Calibri"/>
                <a:ea typeface="+mn-ea"/>
                <a:cs typeface="+mn-cs"/>
              </a:rPr>
              <a:t> output energy transfer </a:t>
            </a:r>
            <a:r>
              <a:rPr lang="en-GB" sz="2000" dirty="0">
                <a:solidFill>
                  <a:prstClr val="black"/>
                </a:solidFill>
              </a:rPr>
              <a:t>÷ </a:t>
            </a:r>
            <a:r>
              <a:rPr kumimoji="0" lang="en-GB" sz="2000" b="0" i="0" u="none" strike="noStrike" kern="1200" cap="none" spc="0" normalizeH="0" noProof="0" dirty="0">
                <a:ln>
                  <a:noFill/>
                </a:ln>
                <a:solidFill>
                  <a:prstClr val="black"/>
                </a:solidFill>
                <a:effectLst/>
                <a:uLnTx/>
                <a:uFillTx/>
                <a:latin typeface="Calibri"/>
                <a:ea typeface="+mn-ea"/>
                <a:cs typeface="+mn-cs"/>
              </a:rPr>
              <a:t>20		(1)</a:t>
            </a:r>
          </a:p>
          <a:p>
            <a:pPr marL="342900" lvl="0" indent="-342900">
              <a:buFont typeface="Arial" panose="020B0604020202020204" pitchFamily="34" charset="0"/>
              <a:buChar char="•"/>
              <a:defRPr/>
            </a:pPr>
            <a:r>
              <a:rPr lang="en-GB" sz="2000" baseline="0" dirty="0">
                <a:solidFill>
                  <a:prstClr val="black"/>
                </a:solidFill>
                <a:latin typeface="Calibri"/>
              </a:rPr>
              <a:t>0.15</a:t>
            </a:r>
            <a:r>
              <a:rPr lang="en-GB" sz="2000" dirty="0">
                <a:solidFill>
                  <a:prstClr val="black"/>
                </a:solidFill>
                <a:latin typeface="Calibri"/>
              </a:rPr>
              <a:t> x 20 = </a:t>
            </a:r>
            <a:r>
              <a:rPr lang="en-GB" sz="2000" dirty="0">
                <a:solidFill>
                  <a:prstClr val="black"/>
                </a:solidFill>
              </a:rPr>
              <a:t>useful output energy transfer		(1)</a:t>
            </a:r>
          </a:p>
          <a:p>
            <a:pPr marL="342900" lvl="0" indent="-342900">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Useful output</a:t>
            </a:r>
            <a:r>
              <a:rPr kumimoji="0" lang="en-GB" sz="2000" b="0" i="0" u="none" strike="noStrike" kern="1200" cap="none" spc="0" normalizeH="0" noProof="0" dirty="0">
                <a:ln>
                  <a:noFill/>
                </a:ln>
                <a:solidFill>
                  <a:prstClr val="black"/>
                </a:solidFill>
                <a:effectLst/>
                <a:uLnTx/>
                <a:uFillTx/>
                <a:latin typeface="Calibri"/>
                <a:ea typeface="+mn-ea"/>
                <a:cs typeface="+mn-cs"/>
              </a:rPr>
              <a:t> energy transfer = 3 J		(1)</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4097E5FB-0300-4E5A-816A-787CD11D3C93}"/>
              </a:ext>
            </a:extLst>
          </p:cNvPr>
          <p:cNvSpPr txBox="1"/>
          <p:nvPr/>
        </p:nvSpPr>
        <p:spPr>
          <a:xfrm>
            <a:off x="154360" y="476672"/>
            <a:ext cx="457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2</a:t>
            </a:r>
          </a:p>
        </p:txBody>
      </p:sp>
    </p:spTree>
    <p:extLst>
      <p:ext uri="{BB962C8B-B14F-4D97-AF65-F5344CB8AC3E}">
        <p14:creationId xmlns:p14="http://schemas.microsoft.com/office/powerpoint/2010/main" val="6770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6B8BD1-5C2D-4E1C-8386-D10AF731E6F6}"/>
              </a:ext>
            </a:extLst>
          </p:cNvPr>
          <p:cNvSpPr>
            <a:spLocks noGrp="1"/>
          </p:cNvSpPr>
          <p:nvPr>
            <p:ph idx="1"/>
          </p:nvPr>
        </p:nvSpPr>
        <p:spPr>
          <a:xfrm>
            <a:off x="457200" y="476672"/>
            <a:ext cx="8229600" cy="5976664"/>
          </a:xfrm>
        </p:spPr>
        <p:txBody>
          <a:bodyPr>
            <a:normAutofit/>
          </a:bodyPr>
          <a:lstStyle/>
          <a:p>
            <a:pPr marL="0" indent="0">
              <a:buNone/>
            </a:pPr>
            <a:r>
              <a:rPr lang="en-GB" sz="2000" dirty="0"/>
              <a:t>A group of students have entered a competition to make the most efficient toy car.  Each car will be powered by a small battery connected to a motor which drives the wheels of the vehicle through a series of gears.  Each toy car will travel along a track.  The toy car that travels the furthest will win the competition.</a:t>
            </a:r>
          </a:p>
          <a:p>
            <a:pPr marL="457200" indent="-457200">
              <a:buFont typeface="+mj-lt"/>
              <a:buAutoNum type="alphaLcParenR"/>
            </a:pPr>
            <a:r>
              <a:rPr lang="en-GB" sz="2000" dirty="0"/>
              <a:t>Describe what is meant by “efficient”  [1 mark]</a:t>
            </a:r>
          </a:p>
          <a:p>
            <a:pPr marL="457200" indent="-457200">
              <a:buFont typeface="+mj-lt"/>
              <a:buAutoNum type="alphaLcParenR"/>
            </a:pPr>
            <a:endParaRPr lang="en-GB" sz="2000" dirty="0"/>
          </a:p>
          <a:p>
            <a:pPr marL="0" indent="0">
              <a:buNone/>
            </a:pPr>
            <a:endParaRPr lang="en-GB" sz="2000" dirty="0"/>
          </a:p>
          <a:p>
            <a:pPr marL="457200" indent="-457200">
              <a:buFont typeface="+mj-lt"/>
              <a:buAutoNum type="alphaLcParenR" startAt="2"/>
            </a:pPr>
            <a:r>
              <a:rPr lang="en-GB" sz="2000" dirty="0"/>
              <a:t>Suggest three ways that the team of students could improve the efficiency of their toy car [3 marks].</a:t>
            </a:r>
          </a:p>
          <a:p>
            <a:pPr marL="457200" indent="-457200">
              <a:buFont typeface="+mj-lt"/>
              <a:buAutoNum type="alphaLcParenR" startAt="2"/>
            </a:pPr>
            <a:endParaRPr lang="en-GB" sz="2000" dirty="0"/>
          </a:p>
          <a:p>
            <a:pPr marL="457200" indent="-457200">
              <a:buFont typeface="+mj-lt"/>
              <a:buAutoNum type="alphaLcParenR" startAt="2"/>
            </a:pPr>
            <a:endParaRPr lang="en-GB" sz="2000" dirty="0">
              <a:sym typeface="Wingdings" panose="05000000000000000000" pitchFamily="2" charset="2"/>
            </a:endParaRPr>
          </a:p>
          <a:p>
            <a:pPr marL="457200" indent="-457200">
              <a:buFont typeface="+mj-lt"/>
              <a:buAutoNum type="alphaLcParenR" startAt="2"/>
            </a:pPr>
            <a:endParaRPr lang="en-GB" sz="2000" dirty="0">
              <a:sym typeface="Wingdings" panose="05000000000000000000" pitchFamily="2" charset="2"/>
            </a:endParaRPr>
          </a:p>
          <a:p>
            <a:pPr marL="457200" indent="-457200">
              <a:buFont typeface="+mj-lt"/>
              <a:buAutoNum type="alphaLcParenR" startAt="2"/>
            </a:pPr>
            <a:endParaRPr lang="en-GB" sz="2000" dirty="0">
              <a:sym typeface="Wingdings" panose="05000000000000000000" pitchFamily="2" charset="2"/>
            </a:endParaRPr>
          </a:p>
          <a:p>
            <a:pPr marL="457200" indent="-457200">
              <a:buFont typeface="+mj-lt"/>
              <a:buAutoNum type="alphaLcParenR" startAt="2"/>
            </a:pPr>
            <a:endParaRPr lang="en-GB" sz="2000" dirty="0">
              <a:sym typeface="Wingdings" panose="05000000000000000000" pitchFamily="2" charset="2"/>
            </a:endParaRPr>
          </a:p>
        </p:txBody>
      </p:sp>
      <p:sp>
        <p:nvSpPr>
          <p:cNvPr id="5" name="TextBox 4">
            <a:extLst>
              <a:ext uri="{FF2B5EF4-FFF2-40B4-BE49-F238E27FC236}">
                <a16:creationId xmlns:a16="http://schemas.microsoft.com/office/drawing/2014/main" id="{70243F9C-06E2-4294-BE1F-8EEEF98CA415}"/>
              </a:ext>
            </a:extLst>
          </p:cNvPr>
          <p:cNvSpPr txBox="1"/>
          <p:nvPr/>
        </p:nvSpPr>
        <p:spPr>
          <a:xfrm>
            <a:off x="457200" y="2420888"/>
            <a:ext cx="8229600" cy="707886"/>
          </a:xfrm>
          <a:prstGeom prst="rect">
            <a:avLst/>
          </a:prstGeom>
          <a:solidFill>
            <a:srgbClr val="FFC000"/>
          </a:solidFill>
        </p:spPr>
        <p:txBody>
          <a:bodyPr wrap="square" rtlCol="0">
            <a:spAutoFit/>
          </a:bodyPr>
          <a:lstStyle/>
          <a:p>
            <a:pPr marL="285750" indent="-285750">
              <a:buFont typeface="Arial" panose="020B0604020202020204" pitchFamily="34" charset="0"/>
              <a:buChar char="•"/>
            </a:pPr>
            <a:r>
              <a:rPr lang="en-GB" sz="2000" dirty="0"/>
              <a:t>A larger / higher percentage / proportion of of the (total) energy / power input is usefully transferred</a:t>
            </a:r>
          </a:p>
        </p:txBody>
      </p:sp>
      <p:sp>
        <p:nvSpPr>
          <p:cNvPr id="6" name="TextBox 5">
            <a:extLst>
              <a:ext uri="{FF2B5EF4-FFF2-40B4-BE49-F238E27FC236}">
                <a16:creationId xmlns:a16="http://schemas.microsoft.com/office/drawing/2014/main" id="{4097E5FB-0300-4E5A-816A-787CD11D3C93}"/>
              </a:ext>
            </a:extLst>
          </p:cNvPr>
          <p:cNvSpPr txBox="1"/>
          <p:nvPr/>
        </p:nvSpPr>
        <p:spPr>
          <a:xfrm>
            <a:off x="154360" y="476672"/>
            <a:ext cx="457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Calibri"/>
              </a:rPr>
              <a:t>3</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BC792394-3646-21C5-3F1C-E545DC7361C7}"/>
              </a:ext>
            </a:extLst>
          </p:cNvPr>
          <p:cNvSpPr txBox="1"/>
          <p:nvPr/>
        </p:nvSpPr>
        <p:spPr>
          <a:xfrm>
            <a:off x="457200" y="3861048"/>
            <a:ext cx="8229600" cy="1631216"/>
          </a:xfrm>
          <a:prstGeom prst="rect">
            <a:avLst/>
          </a:prstGeom>
          <a:solidFill>
            <a:srgbClr val="FFC000"/>
          </a:solidFill>
        </p:spPr>
        <p:txBody>
          <a:bodyPr wrap="square" rtlCol="0">
            <a:spAutoFit/>
          </a:bodyPr>
          <a:lstStyle/>
          <a:p>
            <a:pPr marL="285750" indent="-285750">
              <a:buFont typeface="Arial" panose="020B0604020202020204" pitchFamily="34" charset="0"/>
              <a:buChar char="•"/>
            </a:pPr>
            <a:r>
              <a:rPr lang="en-GB" sz="2000" dirty="0"/>
              <a:t>Reduce friction / use lubrication on the gears.</a:t>
            </a:r>
          </a:p>
          <a:p>
            <a:pPr marL="285750" indent="-285750">
              <a:buFont typeface="Arial" panose="020B0604020202020204" pitchFamily="34" charset="0"/>
              <a:buChar char="•"/>
            </a:pPr>
            <a:r>
              <a:rPr lang="en-GB" sz="2000" dirty="0"/>
              <a:t>Reduce air resistance / streamline the shape of the car.</a:t>
            </a:r>
          </a:p>
          <a:p>
            <a:pPr marL="285750" indent="-285750">
              <a:buFont typeface="Arial" panose="020B0604020202020204" pitchFamily="34" charset="0"/>
              <a:buChar char="•"/>
            </a:pPr>
            <a:r>
              <a:rPr lang="en-GB" sz="2000" dirty="0"/>
              <a:t>Reduce electrical resistance / use low resistance wires between the battery and the motor.</a:t>
            </a:r>
          </a:p>
          <a:p>
            <a:pPr marL="285750" indent="-285750">
              <a:buFont typeface="Arial" panose="020B0604020202020204" pitchFamily="34" charset="0"/>
              <a:buChar char="•"/>
            </a:pPr>
            <a:r>
              <a:rPr lang="en-GB" sz="2000" dirty="0"/>
              <a:t>Reduce energy transfers due to sound / ensure there are no loose parts</a:t>
            </a:r>
          </a:p>
        </p:txBody>
      </p:sp>
    </p:spTree>
    <p:extLst>
      <p:ext uri="{BB962C8B-B14F-4D97-AF65-F5344CB8AC3E}">
        <p14:creationId xmlns:p14="http://schemas.microsoft.com/office/powerpoint/2010/main" val="190139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Self-Evaluation</a:t>
            </a:r>
          </a:p>
        </p:txBody>
      </p:sp>
      <p:sp>
        <p:nvSpPr>
          <p:cNvPr id="4" name="Subtitle 3"/>
          <p:cNvSpPr>
            <a:spLocks noGrp="1"/>
          </p:cNvSpPr>
          <p:nvPr>
            <p:ph type="subTitle" idx="1"/>
          </p:nvPr>
        </p:nvSpPr>
        <p:spPr/>
        <p:txBody>
          <a:bodyPr/>
          <a:lstStyle/>
          <a:p>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solidFill>
                  <a:srgbClr val="7030A0"/>
                </a:solidFill>
              </a:rPr>
              <a:t>Lesson Focus and Learning Objectives</a:t>
            </a:r>
          </a:p>
        </p:txBody>
      </p:sp>
      <p:sp>
        <p:nvSpPr>
          <p:cNvPr id="5" name="Rounded Rectangle 4"/>
          <p:cNvSpPr/>
          <p:nvPr/>
        </p:nvSpPr>
        <p:spPr bwMode="auto">
          <a:xfrm>
            <a:off x="467544" y="1268760"/>
            <a:ext cx="8208912" cy="1322040"/>
          </a:xfrm>
          <a:prstGeom prst="roundRect">
            <a:avLst/>
          </a:prstGeom>
          <a:noFill/>
          <a:ln w="571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7030A0"/>
                </a:solidFill>
                <a:effectLst/>
                <a:uLnTx/>
                <a:uFillTx/>
                <a:latin typeface="Calibri"/>
                <a:ea typeface="+mn-ea"/>
                <a:cs typeface="+mn-cs"/>
              </a:rPr>
              <a:t>Lesson Focus: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prstClr val="black"/>
                </a:solidFill>
                <a:effectLst/>
                <a:uLnTx/>
                <a:uFillTx/>
                <a:latin typeface="Calibri"/>
                <a:ea typeface="+mn-ea"/>
                <a:cs typeface="+mn-cs"/>
              </a:rPr>
              <a:t>How can we compare different machines to see which transfers more energy usefully?</a:t>
            </a:r>
          </a:p>
        </p:txBody>
      </p:sp>
      <p:sp>
        <p:nvSpPr>
          <p:cNvPr id="6" name="Rounded Rectangle 5"/>
          <p:cNvSpPr/>
          <p:nvPr/>
        </p:nvSpPr>
        <p:spPr bwMode="auto">
          <a:xfrm>
            <a:off x="467544" y="2743200"/>
            <a:ext cx="8208912" cy="3710136"/>
          </a:xfrm>
          <a:prstGeom prst="roundRect">
            <a:avLst>
              <a:gd name="adj" fmla="val 5710"/>
            </a:avLst>
          </a:prstGeom>
          <a:noFill/>
          <a:ln w="571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7030A0"/>
                </a:solidFill>
                <a:effectLst/>
                <a:uLnTx/>
                <a:uFillTx/>
                <a:latin typeface="Calibri"/>
                <a:ea typeface="+mn-ea"/>
                <a:cs typeface="+mn-cs"/>
              </a:rPr>
              <a:t>Learning Objectives (To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Calculate the efficiency of an energy transfer presenting your answer as a decimal or percentage.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Explain how we can reduce unwanted energy transfers and therefore increase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2846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1400"/>
            <a:ext cx="8229600" cy="1143000"/>
          </a:xfrm>
        </p:spPr>
        <p:txBody>
          <a:bodyPr/>
          <a:lstStyle/>
          <a:p>
            <a:r>
              <a:rPr lang="en-GB" dirty="0"/>
              <a:t>Self-Evaluation</a:t>
            </a:r>
          </a:p>
        </p:txBody>
      </p:sp>
      <p:sp>
        <p:nvSpPr>
          <p:cNvPr id="3" name="Content Placeholder 2"/>
          <p:cNvSpPr>
            <a:spLocks noGrp="1"/>
          </p:cNvSpPr>
          <p:nvPr>
            <p:ph idx="1"/>
          </p:nvPr>
        </p:nvSpPr>
        <p:spPr>
          <a:xfrm>
            <a:off x="457200" y="1628800"/>
            <a:ext cx="5915000" cy="2592288"/>
          </a:xfrm>
        </p:spPr>
        <p:txBody>
          <a:bodyPr>
            <a:normAutofit fontScale="85000" lnSpcReduction="20000"/>
          </a:bodyPr>
          <a:lstStyle/>
          <a:p>
            <a:pPr>
              <a:buNone/>
            </a:pPr>
            <a:endParaRPr lang="en-GB" b="1" dirty="0">
              <a:solidFill>
                <a:srgbClr val="7030A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Calculate the efficiency of an energy transfer presenting your answer as a decimal or percentage.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Explain how we can reduce unwanted energy transfers and therefore increase efficiency.</a:t>
            </a:r>
          </a:p>
        </p:txBody>
      </p:sp>
      <p:grpSp>
        <p:nvGrpSpPr>
          <p:cNvPr id="4" name="Group 8"/>
          <p:cNvGrpSpPr/>
          <p:nvPr/>
        </p:nvGrpSpPr>
        <p:grpSpPr>
          <a:xfrm>
            <a:off x="6505872" y="1763688"/>
            <a:ext cx="2263280" cy="4833664"/>
            <a:chOff x="5867400" y="1628775"/>
            <a:chExt cx="2233613" cy="5040313"/>
          </a:xfrm>
        </p:grpSpPr>
        <p:sp>
          <p:nvSpPr>
            <p:cNvPr id="10" name="Rectangle 4"/>
            <p:cNvSpPr>
              <a:spLocks noChangeArrowheads="1"/>
            </p:cNvSpPr>
            <p:nvPr/>
          </p:nvSpPr>
          <p:spPr bwMode="auto">
            <a:xfrm>
              <a:off x="5867400" y="1628775"/>
              <a:ext cx="2233613" cy="5040313"/>
            </a:xfrm>
            <a:prstGeom prst="rect">
              <a:avLst/>
            </a:prstGeom>
            <a:gradFill flip="none" rotWithShape="1">
              <a:gsLst>
                <a:gs pos="0">
                  <a:schemeClr val="tx1"/>
                </a:gs>
                <a:gs pos="100000">
                  <a:schemeClr val="tx1">
                    <a:lumMod val="65000"/>
                    <a:lumOff val="35000"/>
                  </a:schemeClr>
                </a:gs>
              </a:gsLst>
              <a:lin ang="16200000" scaled="1"/>
              <a:tileRect/>
            </a:gradFill>
            <a:ln w="9525">
              <a:solidFill>
                <a:srgbClr val="000000"/>
              </a:solidFill>
              <a:miter lim="800000"/>
              <a:headEnd/>
              <a:tailEnd/>
            </a:ln>
          </p:spPr>
          <p:txBody>
            <a:bodyPr wrap="none" anchor="ctr"/>
            <a:lstStyle/>
            <a:p>
              <a:pPr>
                <a:defRPr/>
              </a:pPr>
              <a:endParaRPr lang="en-US" kern="0" dirty="0">
                <a:solidFill>
                  <a:sysClr val="windowText" lastClr="000000"/>
                </a:solidFill>
              </a:endParaRPr>
            </a:p>
          </p:txBody>
        </p:sp>
        <p:sp>
          <p:nvSpPr>
            <p:cNvPr id="11" name="Oval 5"/>
            <p:cNvSpPr>
              <a:spLocks noChangeArrowheads="1"/>
            </p:cNvSpPr>
            <p:nvPr/>
          </p:nvSpPr>
          <p:spPr bwMode="auto">
            <a:xfrm>
              <a:off x="6227763" y="1844675"/>
              <a:ext cx="1584325" cy="15113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9525">
              <a:solidFill>
                <a:srgbClr val="000000"/>
              </a:solidFill>
              <a:round/>
              <a:headEnd/>
              <a:tailEnd/>
            </a:ln>
          </p:spPr>
          <p:txBody>
            <a:bodyPr wrap="none" anchor="ctr"/>
            <a:lstStyle/>
            <a:p>
              <a:pPr>
                <a:defRPr/>
              </a:pPr>
              <a:endParaRPr lang="en-US" kern="0" dirty="0">
                <a:solidFill>
                  <a:sysClr val="windowText" lastClr="000000"/>
                </a:solidFill>
              </a:endParaRPr>
            </a:p>
          </p:txBody>
        </p:sp>
        <p:sp>
          <p:nvSpPr>
            <p:cNvPr id="12" name="Oval 6"/>
            <p:cNvSpPr>
              <a:spLocks noChangeArrowheads="1"/>
            </p:cNvSpPr>
            <p:nvPr/>
          </p:nvSpPr>
          <p:spPr bwMode="auto">
            <a:xfrm>
              <a:off x="6227763" y="3429000"/>
              <a:ext cx="1584325" cy="1511300"/>
            </a:xfrm>
            <a:prstGeom prst="ellipse">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8100000" scaled="1"/>
              <a:tileRect/>
            </a:gradFill>
            <a:ln w="9525">
              <a:solidFill>
                <a:srgbClr val="000000"/>
              </a:solidFill>
              <a:round/>
              <a:headEnd/>
              <a:tailEnd/>
            </a:ln>
          </p:spPr>
          <p:txBody>
            <a:bodyPr wrap="none" anchor="ctr"/>
            <a:lstStyle/>
            <a:p>
              <a:pPr>
                <a:defRPr/>
              </a:pPr>
              <a:endParaRPr lang="en-US" kern="0" dirty="0">
                <a:solidFill>
                  <a:sysClr val="windowText" lastClr="000000"/>
                </a:solidFill>
              </a:endParaRPr>
            </a:p>
          </p:txBody>
        </p:sp>
        <p:sp>
          <p:nvSpPr>
            <p:cNvPr id="13" name="Oval 7"/>
            <p:cNvSpPr>
              <a:spLocks noChangeArrowheads="1"/>
            </p:cNvSpPr>
            <p:nvPr/>
          </p:nvSpPr>
          <p:spPr bwMode="auto">
            <a:xfrm>
              <a:off x="6227763" y="5013325"/>
              <a:ext cx="1584325" cy="1511300"/>
            </a:xfrm>
            <a:prstGeom prst="ellipse">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8100000" scaled="1"/>
              <a:tileRect/>
            </a:gradFill>
            <a:ln w="9525">
              <a:solidFill>
                <a:srgbClr val="000000"/>
              </a:solidFill>
              <a:round/>
              <a:headEnd/>
              <a:tailEnd/>
            </a:ln>
          </p:spPr>
          <p:txBody>
            <a:bodyPr wrap="none" anchor="ctr"/>
            <a:lstStyle/>
            <a:p>
              <a:pPr>
                <a:defRPr/>
              </a:pPr>
              <a:endParaRPr lang="en-US" kern="0" dirty="0">
                <a:solidFill>
                  <a:sysClr val="windowText" lastClr="000000"/>
                </a:solidFill>
              </a:endParaRPr>
            </a:p>
          </p:txBody>
        </p:sp>
      </p:grpSp>
      <p:sp>
        <p:nvSpPr>
          <p:cNvPr id="14" name="Rounded Rectangle 13"/>
          <p:cNvSpPr/>
          <p:nvPr/>
        </p:nvSpPr>
        <p:spPr>
          <a:xfrm>
            <a:off x="323528" y="4221088"/>
            <a:ext cx="5976664" cy="2448272"/>
          </a:xfrm>
          <a:prstGeom prst="roundRect">
            <a:avLst>
              <a:gd name="adj" fmla="val 7926"/>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For each of the learning objectives, rate your progress towards completing them using Red, Amber or Green.</a:t>
            </a:r>
          </a:p>
          <a:p>
            <a:pPr algn="ctr">
              <a:buFont typeface="Arial" pitchFamily="34" charset="0"/>
              <a:buChar char="•"/>
            </a:pPr>
            <a:r>
              <a:rPr lang="en-GB" sz="2000" dirty="0">
                <a:solidFill>
                  <a:prstClr val="white"/>
                </a:solidFill>
              </a:rPr>
              <a:t> If you are green in every area then what has helped you / what have you done to make you successful?</a:t>
            </a:r>
          </a:p>
          <a:p>
            <a:pPr algn="ctr">
              <a:buFont typeface="Arial" pitchFamily="34" charset="0"/>
              <a:buChar char="•"/>
            </a:pPr>
            <a:r>
              <a:rPr lang="en-GB" sz="2000" dirty="0">
                <a:solidFill>
                  <a:prstClr val="white"/>
                </a:solidFill>
              </a:rPr>
              <a:t> If you are Amber or Red what do you need to know, do, or be helped with, in order  to make you green?</a:t>
            </a:r>
            <a:endParaRPr lang="en-GB" sz="2400" dirty="0">
              <a:solidFill>
                <a:prstClr val="white"/>
              </a:solidFill>
            </a:endParaRPr>
          </a:p>
        </p:txBody>
      </p:sp>
      <p:sp>
        <p:nvSpPr>
          <p:cNvPr id="15" name="Rounded Rectangle 14"/>
          <p:cNvSpPr/>
          <p:nvPr/>
        </p:nvSpPr>
        <p:spPr bwMode="auto">
          <a:xfrm>
            <a:off x="323528" y="764704"/>
            <a:ext cx="8568952" cy="864096"/>
          </a:xfrm>
          <a:prstGeom prst="roundRect">
            <a:avLst/>
          </a:prstGeom>
          <a:noFill/>
          <a:ln w="571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GB" sz="2400" b="1" dirty="0">
                <a:solidFill>
                  <a:srgbClr val="7030A0"/>
                </a:solidFill>
              </a:rPr>
              <a:t>Lesson Focus: </a:t>
            </a:r>
            <a:r>
              <a:rPr kumimoji="0" lang="en-GB" sz="2400" b="0" i="0" u="sng" strike="noStrike" kern="1200" cap="none" spc="0" normalizeH="0" baseline="0" noProof="0" dirty="0">
                <a:ln>
                  <a:noFill/>
                </a:ln>
                <a:solidFill>
                  <a:prstClr val="black"/>
                </a:solidFill>
                <a:effectLst/>
                <a:uLnTx/>
                <a:uFillTx/>
                <a:latin typeface="Calibri"/>
                <a:ea typeface="+mn-ea"/>
                <a:cs typeface="+mn-cs"/>
              </a:rPr>
              <a:t>How can we compare different machines to see which transfers more energy usefully?</a:t>
            </a:r>
          </a:p>
        </p:txBody>
      </p:sp>
    </p:spTree>
    <p:extLst>
      <p:ext uri="{BB962C8B-B14F-4D97-AF65-F5344CB8AC3E}">
        <p14:creationId xmlns:p14="http://schemas.microsoft.com/office/powerpoint/2010/main" val="224551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68A701-AA1B-400B-93DB-55003AB55579}"/>
              </a:ext>
            </a:extLst>
          </p:cNvPr>
          <p:cNvSpPr/>
          <p:nvPr/>
        </p:nvSpPr>
        <p:spPr>
          <a:xfrm>
            <a:off x="264314" y="1380715"/>
            <a:ext cx="8640960" cy="4895029"/>
          </a:xfrm>
          <a:prstGeom prst="roundRect">
            <a:avLst>
              <a:gd name="adj" fmla="val 6782"/>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000" dirty="0">
                <a:solidFill>
                  <a:prstClr val="black"/>
                </a:solidFill>
                <a:latin typeface="Calibri" panose="020F0502020204030204" pitchFamily="34" charset="0"/>
              </a:rPr>
              <a:t>What word would you use for the following descriptions?</a:t>
            </a:r>
          </a:p>
          <a:p>
            <a:pPr marL="971550" lvl="1" indent="-514350">
              <a:buFont typeface="+mj-lt"/>
              <a:buAutoNum type="alphaLcParenR"/>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Energy that is transferred to the object and energy store we want it to be.</a:t>
            </a:r>
          </a:p>
          <a:p>
            <a:pPr marL="971550" lvl="1" indent="-514350">
              <a:buFont typeface="+mj-lt"/>
              <a:buAutoNum type="alphaLcParenR"/>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Energy that is not transferred usefully. </a:t>
            </a:r>
          </a:p>
          <a:p>
            <a:pPr marL="971550" lvl="1" indent="-514350">
              <a:buFont typeface="+mj-lt"/>
              <a:buAutoNum type="alphaLcParenR"/>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Energy that has spread out into the surroundings and is therefore wasted.</a:t>
            </a:r>
          </a:p>
          <a:p>
            <a:pPr marL="514350" indent="-514350">
              <a:buFont typeface="+mj-lt"/>
              <a:buAutoNum type="arabicPeriod"/>
              <a:defRPr/>
            </a:pPr>
            <a:r>
              <a:rPr lang="en-GB" sz="2000" dirty="0">
                <a:solidFill>
                  <a:prstClr val="black"/>
                </a:solidFill>
                <a:latin typeface="Calibri" panose="020F0502020204030204" pitchFamily="34" charset="0"/>
              </a:rPr>
              <a:t>Think about the gears in a cars gearbox.  Not all of the energy in the kinetic energy store of the gears will be usefully transferred to the wheels.  Explain why this happens and what happens to the rest of the energy.</a:t>
            </a:r>
          </a:p>
          <a:p>
            <a:pPr marL="514350" indent="-514350">
              <a:buFont typeface="+mj-lt"/>
              <a:buAutoNum type="arabicPeriod"/>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Suggest how we could increase the proportion of energy supplied to the gears that is transferred usefully.</a:t>
            </a:r>
          </a:p>
          <a:p>
            <a:pPr marL="514350" indent="-514350">
              <a:buFont typeface="+mj-lt"/>
              <a:buAutoNum type="arabicPeriod"/>
              <a:defRPr/>
            </a:pPr>
            <a:r>
              <a:rPr lang="en-GB" sz="2000" dirty="0">
                <a:solidFill>
                  <a:prstClr val="black"/>
                </a:solidFill>
                <a:latin typeface="Calibri" panose="020F0502020204030204" pitchFamily="34" charset="0"/>
              </a:rPr>
              <a:t>In some houses water is heated and stored in a hot water tank. Suggest how we could reduce the amount of energy wasted in this situation.</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Rectangle 2"/>
          <p:cNvSpPr txBox="1">
            <a:spLocks noChangeArrowheads="1"/>
          </p:cNvSpPr>
          <p:nvPr/>
        </p:nvSpPr>
        <p:spPr>
          <a:xfrm>
            <a:off x="469994" y="582256"/>
            <a:ext cx="8229600" cy="6788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sng" strike="noStrike" kern="1200" cap="none" spc="0" normalizeH="0" baseline="0" noProof="0" dirty="0">
                <a:ln>
                  <a:noFill/>
                </a:ln>
                <a:solidFill>
                  <a:srgbClr val="7030A0"/>
                </a:solidFill>
                <a:effectLst/>
                <a:uLnTx/>
                <a:uFillTx/>
                <a:latin typeface="Calibri" panose="020F0502020204030204" pitchFamily="34" charset="0"/>
                <a:ea typeface="+mj-ea"/>
                <a:cs typeface="+mj-cs"/>
              </a:rPr>
              <a:t>Energy Efficiency</a:t>
            </a:r>
          </a:p>
        </p:txBody>
      </p:sp>
      <p:sp>
        <p:nvSpPr>
          <p:cNvPr id="7" name="Text Box 15"/>
          <p:cNvSpPr txBox="1">
            <a:spLocks noChangeArrowheads="1"/>
          </p:cNvSpPr>
          <p:nvPr/>
        </p:nvSpPr>
        <p:spPr bwMode="auto">
          <a:xfrm>
            <a:off x="5614988" y="-99392"/>
            <a:ext cx="352901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fld id="{5E74C192-1B36-174C-939C-C2394AB0FCD9}" type="datetime4">
              <a:rPr kumimoji="0" lang="en-GB" sz="3200" b="0" i="0" u="sng" strike="noStrike" kern="1200" cap="none" spc="0" normalizeH="0" baseline="0" noProof="0">
                <a:ln>
                  <a:noFill/>
                </a:ln>
                <a:solidFill>
                  <a:srgbClr val="7030A0"/>
                </a:solidFill>
                <a:effectLst/>
                <a:uLnTx/>
                <a:uFillTx/>
                <a:latin typeface="Calibri" charset="0"/>
                <a:ea typeface="ＭＳ Ｐゴシック" charset="0"/>
              </a:rPr>
              <a:pPr marL="0" marR="0" lvl="0" indent="0" algn="r" defTabSz="914400" rtl="0" eaLnBrk="1" fontAlgn="auto" latinLnBrk="0" hangingPunct="1">
                <a:lnSpc>
                  <a:spcPct val="100000"/>
                </a:lnSpc>
                <a:spcBef>
                  <a:spcPct val="50000"/>
                </a:spcBef>
                <a:spcAft>
                  <a:spcPts val="0"/>
                </a:spcAft>
                <a:buClrTx/>
                <a:buSzTx/>
                <a:buFontTx/>
                <a:buNone/>
                <a:tabLst/>
                <a:defRPr/>
              </a:pPr>
              <a:t>30 September 2025</a:t>
            </a:fld>
            <a:endParaRPr kumimoji="0" lang="en-GB" sz="2400" b="0" i="0" u="sng" strike="noStrike" kern="1200" cap="none" spc="0" normalizeH="0" baseline="0" noProof="0" dirty="0">
              <a:ln>
                <a:noFill/>
              </a:ln>
              <a:solidFill>
                <a:srgbClr val="7030A0"/>
              </a:solidFill>
              <a:effectLst/>
              <a:uLnTx/>
              <a:uFillTx/>
              <a:latin typeface="Calibri" charset="0"/>
              <a:ea typeface="ＭＳ Ｐゴシック" charset="0"/>
            </a:endParaRPr>
          </a:p>
        </p:txBody>
      </p:sp>
      <p:sp>
        <p:nvSpPr>
          <p:cNvPr id="3" name="Rectangle: Rounded Corners 2">
            <a:extLst>
              <a:ext uri="{FF2B5EF4-FFF2-40B4-BE49-F238E27FC236}">
                <a16:creationId xmlns:a16="http://schemas.microsoft.com/office/drawing/2014/main" id="{2A9D2490-E5BD-2B33-2903-16BF9AA66C90}"/>
              </a:ext>
            </a:extLst>
          </p:cNvPr>
          <p:cNvSpPr/>
          <p:nvPr/>
        </p:nvSpPr>
        <p:spPr>
          <a:xfrm>
            <a:off x="264314" y="1380715"/>
            <a:ext cx="1571382" cy="392101"/>
          </a:xfrm>
          <a:prstGeom prst="roundRect">
            <a:avLst>
              <a:gd name="adj" fmla="val 25265"/>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Starter</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46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1A4B-D2E7-4CC7-8DD0-023B4BBEB8D2}"/>
              </a:ext>
            </a:extLst>
          </p:cNvPr>
          <p:cNvSpPr>
            <a:spLocks noGrp="1"/>
          </p:cNvSpPr>
          <p:nvPr>
            <p:ph type="title"/>
          </p:nvPr>
        </p:nvSpPr>
        <p:spPr>
          <a:solidFill>
            <a:srgbClr val="FFC000"/>
          </a:solidFill>
        </p:spPr>
        <p:txBody>
          <a:bodyPr/>
          <a:lstStyle/>
          <a:p>
            <a:r>
              <a:rPr lang="en-GB" dirty="0"/>
              <a:t>Answers</a:t>
            </a:r>
          </a:p>
        </p:txBody>
      </p:sp>
      <p:sp>
        <p:nvSpPr>
          <p:cNvPr id="3" name="Content Placeholder 2">
            <a:extLst>
              <a:ext uri="{FF2B5EF4-FFF2-40B4-BE49-F238E27FC236}">
                <a16:creationId xmlns:a16="http://schemas.microsoft.com/office/drawing/2014/main" id="{077ED81C-D313-471B-9C4F-76429E0EAFD3}"/>
              </a:ext>
            </a:extLst>
          </p:cNvPr>
          <p:cNvSpPr>
            <a:spLocks noGrp="1"/>
          </p:cNvSpPr>
          <p:nvPr>
            <p:ph idx="1"/>
          </p:nvPr>
        </p:nvSpPr>
        <p:spPr>
          <a:xfrm>
            <a:off x="457200" y="1600200"/>
            <a:ext cx="8229600" cy="4853136"/>
          </a:xfrm>
          <a:solidFill>
            <a:srgbClr val="FFC000"/>
          </a:solidFill>
        </p:spPr>
        <p:txBody>
          <a:bodyPr>
            <a:normAutofit fontScale="92500" lnSpcReduction="20000"/>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000" dirty="0">
                <a:solidFill>
                  <a:prstClr val="black"/>
                </a:solidFill>
                <a:latin typeface="Calibri" panose="020F0502020204030204" pitchFamily="34" charset="0"/>
              </a:rPr>
              <a:t>What word would you use for the following descriptions?</a:t>
            </a:r>
          </a:p>
          <a:p>
            <a:pPr marL="971550" lvl="1" indent="-514350">
              <a:buFont typeface="+mj-lt"/>
              <a:buAutoNum type="alphaLcParenR"/>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Energy that is transferred to the object and energy store we want it to be.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Useful.</a:t>
            </a:r>
          </a:p>
          <a:p>
            <a:pPr marL="971550" lvl="1" indent="-514350">
              <a:buFont typeface="+mj-lt"/>
              <a:buAutoNum type="alphaLcParenR"/>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Energy that is not transferred usefully.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Wasted.</a:t>
            </a:r>
          </a:p>
          <a:p>
            <a:pPr marL="971550" lvl="1" indent="-514350">
              <a:buFont typeface="+mj-lt"/>
              <a:buAutoNum type="alphaLcParenR"/>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Energy that has spread out into the surroundings and is therefore wasted.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Dissipated.</a:t>
            </a:r>
          </a:p>
          <a:p>
            <a:pPr marL="514350" indent="-514350">
              <a:buFont typeface="+mj-lt"/>
              <a:buAutoNum type="arabicPeriod"/>
              <a:defRPr/>
            </a:pPr>
            <a:r>
              <a:rPr lang="en-GB" sz="2000" dirty="0">
                <a:solidFill>
                  <a:prstClr val="black"/>
                </a:solidFill>
                <a:latin typeface="Calibri" panose="020F0502020204030204" pitchFamily="34" charset="0"/>
              </a:rPr>
              <a:t>Think about the gears in a cars gearbox.  Not all of the energy in the kinetic energy store of the gears will be usefully transferred to the wheels.  Explain why this happens and what happens to the rest of the energy. </a:t>
            </a:r>
            <a:r>
              <a:rPr lang="en-GB" sz="2000" b="1" dirty="0">
                <a:solidFill>
                  <a:prstClr val="black"/>
                </a:solidFill>
                <a:latin typeface="Calibri" panose="020F0502020204030204"/>
                <a:cs typeface="Arial" charset="0"/>
              </a:rPr>
              <a:t>Friction as the gears rub against each other causes them to get hot because kinetic energy is being transferred to the thermal energy store.  This will be dissipated / transferred to the thermal store of the surroundings.</a:t>
            </a:r>
            <a:endParaRPr lang="en-GB" sz="2000" b="1" dirty="0">
              <a:solidFill>
                <a:prstClr val="black"/>
              </a:solidFill>
              <a:latin typeface="Calibri" panose="020F0502020204030204" pitchFamily="34" charset="0"/>
            </a:endParaRPr>
          </a:p>
          <a:p>
            <a:pPr marL="514350" indent="-514350">
              <a:buFont typeface="+mj-lt"/>
              <a:buAutoNum type="arabicPeriod"/>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Suggest how we could increase the proportion of energy supplied to the gears that is transferred usefully.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Use lubrication.</a:t>
            </a:r>
          </a:p>
          <a:p>
            <a:pPr marL="514350" indent="-514350">
              <a:buFont typeface="+mj-lt"/>
              <a:buAutoNum type="arabicPeriod"/>
              <a:defRPr/>
            </a:pPr>
            <a:r>
              <a:rPr lang="en-GB" sz="2000" dirty="0">
                <a:solidFill>
                  <a:prstClr val="black"/>
                </a:solidFill>
                <a:latin typeface="Calibri" panose="020F0502020204030204" pitchFamily="34" charset="0"/>
              </a:rPr>
              <a:t>In some houses water is heated and stored in a hot water tank. Suggest how we could reduce the amount of energy wasted in this situation.  </a:t>
            </a:r>
            <a:r>
              <a:rPr lang="en-GB" sz="2000" b="1" dirty="0">
                <a:solidFill>
                  <a:prstClr val="black"/>
                </a:solidFill>
                <a:latin typeface="Calibri" panose="020F0502020204030204" pitchFamily="34" charset="0"/>
              </a:rPr>
              <a:t>Insulate the tank.</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8868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solidFill>
                  <a:srgbClr val="7030A0"/>
                </a:solidFill>
              </a:rPr>
              <a:t>Lesson Focus and Learning Objectives</a:t>
            </a:r>
          </a:p>
        </p:txBody>
      </p:sp>
      <p:sp>
        <p:nvSpPr>
          <p:cNvPr id="5" name="Rounded Rectangle 4"/>
          <p:cNvSpPr/>
          <p:nvPr/>
        </p:nvSpPr>
        <p:spPr bwMode="auto">
          <a:xfrm>
            <a:off x="467544" y="1268760"/>
            <a:ext cx="8208912" cy="1322040"/>
          </a:xfrm>
          <a:prstGeom prst="roundRect">
            <a:avLst/>
          </a:prstGeom>
          <a:noFill/>
          <a:ln w="571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7030A0"/>
                </a:solidFill>
                <a:effectLst/>
                <a:uLnTx/>
                <a:uFillTx/>
                <a:latin typeface="Calibri"/>
                <a:ea typeface="+mn-ea"/>
                <a:cs typeface="+mn-cs"/>
              </a:rPr>
              <a:t>Lesson Focus: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prstClr val="black"/>
                </a:solidFill>
                <a:effectLst/>
                <a:uLnTx/>
                <a:uFillTx/>
                <a:latin typeface="Calibri"/>
                <a:ea typeface="+mn-ea"/>
                <a:cs typeface="+mn-cs"/>
              </a:rPr>
              <a:t>How can we compare different machines to see which transfers more energy usefully?</a:t>
            </a:r>
          </a:p>
        </p:txBody>
      </p:sp>
      <p:sp>
        <p:nvSpPr>
          <p:cNvPr id="6" name="Rounded Rectangle 5"/>
          <p:cNvSpPr/>
          <p:nvPr/>
        </p:nvSpPr>
        <p:spPr bwMode="auto">
          <a:xfrm>
            <a:off x="467544" y="2743200"/>
            <a:ext cx="8208912" cy="3710136"/>
          </a:xfrm>
          <a:prstGeom prst="roundRect">
            <a:avLst>
              <a:gd name="adj" fmla="val 5710"/>
            </a:avLst>
          </a:prstGeom>
          <a:noFill/>
          <a:ln w="571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7030A0"/>
                </a:solidFill>
                <a:effectLst/>
                <a:uLnTx/>
                <a:uFillTx/>
                <a:latin typeface="Calibri"/>
                <a:ea typeface="+mn-ea"/>
                <a:cs typeface="+mn-cs"/>
              </a:rPr>
              <a:t>Learning Objectives (To Be Able To…):</a:t>
            </a:r>
          </a:p>
          <a:p>
            <a:pPr marL="285750" indent="-285750">
              <a:buFont typeface="Arial" panose="020B0604020202020204" pitchFamily="34" charset="0"/>
              <a:buChar char="•"/>
            </a:pPr>
            <a:r>
              <a:rPr lang="en-GB" sz="2400" dirty="0"/>
              <a:t>Calculate the efficiency of an energy transfer presenting your answer as a decimal or percentage.</a:t>
            </a:r>
          </a:p>
          <a:p>
            <a:pPr marL="285750" indent="-285750">
              <a:buFont typeface="Arial" panose="020B0604020202020204" pitchFamily="34" charset="0"/>
              <a:buChar char="•"/>
            </a:pPr>
            <a:r>
              <a:rPr lang="en-GB" sz="2400" dirty="0"/>
              <a:t>Explain how we can reduce unwanted energy transfers and therefore increase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398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D48CF-C4DA-B2F2-C75E-C5292C9DBE49}"/>
              </a:ext>
            </a:extLst>
          </p:cNvPr>
          <p:cNvSpPr>
            <a:spLocks noGrp="1"/>
          </p:cNvSpPr>
          <p:nvPr>
            <p:ph type="title"/>
          </p:nvPr>
        </p:nvSpPr>
        <p:spPr/>
        <p:txBody>
          <a:bodyPr/>
          <a:lstStyle/>
          <a:p>
            <a:pPr algn="l"/>
            <a:r>
              <a:rPr lang="en-GB" dirty="0"/>
              <a:t>What We Already Know</a:t>
            </a:r>
          </a:p>
        </p:txBody>
      </p:sp>
      <p:sp>
        <p:nvSpPr>
          <p:cNvPr id="3" name="Content Placeholder 2">
            <a:extLst>
              <a:ext uri="{FF2B5EF4-FFF2-40B4-BE49-F238E27FC236}">
                <a16:creationId xmlns:a16="http://schemas.microsoft.com/office/drawing/2014/main" id="{60494B0E-F3AB-30D2-FD07-9DBA763E2017}"/>
              </a:ext>
            </a:extLst>
          </p:cNvPr>
          <p:cNvSpPr>
            <a:spLocks noGrp="1"/>
          </p:cNvSpPr>
          <p:nvPr>
            <p:ph idx="1"/>
          </p:nvPr>
        </p:nvSpPr>
        <p:spPr/>
        <p:txBody>
          <a:bodyPr>
            <a:normAutofit fontScale="85000" lnSpcReduction="10000"/>
          </a:bodyPr>
          <a:lstStyle/>
          <a:p>
            <a:pPr marL="0" indent="0">
              <a:buNone/>
            </a:pPr>
            <a:r>
              <a:rPr lang="en-GB" dirty="0"/>
              <a:t>So far we have learned:</a:t>
            </a:r>
          </a:p>
          <a:p>
            <a:r>
              <a:rPr lang="en-GB" b="1" dirty="0">
                <a:solidFill>
                  <a:srgbClr val="7030A0"/>
                </a:solidFill>
              </a:rPr>
              <a:t>Energy can be transferred usefully, stored or dissipated, but cannot be created or destroyed.</a:t>
            </a:r>
          </a:p>
          <a:p>
            <a:pPr marL="0" indent="0">
              <a:buNone/>
            </a:pPr>
            <a:endParaRPr lang="en-GB" dirty="0"/>
          </a:p>
          <a:p>
            <a:r>
              <a:rPr lang="en-GB" b="1" dirty="0">
                <a:solidFill>
                  <a:srgbClr val="7030A0"/>
                </a:solidFill>
              </a:rPr>
              <a:t>Useful energy: </a:t>
            </a:r>
            <a:r>
              <a:rPr lang="en-GB" dirty="0"/>
              <a:t>Energy that is transferred to the object and energy store we want it to be.</a:t>
            </a:r>
          </a:p>
          <a:p>
            <a:r>
              <a:rPr lang="en-GB" b="1" dirty="0">
                <a:solidFill>
                  <a:srgbClr val="7030A0"/>
                </a:solidFill>
              </a:rPr>
              <a:t>Wasted energy:  </a:t>
            </a:r>
            <a:r>
              <a:rPr lang="en-GB" dirty="0"/>
              <a:t>Energy that is </a:t>
            </a:r>
            <a:r>
              <a:rPr lang="en-GB" i="1" dirty="0"/>
              <a:t>not</a:t>
            </a:r>
            <a:r>
              <a:rPr lang="en-GB" dirty="0"/>
              <a:t> transferred usefully. </a:t>
            </a:r>
          </a:p>
          <a:p>
            <a:r>
              <a:rPr lang="en-GB" b="1" dirty="0">
                <a:solidFill>
                  <a:srgbClr val="7030A0"/>
                </a:solidFill>
              </a:rPr>
              <a:t>Dissipated:  </a:t>
            </a:r>
            <a:r>
              <a:rPr lang="en-GB" dirty="0"/>
              <a:t>Energy that has spread out into the surroundings (usually into the thermal energy store).  When this happens energy is wasted.</a:t>
            </a:r>
          </a:p>
          <a:p>
            <a:endParaRPr lang="en-GB" dirty="0"/>
          </a:p>
        </p:txBody>
      </p:sp>
    </p:spTree>
    <p:extLst>
      <p:ext uri="{BB962C8B-B14F-4D97-AF65-F5344CB8AC3E}">
        <p14:creationId xmlns:p14="http://schemas.microsoft.com/office/powerpoint/2010/main" val="164708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CE92-263B-4606-46D9-A7AE1B7E72D7}"/>
              </a:ext>
            </a:extLst>
          </p:cNvPr>
          <p:cNvSpPr>
            <a:spLocks noGrp="1"/>
          </p:cNvSpPr>
          <p:nvPr>
            <p:ph type="title"/>
          </p:nvPr>
        </p:nvSpPr>
        <p:spPr/>
        <p:txBody>
          <a:bodyPr/>
          <a:lstStyle/>
          <a:p>
            <a:pPr algn="l"/>
            <a:r>
              <a:rPr lang="en-GB" dirty="0"/>
              <a:t>What We Will Learn Today</a:t>
            </a:r>
          </a:p>
        </p:txBody>
      </p:sp>
      <p:sp>
        <p:nvSpPr>
          <p:cNvPr id="3" name="Content Placeholder 2">
            <a:extLst>
              <a:ext uri="{FF2B5EF4-FFF2-40B4-BE49-F238E27FC236}">
                <a16:creationId xmlns:a16="http://schemas.microsoft.com/office/drawing/2014/main" id="{FADC394D-17F9-6E95-B729-74BE78F6C9AB}"/>
              </a:ext>
            </a:extLst>
          </p:cNvPr>
          <p:cNvSpPr>
            <a:spLocks noGrp="1"/>
          </p:cNvSpPr>
          <p:nvPr>
            <p:ph idx="1"/>
          </p:nvPr>
        </p:nvSpPr>
        <p:spPr/>
        <p:txBody>
          <a:bodyPr/>
          <a:lstStyle/>
          <a:p>
            <a:pPr marL="0" indent="0">
              <a:buNone/>
            </a:pPr>
            <a:r>
              <a:rPr lang="en-GB" dirty="0"/>
              <a:t>In this lesson we will focus on how good different devices (e.g. a car engine) are at transferring energy usefully and wasting as little as possible.</a:t>
            </a:r>
          </a:p>
          <a:p>
            <a:pPr marL="0" indent="0">
              <a:buNone/>
            </a:pPr>
            <a:endParaRPr lang="en-GB" dirty="0"/>
          </a:p>
          <a:p>
            <a:pPr marL="0" indent="0">
              <a:buNone/>
            </a:pPr>
            <a:r>
              <a:rPr lang="en-GB" dirty="0"/>
              <a:t>This is called </a:t>
            </a:r>
            <a:r>
              <a:rPr lang="en-GB" dirty="0">
                <a:solidFill>
                  <a:srgbClr val="7030A0"/>
                </a:solidFill>
              </a:rPr>
              <a:t>efficiency</a:t>
            </a:r>
            <a:r>
              <a:rPr lang="en-GB" dirty="0"/>
              <a:t>.</a:t>
            </a:r>
          </a:p>
        </p:txBody>
      </p:sp>
    </p:spTree>
    <p:extLst>
      <p:ext uri="{BB962C8B-B14F-4D97-AF65-F5344CB8AC3E}">
        <p14:creationId xmlns:p14="http://schemas.microsoft.com/office/powerpoint/2010/main" val="3238286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8100">
          <a:solidFill>
            <a:srgbClr val="7030A0"/>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B3E344DB-D3BB-4396-B723-A9CA77EF987C}" vid="{67518FB5-5D93-40D9-A36D-E6BE7FFB937C}"/>
    </a:ext>
  </a:extLst>
</a:theme>
</file>

<file path=ppt/theme/theme6.xml><?xml version="1.0" encoding="utf-8"?>
<a:theme xmlns:a="http://schemas.openxmlformats.org/drawingml/2006/main" name="Dovey Master">
  <a:themeElements>
    <a:clrScheme name="Dovey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vey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ovey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vey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vey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vey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vey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vey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vey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vey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vey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vey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vey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vey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4263</Words>
  <Application>Microsoft Office PowerPoint</Application>
  <PresentationFormat>On-screen Show (4:3)</PresentationFormat>
  <Paragraphs>395</Paragraphs>
  <Slides>44</Slides>
  <Notes>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44</vt:i4>
      </vt:variant>
    </vt:vector>
  </HeadingPairs>
  <TitlesOfParts>
    <vt:vector size="56" baseType="lpstr">
      <vt:lpstr>Arial</vt:lpstr>
      <vt:lpstr>Calibri</vt:lpstr>
      <vt:lpstr>Century Gothic</vt:lpstr>
      <vt:lpstr>gg sans</vt:lpstr>
      <vt:lpstr>Times New Roman</vt:lpstr>
      <vt:lpstr>Wingdings</vt:lpstr>
      <vt:lpstr>Office Theme</vt:lpstr>
      <vt:lpstr>1_Office Theme</vt:lpstr>
      <vt:lpstr>2_Office Theme</vt:lpstr>
      <vt:lpstr>Default Design</vt:lpstr>
      <vt:lpstr>5_Office Theme</vt:lpstr>
      <vt:lpstr>Dovey Master</vt:lpstr>
      <vt:lpstr>PowerPoint Presentation</vt:lpstr>
      <vt:lpstr>Teacher Notes</vt:lpstr>
      <vt:lpstr>PowerPoint Presentation</vt:lpstr>
      <vt:lpstr>PowerPoint Presentation</vt:lpstr>
      <vt:lpstr>PowerPoint Presentation</vt:lpstr>
      <vt:lpstr>Answers</vt:lpstr>
      <vt:lpstr>Lesson Focus and Learning Objectives</vt:lpstr>
      <vt:lpstr>What We Already Know</vt:lpstr>
      <vt:lpstr>What We Will Learn Today</vt:lpstr>
      <vt:lpstr>PowerPoint Presentation</vt:lpstr>
      <vt:lpstr>Useful and Wasted Energy</vt:lpstr>
      <vt:lpstr>PowerPoint Presentation</vt:lpstr>
      <vt:lpstr>Efficiency Equation 1</vt:lpstr>
      <vt:lpstr>Efficiency Equation 2</vt:lpstr>
      <vt:lpstr>Efficiency Equations</vt:lpstr>
      <vt:lpstr>Worked Example </vt:lpstr>
      <vt:lpstr>Efficiency Limits</vt:lpstr>
      <vt:lpstr>Efficiency Limits</vt:lpstr>
      <vt:lpstr>Worked Example 2 </vt:lpstr>
      <vt:lpstr>Learning Check: Quick Questions</vt:lpstr>
      <vt:lpstr>Efficiency</vt:lpstr>
      <vt:lpstr>Answers</vt:lpstr>
      <vt:lpstr>Extension Task Answers</vt:lpstr>
      <vt:lpstr>Increasing Efficiency</vt:lpstr>
      <vt:lpstr>Increasing Efficiency</vt:lpstr>
      <vt:lpstr>Increasing Efficiency</vt:lpstr>
      <vt:lpstr>Increasing Efficiency</vt:lpstr>
      <vt:lpstr>Increasing Efficiency</vt:lpstr>
      <vt:lpstr>Increasing Efficiency</vt:lpstr>
      <vt:lpstr>Increasing Efficiency</vt:lpstr>
      <vt:lpstr>Increasing Efficiency</vt:lpstr>
      <vt:lpstr>Light Bulb Efficiency</vt:lpstr>
      <vt:lpstr>Useful or Wasted?</vt:lpstr>
      <vt:lpstr>Learning Check: Quick Questions</vt:lpstr>
      <vt:lpstr>Increasing Efficiency</vt:lpstr>
      <vt:lpstr>Answers</vt:lpstr>
      <vt:lpstr>Answers</vt:lpstr>
      <vt:lpstr>Exam Style Questions</vt:lpstr>
      <vt:lpstr>PowerPoint Presentation</vt:lpstr>
      <vt:lpstr>PowerPoint Presentation</vt:lpstr>
      <vt:lpstr>PowerPoint Presentation</vt:lpstr>
      <vt:lpstr>Self-Evaluation</vt:lpstr>
      <vt:lpstr>Lesson Focus and Learning Objectives</vt:lpstr>
      <vt:lpstr>Self-Evaluation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(C) John Dovey</dc:description>
  <cp:lastModifiedBy>eunice digal</cp:lastModifiedBy>
  <cp:revision>3</cp:revision>
  <dcterms:created xsi:type="dcterms:W3CDTF">2022-01-11T11:36:51Z</dcterms:created>
  <dcterms:modified xsi:type="dcterms:W3CDTF">2025-09-30T13:08:44Z</dcterms:modified>
</cp:coreProperties>
</file>