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9" r:id="rId6"/>
    <p:sldId id="258"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96"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760078-4402-4D8F-BB53-172456E1E02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DEFC9DE6-C983-4AEB-AB71-AF65C1A8C5A7}">
      <dgm:prSet/>
      <dgm:spPr/>
      <dgm:t>
        <a:bodyPr/>
        <a:lstStyle/>
        <a:p>
          <a:pPr>
            <a:lnSpc>
              <a:spcPct val="100000"/>
            </a:lnSpc>
          </a:pPr>
          <a:r>
            <a:rPr lang="en-GB" b="0" i="0"/>
            <a:t>Suppose a new technology is developed that significantly reduces the cost of producing smartphones. Draw a supply and demand diagram showing the impact on the equilibrium price and quantity of smartphones</a:t>
          </a:r>
          <a:endParaRPr lang="en-US"/>
        </a:p>
      </dgm:t>
    </dgm:pt>
    <dgm:pt modelId="{9EC072B1-78B5-43C3-BAE3-5D833F050F88}" type="parTrans" cxnId="{0E0E5CF1-8D31-47E6-90AC-2BEB3D8A2E80}">
      <dgm:prSet/>
      <dgm:spPr/>
      <dgm:t>
        <a:bodyPr/>
        <a:lstStyle/>
        <a:p>
          <a:endParaRPr lang="en-US"/>
        </a:p>
      </dgm:t>
    </dgm:pt>
    <dgm:pt modelId="{B87EFE65-2103-488A-98D3-7FBAF617B9B6}" type="sibTrans" cxnId="{0E0E5CF1-8D31-47E6-90AC-2BEB3D8A2E80}">
      <dgm:prSet/>
      <dgm:spPr/>
      <dgm:t>
        <a:bodyPr/>
        <a:lstStyle/>
        <a:p>
          <a:endParaRPr lang="en-US"/>
        </a:p>
      </dgm:t>
    </dgm:pt>
    <dgm:pt modelId="{57CCA20C-1E16-4E30-95F8-D3702C82FED6}">
      <dgm:prSet/>
      <dgm:spPr/>
      <dgm:t>
        <a:bodyPr/>
        <a:lstStyle/>
        <a:p>
          <a:pPr>
            <a:lnSpc>
              <a:spcPct val="100000"/>
            </a:lnSpc>
          </a:pPr>
          <a:r>
            <a:rPr lang="en-GB" b="0" i="0"/>
            <a:t>If the government introduces a subsidy for electric cars to encourage their adoption, how would this affect the market? Draw a supply and demand diagram illustrating the changes in equilibrium price and quantity.</a:t>
          </a:r>
          <a:endParaRPr lang="en-US"/>
        </a:p>
      </dgm:t>
    </dgm:pt>
    <dgm:pt modelId="{C1F7CE41-8FC0-4FAC-B127-913203708228}" type="parTrans" cxnId="{8F7A5BF5-0164-409A-A40A-CAB419C05503}">
      <dgm:prSet/>
      <dgm:spPr/>
      <dgm:t>
        <a:bodyPr/>
        <a:lstStyle/>
        <a:p>
          <a:endParaRPr lang="en-US"/>
        </a:p>
      </dgm:t>
    </dgm:pt>
    <dgm:pt modelId="{3F8CB4FA-E38F-4B4D-806F-040E6B6333A4}" type="sibTrans" cxnId="{8F7A5BF5-0164-409A-A40A-CAB419C05503}">
      <dgm:prSet/>
      <dgm:spPr/>
      <dgm:t>
        <a:bodyPr/>
        <a:lstStyle/>
        <a:p>
          <a:endParaRPr lang="en-US"/>
        </a:p>
      </dgm:t>
    </dgm:pt>
    <dgm:pt modelId="{75219076-4365-4F8D-802E-53519C1547B0}">
      <dgm:prSet/>
      <dgm:spPr/>
      <dgm:t>
        <a:bodyPr/>
        <a:lstStyle/>
        <a:p>
          <a:pPr>
            <a:lnSpc>
              <a:spcPct val="100000"/>
            </a:lnSpc>
          </a:pPr>
          <a:r>
            <a:rPr lang="en-GB" b="0" i="0"/>
            <a:t>With increasing health consciousness, the demand for organic produce is rising. Meanwhile, due to better farming techniques, the supply of organic vegetables has also increased. Draw a supply and demand diagram illustrating the changes in equilibrium price and quantity.</a:t>
          </a:r>
          <a:endParaRPr lang="en-US"/>
        </a:p>
      </dgm:t>
    </dgm:pt>
    <dgm:pt modelId="{798FAA79-4F25-4CB4-9954-4FFDFBB73DD5}" type="parTrans" cxnId="{EBF36203-1B82-493C-8E26-7404D7A190FD}">
      <dgm:prSet/>
      <dgm:spPr/>
      <dgm:t>
        <a:bodyPr/>
        <a:lstStyle/>
        <a:p>
          <a:endParaRPr lang="en-US"/>
        </a:p>
      </dgm:t>
    </dgm:pt>
    <dgm:pt modelId="{6C379ACC-DC3D-4585-B3CB-EAAF376D02F6}" type="sibTrans" cxnId="{EBF36203-1B82-493C-8E26-7404D7A190FD}">
      <dgm:prSet/>
      <dgm:spPr/>
      <dgm:t>
        <a:bodyPr/>
        <a:lstStyle/>
        <a:p>
          <a:endParaRPr lang="en-US"/>
        </a:p>
      </dgm:t>
    </dgm:pt>
    <dgm:pt modelId="{D19819E3-6002-47D2-9754-05C1B487BD96}" type="pres">
      <dgm:prSet presAssocID="{B5760078-4402-4D8F-BB53-172456E1E025}" presName="root" presStyleCnt="0">
        <dgm:presLayoutVars>
          <dgm:dir/>
          <dgm:resizeHandles val="exact"/>
        </dgm:presLayoutVars>
      </dgm:prSet>
      <dgm:spPr/>
    </dgm:pt>
    <dgm:pt modelId="{122301FF-8B8F-4C8D-B03F-34825BE7EC21}" type="pres">
      <dgm:prSet presAssocID="{DEFC9DE6-C983-4AEB-AB71-AF65C1A8C5A7}" presName="compNode" presStyleCnt="0"/>
      <dgm:spPr/>
    </dgm:pt>
    <dgm:pt modelId="{E5B6BB06-2AB8-41FE-9764-5DCF0E8FCCDF}" type="pres">
      <dgm:prSet presAssocID="{DEFC9DE6-C983-4AEB-AB71-AF65C1A8C5A7}" presName="bgRect" presStyleLbl="bgShp" presStyleIdx="0" presStyleCnt="3"/>
      <dgm:spPr/>
    </dgm:pt>
    <dgm:pt modelId="{DD8CC3E1-F3A0-477C-A0F5-516350499945}" type="pres">
      <dgm:prSet presAssocID="{DEFC9DE6-C983-4AEB-AB71-AF65C1A8C5A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mart Phone"/>
        </a:ext>
      </dgm:extLst>
    </dgm:pt>
    <dgm:pt modelId="{E7347B04-3F2A-4BEB-8B42-E848718C385C}" type="pres">
      <dgm:prSet presAssocID="{DEFC9DE6-C983-4AEB-AB71-AF65C1A8C5A7}" presName="spaceRect" presStyleCnt="0"/>
      <dgm:spPr/>
    </dgm:pt>
    <dgm:pt modelId="{47929246-0769-4D49-BB29-9FFD93AF6AE6}" type="pres">
      <dgm:prSet presAssocID="{DEFC9DE6-C983-4AEB-AB71-AF65C1A8C5A7}" presName="parTx" presStyleLbl="revTx" presStyleIdx="0" presStyleCnt="3">
        <dgm:presLayoutVars>
          <dgm:chMax val="0"/>
          <dgm:chPref val="0"/>
        </dgm:presLayoutVars>
      </dgm:prSet>
      <dgm:spPr/>
    </dgm:pt>
    <dgm:pt modelId="{172F0CFC-5A7B-4C19-A016-D3ECBB69078C}" type="pres">
      <dgm:prSet presAssocID="{B87EFE65-2103-488A-98D3-7FBAF617B9B6}" presName="sibTrans" presStyleCnt="0"/>
      <dgm:spPr/>
    </dgm:pt>
    <dgm:pt modelId="{1EA887FD-0C00-44F0-98A6-F540995A511C}" type="pres">
      <dgm:prSet presAssocID="{57CCA20C-1E16-4E30-95F8-D3702C82FED6}" presName="compNode" presStyleCnt="0"/>
      <dgm:spPr/>
    </dgm:pt>
    <dgm:pt modelId="{A1549A43-7B8D-4117-8C71-CB51119911B4}" type="pres">
      <dgm:prSet presAssocID="{57CCA20C-1E16-4E30-95F8-D3702C82FED6}" presName="bgRect" presStyleLbl="bgShp" presStyleIdx="1" presStyleCnt="3"/>
      <dgm:spPr/>
    </dgm:pt>
    <dgm:pt modelId="{D5373419-7BD2-492C-A1EB-50A1769FA5DC}" type="pres">
      <dgm:prSet presAssocID="{57CCA20C-1E16-4E30-95F8-D3702C82FED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lectric Car"/>
        </a:ext>
      </dgm:extLst>
    </dgm:pt>
    <dgm:pt modelId="{208BAF31-49E2-4B65-8802-C6C2DEB88DD5}" type="pres">
      <dgm:prSet presAssocID="{57CCA20C-1E16-4E30-95F8-D3702C82FED6}" presName="spaceRect" presStyleCnt="0"/>
      <dgm:spPr/>
    </dgm:pt>
    <dgm:pt modelId="{85388FFC-AD3F-4107-9FB6-C67F93B8CEA2}" type="pres">
      <dgm:prSet presAssocID="{57CCA20C-1E16-4E30-95F8-D3702C82FED6}" presName="parTx" presStyleLbl="revTx" presStyleIdx="1" presStyleCnt="3">
        <dgm:presLayoutVars>
          <dgm:chMax val="0"/>
          <dgm:chPref val="0"/>
        </dgm:presLayoutVars>
      </dgm:prSet>
      <dgm:spPr/>
    </dgm:pt>
    <dgm:pt modelId="{EB425D9B-6D57-4894-B94A-EC4518E6D012}" type="pres">
      <dgm:prSet presAssocID="{3F8CB4FA-E38F-4B4D-806F-040E6B6333A4}" presName="sibTrans" presStyleCnt="0"/>
      <dgm:spPr/>
    </dgm:pt>
    <dgm:pt modelId="{B2529CA7-5182-4517-A354-A08C189501D5}" type="pres">
      <dgm:prSet presAssocID="{75219076-4365-4F8D-802E-53519C1547B0}" presName="compNode" presStyleCnt="0"/>
      <dgm:spPr/>
    </dgm:pt>
    <dgm:pt modelId="{42B86E0D-D883-4B24-852D-70218323D4E4}" type="pres">
      <dgm:prSet presAssocID="{75219076-4365-4F8D-802E-53519C1547B0}" presName="bgRect" presStyleLbl="bgShp" presStyleIdx="2" presStyleCnt="3"/>
      <dgm:spPr/>
    </dgm:pt>
    <dgm:pt modelId="{CF3B5129-1872-4CDB-B004-07FD26678586}" type="pres">
      <dgm:prSet presAssocID="{75219076-4365-4F8D-802E-53519C1547B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arm scene"/>
        </a:ext>
      </dgm:extLst>
    </dgm:pt>
    <dgm:pt modelId="{62C693D1-1895-4C2A-9532-EF08FC4E7A38}" type="pres">
      <dgm:prSet presAssocID="{75219076-4365-4F8D-802E-53519C1547B0}" presName="spaceRect" presStyleCnt="0"/>
      <dgm:spPr/>
    </dgm:pt>
    <dgm:pt modelId="{2F600D3E-74D2-4621-8535-AE3494BAB79F}" type="pres">
      <dgm:prSet presAssocID="{75219076-4365-4F8D-802E-53519C1547B0}" presName="parTx" presStyleLbl="revTx" presStyleIdx="2" presStyleCnt="3">
        <dgm:presLayoutVars>
          <dgm:chMax val="0"/>
          <dgm:chPref val="0"/>
        </dgm:presLayoutVars>
      </dgm:prSet>
      <dgm:spPr/>
    </dgm:pt>
  </dgm:ptLst>
  <dgm:cxnLst>
    <dgm:cxn modelId="{EBF36203-1B82-493C-8E26-7404D7A190FD}" srcId="{B5760078-4402-4D8F-BB53-172456E1E025}" destId="{75219076-4365-4F8D-802E-53519C1547B0}" srcOrd="2" destOrd="0" parTransId="{798FAA79-4F25-4CB4-9954-4FFDFBB73DD5}" sibTransId="{6C379ACC-DC3D-4585-B3CB-EAAF376D02F6}"/>
    <dgm:cxn modelId="{F8575C11-1F61-445A-B3CF-ADFC6366BEE3}" type="presOf" srcId="{DEFC9DE6-C983-4AEB-AB71-AF65C1A8C5A7}" destId="{47929246-0769-4D49-BB29-9FFD93AF6AE6}" srcOrd="0" destOrd="0" presId="urn:microsoft.com/office/officeart/2018/2/layout/IconVerticalSolidList"/>
    <dgm:cxn modelId="{80985B12-8B72-4CA8-B5DC-3B7C9F4E97C3}" type="presOf" srcId="{57CCA20C-1E16-4E30-95F8-D3702C82FED6}" destId="{85388FFC-AD3F-4107-9FB6-C67F93B8CEA2}" srcOrd="0" destOrd="0" presId="urn:microsoft.com/office/officeart/2018/2/layout/IconVerticalSolidList"/>
    <dgm:cxn modelId="{97853143-E491-4400-AA33-0F13FA5FB568}" type="presOf" srcId="{75219076-4365-4F8D-802E-53519C1547B0}" destId="{2F600D3E-74D2-4621-8535-AE3494BAB79F}" srcOrd="0" destOrd="0" presId="urn:microsoft.com/office/officeart/2018/2/layout/IconVerticalSolidList"/>
    <dgm:cxn modelId="{464BA6A2-9C8F-479D-8BE9-9F4C0D9DCECD}" type="presOf" srcId="{B5760078-4402-4D8F-BB53-172456E1E025}" destId="{D19819E3-6002-47D2-9754-05C1B487BD96}" srcOrd="0" destOrd="0" presId="urn:microsoft.com/office/officeart/2018/2/layout/IconVerticalSolidList"/>
    <dgm:cxn modelId="{0E0E5CF1-8D31-47E6-90AC-2BEB3D8A2E80}" srcId="{B5760078-4402-4D8F-BB53-172456E1E025}" destId="{DEFC9DE6-C983-4AEB-AB71-AF65C1A8C5A7}" srcOrd="0" destOrd="0" parTransId="{9EC072B1-78B5-43C3-BAE3-5D833F050F88}" sibTransId="{B87EFE65-2103-488A-98D3-7FBAF617B9B6}"/>
    <dgm:cxn modelId="{8F7A5BF5-0164-409A-A40A-CAB419C05503}" srcId="{B5760078-4402-4D8F-BB53-172456E1E025}" destId="{57CCA20C-1E16-4E30-95F8-D3702C82FED6}" srcOrd="1" destOrd="0" parTransId="{C1F7CE41-8FC0-4FAC-B127-913203708228}" sibTransId="{3F8CB4FA-E38F-4B4D-806F-040E6B6333A4}"/>
    <dgm:cxn modelId="{77721225-D25E-44EF-BDB7-16EA2F34CD68}" type="presParOf" srcId="{D19819E3-6002-47D2-9754-05C1B487BD96}" destId="{122301FF-8B8F-4C8D-B03F-34825BE7EC21}" srcOrd="0" destOrd="0" presId="urn:microsoft.com/office/officeart/2018/2/layout/IconVerticalSolidList"/>
    <dgm:cxn modelId="{7B2EE82D-F5F5-4244-9392-F9D69BED9F91}" type="presParOf" srcId="{122301FF-8B8F-4C8D-B03F-34825BE7EC21}" destId="{E5B6BB06-2AB8-41FE-9764-5DCF0E8FCCDF}" srcOrd="0" destOrd="0" presId="urn:microsoft.com/office/officeart/2018/2/layout/IconVerticalSolidList"/>
    <dgm:cxn modelId="{C6279712-A2FF-4014-B49F-6EAB04D0215C}" type="presParOf" srcId="{122301FF-8B8F-4C8D-B03F-34825BE7EC21}" destId="{DD8CC3E1-F3A0-477C-A0F5-516350499945}" srcOrd="1" destOrd="0" presId="urn:microsoft.com/office/officeart/2018/2/layout/IconVerticalSolidList"/>
    <dgm:cxn modelId="{38918B73-8EE2-40FB-BF24-763F89EF0848}" type="presParOf" srcId="{122301FF-8B8F-4C8D-B03F-34825BE7EC21}" destId="{E7347B04-3F2A-4BEB-8B42-E848718C385C}" srcOrd="2" destOrd="0" presId="urn:microsoft.com/office/officeart/2018/2/layout/IconVerticalSolidList"/>
    <dgm:cxn modelId="{26DC746A-32EC-4002-A149-CCCA84668E6E}" type="presParOf" srcId="{122301FF-8B8F-4C8D-B03F-34825BE7EC21}" destId="{47929246-0769-4D49-BB29-9FFD93AF6AE6}" srcOrd="3" destOrd="0" presId="urn:microsoft.com/office/officeart/2018/2/layout/IconVerticalSolidList"/>
    <dgm:cxn modelId="{87A4FCE3-A731-4479-9DE6-B52FAEF64A80}" type="presParOf" srcId="{D19819E3-6002-47D2-9754-05C1B487BD96}" destId="{172F0CFC-5A7B-4C19-A016-D3ECBB69078C}" srcOrd="1" destOrd="0" presId="urn:microsoft.com/office/officeart/2018/2/layout/IconVerticalSolidList"/>
    <dgm:cxn modelId="{1465695B-CBE9-4E0A-8C64-AF9AC0296BD7}" type="presParOf" srcId="{D19819E3-6002-47D2-9754-05C1B487BD96}" destId="{1EA887FD-0C00-44F0-98A6-F540995A511C}" srcOrd="2" destOrd="0" presId="urn:microsoft.com/office/officeart/2018/2/layout/IconVerticalSolidList"/>
    <dgm:cxn modelId="{4E9D6F0A-F292-4C34-84CF-641279D3DFF3}" type="presParOf" srcId="{1EA887FD-0C00-44F0-98A6-F540995A511C}" destId="{A1549A43-7B8D-4117-8C71-CB51119911B4}" srcOrd="0" destOrd="0" presId="urn:microsoft.com/office/officeart/2018/2/layout/IconVerticalSolidList"/>
    <dgm:cxn modelId="{B8294290-03CA-45A9-9731-5A910984CEC3}" type="presParOf" srcId="{1EA887FD-0C00-44F0-98A6-F540995A511C}" destId="{D5373419-7BD2-492C-A1EB-50A1769FA5DC}" srcOrd="1" destOrd="0" presId="urn:microsoft.com/office/officeart/2018/2/layout/IconVerticalSolidList"/>
    <dgm:cxn modelId="{D15B8E0B-5E1E-4D11-B163-7F9EF349ADCB}" type="presParOf" srcId="{1EA887FD-0C00-44F0-98A6-F540995A511C}" destId="{208BAF31-49E2-4B65-8802-C6C2DEB88DD5}" srcOrd="2" destOrd="0" presId="urn:microsoft.com/office/officeart/2018/2/layout/IconVerticalSolidList"/>
    <dgm:cxn modelId="{6F747577-71FE-482E-B64D-2B0BBBE04CBC}" type="presParOf" srcId="{1EA887FD-0C00-44F0-98A6-F540995A511C}" destId="{85388FFC-AD3F-4107-9FB6-C67F93B8CEA2}" srcOrd="3" destOrd="0" presId="urn:microsoft.com/office/officeart/2018/2/layout/IconVerticalSolidList"/>
    <dgm:cxn modelId="{A3A1034A-C29A-4C39-8E95-52E7A589D9FF}" type="presParOf" srcId="{D19819E3-6002-47D2-9754-05C1B487BD96}" destId="{EB425D9B-6D57-4894-B94A-EC4518E6D012}" srcOrd="3" destOrd="0" presId="urn:microsoft.com/office/officeart/2018/2/layout/IconVerticalSolidList"/>
    <dgm:cxn modelId="{F88ED527-08AD-4761-87C7-472A259BD292}" type="presParOf" srcId="{D19819E3-6002-47D2-9754-05C1B487BD96}" destId="{B2529CA7-5182-4517-A354-A08C189501D5}" srcOrd="4" destOrd="0" presId="urn:microsoft.com/office/officeart/2018/2/layout/IconVerticalSolidList"/>
    <dgm:cxn modelId="{C705B10C-3D7A-423F-A61E-FF0448F3A288}" type="presParOf" srcId="{B2529CA7-5182-4517-A354-A08C189501D5}" destId="{42B86E0D-D883-4B24-852D-70218323D4E4}" srcOrd="0" destOrd="0" presId="urn:microsoft.com/office/officeart/2018/2/layout/IconVerticalSolidList"/>
    <dgm:cxn modelId="{B0CDA65C-2FA7-4701-8070-E4C0DE09C661}" type="presParOf" srcId="{B2529CA7-5182-4517-A354-A08C189501D5}" destId="{CF3B5129-1872-4CDB-B004-07FD26678586}" srcOrd="1" destOrd="0" presId="urn:microsoft.com/office/officeart/2018/2/layout/IconVerticalSolidList"/>
    <dgm:cxn modelId="{F369224C-3C2D-431B-B173-42098D22D074}" type="presParOf" srcId="{B2529CA7-5182-4517-A354-A08C189501D5}" destId="{62C693D1-1895-4C2A-9532-EF08FC4E7A38}" srcOrd="2" destOrd="0" presId="urn:microsoft.com/office/officeart/2018/2/layout/IconVerticalSolidList"/>
    <dgm:cxn modelId="{59CBFB0B-8D56-46FD-B639-3B752123E2A5}" type="presParOf" srcId="{B2529CA7-5182-4517-A354-A08C189501D5}" destId="{2F600D3E-74D2-4621-8535-AE3494BAB79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6BB06-2AB8-41FE-9764-5DCF0E8FCCDF}">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8CC3E1-F3A0-477C-A0F5-516350499945}">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929246-0769-4D49-BB29-9FFD93AF6AE6}">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00100">
            <a:lnSpc>
              <a:spcPct val="100000"/>
            </a:lnSpc>
            <a:spcBef>
              <a:spcPct val="0"/>
            </a:spcBef>
            <a:spcAft>
              <a:spcPct val="35000"/>
            </a:spcAft>
            <a:buNone/>
          </a:pPr>
          <a:r>
            <a:rPr lang="en-GB" sz="1800" b="0" i="0" kern="1200"/>
            <a:t>Suppose a new technology is developed that significantly reduces the cost of producing smartphones. Draw a supply and demand diagram showing the impact on the equilibrium price and quantity of smartphones</a:t>
          </a:r>
          <a:endParaRPr lang="en-US" sz="1800" kern="1200"/>
        </a:p>
      </dsp:txBody>
      <dsp:txXfrm>
        <a:off x="1435590" y="531"/>
        <a:ext cx="9080009" cy="1242935"/>
      </dsp:txXfrm>
    </dsp:sp>
    <dsp:sp modelId="{A1549A43-7B8D-4117-8C71-CB51119911B4}">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373419-7BD2-492C-A1EB-50A1769FA5DC}">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388FFC-AD3F-4107-9FB6-C67F93B8CEA2}">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00100">
            <a:lnSpc>
              <a:spcPct val="100000"/>
            </a:lnSpc>
            <a:spcBef>
              <a:spcPct val="0"/>
            </a:spcBef>
            <a:spcAft>
              <a:spcPct val="35000"/>
            </a:spcAft>
            <a:buNone/>
          </a:pPr>
          <a:r>
            <a:rPr lang="en-GB" sz="1800" b="0" i="0" kern="1200"/>
            <a:t>If the government introduces a subsidy for electric cars to encourage their adoption, how would this affect the market? Draw a supply and demand diagram illustrating the changes in equilibrium price and quantity.</a:t>
          </a:r>
          <a:endParaRPr lang="en-US" sz="1800" kern="1200"/>
        </a:p>
      </dsp:txBody>
      <dsp:txXfrm>
        <a:off x="1435590" y="1554201"/>
        <a:ext cx="9080009" cy="1242935"/>
      </dsp:txXfrm>
    </dsp:sp>
    <dsp:sp modelId="{42B86E0D-D883-4B24-852D-70218323D4E4}">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3B5129-1872-4CDB-B004-07FD26678586}">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600D3E-74D2-4621-8535-AE3494BAB79F}">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00100">
            <a:lnSpc>
              <a:spcPct val="100000"/>
            </a:lnSpc>
            <a:spcBef>
              <a:spcPct val="0"/>
            </a:spcBef>
            <a:spcAft>
              <a:spcPct val="35000"/>
            </a:spcAft>
            <a:buNone/>
          </a:pPr>
          <a:r>
            <a:rPr lang="en-GB" sz="1800" b="0" i="0" kern="1200"/>
            <a:t>With increasing health consciousness, the demand for organic produce is rising. Meanwhile, due to better farming techniques, the supply of organic vegetables has also increased. Draw a supply and demand diagram illustrating the changes in equilibrium price and quantity.</a:t>
          </a:r>
          <a:endParaRPr lang="en-US" sz="1800" kern="1200"/>
        </a:p>
      </dsp:txBody>
      <dsp:txXfrm>
        <a:off x="1435590" y="3107870"/>
        <a:ext cx="9080009" cy="124293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58ADE-E965-E647-3CCC-63AEF3ADA7A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E1586A2-B2E3-F460-D485-FF299123E0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A370209D-A0D9-AD84-BF54-B20825B1174D}"/>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5" name="Footer Placeholder 4">
            <a:extLst>
              <a:ext uri="{FF2B5EF4-FFF2-40B4-BE49-F238E27FC236}">
                <a16:creationId xmlns:a16="http://schemas.microsoft.com/office/drawing/2014/main" id="{73797C90-6CF3-C14D-DEA3-05B5FEEE6C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40A59E-9EEB-48D1-9DF5-2D6E06FA0793}"/>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1767995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C619A-D62D-17BE-B965-5A849A064CFA}"/>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ED748F0-0479-7A7A-9EDD-A41E650F112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77C7ED-AB19-97F1-AD48-3979175D64D4}"/>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5" name="Footer Placeholder 4">
            <a:extLst>
              <a:ext uri="{FF2B5EF4-FFF2-40B4-BE49-F238E27FC236}">
                <a16:creationId xmlns:a16="http://schemas.microsoft.com/office/drawing/2014/main" id="{9B44236A-64F1-74EE-2F60-D82141DD27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CA98C0-7931-866B-641A-67FB9CCF8E7D}"/>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2251575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585B-B0F6-1D1F-A895-5D3F6D8DAF6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0AA4993-E940-CD53-6243-7264319966F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2B22869-5FAA-FA3C-275D-6C8AF8718B2C}"/>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5" name="Footer Placeholder 4">
            <a:extLst>
              <a:ext uri="{FF2B5EF4-FFF2-40B4-BE49-F238E27FC236}">
                <a16:creationId xmlns:a16="http://schemas.microsoft.com/office/drawing/2014/main" id="{FA1F9F8A-B40D-05FE-934E-E2D923D95E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00ECB8-3216-2689-E6FF-A7982E9EF54F}"/>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77003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B01C-E498-27AC-0778-49525C797A7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1CF17EB-EF32-89B0-CD31-55DE546E302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8C6B19E-79B3-AB96-5427-5C1E2E1B3283}"/>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5" name="Footer Placeholder 4">
            <a:extLst>
              <a:ext uri="{FF2B5EF4-FFF2-40B4-BE49-F238E27FC236}">
                <a16:creationId xmlns:a16="http://schemas.microsoft.com/office/drawing/2014/main" id="{5B7AB49A-8033-B670-13AC-E1BDC6D100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4C044E-49AD-80F9-121A-4FA4934C54F9}"/>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166725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45B07-19F6-82CB-3F39-2FDC91B3DCE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6490BE7-4AB7-8AD1-2E4F-88B5FA1ED7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0AEFEB2-6586-C8DB-A3C4-D7A63B10CBFC}"/>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5" name="Footer Placeholder 4">
            <a:extLst>
              <a:ext uri="{FF2B5EF4-FFF2-40B4-BE49-F238E27FC236}">
                <a16:creationId xmlns:a16="http://schemas.microsoft.com/office/drawing/2014/main" id="{8B13BC8C-4580-7EE6-6701-B2A9D517F5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04576C-3DB5-9657-2D20-FE31DAF90432}"/>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72862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CBE49-6C91-486A-E30D-E6C553CE012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BE5639E-43C0-DF87-8DE4-213488FB659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CFF6882-FC97-3398-F486-D88DFA0B933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435E7A6-0916-3599-0E59-354C3879E39F}"/>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6" name="Footer Placeholder 5">
            <a:extLst>
              <a:ext uri="{FF2B5EF4-FFF2-40B4-BE49-F238E27FC236}">
                <a16:creationId xmlns:a16="http://schemas.microsoft.com/office/drawing/2014/main" id="{C0AD5C72-E702-B384-BC21-B52F372961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3A27B8-766C-DD0B-311A-C285845CB5FE}"/>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411455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E3602-3BBE-5294-279C-9790017AF7F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FB6F189-56EF-507A-A238-171D7A8A3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D86822C-3033-097C-2F78-FC00783EB00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80CB70F5-C920-717C-01A8-766D17AC8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4B9631E-7634-951C-15D4-8BFD4A734EE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67FF83B-9106-14AD-FDFC-8FAB51532618}"/>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8" name="Footer Placeholder 7">
            <a:extLst>
              <a:ext uri="{FF2B5EF4-FFF2-40B4-BE49-F238E27FC236}">
                <a16:creationId xmlns:a16="http://schemas.microsoft.com/office/drawing/2014/main" id="{10400CED-3C0A-BD84-6C36-922E7F0F954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99F51E-D864-0434-246D-76B0AC760F72}"/>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3503449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0013C-5663-5E77-CD40-1F55EFFB1296}"/>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3045FF9-BAF1-054E-B1EB-A230FA2269C2}"/>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4" name="Footer Placeholder 3">
            <a:extLst>
              <a:ext uri="{FF2B5EF4-FFF2-40B4-BE49-F238E27FC236}">
                <a16:creationId xmlns:a16="http://schemas.microsoft.com/office/drawing/2014/main" id="{FAF3670B-47B9-D3E2-00CE-B274A534394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6EE206-611F-EE72-2E9F-F105779240F3}"/>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270085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7D9FAD-BC3C-B391-C188-46B7C0ABF8A9}"/>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3" name="Footer Placeholder 2">
            <a:extLst>
              <a:ext uri="{FF2B5EF4-FFF2-40B4-BE49-F238E27FC236}">
                <a16:creationId xmlns:a16="http://schemas.microsoft.com/office/drawing/2014/main" id="{BB0A6F27-D816-0BD1-7B2A-AA9F181697B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2D5E709-2982-7637-C0EC-C7E0A2324758}"/>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223167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D1E85-61F7-531A-A451-C4F4780C999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9A5B5ED-2452-7F09-3C77-26AE5C0E93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8292E1B-3375-0299-409D-9326475B58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AAD9555-22BE-24E5-F4C8-1DFA74D75AA8}"/>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6" name="Footer Placeholder 5">
            <a:extLst>
              <a:ext uri="{FF2B5EF4-FFF2-40B4-BE49-F238E27FC236}">
                <a16:creationId xmlns:a16="http://schemas.microsoft.com/office/drawing/2014/main" id="{9D4A5C02-965F-59C2-20FF-AA98C5F4BC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153D88-0ED7-5F36-9B34-7D858074B488}"/>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393446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2E985-691B-B4CE-B968-DF17361EFD6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9B64C4A-6666-AB4A-F518-E99BF9F7B2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0E3EDF2-DFD0-9AE3-F3D8-89749FC217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D74B61-BED6-8331-CFB8-8680D5560612}"/>
              </a:ext>
            </a:extLst>
          </p:cNvPr>
          <p:cNvSpPr>
            <a:spLocks noGrp="1"/>
          </p:cNvSpPr>
          <p:nvPr>
            <p:ph type="dt" sz="half" idx="10"/>
          </p:nvPr>
        </p:nvSpPr>
        <p:spPr/>
        <p:txBody>
          <a:bodyPr/>
          <a:lstStyle/>
          <a:p>
            <a:fld id="{F89B992E-324B-47EA-8B17-A95EF10DFCBA}" type="datetimeFigureOut">
              <a:rPr lang="en-GB" smtClean="0"/>
              <a:t>17/03/2025</a:t>
            </a:fld>
            <a:endParaRPr lang="en-GB"/>
          </a:p>
        </p:txBody>
      </p:sp>
      <p:sp>
        <p:nvSpPr>
          <p:cNvPr id="6" name="Footer Placeholder 5">
            <a:extLst>
              <a:ext uri="{FF2B5EF4-FFF2-40B4-BE49-F238E27FC236}">
                <a16:creationId xmlns:a16="http://schemas.microsoft.com/office/drawing/2014/main" id="{3AD0CFAD-30A0-EE20-8662-4E33AE147C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0000AF-1133-901D-D6E6-D7960653C81A}"/>
              </a:ext>
            </a:extLst>
          </p:cNvPr>
          <p:cNvSpPr>
            <a:spLocks noGrp="1"/>
          </p:cNvSpPr>
          <p:nvPr>
            <p:ph type="sldNum" sz="quarter" idx="12"/>
          </p:nvPr>
        </p:nvSpPr>
        <p:spPr/>
        <p:txBody>
          <a:bodyPr/>
          <a:lstStyle/>
          <a:p>
            <a:fld id="{72277E07-CD0D-4167-9C47-37CD16E692CD}" type="slidenum">
              <a:rPr lang="en-GB" smtClean="0"/>
              <a:t>‹#›</a:t>
            </a:fld>
            <a:endParaRPr lang="en-GB"/>
          </a:p>
        </p:txBody>
      </p:sp>
    </p:spTree>
    <p:extLst>
      <p:ext uri="{BB962C8B-B14F-4D97-AF65-F5344CB8AC3E}">
        <p14:creationId xmlns:p14="http://schemas.microsoft.com/office/powerpoint/2010/main" val="378117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E98270-61FE-85FF-64BE-FF8D487267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FE58D99-37CD-2E9C-2809-7857D44AA7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95AA181-1E9E-EE08-B8BB-B2B8D932C9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B992E-324B-47EA-8B17-A95EF10DFCBA}" type="datetimeFigureOut">
              <a:rPr lang="en-GB" smtClean="0"/>
              <a:t>17/03/2025</a:t>
            </a:fld>
            <a:endParaRPr lang="en-GB"/>
          </a:p>
        </p:txBody>
      </p:sp>
      <p:sp>
        <p:nvSpPr>
          <p:cNvPr id="5" name="Footer Placeholder 4">
            <a:extLst>
              <a:ext uri="{FF2B5EF4-FFF2-40B4-BE49-F238E27FC236}">
                <a16:creationId xmlns:a16="http://schemas.microsoft.com/office/drawing/2014/main" id="{3EF21F47-4E0E-55CC-E6D0-6B09282B1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ABC585-EE59-74B2-5808-53E29438C7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77E07-CD0D-4167-9C47-37CD16E692CD}" type="slidenum">
              <a:rPr lang="en-GB" smtClean="0"/>
              <a:t>‹#›</a:t>
            </a:fld>
            <a:endParaRPr lang="en-GB"/>
          </a:p>
        </p:txBody>
      </p:sp>
    </p:spTree>
    <p:extLst>
      <p:ext uri="{BB962C8B-B14F-4D97-AF65-F5344CB8AC3E}">
        <p14:creationId xmlns:p14="http://schemas.microsoft.com/office/powerpoint/2010/main" val="2351010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CD3A9-3DD1-D23F-F342-A54912955C06}"/>
              </a:ext>
            </a:extLst>
          </p:cNvPr>
          <p:cNvSpPr>
            <a:spLocks noGrp="1"/>
          </p:cNvSpPr>
          <p:nvPr>
            <p:ph type="title"/>
          </p:nvPr>
        </p:nvSpPr>
        <p:spPr/>
        <p:txBody>
          <a:bodyPr/>
          <a:lstStyle/>
          <a:p>
            <a:r>
              <a:rPr lang="en-GB" dirty="0"/>
              <a:t>Supply and Demand Questions</a:t>
            </a:r>
          </a:p>
        </p:txBody>
      </p:sp>
      <p:graphicFrame>
        <p:nvGraphicFramePr>
          <p:cNvPr id="5" name="Content Placeholder 2">
            <a:extLst>
              <a:ext uri="{FF2B5EF4-FFF2-40B4-BE49-F238E27FC236}">
                <a16:creationId xmlns:a16="http://schemas.microsoft.com/office/drawing/2014/main" id="{89E08172-9DE0-D63E-8C54-CFA916106DA2}"/>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AC4183DA-FDBE-E94D-3C6E-7C3D4ED6DE2D}"/>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57334F29-15DE-88C5-F2DE-AF1094598F14}"/>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7FC77779-D2FA-E6AD-24E9-B5605C054F9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00B9FC6-8EF6-CE7B-C2DA-D6B392FC644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416988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141B8-13B6-4E20-9DAC-4477BE59AA7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3CC1A7F-6DE9-205C-E48F-AE21C3362A8F}"/>
              </a:ext>
            </a:extLst>
          </p:cNvPr>
          <p:cNvSpPr>
            <a:spLocks noGrp="1"/>
          </p:cNvSpPr>
          <p:nvPr>
            <p:ph idx="1"/>
          </p:nvPr>
        </p:nvSpPr>
        <p:spPr/>
        <p:txBody>
          <a:bodyPr/>
          <a:lstStyle/>
          <a:p>
            <a:pPr marL="514350" indent="-514350">
              <a:buFont typeface="+mj-lt"/>
              <a:buAutoNum type="arabicPeriod"/>
            </a:pPr>
            <a:r>
              <a:rPr lang="en-GB" dirty="0">
                <a:solidFill>
                  <a:srgbClr val="FF0000"/>
                </a:solidFill>
              </a:rPr>
              <a:t>The supply curve for smartphones shifts to the right due to the reduction in production costs. This leads to a lower equilibrium price and a higher equilibrium quantity of smartphones.</a:t>
            </a:r>
          </a:p>
          <a:p>
            <a:pPr marL="514350" indent="-514350">
              <a:buFont typeface="+mj-lt"/>
              <a:buAutoNum type="arabicPeriod"/>
            </a:pPr>
            <a:r>
              <a:rPr lang="en-GB" b="0" i="0" dirty="0">
                <a:solidFill>
                  <a:srgbClr val="FF0000"/>
                </a:solidFill>
                <a:effectLst/>
                <a:latin typeface="Söhne"/>
              </a:rPr>
              <a:t>The subsidy increases the supply of electric cars, shifting the supply curve to the right. This results in a lower equilibrium price and a higher equilibrium quantity of electric cars.</a:t>
            </a:r>
          </a:p>
          <a:p>
            <a:pPr marL="514350" indent="-514350">
              <a:buFont typeface="+mj-lt"/>
              <a:buAutoNum type="arabicPeriod"/>
            </a:pPr>
            <a:r>
              <a:rPr lang="en-GB" b="0" i="0" dirty="0">
                <a:solidFill>
                  <a:srgbClr val="FF0000"/>
                </a:solidFill>
                <a:effectLst/>
                <a:latin typeface="Söhne"/>
              </a:rPr>
              <a:t>Both the supply and demand for organic produce increase, but the magnitude of the increase in supply is greater. As a result, the equilibrium price decreases, while the equilibrium quantity increases.</a:t>
            </a:r>
            <a:endParaRPr lang="en-GB" dirty="0">
              <a:solidFill>
                <a:srgbClr val="FF0000"/>
              </a:solidFill>
            </a:endParaRPr>
          </a:p>
        </p:txBody>
      </p:sp>
      <p:pic>
        <p:nvPicPr>
          <p:cNvPr id="4" name="Picture 3">
            <a:extLst>
              <a:ext uri="{FF2B5EF4-FFF2-40B4-BE49-F238E27FC236}">
                <a16:creationId xmlns:a16="http://schemas.microsoft.com/office/drawing/2014/main" id="{C1F74DF9-25D8-87A9-86BC-6261CAB1AB3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718D607F-0995-B26B-3890-119E6AC81F0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7E5EEBDC-0346-E553-94E3-23EEDFBEEEB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6F49F6D-633F-C495-EBBC-411B653B3F0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80134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FA7220-8546-1C84-4420-54DFAFE70D0F}"/>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More Q’s</a:t>
            </a:r>
          </a:p>
        </p:txBody>
      </p:sp>
      <p:sp>
        <p:nvSpPr>
          <p:cNvPr id="3" name="Content Placeholder 2">
            <a:extLst>
              <a:ext uri="{FF2B5EF4-FFF2-40B4-BE49-F238E27FC236}">
                <a16:creationId xmlns:a16="http://schemas.microsoft.com/office/drawing/2014/main" id="{FA5A5C96-8846-5171-E6B7-A1EB334FE809}"/>
              </a:ext>
            </a:extLst>
          </p:cNvPr>
          <p:cNvSpPr>
            <a:spLocks noGrp="1"/>
          </p:cNvSpPr>
          <p:nvPr>
            <p:ph idx="1"/>
          </p:nvPr>
        </p:nvSpPr>
        <p:spPr>
          <a:xfrm>
            <a:off x="1371599" y="2318197"/>
            <a:ext cx="9724031" cy="3683358"/>
          </a:xfrm>
        </p:spPr>
        <p:txBody>
          <a:bodyPr anchor="ctr">
            <a:normAutofit/>
          </a:bodyPr>
          <a:lstStyle/>
          <a:p>
            <a:pPr marL="514350" indent="-514350">
              <a:buFont typeface="+mj-lt"/>
              <a:buAutoNum type="arabicPeriod" startAt="4"/>
            </a:pPr>
            <a:r>
              <a:rPr lang="en-GB" sz="2000" b="0" i="0">
                <a:effectLst/>
                <a:latin typeface="Söhne"/>
              </a:rPr>
              <a:t>Imagine a scenario where a new substitute for coffee, such as a trendy energy drink, enters the market. Draw a supply and demand diagram to illustrate how this affects the equilibrium in the coffee market.</a:t>
            </a:r>
          </a:p>
          <a:p>
            <a:pPr marL="514350" indent="-514350">
              <a:buFont typeface="+mj-lt"/>
              <a:buAutoNum type="arabicPeriod" startAt="4"/>
            </a:pPr>
            <a:r>
              <a:rPr lang="en-GB" sz="2000" b="0" i="0">
                <a:effectLst/>
                <a:latin typeface="Söhne"/>
              </a:rPr>
              <a:t>If the government raises the minimum wage, how does this impact the market for low-skilled labor? Draw a supply and demand diagram to show the effects on equilibrium wage and employment levels.</a:t>
            </a:r>
          </a:p>
          <a:p>
            <a:pPr marL="514350" indent="-514350">
              <a:buFont typeface="+mj-lt"/>
              <a:buAutoNum type="arabicPeriod" startAt="4"/>
            </a:pPr>
            <a:r>
              <a:rPr lang="en-GB" sz="2000" b="0" i="0">
                <a:effectLst/>
                <a:latin typeface="Söhne"/>
              </a:rPr>
              <a:t>Due to geopolitical tensions, there's a sudden decrease in the supply of oil. Draw a supply and demand diagram to illustrate the impact on the equilibrium price and quantity of oil.</a:t>
            </a:r>
            <a:endParaRPr lang="en-GB" sz="2000"/>
          </a:p>
        </p:txBody>
      </p:sp>
      <p:pic>
        <p:nvPicPr>
          <p:cNvPr id="4" name="Picture 3">
            <a:extLst>
              <a:ext uri="{FF2B5EF4-FFF2-40B4-BE49-F238E27FC236}">
                <a16:creationId xmlns:a16="http://schemas.microsoft.com/office/drawing/2014/main" id="{C860D719-24BF-E065-00CF-07FE7E0F0E1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0A658C10-832A-05AF-BF2F-F9196BD3F144}"/>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B84A58B-C293-7E8D-1255-2863C55A336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3E793C2-AA64-9FCB-B6E2-D72730FD604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17385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4D9E1-067B-CDCB-26C4-84D4FA149FE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62A20B9-4D9A-3E5C-8ABF-1AA74791F911}"/>
              </a:ext>
            </a:extLst>
          </p:cNvPr>
          <p:cNvSpPr>
            <a:spLocks noGrp="1"/>
          </p:cNvSpPr>
          <p:nvPr>
            <p:ph idx="1"/>
          </p:nvPr>
        </p:nvSpPr>
        <p:spPr/>
        <p:txBody>
          <a:bodyPr>
            <a:normAutofit lnSpcReduction="10000"/>
          </a:bodyPr>
          <a:lstStyle/>
          <a:p>
            <a:pPr marL="514350" indent="-514350">
              <a:buFont typeface="+mj-lt"/>
              <a:buAutoNum type="arabicPeriod" startAt="4"/>
            </a:pPr>
            <a:r>
              <a:rPr lang="en-GB" b="0" i="0" dirty="0">
                <a:solidFill>
                  <a:srgbClr val="FF0000"/>
                </a:solidFill>
                <a:effectLst/>
                <a:latin typeface="Söhne"/>
              </a:rPr>
              <a:t>The demand curve for coffee shifts to the left due to the availability of the new substitute. This leads to a lower equilibrium price and quantity of coffee.</a:t>
            </a:r>
          </a:p>
          <a:p>
            <a:pPr marL="514350" indent="-514350">
              <a:buFont typeface="+mj-lt"/>
              <a:buAutoNum type="arabicPeriod" startAt="4"/>
            </a:pPr>
            <a:r>
              <a:rPr lang="en-GB" b="0" i="0" dirty="0">
                <a:solidFill>
                  <a:srgbClr val="FF0000"/>
                </a:solidFill>
                <a:effectLst/>
                <a:latin typeface="Söhne"/>
              </a:rPr>
              <a:t>The minimum wage increase raises the wage rate for low-skilled labour, leading to a decrease in the quantity demanded by firms (due to higher costs) and an increase in the quantity supplied by workers (due to higher wages). This results in higher unemployment levels and a lower equilibrium quantity of labour employed.</a:t>
            </a:r>
            <a:endParaRPr lang="en-GB" dirty="0">
              <a:solidFill>
                <a:srgbClr val="FF0000"/>
              </a:solidFill>
              <a:latin typeface="Söhne"/>
            </a:endParaRPr>
          </a:p>
          <a:p>
            <a:pPr marL="514350" indent="-514350">
              <a:buFont typeface="+mj-lt"/>
              <a:buAutoNum type="arabicPeriod" startAt="4"/>
            </a:pPr>
            <a:r>
              <a:rPr lang="en-GB" b="0" i="0" dirty="0">
                <a:solidFill>
                  <a:srgbClr val="FF0000"/>
                </a:solidFill>
                <a:effectLst/>
                <a:latin typeface="Söhne"/>
              </a:rPr>
              <a:t>The supply shock reduces the supply of oil, shifting the supply curve to the left. This results in a higher equilibrium price and a lower equilibrium quantity of oil.</a:t>
            </a:r>
            <a:endParaRPr lang="en-GB" dirty="0">
              <a:solidFill>
                <a:srgbClr val="FF0000"/>
              </a:solidFill>
            </a:endParaRPr>
          </a:p>
        </p:txBody>
      </p:sp>
      <p:pic>
        <p:nvPicPr>
          <p:cNvPr id="4" name="Picture 3">
            <a:extLst>
              <a:ext uri="{FF2B5EF4-FFF2-40B4-BE49-F238E27FC236}">
                <a16:creationId xmlns:a16="http://schemas.microsoft.com/office/drawing/2014/main" id="{F37D0658-6723-4298-1541-D7405BAD2BE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7F6F4A7F-4BA6-95D9-FFFD-B0F182E0232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E31D02F-6428-21A4-B8B6-73D5A8043D8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1B082BC-B4C5-3063-64D1-2A567C8FE7B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914701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568A20-5D42-4FA4-BD41-84900BCA1BD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24F55E0-E6FF-412F-9FDC-2669F71CF2AA}">
  <ds:schemaRefs>
    <ds:schemaRef ds:uri="http://schemas.microsoft.com/sharepoint/v3/contenttype/forms"/>
  </ds:schemaRefs>
</ds:datastoreItem>
</file>

<file path=customXml/itemProps3.xml><?xml version="1.0" encoding="utf-8"?>
<ds:datastoreItem xmlns:ds="http://schemas.openxmlformats.org/officeDocument/2006/customXml" ds:itemID="{51E28EA7-EC16-4F36-A30A-F51E931969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TotalTime>
  <Words>536</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gg sans</vt:lpstr>
      <vt:lpstr>Söhne</vt:lpstr>
      <vt:lpstr>Times New Roman</vt:lpstr>
      <vt:lpstr>Office Theme</vt:lpstr>
      <vt:lpstr>Supply and Demand Questions</vt:lpstr>
      <vt:lpstr>PowerPoint Presentation</vt:lpstr>
      <vt:lpstr>More Q’s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and Demand Questions</dc:title>
  <dc:creator>Mr B Pieters</dc:creator>
  <cp:lastModifiedBy>Chezka Mae Madrona</cp:lastModifiedBy>
  <cp:revision>2</cp:revision>
  <dcterms:created xsi:type="dcterms:W3CDTF">2024-04-09T07:39:57Z</dcterms:created>
  <dcterms:modified xsi:type="dcterms:W3CDTF">2025-03-17T10:36:06Z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y fmtid="{D5CDD505-2E9C-101B-9397-08002B2CF9AE}" pid="3" name="Order">
    <vt:r8>115700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