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6" r:id="rId7"/>
    <p:sldId id="258" r:id="rId8"/>
    <p:sldId id="262" r:id="rId9"/>
    <p:sldId id="259" r:id="rId10"/>
    <p:sldId id="264" r:id="rId11"/>
    <p:sldId id="260" r:id="rId12"/>
    <p:sldId id="265" r:id="rId13"/>
    <p:sldId id="261"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06" d="100"/>
          <a:sy n="106" d="100"/>
        </p:scale>
        <p:origin x="78"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C5D19-5761-5DBE-9D2A-130E537352F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8499DB1-0357-DE11-0555-02610D065F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1A3802A3-4310-1B7F-CDCB-8774C1471FBF}"/>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5" name="Footer Placeholder 4">
            <a:extLst>
              <a:ext uri="{FF2B5EF4-FFF2-40B4-BE49-F238E27FC236}">
                <a16:creationId xmlns:a16="http://schemas.microsoft.com/office/drawing/2014/main" id="{0ED1A9C1-8CD3-BE35-51C2-6506737676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961F5C-F863-2A34-267A-6139E9257D4D}"/>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387513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5748D-366A-3964-8099-EC8D0150555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5B07D1A-CEF9-5840-237A-E6E2BACAB1A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8091DB-34CA-8BAD-2CD9-0BC3458D06F2}"/>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5" name="Footer Placeholder 4">
            <a:extLst>
              <a:ext uri="{FF2B5EF4-FFF2-40B4-BE49-F238E27FC236}">
                <a16:creationId xmlns:a16="http://schemas.microsoft.com/office/drawing/2014/main" id="{E0294A39-C430-DF7C-14D9-1340050362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325A02-BC70-BE05-EEC2-BCE8D679135B}"/>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1532379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2A6AF5-ACB2-D172-0D36-C36EAA9BEBD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FC3007E-4D40-7E6A-6D78-028FE31876D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B2388B1-E9E5-3150-0D60-10AC23E7F79D}"/>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5" name="Footer Placeholder 4">
            <a:extLst>
              <a:ext uri="{FF2B5EF4-FFF2-40B4-BE49-F238E27FC236}">
                <a16:creationId xmlns:a16="http://schemas.microsoft.com/office/drawing/2014/main" id="{77D0CDFA-DDE8-168E-DEEB-E65A9001F6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DD70B7-0E78-8387-05EC-7FEC3ACAEC6B}"/>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1561206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D19A7-4F75-81B1-4967-8F0749359CB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B9EB118-6518-D9A5-0480-3FAAE97EB7C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B7B7691-67DE-19E3-17EE-21EE9A259D4B}"/>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5" name="Footer Placeholder 4">
            <a:extLst>
              <a:ext uri="{FF2B5EF4-FFF2-40B4-BE49-F238E27FC236}">
                <a16:creationId xmlns:a16="http://schemas.microsoft.com/office/drawing/2014/main" id="{01F5581B-A920-27D8-E72A-5DBD43D49B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E9ECBC-1F2C-DE18-61B8-7E597DB53EC4}"/>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1383042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7DA5D-DB1E-6189-06AC-809AF7AD024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4CC9594-BBBA-4775-BB7D-022FB52F2C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784ABD-5635-C11D-2524-EE549204181B}"/>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5" name="Footer Placeholder 4">
            <a:extLst>
              <a:ext uri="{FF2B5EF4-FFF2-40B4-BE49-F238E27FC236}">
                <a16:creationId xmlns:a16="http://schemas.microsoft.com/office/drawing/2014/main" id="{654E3916-5D4E-28E3-F4BD-4C1C7F3BA8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97EF4C-E354-AA8D-A312-5A832F7F95D7}"/>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121013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A5B37-FF1D-0C91-61FB-7E43D0DCAD1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0BA2390-D9D7-2B0E-8487-5E6A35E149B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5809B6D-AC61-95CE-57F1-67CBA5D9EE2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7A567CC4-CB7D-D814-7465-A7F69E3E5DF1}"/>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6" name="Footer Placeholder 5">
            <a:extLst>
              <a:ext uri="{FF2B5EF4-FFF2-40B4-BE49-F238E27FC236}">
                <a16:creationId xmlns:a16="http://schemas.microsoft.com/office/drawing/2014/main" id="{A071202D-A896-B3D2-0471-247C52D194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415F5C-29E0-116A-27F5-A24A75A35D52}"/>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2301116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7C3C4-63C3-69B4-5CD9-2C64DDEB370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BDF740A-2325-DE3E-FA49-16E894C4A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C9D6555-C7C7-2E5A-13DE-0D36CF33088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626207F-D957-200B-DCC6-23A2C00E62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DB7251F-F432-EC5D-6743-1D70543FC7F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4B3A7BF-3582-D59A-BC5F-6E2773AD73A7}"/>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8" name="Footer Placeholder 7">
            <a:extLst>
              <a:ext uri="{FF2B5EF4-FFF2-40B4-BE49-F238E27FC236}">
                <a16:creationId xmlns:a16="http://schemas.microsoft.com/office/drawing/2014/main" id="{3971449E-2BBB-96D5-B8F5-FDE5FAA63F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53D64EF-843C-430D-2F23-D14CCA9E0319}"/>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92332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140C-05F3-226C-925A-3660CF90844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AF11ACE-9691-6BC6-0A1D-6D9EC48B45F5}"/>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4" name="Footer Placeholder 3">
            <a:extLst>
              <a:ext uri="{FF2B5EF4-FFF2-40B4-BE49-F238E27FC236}">
                <a16:creationId xmlns:a16="http://schemas.microsoft.com/office/drawing/2014/main" id="{A2396F1E-7539-4805-889F-BBEBA696A9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84B3F6-8555-EF63-1A7E-C11E3B9A5826}"/>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2345541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CA4E69-10E5-3801-B078-FDD4CBE40542}"/>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3" name="Footer Placeholder 2">
            <a:extLst>
              <a:ext uri="{FF2B5EF4-FFF2-40B4-BE49-F238E27FC236}">
                <a16:creationId xmlns:a16="http://schemas.microsoft.com/office/drawing/2014/main" id="{01BB096E-9B31-332C-ADF8-321A5EB279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2FDB6BA-1B41-1CB6-EE86-85B5F5EF47A6}"/>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286180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9C42C-C91C-0037-01A4-F935395156C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12CBE87-71E6-5065-5017-5C5CBC525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CB49203-9E62-65B1-22AE-2FB0CDF90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543FF32-8788-CC92-03DD-73CE22E08FFB}"/>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6" name="Footer Placeholder 5">
            <a:extLst>
              <a:ext uri="{FF2B5EF4-FFF2-40B4-BE49-F238E27FC236}">
                <a16:creationId xmlns:a16="http://schemas.microsoft.com/office/drawing/2014/main" id="{EEADCD9F-6820-830F-CDF3-0369332E06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C1A7B0-2CC8-8BD9-2CCD-21DF16CC7634}"/>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67210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6A03E-0512-A783-6E49-C7CE822C658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3844A6A-CBC6-00A0-2A11-E1698DD902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80FA034-64CE-2978-63D9-41A4938FE8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1489890-537E-6EC3-0E6E-C52ED05D170A}"/>
              </a:ext>
            </a:extLst>
          </p:cNvPr>
          <p:cNvSpPr>
            <a:spLocks noGrp="1"/>
          </p:cNvSpPr>
          <p:nvPr>
            <p:ph type="dt" sz="half" idx="10"/>
          </p:nvPr>
        </p:nvSpPr>
        <p:spPr/>
        <p:txBody>
          <a:bodyPr/>
          <a:lstStyle/>
          <a:p>
            <a:fld id="{F78613D6-A8B9-47AA-9DC4-09839E94D4ED}" type="datetimeFigureOut">
              <a:rPr lang="en-GB" smtClean="0"/>
              <a:t>17/03/2025</a:t>
            </a:fld>
            <a:endParaRPr lang="en-GB"/>
          </a:p>
        </p:txBody>
      </p:sp>
      <p:sp>
        <p:nvSpPr>
          <p:cNvPr id="6" name="Footer Placeholder 5">
            <a:extLst>
              <a:ext uri="{FF2B5EF4-FFF2-40B4-BE49-F238E27FC236}">
                <a16:creationId xmlns:a16="http://schemas.microsoft.com/office/drawing/2014/main" id="{1819A77A-7496-2165-924E-91DCFFB0F9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18DA38-30C2-A6A1-5517-724030A8BE5A}"/>
              </a:ext>
            </a:extLst>
          </p:cNvPr>
          <p:cNvSpPr>
            <a:spLocks noGrp="1"/>
          </p:cNvSpPr>
          <p:nvPr>
            <p:ph type="sldNum" sz="quarter" idx="12"/>
          </p:nvPr>
        </p:nvSpPr>
        <p:spPr/>
        <p:txBody>
          <a:bodyPr/>
          <a:lstStyle/>
          <a:p>
            <a:fld id="{2E0E7642-9108-4C61-B0C7-CC278A6EB571}" type="slidenum">
              <a:rPr lang="en-GB" smtClean="0"/>
              <a:t>‹#›</a:t>
            </a:fld>
            <a:endParaRPr lang="en-GB"/>
          </a:p>
        </p:txBody>
      </p:sp>
    </p:spTree>
    <p:extLst>
      <p:ext uri="{BB962C8B-B14F-4D97-AF65-F5344CB8AC3E}">
        <p14:creationId xmlns:p14="http://schemas.microsoft.com/office/powerpoint/2010/main" val="24916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463FFB-C730-22AD-EFD4-E0E667FF16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7302E75-B737-F242-DE7E-D168663FEC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0113044-A1C0-5910-967C-64E33E94E9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8613D6-A8B9-47AA-9DC4-09839E94D4ED}" type="datetimeFigureOut">
              <a:rPr lang="en-GB" smtClean="0"/>
              <a:t>17/03/2025</a:t>
            </a:fld>
            <a:endParaRPr lang="en-GB"/>
          </a:p>
        </p:txBody>
      </p:sp>
      <p:sp>
        <p:nvSpPr>
          <p:cNvPr id="5" name="Footer Placeholder 4">
            <a:extLst>
              <a:ext uri="{FF2B5EF4-FFF2-40B4-BE49-F238E27FC236}">
                <a16:creationId xmlns:a16="http://schemas.microsoft.com/office/drawing/2014/main" id="{080FD0EF-69C0-7D8B-2B98-6990C387AE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D2966D-F98B-0D91-B222-0D97AD9222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E7642-9108-4C61-B0C7-CC278A6EB571}" type="slidenum">
              <a:rPr lang="en-GB" smtClean="0"/>
              <a:t>‹#›</a:t>
            </a:fld>
            <a:endParaRPr lang="en-GB"/>
          </a:p>
        </p:txBody>
      </p:sp>
    </p:spTree>
    <p:extLst>
      <p:ext uri="{BB962C8B-B14F-4D97-AF65-F5344CB8AC3E}">
        <p14:creationId xmlns:p14="http://schemas.microsoft.com/office/powerpoint/2010/main" val="1230970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F380D-E3DB-0F59-DE55-CF5CE1AE9107}"/>
              </a:ext>
            </a:extLst>
          </p:cNvPr>
          <p:cNvSpPr>
            <a:spLocks noGrp="1"/>
          </p:cNvSpPr>
          <p:nvPr>
            <p:ph type="ctrTitle"/>
          </p:nvPr>
        </p:nvSpPr>
        <p:spPr/>
        <p:txBody>
          <a:bodyPr/>
          <a:lstStyle/>
          <a:p>
            <a:r>
              <a:rPr lang="en-GB" dirty="0"/>
              <a:t>Spectrum of competition </a:t>
            </a:r>
          </a:p>
        </p:txBody>
      </p:sp>
      <p:sp>
        <p:nvSpPr>
          <p:cNvPr id="3" name="Subtitle 2">
            <a:extLst>
              <a:ext uri="{FF2B5EF4-FFF2-40B4-BE49-F238E27FC236}">
                <a16:creationId xmlns:a16="http://schemas.microsoft.com/office/drawing/2014/main" id="{73C3BF20-403E-3D6E-C2AC-70BC845BDCDB}"/>
              </a:ext>
            </a:extLst>
          </p:cNvPr>
          <p:cNvSpPr>
            <a:spLocks noGrp="1"/>
          </p:cNvSpPr>
          <p:nvPr>
            <p:ph type="subTitle" idx="1"/>
          </p:nvPr>
        </p:nvSpPr>
        <p:spPr/>
        <p:txBody>
          <a:bodyPr/>
          <a:lstStyle/>
          <a:p>
            <a:r>
              <a:rPr lang="en-GB" dirty="0"/>
              <a:t>4.1.1</a:t>
            </a:r>
          </a:p>
          <a:p>
            <a:r>
              <a:rPr lang="en-GB" dirty="0"/>
              <a:t>Questions </a:t>
            </a:r>
          </a:p>
        </p:txBody>
      </p:sp>
      <p:pic>
        <p:nvPicPr>
          <p:cNvPr id="4" name="Picture 3">
            <a:extLst>
              <a:ext uri="{FF2B5EF4-FFF2-40B4-BE49-F238E27FC236}">
                <a16:creationId xmlns:a16="http://schemas.microsoft.com/office/drawing/2014/main" id="{E8872761-3C38-019C-C6B7-DF00EF4C5FA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9192BF0D-BA7F-8F38-44C6-941C20BC8E4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364AC11C-8E38-3A27-2234-24B4A1C06EE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F7E7590-4FA8-DCBF-0734-250938895EE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047636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A0280-CC58-1EE0-C753-0AA4DA76C605}"/>
              </a:ext>
            </a:extLst>
          </p:cNvPr>
          <p:cNvSpPr>
            <a:spLocks noGrp="1"/>
          </p:cNvSpPr>
          <p:nvPr>
            <p:ph type="title"/>
          </p:nvPr>
        </p:nvSpPr>
        <p:spPr/>
        <p:txBody>
          <a:bodyPr/>
          <a:lstStyle/>
          <a:p>
            <a:r>
              <a:rPr lang="en-GB" dirty="0"/>
              <a:t>Comparative Analysis</a:t>
            </a:r>
          </a:p>
        </p:txBody>
      </p:sp>
      <p:sp>
        <p:nvSpPr>
          <p:cNvPr id="3" name="Content Placeholder 2">
            <a:extLst>
              <a:ext uri="{FF2B5EF4-FFF2-40B4-BE49-F238E27FC236}">
                <a16:creationId xmlns:a16="http://schemas.microsoft.com/office/drawing/2014/main" id="{AC06B477-6B73-D237-25F1-9DF418704952}"/>
              </a:ext>
            </a:extLst>
          </p:cNvPr>
          <p:cNvSpPr>
            <a:spLocks noGrp="1"/>
          </p:cNvSpPr>
          <p:nvPr>
            <p:ph idx="1"/>
          </p:nvPr>
        </p:nvSpPr>
        <p:spPr/>
        <p:txBody>
          <a:bodyPr/>
          <a:lstStyle/>
          <a:p>
            <a:pPr lvl="1"/>
            <a:r>
              <a:rPr lang="en-GB" dirty="0"/>
              <a:t>Compare and contrast the pricing and output decisions of firms in monopoly, oligopoly, imperfect, and perfect competition.</a:t>
            </a:r>
          </a:p>
          <a:p>
            <a:pPr lvl="1"/>
            <a:r>
              <a:rPr lang="en-GB" dirty="0"/>
              <a:t>Discuss the implications of market structure on consumer welfare, producer surplus, and economic efficiency.</a:t>
            </a:r>
          </a:p>
          <a:p>
            <a:pPr lvl="1"/>
            <a:r>
              <a:rPr lang="en-GB" dirty="0"/>
              <a:t>Analyse real-world examples of industries that exhibit characteristics of monopoly, oligopoly, imperfect, and perfect competition.</a:t>
            </a:r>
          </a:p>
          <a:p>
            <a:pPr lvl="1"/>
            <a:r>
              <a:rPr lang="en-GB" dirty="0"/>
              <a:t>Evaluate government policies aimed at regulating or promoting competition in different market structures.</a:t>
            </a:r>
          </a:p>
        </p:txBody>
      </p:sp>
      <p:pic>
        <p:nvPicPr>
          <p:cNvPr id="4" name="Picture 3">
            <a:extLst>
              <a:ext uri="{FF2B5EF4-FFF2-40B4-BE49-F238E27FC236}">
                <a16:creationId xmlns:a16="http://schemas.microsoft.com/office/drawing/2014/main" id="{E22A4EE6-0C5F-AD09-97E3-785BC81A8CB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2F9091C0-FA67-A10A-B4A0-E0783A34FC8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6E38E5E-296A-D6C1-9534-736A440442F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970A348-ABD2-E30D-5CE9-C073631F858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07684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6037-D42D-CC0E-5F84-FC8681043436}"/>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1C60717E-1D43-F9A6-CBF5-30ED346CD409}"/>
              </a:ext>
            </a:extLst>
          </p:cNvPr>
          <p:cNvSpPr>
            <a:spLocks noGrp="1"/>
          </p:cNvSpPr>
          <p:nvPr>
            <p:ph idx="1"/>
          </p:nvPr>
        </p:nvSpPr>
        <p:spPr/>
        <p:txBody>
          <a:bodyPr>
            <a:normAutofit fontScale="85000" lnSpcReduction="10000"/>
          </a:bodyPr>
          <a:lstStyle/>
          <a:p>
            <a:pPr marL="514350" indent="-514350">
              <a:buFont typeface="+mj-lt"/>
              <a:buAutoNum type="alphaUcPeriod"/>
            </a:pPr>
            <a:r>
              <a:rPr lang="en-GB" dirty="0">
                <a:solidFill>
                  <a:srgbClr val="FF0000"/>
                </a:solidFill>
              </a:rPr>
              <a:t>The pricing and output decisions in monopoly, oligopoly, imperfect, and perfect competition vary due to differences in market structure and firm </a:t>
            </a:r>
            <a:r>
              <a:rPr lang="en-GB" dirty="0" err="1">
                <a:solidFill>
                  <a:srgbClr val="FF0000"/>
                </a:solidFill>
              </a:rPr>
              <a:t>behavior</a:t>
            </a:r>
            <a:r>
              <a:rPr lang="en-GB" dirty="0">
                <a:solidFill>
                  <a:srgbClr val="FF0000"/>
                </a:solidFill>
              </a:rPr>
              <a:t>.</a:t>
            </a:r>
          </a:p>
          <a:p>
            <a:pPr marL="514350" indent="-514350">
              <a:buFont typeface="+mj-lt"/>
              <a:buAutoNum type="alphaUcPeriod"/>
            </a:pPr>
            <a:r>
              <a:rPr lang="en-GB" dirty="0">
                <a:solidFill>
                  <a:srgbClr val="FF0000"/>
                </a:solidFill>
              </a:rPr>
              <a:t>Market structure affects consumer welfare, producer surplus, and economic efficiency differently in each type of market. Perfect competition generally leads to allocative and productive efficiency, while monopoly may result in higher prices and reduced consumer surplus.</a:t>
            </a:r>
          </a:p>
          <a:p>
            <a:pPr marL="514350" indent="-514350">
              <a:buFont typeface="+mj-lt"/>
              <a:buAutoNum type="alphaUcPeriod"/>
            </a:pPr>
            <a:r>
              <a:rPr lang="en-GB" dirty="0">
                <a:solidFill>
                  <a:srgbClr val="FF0000"/>
                </a:solidFill>
              </a:rPr>
              <a:t>Real-world examples include Microsoft's dominance in operating systems (monopoly), the automobile industry (oligopoly), restaurants or clothing retail (monopolistic competition), and agricultural markets (perfect competition).</a:t>
            </a:r>
          </a:p>
          <a:p>
            <a:pPr marL="514350" indent="-514350">
              <a:buFont typeface="+mj-lt"/>
              <a:buAutoNum type="alphaUcPeriod"/>
            </a:pPr>
            <a:r>
              <a:rPr lang="en-GB" dirty="0">
                <a:solidFill>
                  <a:srgbClr val="FF0000"/>
                </a:solidFill>
              </a:rPr>
              <a:t>Government policies such as antitrust laws, regulation, or promoting competition can mitigate the negative effects of market power in monopoly or oligopoly and enhance consumer welfare and economic efficiency.</a:t>
            </a:r>
          </a:p>
        </p:txBody>
      </p:sp>
      <p:pic>
        <p:nvPicPr>
          <p:cNvPr id="4" name="Picture 3">
            <a:extLst>
              <a:ext uri="{FF2B5EF4-FFF2-40B4-BE49-F238E27FC236}">
                <a16:creationId xmlns:a16="http://schemas.microsoft.com/office/drawing/2014/main" id="{4F9C4E7C-3BD3-F41C-9188-BF42DE92A0E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70E7E72-2733-FA99-634B-90E39D071A5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F7B6383A-A61E-0EC4-4217-516073DEA3E9}"/>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BBD4EA3-DE28-9B99-6348-32EEA0B805C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839661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FC92-0DF8-2AE5-B8DC-371923B77364}"/>
              </a:ext>
            </a:extLst>
          </p:cNvPr>
          <p:cNvSpPr>
            <a:spLocks noGrp="1"/>
          </p:cNvSpPr>
          <p:nvPr>
            <p:ph type="title"/>
          </p:nvPr>
        </p:nvSpPr>
        <p:spPr/>
        <p:txBody>
          <a:bodyPr/>
          <a:lstStyle/>
          <a:p>
            <a:r>
              <a:rPr lang="en-GB" dirty="0"/>
              <a:t>Monopoly Characteristics</a:t>
            </a:r>
          </a:p>
        </p:txBody>
      </p:sp>
      <p:sp>
        <p:nvSpPr>
          <p:cNvPr id="3" name="Content Placeholder 2">
            <a:extLst>
              <a:ext uri="{FF2B5EF4-FFF2-40B4-BE49-F238E27FC236}">
                <a16:creationId xmlns:a16="http://schemas.microsoft.com/office/drawing/2014/main" id="{EFB1BC0A-E556-0431-9AC2-BC24F45E1DA0}"/>
              </a:ext>
            </a:extLst>
          </p:cNvPr>
          <p:cNvSpPr>
            <a:spLocks noGrp="1"/>
          </p:cNvSpPr>
          <p:nvPr>
            <p:ph idx="1"/>
          </p:nvPr>
        </p:nvSpPr>
        <p:spPr/>
        <p:txBody>
          <a:bodyPr/>
          <a:lstStyle/>
          <a:p>
            <a:pPr lvl="1"/>
            <a:r>
              <a:rPr lang="en-GB" dirty="0"/>
              <a:t>Define monopoly and outline its key characteristics.</a:t>
            </a:r>
          </a:p>
          <a:p>
            <a:pPr lvl="1"/>
            <a:r>
              <a:rPr lang="en-GB" dirty="0"/>
              <a:t>Discuss the barriers to entry that contribute to the existence of a monopoly.</a:t>
            </a:r>
          </a:p>
          <a:p>
            <a:pPr lvl="1"/>
            <a:r>
              <a:rPr lang="en-GB" dirty="0"/>
              <a:t>Explain how a monopoly determines its price and quantity produced.</a:t>
            </a:r>
          </a:p>
          <a:p>
            <a:pPr lvl="1"/>
            <a:r>
              <a:rPr lang="en-GB" dirty="0"/>
              <a:t>Evaluate the efficiency implications of monopoly market structures.</a:t>
            </a:r>
          </a:p>
        </p:txBody>
      </p:sp>
      <p:pic>
        <p:nvPicPr>
          <p:cNvPr id="4" name="Picture 3">
            <a:extLst>
              <a:ext uri="{FF2B5EF4-FFF2-40B4-BE49-F238E27FC236}">
                <a16:creationId xmlns:a16="http://schemas.microsoft.com/office/drawing/2014/main" id="{76FAA50B-AF8C-97F6-1A95-B8FE96CEF86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BAB2C925-FB8A-0285-E333-1E4A8E0C488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B90BD724-7B52-3F86-DC9B-53F9237CD48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1505CAA-3DE5-10AA-D357-CD1E8D2A149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2529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6037-D42D-CC0E-5F84-FC8681043436}"/>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1C60717E-1D43-F9A6-CBF5-30ED346CD409}"/>
              </a:ext>
            </a:extLst>
          </p:cNvPr>
          <p:cNvSpPr>
            <a:spLocks noGrp="1"/>
          </p:cNvSpPr>
          <p:nvPr>
            <p:ph idx="1"/>
          </p:nvPr>
        </p:nvSpPr>
        <p:spPr/>
        <p:txBody>
          <a:bodyPr>
            <a:normAutofit fontScale="85000" lnSpcReduction="10000"/>
          </a:bodyPr>
          <a:lstStyle/>
          <a:p>
            <a:pPr marL="514350" indent="-514350">
              <a:buFont typeface="+mj-lt"/>
              <a:buAutoNum type="alphaUcPeriod"/>
            </a:pPr>
            <a:r>
              <a:rPr lang="en-GB" dirty="0">
                <a:solidFill>
                  <a:srgbClr val="FF0000"/>
                </a:solidFill>
              </a:rPr>
              <a:t>A monopoly is a market structure characterized by a single seller dominating the entire market. Key characteristics include:</a:t>
            </a:r>
          </a:p>
          <a:p>
            <a:pPr lvl="1"/>
            <a:r>
              <a:rPr lang="en-GB" dirty="0">
                <a:solidFill>
                  <a:srgbClr val="FF0000"/>
                </a:solidFill>
              </a:rPr>
              <a:t>Single seller: There is only one firm supplying the entire market demand.</a:t>
            </a:r>
          </a:p>
          <a:p>
            <a:pPr lvl="1"/>
            <a:r>
              <a:rPr lang="en-GB" dirty="0">
                <a:solidFill>
                  <a:srgbClr val="FF0000"/>
                </a:solidFill>
              </a:rPr>
              <a:t>Unique product: The monopolist produces a product with no close substitutes.</a:t>
            </a:r>
          </a:p>
          <a:p>
            <a:pPr lvl="1"/>
            <a:r>
              <a:rPr lang="en-GB" dirty="0">
                <a:solidFill>
                  <a:srgbClr val="FF0000"/>
                </a:solidFill>
              </a:rPr>
              <a:t>Barriers to entry: Significant barriers prevent new firms from entering the market.</a:t>
            </a:r>
          </a:p>
          <a:p>
            <a:pPr marL="514350" indent="-514350">
              <a:buFont typeface="+mj-lt"/>
              <a:buAutoNum type="alphaUcPeriod"/>
            </a:pPr>
            <a:r>
              <a:rPr lang="en-GB" dirty="0">
                <a:solidFill>
                  <a:srgbClr val="FF0000"/>
                </a:solidFill>
              </a:rPr>
              <a:t>Barriers to entry in a monopoly may include economies of scale, legal barriers (such as patents or licenses), control over essential resources, or network effects.</a:t>
            </a:r>
          </a:p>
          <a:p>
            <a:pPr marL="514350" indent="-514350">
              <a:buFont typeface="+mj-lt"/>
              <a:buAutoNum type="alphaUcPeriod"/>
            </a:pPr>
            <a:r>
              <a:rPr lang="en-GB" dirty="0">
                <a:solidFill>
                  <a:srgbClr val="FF0000"/>
                </a:solidFill>
              </a:rPr>
              <a:t>A monopoly has control over price and quantity due to its market power. It sets the price where marginal revenue equals marginal cost to maximize profits.</a:t>
            </a:r>
          </a:p>
          <a:p>
            <a:pPr marL="514350" indent="-514350">
              <a:buFont typeface="+mj-lt"/>
              <a:buAutoNum type="alphaUcPeriod"/>
            </a:pPr>
            <a:r>
              <a:rPr lang="en-GB" dirty="0">
                <a:solidFill>
                  <a:srgbClr val="FF0000"/>
                </a:solidFill>
              </a:rPr>
              <a:t>While monopolies can lead to economies of scale and innovation, they often result in higher prices, reduced consumer choice, and potential inefficiencies due to lack of competition.</a:t>
            </a:r>
          </a:p>
        </p:txBody>
      </p:sp>
      <p:pic>
        <p:nvPicPr>
          <p:cNvPr id="4" name="Picture 3">
            <a:extLst>
              <a:ext uri="{FF2B5EF4-FFF2-40B4-BE49-F238E27FC236}">
                <a16:creationId xmlns:a16="http://schemas.microsoft.com/office/drawing/2014/main" id="{388FDE39-BF3C-1EDC-553C-B862227E6A3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D3D986C4-B8D9-D59F-46D0-34BB93A8048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2F8F5B53-86E0-69F1-075F-9234D6D924D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03DE057-4F8D-65B8-F0B2-952AE8FD4E6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13099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DBFD3-0E9C-62A9-CD97-DC0658C5B791}"/>
              </a:ext>
            </a:extLst>
          </p:cNvPr>
          <p:cNvSpPr>
            <a:spLocks noGrp="1"/>
          </p:cNvSpPr>
          <p:nvPr>
            <p:ph type="title"/>
          </p:nvPr>
        </p:nvSpPr>
        <p:spPr/>
        <p:txBody>
          <a:bodyPr/>
          <a:lstStyle/>
          <a:p>
            <a:r>
              <a:rPr lang="en-GB" dirty="0"/>
              <a:t>Oligopoly Characteristics</a:t>
            </a:r>
          </a:p>
        </p:txBody>
      </p:sp>
      <p:sp>
        <p:nvSpPr>
          <p:cNvPr id="3" name="Content Placeholder 2">
            <a:extLst>
              <a:ext uri="{FF2B5EF4-FFF2-40B4-BE49-F238E27FC236}">
                <a16:creationId xmlns:a16="http://schemas.microsoft.com/office/drawing/2014/main" id="{27B10096-5355-1E0D-7CB6-3ACA5F831E28}"/>
              </a:ext>
            </a:extLst>
          </p:cNvPr>
          <p:cNvSpPr>
            <a:spLocks noGrp="1"/>
          </p:cNvSpPr>
          <p:nvPr>
            <p:ph idx="1"/>
          </p:nvPr>
        </p:nvSpPr>
        <p:spPr/>
        <p:txBody>
          <a:bodyPr/>
          <a:lstStyle/>
          <a:p>
            <a:pPr lvl="1"/>
            <a:r>
              <a:rPr lang="en-GB" dirty="0"/>
              <a:t>Describe the characteristics of an oligopoly market structure.</a:t>
            </a:r>
          </a:p>
          <a:p>
            <a:pPr lvl="1"/>
            <a:r>
              <a:rPr lang="en-GB" dirty="0"/>
              <a:t>Discuss the interdependence of firms in an oligopoly and its implications for pricing and output decisions.</a:t>
            </a:r>
          </a:p>
          <a:p>
            <a:pPr lvl="1"/>
            <a:r>
              <a:rPr lang="en-GB" dirty="0"/>
              <a:t>Explain the concept of strategic </a:t>
            </a:r>
            <a:r>
              <a:rPr lang="en-GB" dirty="0" err="1"/>
              <a:t>behavior</a:t>
            </a:r>
            <a:r>
              <a:rPr lang="en-GB" dirty="0"/>
              <a:t> among oligopolistic firms, including collusion and non-collusive </a:t>
            </a:r>
            <a:r>
              <a:rPr lang="en-GB" dirty="0" err="1"/>
              <a:t>behavior</a:t>
            </a:r>
            <a:r>
              <a:rPr lang="en-GB" dirty="0"/>
              <a:t>.</a:t>
            </a:r>
          </a:p>
          <a:p>
            <a:pPr lvl="1"/>
            <a:r>
              <a:rPr lang="en-GB" dirty="0"/>
              <a:t>Analyse the role of product differentiation in oligopoly markets.</a:t>
            </a:r>
          </a:p>
        </p:txBody>
      </p:sp>
      <p:pic>
        <p:nvPicPr>
          <p:cNvPr id="4" name="Picture 3">
            <a:extLst>
              <a:ext uri="{FF2B5EF4-FFF2-40B4-BE49-F238E27FC236}">
                <a16:creationId xmlns:a16="http://schemas.microsoft.com/office/drawing/2014/main" id="{88FA36F0-3F8D-3BF3-A406-C9E54A8B747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CBE2A64-609F-54A6-1C0B-5C5D9C14333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C80F7A7-E173-F941-B208-184CF347D12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A2ADB34-B294-46CD-38DE-867A4E4B87E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38359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6037-D42D-CC0E-5F84-FC8681043436}"/>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1C60717E-1D43-F9A6-CBF5-30ED346CD409}"/>
              </a:ext>
            </a:extLst>
          </p:cNvPr>
          <p:cNvSpPr>
            <a:spLocks noGrp="1"/>
          </p:cNvSpPr>
          <p:nvPr>
            <p:ph idx="1"/>
          </p:nvPr>
        </p:nvSpPr>
        <p:spPr/>
        <p:txBody>
          <a:bodyPr>
            <a:normAutofit fontScale="77500" lnSpcReduction="20000"/>
          </a:bodyPr>
          <a:lstStyle/>
          <a:p>
            <a:pPr marL="514350" indent="-514350">
              <a:buFont typeface="+mj-lt"/>
              <a:buAutoNum type="alphaUcPeriod"/>
            </a:pPr>
            <a:r>
              <a:rPr lang="en-GB" dirty="0">
                <a:solidFill>
                  <a:srgbClr val="FF0000"/>
                </a:solidFill>
              </a:rPr>
              <a:t>Oligopoly is a market structure characterized by a small number of large firms dominating the market. Key characteristics include:</a:t>
            </a:r>
          </a:p>
          <a:p>
            <a:pPr lvl="1">
              <a:buFont typeface="Wingdings" panose="05000000000000000000" pitchFamily="2" charset="2"/>
              <a:buChar char="§"/>
            </a:pPr>
            <a:r>
              <a:rPr lang="en-GB" dirty="0">
                <a:solidFill>
                  <a:srgbClr val="FF0000"/>
                </a:solidFill>
              </a:rPr>
              <a:t>Few large firms: A small number of firms control a significant share of the market.</a:t>
            </a:r>
          </a:p>
          <a:p>
            <a:pPr lvl="1">
              <a:buFont typeface="Wingdings" panose="05000000000000000000" pitchFamily="2" charset="2"/>
              <a:buChar char="§"/>
            </a:pPr>
            <a:r>
              <a:rPr lang="en-GB" dirty="0">
                <a:solidFill>
                  <a:srgbClr val="FF0000"/>
                </a:solidFill>
              </a:rPr>
              <a:t>Interdependence: Firms consider the actions of rivals when making pricing and output decisions.</a:t>
            </a:r>
          </a:p>
          <a:p>
            <a:pPr lvl="1">
              <a:buFont typeface="Wingdings" panose="05000000000000000000" pitchFamily="2" charset="2"/>
              <a:buChar char="§"/>
            </a:pPr>
            <a:r>
              <a:rPr lang="en-GB" dirty="0">
                <a:solidFill>
                  <a:srgbClr val="FF0000"/>
                </a:solidFill>
              </a:rPr>
              <a:t>Entry barriers: High barriers limit the entry of new firms into the market.</a:t>
            </a:r>
          </a:p>
          <a:p>
            <a:pPr marL="514350" indent="-514350">
              <a:buFont typeface="+mj-lt"/>
              <a:buAutoNum type="alphaUcPeriod"/>
            </a:pPr>
            <a:r>
              <a:rPr lang="en-GB" dirty="0">
                <a:solidFill>
                  <a:srgbClr val="FF0000"/>
                </a:solidFill>
              </a:rPr>
              <a:t>Firms in an oligopoly are interdependent, meaning their decisions affect each other's profits. This leads to strategic </a:t>
            </a:r>
            <a:r>
              <a:rPr lang="en-GB" dirty="0" err="1">
                <a:solidFill>
                  <a:srgbClr val="FF0000"/>
                </a:solidFill>
              </a:rPr>
              <a:t>behavior</a:t>
            </a:r>
            <a:r>
              <a:rPr lang="en-GB" dirty="0">
                <a:solidFill>
                  <a:srgbClr val="FF0000"/>
                </a:solidFill>
              </a:rPr>
              <a:t>, where firms consider rivals' actions when setting prices and output levels.</a:t>
            </a:r>
          </a:p>
          <a:p>
            <a:pPr marL="514350" indent="-514350">
              <a:buFont typeface="+mj-lt"/>
              <a:buAutoNum type="alphaUcPeriod"/>
            </a:pPr>
            <a:r>
              <a:rPr lang="en-GB" dirty="0">
                <a:solidFill>
                  <a:srgbClr val="FF0000"/>
                </a:solidFill>
              </a:rPr>
              <a:t>Strategic behaviour in oligopoly includes collusion (e.g., price-fixing agreements) or non-collusive behaviour (e.g., price leadership or aggressive pricing strategies).</a:t>
            </a:r>
          </a:p>
          <a:p>
            <a:pPr marL="514350" indent="-514350">
              <a:buFont typeface="+mj-lt"/>
              <a:buAutoNum type="alphaUcPeriod"/>
            </a:pPr>
            <a:r>
              <a:rPr lang="en-GB" dirty="0">
                <a:solidFill>
                  <a:srgbClr val="FF0000"/>
                </a:solidFill>
              </a:rPr>
              <a:t>Product differentiation allows firms to distinguish their products from competitors, creating brand loyalty and reducing price competition. However, oligopolies may also lead to inefficiencies and lack of innovation due to reduced competition.</a:t>
            </a:r>
          </a:p>
        </p:txBody>
      </p:sp>
      <p:pic>
        <p:nvPicPr>
          <p:cNvPr id="4" name="Picture 3">
            <a:extLst>
              <a:ext uri="{FF2B5EF4-FFF2-40B4-BE49-F238E27FC236}">
                <a16:creationId xmlns:a16="http://schemas.microsoft.com/office/drawing/2014/main" id="{91307AF9-91EC-3EA8-32C4-6181E328F07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5B459D50-712A-92DC-5202-CB5C0DA23FD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BB0EEBDD-3F16-F6C2-BF64-68BD778AD6C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E5C42E8-4589-1EB5-6AC1-3AF501664F1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11304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75E4A-17D2-19FF-B65D-AAE6E00B0C36}"/>
              </a:ext>
            </a:extLst>
          </p:cNvPr>
          <p:cNvSpPr>
            <a:spLocks noGrp="1"/>
          </p:cNvSpPr>
          <p:nvPr>
            <p:ph type="title"/>
          </p:nvPr>
        </p:nvSpPr>
        <p:spPr/>
        <p:txBody>
          <a:bodyPr/>
          <a:lstStyle/>
          <a:p>
            <a:r>
              <a:rPr lang="en-GB" dirty="0"/>
              <a:t>Imperfect Competition Characteristics</a:t>
            </a:r>
          </a:p>
        </p:txBody>
      </p:sp>
      <p:sp>
        <p:nvSpPr>
          <p:cNvPr id="3" name="Content Placeholder 2">
            <a:extLst>
              <a:ext uri="{FF2B5EF4-FFF2-40B4-BE49-F238E27FC236}">
                <a16:creationId xmlns:a16="http://schemas.microsoft.com/office/drawing/2014/main" id="{4B1CE9FE-608D-7276-877E-2A8AAE57963F}"/>
              </a:ext>
            </a:extLst>
          </p:cNvPr>
          <p:cNvSpPr>
            <a:spLocks noGrp="1"/>
          </p:cNvSpPr>
          <p:nvPr>
            <p:ph idx="1"/>
          </p:nvPr>
        </p:nvSpPr>
        <p:spPr/>
        <p:txBody>
          <a:bodyPr/>
          <a:lstStyle/>
          <a:p>
            <a:pPr lvl="1"/>
            <a:r>
              <a:rPr lang="en-GB" dirty="0"/>
              <a:t>Define imperfect competition and distinguish it from perfect competition and monopoly.</a:t>
            </a:r>
          </a:p>
          <a:p>
            <a:pPr lvl="1"/>
            <a:r>
              <a:rPr lang="en-GB" dirty="0"/>
              <a:t>Discuss the different forms of imperfect competition, such as monopolistic competition and oligopoly.</a:t>
            </a:r>
          </a:p>
          <a:p>
            <a:pPr lvl="1"/>
            <a:r>
              <a:rPr lang="en-GB" dirty="0"/>
              <a:t>Explain how firms in imperfectly competitive markets differentiate their products and engage in non-price competition.</a:t>
            </a:r>
          </a:p>
          <a:p>
            <a:pPr lvl="1"/>
            <a:r>
              <a:rPr lang="en-GB" dirty="0"/>
              <a:t>Evaluate the efficiency and welfare implications of imperfectly competitive market structures compared to perfect competition.</a:t>
            </a:r>
          </a:p>
        </p:txBody>
      </p:sp>
      <p:pic>
        <p:nvPicPr>
          <p:cNvPr id="4" name="Picture 3">
            <a:extLst>
              <a:ext uri="{FF2B5EF4-FFF2-40B4-BE49-F238E27FC236}">
                <a16:creationId xmlns:a16="http://schemas.microsoft.com/office/drawing/2014/main" id="{49D02613-4807-B51F-87DE-B4DB2907050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D93C000A-ECAF-FBE6-9E3F-38A53BF2FFC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B614C14D-681E-3117-1C6A-68E32BA9154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598B96A-90C3-83AD-A074-3511C2CACF75}"/>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6939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6037-D42D-CC0E-5F84-FC8681043436}"/>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1C60717E-1D43-F9A6-CBF5-30ED346CD409}"/>
              </a:ext>
            </a:extLst>
          </p:cNvPr>
          <p:cNvSpPr>
            <a:spLocks noGrp="1"/>
          </p:cNvSpPr>
          <p:nvPr>
            <p:ph idx="1"/>
          </p:nvPr>
        </p:nvSpPr>
        <p:spPr/>
        <p:txBody>
          <a:bodyPr>
            <a:normAutofit fontScale="85000" lnSpcReduction="20000"/>
          </a:bodyPr>
          <a:lstStyle/>
          <a:p>
            <a:pPr marL="514350" indent="-514350">
              <a:buFont typeface="+mj-lt"/>
              <a:buAutoNum type="alphaUcPeriod"/>
            </a:pPr>
            <a:r>
              <a:rPr lang="en-GB" dirty="0">
                <a:solidFill>
                  <a:srgbClr val="FF0000"/>
                </a:solidFill>
              </a:rPr>
              <a:t>Imperfect competition refers to market structures that fall between perfect competition and monopoly. Characteristics include:</a:t>
            </a:r>
          </a:p>
          <a:p>
            <a:pPr lvl="1"/>
            <a:r>
              <a:rPr lang="en-GB" dirty="0">
                <a:solidFill>
                  <a:srgbClr val="FF0000"/>
                </a:solidFill>
              </a:rPr>
              <a:t>Many firms (but not as many as perfect competition)</a:t>
            </a:r>
          </a:p>
          <a:p>
            <a:pPr lvl="1"/>
            <a:r>
              <a:rPr lang="en-GB" dirty="0">
                <a:solidFill>
                  <a:srgbClr val="FF0000"/>
                </a:solidFill>
              </a:rPr>
              <a:t>Differentiated products</a:t>
            </a:r>
          </a:p>
          <a:p>
            <a:pPr lvl="1"/>
            <a:r>
              <a:rPr lang="en-GB" dirty="0">
                <a:solidFill>
                  <a:srgbClr val="FF0000"/>
                </a:solidFill>
              </a:rPr>
              <a:t>Some control over price by individual firms</a:t>
            </a:r>
          </a:p>
          <a:p>
            <a:pPr lvl="1"/>
            <a:r>
              <a:rPr lang="en-GB" dirty="0">
                <a:solidFill>
                  <a:srgbClr val="FF0000"/>
                </a:solidFill>
              </a:rPr>
              <a:t>Freedom of entry and exit (but barriers may exist)</a:t>
            </a:r>
          </a:p>
          <a:p>
            <a:pPr marL="514350" indent="-514350">
              <a:buFont typeface="+mj-lt"/>
              <a:buAutoNum type="alphaUcPeriod"/>
            </a:pPr>
            <a:r>
              <a:rPr lang="en-GB" dirty="0">
                <a:solidFill>
                  <a:srgbClr val="FF0000"/>
                </a:solidFill>
              </a:rPr>
              <a:t>Imperfect competition encompasses various market structures, such as monopolistic competition and oligopoly, where firms have some control over price due to product differentiation or interdependence.</a:t>
            </a:r>
          </a:p>
          <a:p>
            <a:pPr marL="514350" indent="-514350">
              <a:buFont typeface="+mj-lt"/>
              <a:buAutoNum type="alphaUcPeriod"/>
            </a:pPr>
            <a:r>
              <a:rPr lang="en-GB" dirty="0">
                <a:solidFill>
                  <a:srgbClr val="FF0000"/>
                </a:solidFill>
              </a:rPr>
              <a:t>Firms in imperfectly competitive markets differentiate their products through branding, advertising, quality, or location to attract customers.</a:t>
            </a:r>
          </a:p>
          <a:p>
            <a:pPr marL="514350" indent="-514350">
              <a:buFont typeface="+mj-lt"/>
              <a:buAutoNum type="alphaUcPeriod"/>
            </a:pPr>
            <a:r>
              <a:rPr lang="en-GB" dirty="0">
                <a:solidFill>
                  <a:srgbClr val="FF0000"/>
                </a:solidFill>
              </a:rPr>
              <a:t>Imperfect competition may lead to allocative inefficiency due to firms having some degree of market power, but it can also foster innovation and variety in products, enhancing consumer choice.</a:t>
            </a:r>
          </a:p>
        </p:txBody>
      </p:sp>
      <p:pic>
        <p:nvPicPr>
          <p:cNvPr id="4" name="Picture 3">
            <a:extLst>
              <a:ext uri="{FF2B5EF4-FFF2-40B4-BE49-F238E27FC236}">
                <a16:creationId xmlns:a16="http://schemas.microsoft.com/office/drawing/2014/main" id="{C7360900-94E0-AB44-D48B-0DDC76487F8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73D6B0C-DE01-59F0-E200-48D125177B7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4ED98EC4-531D-1F16-4C74-79B1399CCD2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F20DBDE-4F60-5A0E-51DE-0D4BA2EE714C}"/>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70102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58EA-0394-3768-D14E-7121B1456F51}"/>
              </a:ext>
            </a:extLst>
          </p:cNvPr>
          <p:cNvSpPr>
            <a:spLocks noGrp="1"/>
          </p:cNvSpPr>
          <p:nvPr>
            <p:ph type="title"/>
          </p:nvPr>
        </p:nvSpPr>
        <p:spPr/>
        <p:txBody>
          <a:bodyPr/>
          <a:lstStyle/>
          <a:p>
            <a:r>
              <a:rPr lang="en-GB" dirty="0"/>
              <a:t>Perfect Competition Characteristics</a:t>
            </a:r>
          </a:p>
        </p:txBody>
      </p:sp>
      <p:sp>
        <p:nvSpPr>
          <p:cNvPr id="3" name="Content Placeholder 2">
            <a:extLst>
              <a:ext uri="{FF2B5EF4-FFF2-40B4-BE49-F238E27FC236}">
                <a16:creationId xmlns:a16="http://schemas.microsoft.com/office/drawing/2014/main" id="{F1F51E53-371A-B3AE-989F-58D2FA6BF33F}"/>
              </a:ext>
            </a:extLst>
          </p:cNvPr>
          <p:cNvSpPr>
            <a:spLocks noGrp="1"/>
          </p:cNvSpPr>
          <p:nvPr>
            <p:ph idx="1"/>
          </p:nvPr>
        </p:nvSpPr>
        <p:spPr/>
        <p:txBody>
          <a:bodyPr/>
          <a:lstStyle/>
          <a:p>
            <a:pPr lvl="1"/>
            <a:r>
              <a:rPr lang="en-GB" dirty="0"/>
              <a:t>Describe the characteristics of perfect competition.</a:t>
            </a:r>
          </a:p>
          <a:p>
            <a:pPr lvl="1"/>
            <a:r>
              <a:rPr lang="en-GB" dirty="0"/>
              <a:t>Explain why perfect competition is considered a benchmark for economic efficiency.</a:t>
            </a:r>
          </a:p>
          <a:p>
            <a:pPr lvl="1"/>
            <a:r>
              <a:rPr lang="en-GB" dirty="0"/>
              <a:t>Discuss the role of price determination in perfectly competitive markets.</a:t>
            </a:r>
          </a:p>
          <a:p>
            <a:pPr lvl="1"/>
            <a:r>
              <a:rPr lang="en-GB" dirty="0"/>
              <a:t>Evaluate the long-run equilibrium outcomes of firms in perfect competition, including zero economic profit and productive efficiency.</a:t>
            </a:r>
          </a:p>
        </p:txBody>
      </p:sp>
      <p:pic>
        <p:nvPicPr>
          <p:cNvPr id="4" name="Picture 3">
            <a:extLst>
              <a:ext uri="{FF2B5EF4-FFF2-40B4-BE49-F238E27FC236}">
                <a16:creationId xmlns:a16="http://schemas.microsoft.com/office/drawing/2014/main" id="{D9EFD623-EBFE-4EAD-8788-5449C67C7C0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94B5EFB4-87FE-D6BD-D696-F788CD8E37E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E47009C4-5B16-C461-E832-CE730716B5C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48A3DE5-AE4A-0214-A264-0018D1FC4F9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39046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6037-D42D-CC0E-5F84-FC8681043436}"/>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1C60717E-1D43-F9A6-CBF5-30ED346CD409}"/>
              </a:ext>
            </a:extLst>
          </p:cNvPr>
          <p:cNvSpPr>
            <a:spLocks noGrp="1"/>
          </p:cNvSpPr>
          <p:nvPr>
            <p:ph idx="1"/>
          </p:nvPr>
        </p:nvSpPr>
        <p:spPr/>
        <p:txBody>
          <a:bodyPr>
            <a:normAutofit fontScale="77500" lnSpcReduction="20000"/>
          </a:bodyPr>
          <a:lstStyle/>
          <a:p>
            <a:pPr marL="514350" indent="-514350">
              <a:buFont typeface="+mj-lt"/>
              <a:buAutoNum type="alphaUcPeriod"/>
            </a:pPr>
            <a:r>
              <a:rPr lang="en-GB" dirty="0">
                <a:solidFill>
                  <a:srgbClr val="FF0000"/>
                </a:solidFill>
              </a:rPr>
              <a:t>Perfect competition is a market structure characterized by a large number of small firms producing identical products. Key characteristics include:</a:t>
            </a:r>
          </a:p>
          <a:p>
            <a:pPr lvl="1"/>
            <a:r>
              <a:rPr lang="en-GB" dirty="0">
                <a:solidFill>
                  <a:srgbClr val="FF0000"/>
                </a:solidFill>
              </a:rPr>
              <a:t>Many buyers and sellers</a:t>
            </a:r>
          </a:p>
          <a:p>
            <a:pPr lvl="1"/>
            <a:r>
              <a:rPr lang="en-GB" dirty="0">
                <a:solidFill>
                  <a:srgbClr val="FF0000"/>
                </a:solidFill>
              </a:rPr>
              <a:t>Homogeneous products</a:t>
            </a:r>
          </a:p>
          <a:p>
            <a:pPr lvl="1"/>
            <a:r>
              <a:rPr lang="en-GB" dirty="0">
                <a:solidFill>
                  <a:srgbClr val="FF0000"/>
                </a:solidFill>
              </a:rPr>
              <a:t>Free entry and exit of firms</a:t>
            </a:r>
          </a:p>
          <a:p>
            <a:pPr lvl="1"/>
            <a:r>
              <a:rPr lang="en-GB" dirty="0">
                <a:solidFill>
                  <a:srgbClr val="FF0000"/>
                </a:solidFill>
              </a:rPr>
              <a:t>Perfect information</a:t>
            </a:r>
          </a:p>
          <a:p>
            <a:pPr marL="514350" indent="-514350">
              <a:buFont typeface="+mj-lt"/>
              <a:buAutoNum type="alphaUcPeriod"/>
            </a:pPr>
            <a:r>
              <a:rPr lang="en-GB" dirty="0">
                <a:solidFill>
                  <a:srgbClr val="FF0000"/>
                </a:solidFill>
              </a:rPr>
              <a:t>Perfect competition is considered a benchmark for economic efficiency because firms are price takers, meaning they cannot influence the market price. Resources are allocated efficiently at the equilibrium where marginal cost equals price.</a:t>
            </a:r>
          </a:p>
          <a:p>
            <a:pPr marL="514350" indent="-514350">
              <a:buFont typeface="+mj-lt"/>
              <a:buAutoNum type="alphaUcPeriod"/>
            </a:pPr>
            <a:r>
              <a:rPr lang="en-GB" dirty="0">
                <a:solidFill>
                  <a:srgbClr val="FF0000"/>
                </a:solidFill>
              </a:rPr>
              <a:t>In perfect competition, firms accept the market price as given and adjust their output accordingly. Individual firms have no market power to influence price.</a:t>
            </a:r>
          </a:p>
          <a:p>
            <a:pPr marL="514350" indent="-514350">
              <a:buFont typeface="+mj-lt"/>
              <a:buAutoNum type="alphaUcPeriod"/>
            </a:pPr>
            <a:r>
              <a:rPr lang="en-GB" dirty="0">
                <a:solidFill>
                  <a:srgbClr val="FF0000"/>
                </a:solidFill>
              </a:rPr>
              <a:t>In the long run, firms in perfect competition earn zero economic profit, as new firms enter the market in response to profits, increasing supply and driving prices down to the minimum average total cost.</a:t>
            </a:r>
          </a:p>
        </p:txBody>
      </p:sp>
      <p:pic>
        <p:nvPicPr>
          <p:cNvPr id="4" name="Picture 3">
            <a:extLst>
              <a:ext uri="{FF2B5EF4-FFF2-40B4-BE49-F238E27FC236}">
                <a16:creationId xmlns:a16="http://schemas.microsoft.com/office/drawing/2014/main" id="{C54792E3-51BA-18F3-0AEE-BF3C00AFB8B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65462E51-B467-335E-EB0E-DAC569B10A7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1E281957-169B-6AF8-7482-B0D35ABAC24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D6C2DD1-3F18-D631-0C87-5049135F0EC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779507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6EE6AC-F541-4824-8DCD-C2022ECDF12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0C11BB-B158-416C-A05F-ABD13D25731C}">
  <ds:schemaRefs>
    <ds:schemaRef ds:uri="http://schemas.microsoft.com/sharepoint/v3/contenttype/forms"/>
  </ds:schemaRefs>
</ds:datastoreItem>
</file>

<file path=customXml/itemProps3.xml><?xml version="1.0" encoding="utf-8"?>
<ds:datastoreItem xmlns:ds="http://schemas.openxmlformats.org/officeDocument/2006/customXml" ds:itemID="{08B06BB3-30E1-4205-A3FA-B675E13DE4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TotalTime>
  <Words>1251</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gg sans</vt:lpstr>
      <vt:lpstr>Times New Roman</vt:lpstr>
      <vt:lpstr>Wingdings</vt:lpstr>
      <vt:lpstr>Office Theme</vt:lpstr>
      <vt:lpstr>Spectrum of competition </vt:lpstr>
      <vt:lpstr>Monopoly Characteristics</vt:lpstr>
      <vt:lpstr>Answers</vt:lpstr>
      <vt:lpstr>Oligopoly Characteristics</vt:lpstr>
      <vt:lpstr>Answers</vt:lpstr>
      <vt:lpstr>Imperfect Competition Characteristics</vt:lpstr>
      <vt:lpstr>Answers</vt:lpstr>
      <vt:lpstr>Perfect Competition Characteristics</vt:lpstr>
      <vt:lpstr>Answers</vt:lpstr>
      <vt:lpstr>Comparative Analysis</vt:lpstr>
      <vt:lpstr>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Spectrum of competition </dc:title>
  <dc:creator>Mr B Pieters</dc:creator>
  <cp:lastModifiedBy>Chezka Mae Madrona</cp:lastModifiedBy>
  <cp:revision>2</cp:revision>
  <dcterms:created xsi:type="dcterms:W3CDTF">2024-04-09T07:47:46Z</dcterms:created>
  <dcterms:modified xsi:type="dcterms:W3CDTF">2025-03-17T10:35:16Z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y fmtid="{D5CDD505-2E9C-101B-9397-08002B2CF9AE}" pid="3" name="Order">
    <vt:r8>115600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